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62" r:id="rId3"/>
    <p:sldId id="282" r:id="rId4"/>
    <p:sldId id="260" r:id="rId5"/>
    <p:sldId id="259" r:id="rId6"/>
    <p:sldId id="258" r:id="rId7"/>
    <p:sldId id="269" r:id="rId8"/>
    <p:sldId id="283" r:id="rId9"/>
    <p:sldId id="266" r:id="rId10"/>
    <p:sldId id="267" r:id="rId11"/>
    <p:sldId id="270" r:id="rId12"/>
    <p:sldId id="272" r:id="rId13"/>
    <p:sldId id="271" r:id="rId14"/>
    <p:sldId id="273" r:id="rId15"/>
    <p:sldId id="274" r:id="rId16"/>
    <p:sldId id="275" r:id="rId17"/>
    <p:sldId id="276" r:id="rId18"/>
    <p:sldId id="277" r:id="rId19"/>
    <p:sldId id="284" r:id="rId20"/>
    <p:sldId id="278" r:id="rId21"/>
    <p:sldId id="268" r:id="rId22"/>
    <p:sldId id="279" r:id="rId23"/>
    <p:sldId id="280" r:id="rId24"/>
    <p:sldId id="285" r:id="rId25"/>
    <p:sldId id="281" r:id="rId26"/>
    <p:sldId id="257"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A"/>
    <a:srgbClr val="F2E70E"/>
    <a:srgbClr val="FF33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72" autoAdjust="0"/>
    <p:restoredTop sz="66920" autoAdjust="0"/>
  </p:normalViewPr>
  <p:slideViewPr>
    <p:cSldViewPr snapToGrid="0">
      <p:cViewPr varScale="1">
        <p:scale>
          <a:sx n="57" d="100"/>
          <a:sy n="57" d="100"/>
        </p:scale>
        <p:origin x="1075" y="3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0F59AE-FA40-46EC-81A3-18DF38ACF812}"/>
              </a:ext>
            </a:extLst>
          </p:cNvPr>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2C68AA7-E8E0-460F-9E72-3F3E86F9E252}"/>
              </a:ext>
            </a:extLst>
          </p:cNvPr>
          <p:cNvSpPr>
            <a:spLocks noGrp="1"/>
          </p:cNvSpPr>
          <p:nvPr>
            <p:ph type="dt" sz="quarter" idx="1"/>
          </p:nvPr>
        </p:nvSpPr>
        <p:spPr>
          <a:xfrm>
            <a:off x="3970938" y="1"/>
            <a:ext cx="3037840" cy="466725"/>
          </a:xfrm>
          <a:prstGeom prst="rect">
            <a:avLst/>
          </a:prstGeom>
        </p:spPr>
        <p:txBody>
          <a:bodyPr vert="horz" lIns="91440" tIns="45720" rIns="91440" bIns="45720" rtlCol="0"/>
          <a:lstStyle>
            <a:lvl1pPr algn="r">
              <a:defRPr sz="1200"/>
            </a:lvl1pPr>
          </a:lstStyle>
          <a:p>
            <a:fld id="{842C7A03-E505-4160-B3FA-28E3E40438CC}" type="datetimeFigureOut">
              <a:rPr lang="en-US" smtClean="0"/>
              <a:t>8/28/2017</a:t>
            </a:fld>
            <a:endParaRPr lang="en-US"/>
          </a:p>
        </p:txBody>
      </p:sp>
      <p:sp>
        <p:nvSpPr>
          <p:cNvPr id="4" name="Footer Placeholder 3">
            <a:extLst>
              <a:ext uri="{FF2B5EF4-FFF2-40B4-BE49-F238E27FC236}">
                <a16:creationId xmlns:a16="http://schemas.microsoft.com/office/drawing/2014/main" id="{10604EAA-45FC-4E98-86E9-737CE03D8753}"/>
              </a:ext>
            </a:extLst>
          </p:cNvPr>
          <p:cNvSpPr>
            <a:spLocks noGrp="1"/>
          </p:cNvSpPr>
          <p:nvPr>
            <p:ph type="ftr" sz="quarter" idx="2"/>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D123A15-8F5D-4F17-9223-FF45479DD58F}"/>
              </a:ext>
            </a:extLst>
          </p:cNvPr>
          <p:cNvSpPr>
            <a:spLocks noGrp="1"/>
          </p:cNvSpPr>
          <p:nvPr>
            <p:ph type="sldNum" sz="quarter" idx="3"/>
          </p:nvPr>
        </p:nvSpPr>
        <p:spPr>
          <a:xfrm>
            <a:off x="3970938" y="8829676"/>
            <a:ext cx="3037840" cy="466725"/>
          </a:xfrm>
          <a:prstGeom prst="rect">
            <a:avLst/>
          </a:prstGeom>
        </p:spPr>
        <p:txBody>
          <a:bodyPr vert="horz" lIns="91440" tIns="45720" rIns="91440" bIns="45720" rtlCol="0" anchor="b"/>
          <a:lstStyle>
            <a:lvl1pPr algn="r">
              <a:defRPr sz="1200"/>
            </a:lvl1pPr>
          </a:lstStyle>
          <a:p>
            <a:fld id="{73609642-00F1-4081-B58D-B87D73C54DAC}" type="slidenum">
              <a:rPr lang="en-US" smtClean="0"/>
              <a:t>‹#›</a:t>
            </a:fld>
            <a:endParaRPr lang="en-US"/>
          </a:p>
        </p:txBody>
      </p:sp>
    </p:spTree>
    <p:extLst>
      <p:ext uri="{BB962C8B-B14F-4D97-AF65-F5344CB8AC3E}">
        <p14:creationId xmlns:p14="http://schemas.microsoft.com/office/powerpoint/2010/main" val="2855301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92757" tIns="46378" rIns="92757" bIns="46378" rtlCol="0"/>
          <a:lstStyle>
            <a:lvl1pPr algn="l">
              <a:defRPr sz="1200"/>
            </a:lvl1pPr>
          </a:lstStyle>
          <a:p>
            <a:endParaRPr lang="en-US"/>
          </a:p>
        </p:txBody>
      </p:sp>
      <p:sp>
        <p:nvSpPr>
          <p:cNvPr id="3" name="Date Placeholder 2"/>
          <p:cNvSpPr>
            <a:spLocks noGrp="1"/>
          </p:cNvSpPr>
          <p:nvPr>
            <p:ph type="dt" idx="1"/>
          </p:nvPr>
        </p:nvSpPr>
        <p:spPr>
          <a:xfrm>
            <a:off x="3970938" y="1"/>
            <a:ext cx="3037840" cy="466435"/>
          </a:xfrm>
          <a:prstGeom prst="rect">
            <a:avLst/>
          </a:prstGeom>
        </p:spPr>
        <p:txBody>
          <a:bodyPr vert="horz" lIns="92757" tIns="46378" rIns="92757" bIns="46378" rtlCol="0"/>
          <a:lstStyle>
            <a:lvl1pPr algn="r">
              <a:defRPr sz="1200"/>
            </a:lvl1pPr>
          </a:lstStyle>
          <a:p>
            <a:fld id="{323B8DED-EBA2-4766-908C-A1784D075350}" type="datetimeFigureOut">
              <a:rPr lang="en-US" smtClean="0"/>
              <a:t>8/28/2017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2757" tIns="46378" rIns="92757" bIns="46378"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2757" tIns="46378" rIns="92757" bIns="4637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2757" tIns="46378" rIns="92757" bIns="4637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2757" tIns="46378" rIns="92757" bIns="46378" rtlCol="0" anchor="b"/>
          <a:lstStyle>
            <a:lvl1pPr algn="r">
              <a:defRPr sz="1200"/>
            </a:lvl1pPr>
          </a:lstStyle>
          <a:p>
            <a:fld id="{320F8B05-337B-4454-B558-930237D0DB5A}" type="slidenum">
              <a:rPr lang="en-US" smtClean="0"/>
              <a:t>‹#›</a:t>
            </a:fld>
            <a:endParaRPr lang="en-US"/>
          </a:p>
        </p:txBody>
      </p:sp>
    </p:spTree>
    <p:extLst>
      <p:ext uri="{BB962C8B-B14F-4D97-AF65-F5344CB8AC3E}">
        <p14:creationId xmlns:p14="http://schemas.microsoft.com/office/powerpoint/2010/main" val="72173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PPT department (Jessie, Erin, Kurt, Carly, Andrew, Ben, Jordan); Key Accounts dpt. (Jeff); others interested in joining</a:t>
            </a:r>
          </a:p>
          <a:p>
            <a:r>
              <a:rPr lang="en-US" dirty="0"/>
              <a:t>Objective: sharpening of writing techniques (and praising current strengths) to improve quality control for documents from the PPT department</a:t>
            </a:r>
          </a:p>
          <a:p>
            <a:r>
              <a:rPr lang="en-US" dirty="0"/>
              <a:t>Audience to bring:</a:t>
            </a:r>
          </a:p>
          <a:p>
            <a:pPr marL="171450" indent="-171450">
              <a:buFont typeface="Arial" panose="020B0604020202020204" pitchFamily="34" charset="0"/>
              <a:buChar char="•"/>
            </a:pPr>
            <a:r>
              <a:rPr lang="en-US" dirty="0"/>
              <a:t>Pen and highlighter</a:t>
            </a:r>
          </a:p>
          <a:p>
            <a:pPr marL="171450" indent="-171450">
              <a:buFont typeface="Arial" panose="020B0604020202020204" pitchFamily="34" charset="0"/>
              <a:buChar char="•"/>
            </a:pPr>
            <a:r>
              <a:rPr lang="en-US" dirty="0"/>
              <a:t>Copy (printed or digital) of something you’ve written (individually or collaboratively)</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a:t>Examples: I.E., D.E., Screening, something similar (preferably something that hasn’t been edited by me yet)</a:t>
            </a:r>
          </a:p>
        </p:txBody>
      </p:sp>
      <p:sp>
        <p:nvSpPr>
          <p:cNvPr id="4" name="Slide Number Placeholder 3"/>
          <p:cNvSpPr>
            <a:spLocks noGrp="1"/>
          </p:cNvSpPr>
          <p:nvPr>
            <p:ph type="sldNum" sz="quarter" idx="10"/>
          </p:nvPr>
        </p:nvSpPr>
        <p:spPr/>
        <p:txBody>
          <a:bodyPr/>
          <a:lstStyle/>
          <a:p>
            <a:fld id="{320F8B05-337B-4454-B558-930237D0DB5A}" type="slidenum">
              <a:rPr lang="en-US" smtClean="0"/>
              <a:t>1</a:t>
            </a:fld>
            <a:endParaRPr lang="en-US"/>
          </a:p>
        </p:txBody>
      </p:sp>
    </p:spTree>
    <p:extLst>
      <p:ext uri="{BB962C8B-B14F-4D97-AF65-F5344CB8AC3E}">
        <p14:creationId xmlns:p14="http://schemas.microsoft.com/office/powerpoint/2010/main" val="1083740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effectLst/>
              </a:rPr>
              <a:t>Task 1: identify your thesis/argument/main idea in your document and underline it (1-3 minutes)</a:t>
            </a:r>
          </a:p>
          <a:p>
            <a:pPr marL="171450" lvl="0" indent="-171450">
              <a:buFont typeface="Arial" panose="020B0604020202020204" pitchFamily="34" charset="0"/>
              <a:buChar char="•"/>
            </a:pPr>
            <a:r>
              <a:rPr lang="en-US" dirty="0">
                <a:effectLst/>
              </a:rPr>
              <a:t>if you don’t have a thesis, create one</a:t>
            </a:r>
          </a:p>
          <a:p>
            <a:pPr marL="171450" lvl="0" indent="-171450">
              <a:buFont typeface="Arial" panose="020B0604020202020204" pitchFamily="34" charset="0"/>
              <a:buChar char="•"/>
            </a:pPr>
            <a:r>
              <a:rPr lang="en-US" dirty="0">
                <a:effectLst/>
              </a:rPr>
              <a:t>Identifying your thesis is important because the thesis guides the whole paper. If you don’t have a thesis, your reader will get lost.</a:t>
            </a:r>
          </a:p>
        </p:txBody>
      </p:sp>
      <p:sp>
        <p:nvSpPr>
          <p:cNvPr id="4" name="Slide Number Placeholder 3"/>
          <p:cNvSpPr>
            <a:spLocks noGrp="1"/>
          </p:cNvSpPr>
          <p:nvPr>
            <p:ph type="sldNum" sz="quarter" idx="10"/>
          </p:nvPr>
        </p:nvSpPr>
        <p:spPr/>
        <p:txBody>
          <a:bodyPr/>
          <a:lstStyle/>
          <a:p>
            <a:fld id="{320F8B05-337B-4454-B558-930237D0DB5A}" type="slidenum">
              <a:rPr lang="en-US" smtClean="0"/>
              <a:t>10</a:t>
            </a:fld>
            <a:endParaRPr lang="en-US"/>
          </a:p>
        </p:txBody>
      </p:sp>
    </p:spTree>
    <p:extLst>
      <p:ext uri="{BB962C8B-B14F-4D97-AF65-F5344CB8AC3E}">
        <p14:creationId xmlns:p14="http://schemas.microsoft.com/office/powerpoint/2010/main" val="3416287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Task 3: search your writing for any of the following words, circle them, and try to cut them (even if that means rearranging or re-wording the sentence): </a:t>
            </a:r>
          </a:p>
          <a:p>
            <a:pPr marL="171450" lvl="0" indent="-171450">
              <a:buFont typeface="Arial" panose="020B0604020202020204" pitchFamily="34" charset="0"/>
              <a:buChar char="•"/>
            </a:pPr>
            <a:r>
              <a:rPr lang="en-US" dirty="0">
                <a:effectLst/>
              </a:rPr>
              <a:t>this, that, it, these, those, them</a:t>
            </a:r>
          </a:p>
          <a:p>
            <a:pPr marL="628650" lvl="1" indent="-171450">
              <a:buFont typeface="Arial" panose="020B0604020202020204" pitchFamily="34" charset="0"/>
              <a:buChar char="•"/>
            </a:pPr>
            <a:r>
              <a:rPr lang="en-US" dirty="0">
                <a:effectLst/>
              </a:rPr>
              <a:t>avoid vague pronouns - what are you referring to? e.g. I.E.: “This allows for” --&gt; “This model allows for”</a:t>
            </a:r>
          </a:p>
          <a:p>
            <a:pPr marL="628650" lvl="1" indent="-171450">
              <a:buFont typeface="Arial" panose="020B0604020202020204" pitchFamily="34" charset="0"/>
              <a:buChar char="•"/>
            </a:pPr>
            <a:r>
              <a:rPr lang="en-US" dirty="0">
                <a:effectLst/>
              </a:rPr>
              <a:t>“this [what?] will result in a…” </a:t>
            </a:r>
          </a:p>
          <a:p>
            <a:pPr marL="628650" lvl="1" indent="-171450">
              <a:buFont typeface="Arial" panose="020B0604020202020204" pitchFamily="34" charset="0"/>
              <a:buChar char="•"/>
            </a:pPr>
            <a:r>
              <a:rPr lang="en-US" dirty="0">
                <a:effectLst/>
              </a:rPr>
              <a:t>“so that” - yuck</a:t>
            </a:r>
          </a:p>
          <a:p>
            <a:pPr marL="171450" lvl="0" indent="-171450">
              <a:buFont typeface="Arial" panose="020B0604020202020204" pitchFamily="34" charset="0"/>
              <a:buChar char="•"/>
            </a:pPr>
            <a:r>
              <a:rPr lang="en-US" dirty="0">
                <a:effectLst/>
              </a:rPr>
              <a:t>is, was, were, be, been, being, am, are </a:t>
            </a:r>
          </a:p>
          <a:p>
            <a:pPr marL="628650" lvl="1" indent="-171450">
              <a:buFont typeface="Arial" panose="020B0604020202020204" pitchFamily="34" charset="0"/>
              <a:buChar char="•"/>
            </a:pPr>
            <a:r>
              <a:rPr lang="en-US" dirty="0">
                <a:effectLst/>
              </a:rPr>
              <a:t>Explain why</a:t>
            </a:r>
          </a:p>
          <a:p>
            <a:pPr marL="1085850" lvl="2" indent="-171450">
              <a:buFont typeface="Arial" panose="020B0604020202020204" pitchFamily="34" charset="0"/>
              <a:buChar char="•"/>
            </a:pPr>
            <a:r>
              <a:rPr lang="en-US" dirty="0">
                <a:effectLst/>
              </a:rPr>
              <a:t>Kind of annoying arbitrary “professional level” writing preference, but also somehow works</a:t>
            </a:r>
          </a:p>
          <a:p>
            <a:pPr marL="1085850" lvl="2" indent="-171450">
              <a:buFont typeface="Arial" panose="020B0604020202020204" pitchFamily="34" charset="0"/>
              <a:buChar char="•"/>
            </a:pPr>
            <a:r>
              <a:rPr lang="en-US" dirty="0">
                <a:effectLst/>
              </a:rPr>
              <a:t>These are weak verbs; can you think of stronger verbs/ways to phrase the sentence without these? </a:t>
            </a:r>
          </a:p>
          <a:p>
            <a:pPr marL="1085850" lvl="2" indent="-171450">
              <a:buFont typeface="Arial" panose="020B0604020202020204" pitchFamily="34" charset="0"/>
              <a:buChar char="•"/>
            </a:pPr>
            <a:r>
              <a:rPr lang="en-US" dirty="0">
                <a:effectLst/>
              </a:rPr>
              <a:t>this will help with brevity, but also with turning passive phrases to active (something Erin stressed in her presentation)</a:t>
            </a:r>
          </a:p>
          <a:p>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11</a:t>
            </a:fld>
            <a:endParaRPr lang="en-US"/>
          </a:p>
        </p:txBody>
      </p:sp>
    </p:spTree>
    <p:extLst>
      <p:ext uri="{BB962C8B-B14F-4D97-AF65-F5344CB8AC3E}">
        <p14:creationId xmlns:p14="http://schemas.microsoft.com/office/powerpoint/2010/main" val="213357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effectLst/>
              </a:rPr>
              <a:t>Task 3: Using your previous search for IS, WAS, WERE, BE, BEEN, BEING, AM, ARE, focus on changing passive sentences to active sentences</a:t>
            </a:r>
          </a:p>
          <a:p>
            <a:pPr marL="171450" lvl="0" indent="-171450">
              <a:buFont typeface="Arial" panose="020B0604020202020204" pitchFamily="34" charset="0"/>
              <a:buChar char="•"/>
            </a:pPr>
            <a:r>
              <a:rPr lang="en-US" dirty="0">
                <a:effectLst/>
              </a:rPr>
              <a:t>Bonus! Second sentence: also solves the misplaced modifier problem: try to keep modifiers as close to the item they’re modifying as possible</a:t>
            </a:r>
          </a:p>
          <a:p>
            <a:pPr marL="628650" lvl="1" indent="-171450">
              <a:buFont typeface="Arial" panose="020B0604020202020204" pitchFamily="34" charset="0"/>
              <a:buChar char="•"/>
            </a:pPr>
            <a:r>
              <a:rPr lang="en-US" dirty="0">
                <a:effectLst/>
              </a:rPr>
              <a:t>“incorporated” coming after “POET” is confusing. When I first read this sentence, I was inclined to read “POET, </a:t>
            </a:r>
            <a:r>
              <a:rPr lang="en-US" dirty="0" err="1">
                <a:effectLst/>
              </a:rPr>
              <a:t>inc.</a:t>
            </a:r>
            <a:r>
              <a:rPr lang="en-US" dirty="0">
                <a:effectLst/>
              </a:rPr>
              <a:t>” → if rearranged, confusion is settled because “incorporated” is back to modifying “parcels of land” instead of “POET”</a:t>
            </a:r>
          </a:p>
          <a:p>
            <a:pPr marL="628650" lvl="1" indent="-171450">
              <a:buFont typeface="Arial" panose="020B0604020202020204" pitchFamily="34" charset="0"/>
              <a:buChar char="•"/>
            </a:pPr>
            <a:r>
              <a:rPr lang="en-US" dirty="0">
                <a:effectLst/>
              </a:rPr>
              <a:t>Bonus task: search for misplaced modifiers in your document and circle with a heart and do-not-enter symbol</a:t>
            </a:r>
          </a:p>
          <a:p>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12</a:t>
            </a:fld>
            <a:endParaRPr lang="en-US"/>
          </a:p>
        </p:txBody>
      </p:sp>
    </p:spTree>
    <p:extLst>
      <p:ext uri="{BB962C8B-B14F-4D97-AF65-F5344CB8AC3E}">
        <p14:creationId xmlns:p14="http://schemas.microsoft.com/office/powerpoint/2010/main" val="704565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Task 4: Search for redundancies and label with a star. Cut and rearrange as necessary </a:t>
            </a:r>
          </a:p>
          <a:p>
            <a:pPr marL="171450" lvl="0" indent="-171450">
              <a:buFont typeface="Arial" panose="020B0604020202020204" pitchFamily="34" charset="0"/>
              <a:buChar char="•"/>
            </a:pPr>
            <a:r>
              <a:rPr lang="en-US" dirty="0">
                <a:effectLst/>
              </a:rPr>
              <a:t>re: John’s “redundant” edit on IE and PPT team’s beautiful re-wording</a:t>
            </a:r>
          </a:p>
          <a:p>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13</a:t>
            </a:fld>
            <a:endParaRPr lang="en-US"/>
          </a:p>
        </p:txBody>
      </p:sp>
    </p:spTree>
    <p:extLst>
      <p:ext uri="{BB962C8B-B14F-4D97-AF65-F5344CB8AC3E}">
        <p14:creationId xmlns:p14="http://schemas.microsoft.com/office/powerpoint/2010/main" val="401062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Developing paragraph structure</a:t>
            </a:r>
          </a:p>
          <a:p>
            <a:pPr marL="171450" lvl="0" indent="-171450">
              <a:buFont typeface="Arial" panose="020B0604020202020204" pitchFamily="34" charset="0"/>
              <a:buChar char="•"/>
            </a:pPr>
            <a:r>
              <a:rPr lang="en-US" dirty="0">
                <a:effectLst/>
              </a:rPr>
              <a:t>You may be familiar with how entire papers are set up with hourglass-like shape for intro, body, and conclusion: general main point, details to support main point, wrapping up and reminding of general main point – “We did an IE and determined you should get a DE and turbines; here are pages of details for why we think that; again, get a DE and turbines.”</a:t>
            </a:r>
          </a:p>
          <a:p>
            <a:pPr marL="628650" lvl="1" indent="-171450">
              <a:buFont typeface="Arial" panose="020B0604020202020204" pitchFamily="34" charset="0"/>
              <a:buChar char="•"/>
            </a:pPr>
            <a:r>
              <a:rPr lang="en-US" dirty="0">
                <a:effectLst/>
              </a:rPr>
              <a:t>each paragraph is </a:t>
            </a:r>
            <a:r>
              <a:rPr lang="en-US" i="1" dirty="0">
                <a:effectLst/>
              </a:rPr>
              <a:t>also</a:t>
            </a:r>
            <a:r>
              <a:rPr lang="en-US" dirty="0">
                <a:effectLst/>
              </a:rPr>
              <a:t> set up that way!! so fun</a:t>
            </a:r>
          </a:p>
          <a:p>
            <a:pPr marL="628650" lvl="1" indent="-171450">
              <a:buFont typeface="Arial" panose="020B0604020202020204" pitchFamily="34" charset="0"/>
              <a:buChar char="•"/>
            </a:pPr>
            <a:r>
              <a:rPr lang="en-US" dirty="0">
                <a:effectLst/>
              </a:rPr>
              <a:t>Uneven U and OSIE are helpful formulas for such structure</a:t>
            </a:r>
          </a:p>
          <a:p>
            <a:pPr marL="171450" lvl="0" indent="-171450">
              <a:buFont typeface="Arial" panose="020B0604020202020204" pitchFamily="34" charset="0"/>
              <a:buChar char="•"/>
            </a:pPr>
            <a:r>
              <a:rPr lang="en-US" dirty="0">
                <a:effectLst/>
              </a:rPr>
              <a:t>We’ll talk about them both, then you’re going to use them in your own documents</a:t>
            </a:r>
          </a:p>
          <a:p>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14</a:t>
            </a:fld>
            <a:endParaRPr lang="en-US"/>
          </a:p>
        </p:txBody>
      </p:sp>
    </p:spTree>
    <p:extLst>
      <p:ext uri="{BB962C8B-B14F-4D97-AF65-F5344CB8AC3E}">
        <p14:creationId xmlns:p14="http://schemas.microsoft.com/office/powerpoint/2010/main" val="140563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Uneven U:</a:t>
            </a:r>
          </a:p>
          <a:p>
            <a:pPr marL="171450" indent="-171450">
              <a:buFont typeface="Arial" panose="020B0604020202020204" pitchFamily="34" charset="0"/>
              <a:buChar char="•"/>
            </a:pPr>
            <a:r>
              <a:rPr lang="en-US" dirty="0"/>
              <a:t>You’ll find most published paragraphs end up following this structure</a:t>
            </a:r>
          </a:p>
        </p:txBody>
      </p:sp>
      <p:sp>
        <p:nvSpPr>
          <p:cNvPr id="4" name="Slide Number Placeholder 3"/>
          <p:cNvSpPr>
            <a:spLocks noGrp="1"/>
          </p:cNvSpPr>
          <p:nvPr>
            <p:ph type="sldNum" sz="quarter" idx="10"/>
          </p:nvPr>
        </p:nvSpPr>
        <p:spPr/>
        <p:txBody>
          <a:bodyPr/>
          <a:lstStyle/>
          <a:p>
            <a:fld id="{320F8B05-337B-4454-B558-930237D0DB5A}" type="slidenum">
              <a:rPr lang="en-US" smtClean="0"/>
              <a:t>15</a:t>
            </a:fld>
            <a:endParaRPr lang="en-US"/>
          </a:p>
        </p:txBody>
      </p:sp>
    </p:spTree>
    <p:extLst>
      <p:ext uri="{BB962C8B-B14F-4D97-AF65-F5344CB8AC3E}">
        <p14:creationId xmlns:p14="http://schemas.microsoft.com/office/powerpoint/2010/main" val="3862541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Sample uneven U paragraph: </a:t>
            </a:r>
          </a:p>
          <a:p>
            <a:pPr marL="171450" indent="-171450">
              <a:buFont typeface="Arial" panose="020B0604020202020204" pitchFamily="34" charset="0"/>
              <a:buChar char="•"/>
            </a:pPr>
            <a:r>
              <a:rPr lang="en-US" dirty="0"/>
              <a:t>This paragraph from the POET Leipsic IE is doing almost everything a paragraph should do (see slide 19 for how it can improve).</a:t>
            </a:r>
          </a:p>
        </p:txBody>
      </p:sp>
      <p:sp>
        <p:nvSpPr>
          <p:cNvPr id="4" name="Slide Number Placeholder 3"/>
          <p:cNvSpPr>
            <a:spLocks noGrp="1"/>
          </p:cNvSpPr>
          <p:nvPr>
            <p:ph type="sldNum" sz="quarter" idx="10"/>
          </p:nvPr>
        </p:nvSpPr>
        <p:spPr/>
        <p:txBody>
          <a:bodyPr/>
          <a:lstStyle/>
          <a:p>
            <a:fld id="{320F8B05-337B-4454-B558-930237D0DB5A}" type="slidenum">
              <a:rPr lang="en-US" smtClean="0"/>
              <a:t>16</a:t>
            </a:fld>
            <a:endParaRPr lang="en-US"/>
          </a:p>
        </p:txBody>
      </p:sp>
    </p:spTree>
    <p:extLst>
      <p:ext uri="{BB962C8B-B14F-4D97-AF65-F5344CB8AC3E}">
        <p14:creationId xmlns:p14="http://schemas.microsoft.com/office/powerpoint/2010/main" val="1467250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OSIE: </a:t>
            </a:r>
          </a:p>
          <a:p>
            <a:pPr marL="171450" indent="-171450">
              <a:buFont typeface="Arial" panose="020B0604020202020204" pitchFamily="34" charset="0"/>
              <a:buChar char="•"/>
            </a:pPr>
            <a:r>
              <a:rPr lang="en-US" dirty="0"/>
              <a:t>OSIE is another option (my favorite) for formulating paragraphs</a:t>
            </a:r>
          </a:p>
          <a:p>
            <a:pPr marL="171450" indent="-171450">
              <a:buFont typeface="Arial" panose="020B0604020202020204" pitchFamily="34" charset="0"/>
              <a:buChar char="•"/>
            </a:pPr>
            <a:r>
              <a:rPr lang="en-US" dirty="0"/>
              <a:t>Note: these formulas represent the general structure of paragraphs; pattern can vary, but these elements should be present</a:t>
            </a:r>
          </a:p>
          <a:p>
            <a:pPr marL="171450" indent="-171450">
              <a:buFont typeface="Arial" panose="020B0604020202020204" pitchFamily="34" charset="0"/>
              <a:buChar char="•"/>
            </a:pPr>
            <a:r>
              <a:rPr lang="en-US" dirty="0"/>
              <a:t>Each element can be more than one sentence</a:t>
            </a:r>
          </a:p>
        </p:txBody>
      </p:sp>
      <p:sp>
        <p:nvSpPr>
          <p:cNvPr id="4" name="Slide Number Placeholder 3"/>
          <p:cNvSpPr>
            <a:spLocks noGrp="1"/>
          </p:cNvSpPr>
          <p:nvPr>
            <p:ph type="sldNum" sz="quarter" idx="10"/>
          </p:nvPr>
        </p:nvSpPr>
        <p:spPr/>
        <p:txBody>
          <a:bodyPr/>
          <a:lstStyle/>
          <a:p>
            <a:fld id="{320F8B05-337B-4454-B558-930237D0DB5A}" type="slidenum">
              <a:rPr lang="en-US" smtClean="0"/>
              <a:t>17</a:t>
            </a:fld>
            <a:endParaRPr lang="en-US"/>
          </a:p>
        </p:txBody>
      </p:sp>
    </p:spTree>
    <p:extLst>
      <p:ext uri="{BB962C8B-B14F-4D97-AF65-F5344CB8AC3E}">
        <p14:creationId xmlns:p14="http://schemas.microsoft.com/office/powerpoint/2010/main" val="1701242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Sample OSIE paragraph:</a:t>
            </a:r>
          </a:p>
          <a:p>
            <a:pPr marL="171450" lvl="0" indent="-171450">
              <a:buFont typeface="Arial" panose="020B0604020202020204" pitchFamily="34" charset="0"/>
              <a:buChar char="•"/>
            </a:pPr>
            <a:r>
              <a:rPr lang="en-US" dirty="0">
                <a:effectLst/>
              </a:rPr>
              <a:t>This is the same paragraph we used for the Uneven U sample. Our ability to apply both formulas to this paragraph shows its high quality.</a:t>
            </a:r>
          </a:p>
          <a:p>
            <a:pPr marL="171450" lvl="0" indent="-171450">
              <a:buFont typeface="Arial" panose="020B0604020202020204" pitchFamily="34" charset="0"/>
              <a:buChar char="•"/>
            </a:pPr>
            <a:r>
              <a:rPr lang="en-US" dirty="0">
                <a:effectLst/>
              </a:rPr>
              <a:t>Again, slide 19 shows one way this paragraph can improve.</a:t>
            </a:r>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18</a:t>
            </a:fld>
            <a:endParaRPr lang="en-US"/>
          </a:p>
        </p:txBody>
      </p:sp>
    </p:spTree>
    <p:extLst>
      <p:ext uri="{BB962C8B-B14F-4D97-AF65-F5344CB8AC3E}">
        <p14:creationId xmlns:p14="http://schemas.microsoft.com/office/powerpoint/2010/main" val="1818798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Together: develop a topic sentence (or phrase attached to the beginning of the first sentence)</a:t>
            </a:r>
          </a:p>
          <a:p>
            <a:pPr marL="171450" indent="-171450">
              <a:buFont typeface="Arial" panose="020B0604020202020204" pitchFamily="34" charset="0"/>
              <a:buChar char="•"/>
            </a:pPr>
            <a:r>
              <a:rPr lang="en-US" dirty="0"/>
              <a:t>While this paragraph shows the aspects of OSIE and the Uneven U, the topic sentence could be stronger.</a:t>
            </a:r>
          </a:p>
          <a:p>
            <a:pPr marL="171450" indent="-171450">
              <a:buFont typeface="Arial" panose="020B0604020202020204" pitchFamily="34" charset="0"/>
              <a:buChar char="•"/>
            </a:pPr>
            <a:r>
              <a:rPr lang="en-US" dirty="0"/>
              <a:t>Since the main idea of this paragraph is that this project needs approval and a variance to continue, that idea should be communicated at the very beginning, then the following sentences should support it </a:t>
            </a:r>
          </a:p>
          <a:p>
            <a:pPr marL="628650" lvl="1" indent="-171450">
              <a:buFont typeface="Arial" panose="020B0604020202020204" pitchFamily="34" charset="0"/>
              <a:buChar char="•"/>
            </a:pPr>
            <a:r>
              <a:rPr lang="en-US" dirty="0"/>
              <a:t>In this instance, this is an easy fix, since all other sentences in this paragraph already support that idea</a:t>
            </a:r>
          </a:p>
        </p:txBody>
      </p:sp>
      <p:sp>
        <p:nvSpPr>
          <p:cNvPr id="4" name="Slide Number Placeholder 3"/>
          <p:cNvSpPr>
            <a:spLocks noGrp="1"/>
          </p:cNvSpPr>
          <p:nvPr>
            <p:ph type="sldNum" sz="quarter" idx="10"/>
          </p:nvPr>
        </p:nvSpPr>
        <p:spPr/>
        <p:txBody>
          <a:bodyPr/>
          <a:lstStyle/>
          <a:p>
            <a:fld id="{320F8B05-337B-4454-B558-930237D0DB5A}" type="slidenum">
              <a:rPr lang="en-US" smtClean="0"/>
              <a:t>19</a:t>
            </a:fld>
            <a:endParaRPr lang="en-US"/>
          </a:p>
        </p:txBody>
      </p:sp>
    </p:spTree>
    <p:extLst>
      <p:ext uri="{BB962C8B-B14F-4D97-AF65-F5344CB8AC3E}">
        <p14:creationId xmlns:p14="http://schemas.microsoft.com/office/powerpoint/2010/main" val="237325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Broken into two parts: </a:t>
            </a:r>
          </a:p>
          <a:p>
            <a:pPr marL="228600" indent="-228600">
              <a:buFont typeface="+mj-lt"/>
              <a:buAutoNum type="arabicPeriod"/>
            </a:pPr>
            <a:r>
              <a:rPr lang="en-US" dirty="0"/>
              <a:t>Talk about writing (laid-back chat about what you write, how you write, what your relationship with writing is, and recap from Erin’s Tech Writing 101 pres.)</a:t>
            </a:r>
          </a:p>
          <a:p>
            <a:pPr marL="228600" indent="-228600">
              <a:buFont typeface="+mj-lt"/>
              <a:buAutoNum type="arabicPeriod"/>
            </a:pPr>
            <a:r>
              <a:rPr lang="en-US" dirty="0"/>
              <a:t>Workshop (this is when you’ll use the document you brought. The presentation will go through about 7 tasks to apply to your document)</a:t>
            </a:r>
          </a:p>
        </p:txBody>
      </p:sp>
      <p:sp>
        <p:nvSpPr>
          <p:cNvPr id="4" name="Slide Number Placeholder 3"/>
          <p:cNvSpPr>
            <a:spLocks noGrp="1"/>
          </p:cNvSpPr>
          <p:nvPr>
            <p:ph type="sldNum" sz="quarter" idx="10"/>
          </p:nvPr>
        </p:nvSpPr>
        <p:spPr/>
        <p:txBody>
          <a:bodyPr/>
          <a:lstStyle/>
          <a:p>
            <a:fld id="{320F8B05-337B-4454-B558-930237D0DB5A}" type="slidenum">
              <a:rPr lang="en-US" smtClean="0"/>
              <a:t>2</a:t>
            </a:fld>
            <a:endParaRPr lang="en-US"/>
          </a:p>
        </p:txBody>
      </p:sp>
    </p:spTree>
    <p:extLst>
      <p:ext uri="{BB962C8B-B14F-4D97-AF65-F5344CB8AC3E}">
        <p14:creationId xmlns:p14="http://schemas.microsoft.com/office/powerpoint/2010/main" val="3281073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Task 5: Identify the elements of either the Uneven U or OSIE in one of your paragraphs. Label with numbers 1-5 or letters O, S, I, and E </a:t>
            </a:r>
          </a:p>
          <a:p>
            <a:pPr marL="171450" lvl="0" indent="-171450">
              <a:buFont typeface="Arial" panose="020B0604020202020204" pitchFamily="34" charset="0"/>
              <a:buChar char="•"/>
            </a:pPr>
            <a:r>
              <a:rPr lang="en-US" dirty="0">
                <a:effectLst/>
              </a:rPr>
              <a:t>Too easy? Identify the elements in all your paragraphs!</a:t>
            </a:r>
          </a:p>
          <a:p>
            <a:pPr marL="171450" lvl="0" indent="-171450">
              <a:buFont typeface="Arial" panose="020B0604020202020204" pitchFamily="34" charset="0"/>
              <a:buChar char="•"/>
            </a:pPr>
            <a:r>
              <a:rPr lang="en-US" dirty="0">
                <a:effectLst/>
              </a:rPr>
              <a:t>Can’t find any? Start rewriting paragraphs to include elements.</a:t>
            </a:r>
          </a:p>
          <a:p>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20</a:t>
            </a:fld>
            <a:endParaRPr lang="en-US"/>
          </a:p>
        </p:txBody>
      </p:sp>
    </p:spTree>
    <p:extLst>
      <p:ext uri="{BB962C8B-B14F-4D97-AF65-F5344CB8AC3E}">
        <p14:creationId xmlns:p14="http://schemas.microsoft.com/office/powerpoint/2010/main" val="1741784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Task 6: read the entire piece through. Highlight the three worst sentences you can find</a:t>
            </a:r>
          </a:p>
          <a:p>
            <a:pPr marL="171450" lvl="0" indent="-171450">
              <a:buFont typeface="Arial" panose="020B0604020202020204" pitchFamily="34" charset="0"/>
              <a:buChar char="•"/>
            </a:pPr>
            <a:r>
              <a:rPr lang="en-US" dirty="0">
                <a:effectLst/>
              </a:rPr>
              <a:t>swap papers</a:t>
            </a:r>
          </a:p>
          <a:p>
            <a:pPr marL="171450" lvl="0" indent="-171450">
              <a:buFont typeface="Arial" panose="020B0604020202020204" pitchFamily="34" charset="0"/>
              <a:buChar char="•"/>
            </a:pPr>
            <a:r>
              <a:rPr lang="en-US" dirty="0">
                <a:effectLst/>
              </a:rPr>
              <a:t>rewrite sentences</a:t>
            </a:r>
          </a:p>
          <a:p>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21</a:t>
            </a:fld>
            <a:endParaRPr lang="en-US"/>
          </a:p>
        </p:txBody>
      </p:sp>
    </p:spTree>
    <p:extLst>
      <p:ext uri="{BB962C8B-B14F-4D97-AF65-F5344CB8AC3E}">
        <p14:creationId xmlns:p14="http://schemas.microsoft.com/office/powerpoint/2010/main" val="1083524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Task 7: Read your whole document as a final product, keeping in mind common errors  </a:t>
            </a:r>
          </a:p>
          <a:p>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22</a:t>
            </a:fld>
            <a:endParaRPr lang="en-US"/>
          </a:p>
        </p:txBody>
      </p:sp>
    </p:spTree>
    <p:extLst>
      <p:ext uri="{BB962C8B-B14F-4D97-AF65-F5344CB8AC3E}">
        <p14:creationId xmlns:p14="http://schemas.microsoft.com/office/powerpoint/2010/main" val="1639882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Things I notice/have been asked about:</a:t>
            </a:r>
          </a:p>
          <a:p>
            <a:pPr marL="171450" indent="-171450">
              <a:buFont typeface="Arial" panose="020B0604020202020204" pitchFamily="34" charset="0"/>
              <a:buChar char="•"/>
            </a:pPr>
            <a:r>
              <a:rPr lang="en-US" dirty="0">
                <a:effectLst/>
              </a:rPr>
              <a:t>Hyphenate phrases when they’re used as one idea modifying a noun</a:t>
            </a:r>
          </a:p>
          <a:p>
            <a:pPr marL="171450" indent="-171450">
              <a:buFont typeface="Arial" panose="020B0604020202020204" pitchFamily="34" charset="0"/>
              <a:buChar char="•"/>
            </a:pPr>
            <a:r>
              <a:rPr lang="en-US" dirty="0">
                <a:effectLst/>
              </a:rPr>
              <a:t>North, south, east, and west are sometimes capitalized and sometimes not. See the above link for an explanation. The almost definitive standard is: capitalize when describing a region; lowercase when describing a direction. If you can’t figure out what to do after reviewing this link, the best method would be to choose an option and be consistent throughout your document.</a:t>
            </a:r>
          </a:p>
          <a:p>
            <a:pPr marL="171450" indent="-171450">
              <a:buFont typeface="Arial" panose="020B0604020202020204" pitchFamily="34" charset="0"/>
              <a:buChar char="•"/>
            </a:pPr>
            <a:r>
              <a:rPr lang="en-US" dirty="0">
                <a:effectLst/>
              </a:rPr>
              <a:t>Sometimes I see spaces between words and forward slashes. Unless a specific style guide requires that practice, make sure there are no spaces and the forward slash simply replaces the space between the two words</a:t>
            </a:r>
          </a:p>
          <a:p>
            <a:pPr marL="171450" indent="-171450">
              <a:buFont typeface="Arial" panose="020B0604020202020204" pitchFamily="34" charset="0"/>
              <a:buChar char="•"/>
            </a:pPr>
            <a:r>
              <a:rPr lang="en-US" dirty="0">
                <a:effectLst/>
              </a:rPr>
              <a:t>Parallelism: when producing a list, make sure all items in the list are in parallel structure. </a:t>
            </a:r>
          </a:p>
          <a:p>
            <a:pPr marL="628650" lvl="1" indent="-171450">
              <a:buFont typeface="Arial" panose="020B0604020202020204" pitchFamily="34" charset="0"/>
              <a:buChar char="•"/>
            </a:pPr>
            <a:r>
              <a:rPr lang="en-US" dirty="0">
                <a:effectLst/>
              </a:rPr>
              <a:t>For example, the above sample from an early draft of the </a:t>
            </a:r>
            <a:r>
              <a:rPr lang="en-US" dirty="0" err="1">
                <a:effectLst/>
              </a:rPr>
              <a:t>Whaleboard</a:t>
            </a:r>
            <a:r>
              <a:rPr lang="en-US" dirty="0">
                <a:effectLst/>
              </a:rPr>
              <a:t> definitions shows two items in a list. The first item in the list is a complete sentence and the structure is basically [subject]+[verb]+[object], while the second item is just a phrase with a structure of [adverb]+[adjective]+[noun]. See the link for a better explanation.</a:t>
            </a:r>
          </a:p>
        </p:txBody>
      </p:sp>
      <p:sp>
        <p:nvSpPr>
          <p:cNvPr id="4" name="Slide Number Placeholder 3"/>
          <p:cNvSpPr>
            <a:spLocks noGrp="1"/>
          </p:cNvSpPr>
          <p:nvPr>
            <p:ph type="sldNum" sz="quarter" idx="10"/>
          </p:nvPr>
        </p:nvSpPr>
        <p:spPr/>
        <p:txBody>
          <a:bodyPr/>
          <a:lstStyle/>
          <a:p>
            <a:fld id="{320F8B05-337B-4454-B558-930237D0DB5A}" type="slidenum">
              <a:rPr lang="en-US" smtClean="0"/>
              <a:t>23</a:t>
            </a:fld>
            <a:endParaRPr lang="en-US"/>
          </a:p>
        </p:txBody>
      </p:sp>
    </p:spTree>
    <p:extLst>
      <p:ext uri="{BB962C8B-B14F-4D97-AF65-F5344CB8AC3E}">
        <p14:creationId xmlns:p14="http://schemas.microsoft.com/office/powerpoint/2010/main" val="2947462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Terminology</a:t>
            </a:r>
          </a:p>
          <a:p>
            <a:pPr marL="171450" indent="-171450">
              <a:buFont typeface="Arial" panose="020B0604020202020204" pitchFamily="34" charset="0"/>
              <a:buChar char="•"/>
            </a:pPr>
            <a:r>
              <a:rPr lang="en-US" dirty="0"/>
              <a:t>These are a few terms that get confusing. A list of more terms is located in Dropbox within Marketing – Approved Documents</a:t>
            </a:r>
          </a:p>
        </p:txBody>
      </p:sp>
      <p:sp>
        <p:nvSpPr>
          <p:cNvPr id="4" name="Slide Number Placeholder 3"/>
          <p:cNvSpPr>
            <a:spLocks noGrp="1"/>
          </p:cNvSpPr>
          <p:nvPr>
            <p:ph type="sldNum" sz="quarter" idx="10"/>
          </p:nvPr>
        </p:nvSpPr>
        <p:spPr/>
        <p:txBody>
          <a:bodyPr/>
          <a:lstStyle/>
          <a:p>
            <a:fld id="{320F8B05-337B-4454-B558-930237D0DB5A}" type="slidenum">
              <a:rPr lang="en-US" smtClean="0"/>
              <a:t>24</a:t>
            </a:fld>
            <a:endParaRPr lang="en-US"/>
          </a:p>
        </p:txBody>
      </p:sp>
    </p:spTree>
    <p:extLst>
      <p:ext uri="{BB962C8B-B14F-4D97-AF65-F5344CB8AC3E}">
        <p14:creationId xmlns:p14="http://schemas.microsoft.com/office/powerpoint/2010/main" val="4064104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Templates?</a:t>
            </a:r>
          </a:p>
          <a:p>
            <a:pPr marL="171450" lvl="0" indent="-171450">
              <a:buFont typeface="Arial" panose="020B0604020202020204" pitchFamily="34" charset="0"/>
              <a:buChar char="•"/>
            </a:pPr>
            <a:r>
              <a:rPr lang="en-US" dirty="0">
                <a:effectLst/>
              </a:rPr>
              <a:t>New project: “templates” for different documents (IEs,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different templates for different types (e.g. PPA, CAPEX, energy co-op, etc.)</a:t>
            </a:r>
          </a:p>
          <a:p>
            <a:pPr marL="171450" lvl="0" indent="-171450">
              <a:buFont typeface="Arial" panose="020B0604020202020204" pitchFamily="34" charset="0"/>
              <a:buChar char="•"/>
            </a:pPr>
            <a:r>
              <a:rPr lang="en-US" dirty="0">
                <a:effectLst/>
              </a:rPr>
              <a:t>I can edit the templates to start making sure consistency is maintained, instead of writer copying and pasting from previous versions (and possibly copying and pasting errors in those documents), this can be a way of maintaining quality control</a:t>
            </a:r>
          </a:p>
          <a:p>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25</a:t>
            </a:fld>
            <a:endParaRPr lang="en-US"/>
          </a:p>
        </p:txBody>
      </p:sp>
    </p:spTree>
    <p:extLst>
      <p:ext uri="{BB962C8B-B14F-4D97-AF65-F5344CB8AC3E}">
        <p14:creationId xmlns:p14="http://schemas.microsoft.com/office/powerpoint/2010/main" val="3810140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Sharpening writing techniques is an important step in maintaining quality control and increasing our expertise here at OE.</a:t>
            </a:r>
          </a:p>
          <a:p>
            <a:endParaRPr lang="en-US" dirty="0"/>
          </a:p>
          <a:p>
            <a:r>
              <a:rPr lang="en-US" dirty="0"/>
              <a:t>Any questions?</a:t>
            </a:r>
          </a:p>
        </p:txBody>
      </p:sp>
      <p:sp>
        <p:nvSpPr>
          <p:cNvPr id="4" name="Slide Number Placeholder 3"/>
          <p:cNvSpPr>
            <a:spLocks noGrp="1"/>
          </p:cNvSpPr>
          <p:nvPr>
            <p:ph type="sldNum" sz="quarter" idx="10"/>
          </p:nvPr>
        </p:nvSpPr>
        <p:spPr/>
        <p:txBody>
          <a:bodyPr/>
          <a:lstStyle/>
          <a:p>
            <a:fld id="{320F8B05-337B-4454-B558-930237D0DB5A}" type="slidenum">
              <a:rPr lang="en-US" smtClean="0"/>
              <a:t>26</a:t>
            </a:fld>
            <a:endParaRPr lang="en-US"/>
          </a:p>
        </p:txBody>
      </p:sp>
    </p:spTree>
    <p:extLst>
      <p:ext uri="{BB962C8B-B14F-4D97-AF65-F5344CB8AC3E}">
        <p14:creationId xmlns:p14="http://schemas.microsoft.com/office/powerpoint/2010/main" val="2570120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0F8B05-337B-4454-B558-930237D0DB5A}" type="slidenum">
              <a:rPr lang="en-US" smtClean="0"/>
              <a:t>3</a:t>
            </a:fld>
            <a:endParaRPr lang="en-US"/>
          </a:p>
        </p:txBody>
      </p:sp>
    </p:spTree>
    <p:extLst>
      <p:ext uri="{BB962C8B-B14F-4D97-AF65-F5344CB8AC3E}">
        <p14:creationId xmlns:p14="http://schemas.microsoft.com/office/powerpoint/2010/main" val="396722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dirty="0">
                <a:effectLst/>
              </a:rPr>
              <a:t>Intro/basic recap: Erin had a Tech Writing 101 presentation a while ago, which was great and covered the basics of Tech Writing; if you haven’t watched, definitely do so. For now, a recap:</a:t>
            </a:r>
          </a:p>
          <a:p>
            <a:pPr marL="171450" indent="-171450">
              <a:buFont typeface="Arial" panose="020B0604020202020204" pitchFamily="34" charset="0"/>
              <a:buChar char="•"/>
            </a:pPr>
            <a:r>
              <a:rPr lang="en-US" dirty="0">
                <a:effectLst/>
              </a:rPr>
              <a:t>3 general steps for a completed written product: write, proofread, edit</a:t>
            </a:r>
          </a:p>
          <a:p>
            <a:pPr marL="171450" lvl="0" indent="-171450">
              <a:buFont typeface="Arial" panose="020B0604020202020204" pitchFamily="34" charset="0"/>
              <a:buChar char="•"/>
            </a:pPr>
            <a:r>
              <a:rPr lang="en-US" dirty="0">
                <a:effectLst/>
              </a:rPr>
              <a:t>tech </a:t>
            </a:r>
            <a:r>
              <a:rPr lang="en-US" dirty="0" err="1">
                <a:effectLst/>
              </a:rPr>
              <a:t>writing≠creative</a:t>
            </a:r>
            <a:r>
              <a:rPr lang="en-US" dirty="0">
                <a:effectLst/>
              </a:rPr>
              <a:t> writing; be direct, brief, and consistent (e.g. John’s edit of POET I.E.)</a:t>
            </a:r>
          </a:p>
          <a:p>
            <a:pPr marL="685800" lvl="1" indent="-228600">
              <a:buFont typeface="Arial" panose="020B0604020202020204" pitchFamily="34" charset="0"/>
              <a:buChar char="•"/>
            </a:pPr>
            <a:r>
              <a:rPr lang="en-US" dirty="0">
                <a:effectLst/>
              </a:rPr>
              <a:t>don’t include anything that doesn’t actively support your main topic/intention </a:t>
            </a:r>
          </a:p>
          <a:p>
            <a:pPr marL="228600" lvl="0" indent="-228600">
              <a:buFont typeface="Arial" panose="020B0604020202020204" pitchFamily="34" charset="0"/>
              <a:buChar char="•"/>
            </a:pPr>
            <a:r>
              <a:rPr lang="en-US" dirty="0">
                <a:effectLst/>
              </a:rPr>
              <a:t>know nuances of your type of document: tone, audience, purpose</a:t>
            </a:r>
          </a:p>
          <a:p>
            <a:pPr marL="685800" lvl="1" indent="-228600">
              <a:buFont typeface="Arial" panose="020B0604020202020204" pitchFamily="34" charset="0"/>
              <a:buChar char="•"/>
            </a:pPr>
            <a:r>
              <a:rPr lang="en-US" dirty="0">
                <a:effectLst/>
              </a:rPr>
              <a:t>see rhetorical triangle: every piece of communication uses these elements (even technical documents produced in PPT) </a:t>
            </a:r>
          </a:p>
          <a:p>
            <a:pPr marL="228600" lvl="0" indent="-228600">
              <a:buFont typeface="Arial" panose="020B0604020202020204" pitchFamily="34" charset="0"/>
              <a:buChar char="•"/>
            </a:pPr>
            <a:r>
              <a:rPr lang="en-US" dirty="0">
                <a:effectLst/>
              </a:rPr>
              <a:t>make outlines (!!!!)</a:t>
            </a:r>
          </a:p>
          <a:p>
            <a:pPr marL="228600" lvl="0" indent="-228600">
              <a:buFont typeface="Arial" panose="020B0604020202020204" pitchFamily="34" charset="0"/>
              <a:buChar char="•"/>
            </a:pPr>
            <a:r>
              <a:rPr lang="en-US" dirty="0">
                <a:effectLst/>
              </a:rPr>
              <a:t>proofreading </a:t>
            </a:r>
          </a:p>
          <a:p>
            <a:pPr marL="685800" lvl="1" indent="-228600">
              <a:buFont typeface="Arial" panose="020B0604020202020204" pitchFamily="34" charset="0"/>
              <a:buChar char="•"/>
            </a:pPr>
            <a:r>
              <a:rPr lang="en-US" dirty="0">
                <a:effectLst/>
              </a:rPr>
              <a:t>Copy Editor will be able to review higher-level issues and go through the quality control process much more efficiently if you’ve re-read your content first</a:t>
            </a:r>
          </a:p>
          <a:p>
            <a:pPr marL="685800" lvl="1" indent="-228600">
              <a:buFont typeface="Arial" panose="020B0604020202020204" pitchFamily="34" charset="0"/>
              <a:buChar char="•"/>
            </a:pPr>
            <a:r>
              <a:rPr lang="en-US" dirty="0">
                <a:effectLst/>
              </a:rPr>
              <a:t>Also: check figures and specific content that Copy Editor won’t know is correct</a:t>
            </a:r>
          </a:p>
          <a:p>
            <a:pPr marL="228600" lvl="0" indent="-228600">
              <a:buFont typeface="Arial" panose="020B0604020202020204" pitchFamily="34" charset="0"/>
              <a:buChar char="•"/>
            </a:pPr>
            <a:r>
              <a:rPr lang="en-US" dirty="0">
                <a:effectLst/>
              </a:rPr>
              <a:t>repeat (writing is an iterative process)</a:t>
            </a:r>
          </a:p>
          <a:p>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4</a:t>
            </a:fld>
            <a:endParaRPr lang="en-US"/>
          </a:p>
        </p:txBody>
      </p:sp>
    </p:spTree>
    <p:extLst>
      <p:ext uri="{BB962C8B-B14F-4D97-AF65-F5344CB8AC3E}">
        <p14:creationId xmlns:p14="http://schemas.microsoft.com/office/powerpoint/2010/main" val="162328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dirty="0">
                <a:effectLst/>
              </a:rPr>
              <a:t>Content: what do you write at OE?</a:t>
            </a:r>
          </a:p>
          <a:p>
            <a:pPr marL="171450" indent="-171450">
              <a:buFont typeface="Arial" panose="020B0604020202020204" pitchFamily="34" charset="0"/>
              <a:buChar char="•"/>
            </a:pPr>
            <a:r>
              <a:rPr lang="en-US" dirty="0">
                <a:effectLst/>
              </a:rPr>
              <a:t>Keep in mind when talking about your writing</a:t>
            </a:r>
          </a:p>
        </p:txBody>
      </p:sp>
      <p:sp>
        <p:nvSpPr>
          <p:cNvPr id="4" name="Slide Number Placeholder 3"/>
          <p:cNvSpPr>
            <a:spLocks noGrp="1"/>
          </p:cNvSpPr>
          <p:nvPr>
            <p:ph type="sldNum" sz="quarter" idx="10"/>
          </p:nvPr>
        </p:nvSpPr>
        <p:spPr/>
        <p:txBody>
          <a:bodyPr/>
          <a:lstStyle/>
          <a:p>
            <a:fld id="{320F8B05-337B-4454-B558-930237D0DB5A}" type="slidenum">
              <a:rPr lang="en-US" smtClean="0"/>
              <a:t>5</a:t>
            </a:fld>
            <a:endParaRPr lang="en-US"/>
          </a:p>
        </p:txBody>
      </p:sp>
    </p:spTree>
    <p:extLst>
      <p:ext uri="{BB962C8B-B14F-4D97-AF65-F5344CB8AC3E}">
        <p14:creationId xmlns:p14="http://schemas.microsoft.com/office/powerpoint/2010/main" val="406795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Process: </a:t>
            </a:r>
            <a:r>
              <a:rPr lang="en-US" dirty="0"/>
              <a:t>what is your writing process?</a:t>
            </a:r>
          </a:p>
          <a:p>
            <a:pPr marL="171450" lvl="0" indent="-171450">
              <a:buFont typeface="Arial" panose="020B0604020202020204" pitchFamily="34" charset="0"/>
              <a:buChar char="•"/>
            </a:pPr>
            <a:r>
              <a:rPr lang="en-US" dirty="0"/>
              <a:t>example of mine: </a:t>
            </a:r>
            <a:r>
              <a:rPr lang="en-US" dirty="0" err="1"/>
              <a:t>prewrite+write+review</a:t>
            </a:r>
            <a:r>
              <a:rPr lang="en-US" dirty="0"/>
              <a:t>/revise</a:t>
            </a:r>
          </a:p>
          <a:p>
            <a:pPr marL="628650" lvl="1" indent="-171450">
              <a:buFont typeface="Arial" panose="020B0604020202020204" pitchFamily="34" charset="0"/>
              <a:buChar char="•"/>
            </a:pPr>
            <a:r>
              <a:rPr lang="en-US" dirty="0"/>
              <a:t>talk to people to gather necessary info/brainstorm (not in that order; sometimes brainstorm first, then talk; sometimes it’s an iterative process)</a:t>
            </a:r>
          </a:p>
          <a:p>
            <a:pPr marL="628650" lvl="1" indent="-171450">
              <a:buFont typeface="Arial" panose="020B0604020202020204" pitchFamily="34" charset="0"/>
              <a:buChar char="•"/>
            </a:pPr>
            <a:r>
              <a:rPr lang="en-US" dirty="0"/>
              <a:t>listen to </a:t>
            </a:r>
            <a:r>
              <a:rPr lang="en-US" dirty="0" err="1"/>
              <a:t>spotify</a:t>
            </a:r>
            <a:r>
              <a:rPr lang="en-US" dirty="0"/>
              <a:t> “instrumental study shit” playlist</a:t>
            </a:r>
          </a:p>
          <a:p>
            <a:pPr marL="628650" lvl="1" indent="-171450">
              <a:buFont typeface="Arial" panose="020B0604020202020204" pitchFamily="34" charset="0"/>
              <a:buChar char="•"/>
            </a:pPr>
            <a:r>
              <a:rPr lang="en-US" dirty="0"/>
              <a:t>make outline</a:t>
            </a:r>
          </a:p>
          <a:p>
            <a:pPr marL="628650" lvl="1" indent="-171450">
              <a:buFont typeface="Arial" panose="020B0604020202020204" pitchFamily="34" charset="0"/>
              <a:buChar char="•"/>
            </a:pPr>
            <a:r>
              <a:rPr lang="en-US" dirty="0"/>
              <a:t>draft; review; seek review from others; revise; repeat</a:t>
            </a:r>
          </a:p>
          <a:p>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6</a:t>
            </a:fld>
            <a:endParaRPr lang="en-US"/>
          </a:p>
        </p:txBody>
      </p:sp>
    </p:spTree>
    <p:extLst>
      <p:ext uri="{BB962C8B-B14F-4D97-AF65-F5344CB8AC3E}">
        <p14:creationId xmlns:p14="http://schemas.microsoft.com/office/powerpoint/2010/main" val="534745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Golden Rules</a:t>
            </a:r>
          </a:p>
          <a:p>
            <a:pPr marL="171450" lvl="0" indent="-171450">
              <a:buFont typeface="Arial" panose="020B0604020202020204" pitchFamily="34" charset="0"/>
              <a:buChar char="•"/>
            </a:pPr>
            <a:r>
              <a:rPr lang="en-US" dirty="0">
                <a:effectLst/>
              </a:rPr>
              <a:t>when in doubt, google it. Still in doubt, be consistent</a:t>
            </a:r>
          </a:p>
          <a:p>
            <a:pPr marL="628650" lvl="1" indent="-171450">
              <a:buFont typeface="Arial" panose="020B0604020202020204" pitchFamily="34" charset="0"/>
              <a:buChar char="•"/>
            </a:pPr>
            <a:r>
              <a:rPr lang="en-US" dirty="0">
                <a:effectLst/>
              </a:rPr>
              <a:t>If there’s no straightforward answer, it might be a decision </a:t>
            </a:r>
            <a:r>
              <a:rPr lang="en-US" i="1" dirty="0">
                <a:effectLst/>
              </a:rPr>
              <a:t>you</a:t>
            </a:r>
            <a:r>
              <a:rPr lang="en-US" dirty="0">
                <a:effectLst/>
              </a:rPr>
              <a:t> can make - as long as you’re consistent throughout the entire document</a:t>
            </a:r>
          </a:p>
          <a:p>
            <a:pPr marL="171450" lvl="0" indent="-171450">
              <a:buFont typeface="Arial" panose="020B0604020202020204" pitchFamily="34" charset="0"/>
              <a:buChar char="•"/>
            </a:pPr>
            <a:r>
              <a:rPr lang="en-US" dirty="0">
                <a:effectLst/>
              </a:rPr>
              <a:t>Brevity is clarity</a:t>
            </a:r>
          </a:p>
          <a:p>
            <a:pPr marL="628650" lvl="1" indent="-171450">
              <a:buFont typeface="Arial" panose="020B0604020202020204" pitchFamily="34" charset="0"/>
              <a:buChar char="•"/>
            </a:pPr>
            <a:r>
              <a:rPr lang="en-US" dirty="0">
                <a:effectLst/>
              </a:rPr>
              <a:t>cut and revise; if a message can be communicated in a briefer form, communicate it in a briefer form (if it can be cut, cut it)</a:t>
            </a:r>
          </a:p>
          <a:p>
            <a:pPr marL="171450" lvl="0" indent="-171450">
              <a:buFont typeface="Arial" panose="020B0604020202020204" pitchFamily="34" charset="0"/>
              <a:buChar char="•"/>
            </a:pPr>
            <a:r>
              <a:rPr lang="en-US" dirty="0">
                <a:effectLst/>
              </a:rPr>
              <a:t>There is no good or bad writing; there is only early and revised writing.</a:t>
            </a:r>
          </a:p>
          <a:p>
            <a:pPr marL="628650" lvl="1" indent="-171450">
              <a:buFont typeface="Arial" panose="020B0604020202020204" pitchFamily="34" charset="0"/>
              <a:buChar char="•"/>
            </a:pPr>
            <a:r>
              <a:rPr lang="en-US" dirty="0">
                <a:effectLst/>
              </a:rPr>
              <a:t>A draft is never “finished” – simply “polished”; writing can always improve</a:t>
            </a:r>
          </a:p>
          <a:p>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7</a:t>
            </a:fld>
            <a:endParaRPr lang="en-US"/>
          </a:p>
        </p:txBody>
      </p:sp>
    </p:spTree>
    <p:extLst>
      <p:ext uri="{BB962C8B-B14F-4D97-AF65-F5344CB8AC3E}">
        <p14:creationId xmlns:p14="http://schemas.microsoft.com/office/powerpoint/2010/main" val="2755719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II: Workshop - now that we’ve talked about writing and we understand the kind of writing the you produce, let’s go through your documents together to see how we can identify the their strengths and weaknesses </a:t>
            </a:r>
          </a:p>
          <a:p>
            <a:pPr marL="171450" indent="-171450">
              <a:buFont typeface="Arial" panose="020B0604020202020204" pitchFamily="34" charset="0"/>
              <a:buChar char="•"/>
            </a:pPr>
            <a:r>
              <a:rPr lang="en-US" dirty="0"/>
              <a:t>7 tasks overall</a:t>
            </a:r>
          </a:p>
        </p:txBody>
      </p:sp>
      <p:sp>
        <p:nvSpPr>
          <p:cNvPr id="4" name="Slide Number Placeholder 3"/>
          <p:cNvSpPr>
            <a:spLocks noGrp="1"/>
          </p:cNvSpPr>
          <p:nvPr>
            <p:ph type="sldNum" sz="quarter" idx="10"/>
          </p:nvPr>
        </p:nvSpPr>
        <p:spPr/>
        <p:txBody>
          <a:bodyPr/>
          <a:lstStyle/>
          <a:p>
            <a:fld id="{320F8B05-337B-4454-B558-930237D0DB5A}" type="slidenum">
              <a:rPr lang="en-US" smtClean="0"/>
              <a:t>8</a:t>
            </a:fld>
            <a:endParaRPr lang="en-US"/>
          </a:p>
        </p:txBody>
      </p:sp>
    </p:spTree>
    <p:extLst>
      <p:ext uri="{BB962C8B-B14F-4D97-AF65-F5344CB8AC3E}">
        <p14:creationId xmlns:p14="http://schemas.microsoft.com/office/powerpoint/2010/main" val="803219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What’s your point?</a:t>
            </a:r>
          </a:p>
          <a:p>
            <a:pPr marL="171450" indent="-171450">
              <a:buFont typeface="Arial" panose="020B0604020202020204" pitchFamily="34" charset="0"/>
              <a:buChar char="•"/>
            </a:pPr>
            <a:r>
              <a:rPr lang="en-US" dirty="0">
                <a:effectLst/>
              </a:rPr>
              <a:t>every piece of writing makes an argument – even technical documents that seem straightforward</a:t>
            </a:r>
          </a:p>
          <a:p>
            <a:pPr marL="628650" lvl="1" indent="-171450">
              <a:buFont typeface="Arial" panose="020B0604020202020204" pitchFamily="34" charset="0"/>
              <a:buChar char="•"/>
            </a:pPr>
            <a:r>
              <a:rPr lang="en-US" dirty="0">
                <a:effectLst/>
              </a:rPr>
              <a:t>however subtle and however obvious, anything you write is you trying to convince your reader of something </a:t>
            </a:r>
          </a:p>
          <a:p>
            <a:pPr marL="628650" lvl="1" indent="-171450">
              <a:buFont typeface="Arial" panose="020B0604020202020204" pitchFamily="34" charset="0"/>
              <a:buChar char="•"/>
            </a:pPr>
            <a:r>
              <a:rPr lang="en-US" dirty="0">
                <a:effectLst/>
              </a:rPr>
              <a:t>example: initial evaluation=convincing reader their site is or is not viable for a Wind for Industry project. </a:t>
            </a:r>
          </a:p>
          <a:p>
            <a:endParaRPr lang="en-US" dirty="0"/>
          </a:p>
        </p:txBody>
      </p:sp>
      <p:sp>
        <p:nvSpPr>
          <p:cNvPr id="4" name="Slide Number Placeholder 3"/>
          <p:cNvSpPr>
            <a:spLocks noGrp="1"/>
          </p:cNvSpPr>
          <p:nvPr>
            <p:ph type="sldNum" sz="quarter" idx="10"/>
          </p:nvPr>
        </p:nvSpPr>
        <p:spPr/>
        <p:txBody>
          <a:bodyPr/>
          <a:lstStyle/>
          <a:p>
            <a:fld id="{320F8B05-337B-4454-B558-930237D0DB5A}" type="slidenum">
              <a:rPr lang="en-US" smtClean="0"/>
              <a:t>9</a:t>
            </a:fld>
            <a:endParaRPr lang="en-US"/>
          </a:p>
        </p:txBody>
      </p:sp>
    </p:spTree>
    <p:extLst>
      <p:ext uri="{BB962C8B-B14F-4D97-AF65-F5344CB8AC3E}">
        <p14:creationId xmlns:p14="http://schemas.microsoft.com/office/powerpoint/2010/main" val="367564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0" name="Group 9"/>
          <p:cNvGrpSpPr/>
          <p:nvPr userDrawn="1"/>
        </p:nvGrpSpPr>
        <p:grpSpPr>
          <a:xfrm>
            <a:off x="0" y="1371601"/>
            <a:ext cx="12192000" cy="5486399"/>
            <a:chOff x="0" y="1371601"/>
            <a:chExt cx="12192000" cy="5486399"/>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59" r="73275" b="953"/>
            <a:stretch/>
          </p:blipFill>
          <p:spPr>
            <a:xfrm>
              <a:off x="0" y="1371601"/>
              <a:ext cx="2531644" cy="5486399"/>
            </a:xfrm>
            <a:prstGeom prst="rect">
              <a:avLst/>
            </a:prstGeom>
          </p:spPr>
        </p:pic>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447" t="78760"/>
            <a:stretch/>
          </p:blipFill>
          <p:spPr>
            <a:xfrm>
              <a:off x="2474284" y="4750654"/>
              <a:ext cx="9717716" cy="2107346"/>
            </a:xfrm>
            <a:prstGeom prst="rect">
              <a:avLst/>
            </a:prstGeom>
          </p:spPr>
        </p:pic>
        <p:sp>
          <p:nvSpPr>
            <p:cNvPr id="9" name="Rectangle 8"/>
            <p:cNvSpPr/>
            <p:nvPr userDrawn="1"/>
          </p:nvSpPr>
          <p:spPr>
            <a:xfrm>
              <a:off x="2474284" y="1371601"/>
              <a:ext cx="9717716" cy="3379053"/>
            </a:xfrm>
            <a:prstGeom prst="rect">
              <a:avLst/>
            </a:prstGeom>
            <a:solidFill>
              <a:srgbClr val="004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4526" y="84632"/>
            <a:ext cx="1808767" cy="1148382"/>
          </a:xfrm>
          <a:prstGeom prst="rect">
            <a:avLst/>
          </a:prstGeom>
        </p:spPr>
      </p:pic>
      <p:sp>
        <p:nvSpPr>
          <p:cNvPr id="15" name="Text Placeholder 14"/>
          <p:cNvSpPr>
            <a:spLocks noGrp="1"/>
          </p:cNvSpPr>
          <p:nvPr>
            <p:ph type="body" sz="quarter" idx="10"/>
          </p:nvPr>
        </p:nvSpPr>
        <p:spPr>
          <a:xfrm>
            <a:off x="3651834" y="2299018"/>
            <a:ext cx="7419975" cy="931862"/>
          </a:xfrm>
        </p:spPr>
        <p:txBody>
          <a:bodyPr/>
          <a:lstStyle>
            <a:lvl1pPr marL="0" indent="0" algn="ctr">
              <a:buNone/>
              <a:defRPr b="1" cap="all" baseline="0">
                <a:solidFill>
                  <a:schemeClr val="bg1"/>
                </a:solidFill>
                <a:latin typeface="+mj-lt"/>
              </a:defRPr>
            </a:lvl1pPr>
            <a:lvl2pPr>
              <a:defRPr b="1" cap="all" baseline="0">
                <a:solidFill>
                  <a:schemeClr val="bg1"/>
                </a:solidFill>
                <a:latin typeface="+mj-lt"/>
              </a:defRPr>
            </a:lvl2pPr>
            <a:lvl3pPr>
              <a:defRPr b="1" cap="all" baseline="0">
                <a:solidFill>
                  <a:schemeClr val="bg1"/>
                </a:solidFill>
                <a:latin typeface="+mj-lt"/>
              </a:defRPr>
            </a:lvl3pPr>
            <a:lvl4pPr>
              <a:defRPr b="1" cap="all" baseline="0">
                <a:solidFill>
                  <a:schemeClr val="bg1"/>
                </a:solidFill>
                <a:latin typeface="+mj-lt"/>
              </a:defRPr>
            </a:lvl4pPr>
            <a:lvl5pPr>
              <a:defRPr b="1" cap="all" baseline="0">
                <a:solidFill>
                  <a:schemeClr val="bg1"/>
                </a:solidFill>
                <a:latin typeface="+mj-lt"/>
              </a:defRPr>
            </a:lvl5pPr>
          </a:lstStyle>
          <a:p>
            <a:pPr lvl="0"/>
            <a:r>
              <a:rPr lang="en-US" dirty="0"/>
              <a:t>Edit Master text styles</a:t>
            </a:r>
          </a:p>
        </p:txBody>
      </p:sp>
    </p:spTree>
    <p:extLst>
      <p:ext uri="{BB962C8B-B14F-4D97-AF65-F5344CB8AC3E}">
        <p14:creationId xmlns:p14="http://schemas.microsoft.com/office/powerpoint/2010/main" val="37715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9800" y="191589"/>
            <a:ext cx="9144000" cy="960806"/>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540701"/>
            <a:ext cx="6172200" cy="43203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540701"/>
            <a:ext cx="3932237" cy="4328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83C09D4-84DB-4B78-AF1D-B934C8797209}" type="datetime1">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24032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3763" y="184498"/>
            <a:ext cx="9190037" cy="949107"/>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1509387"/>
            <a:ext cx="6172200" cy="4351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1509387"/>
            <a:ext cx="3932237" cy="43596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85F9F6BC-BD2C-480D-AE7A-AC0D1779272C}" type="datetime1">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884773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3741A1-E075-4A77-8317-1C6D1E49FF66}" type="datetime1">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635077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78071"/>
            <a:ext cx="2628900" cy="46988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1478071"/>
            <a:ext cx="7734300" cy="46988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AC7A17-4B7D-4D6E-B9C2-D28203B9BD80}" type="datetime1">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294212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47" b="9286"/>
          <a:stretch/>
        </p:blipFill>
        <p:spPr>
          <a:xfrm>
            <a:off x="0" y="-1"/>
            <a:ext cx="12204753" cy="568642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8526" y="264827"/>
            <a:ext cx="2230166" cy="1415927"/>
          </a:xfrm>
          <a:prstGeom prst="rect">
            <a:avLst/>
          </a:prstGeom>
        </p:spPr>
      </p:pic>
      <p:sp>
        <p:nvSpPr>
          <p:cNvPr id="11" name="Title Placeholder 1"/>
          <p:cNvSpPr>
            <a:spLocks noGrp="1"/>
          </p:cNvSpPr>
          <p:nvPr>
            <p:ph type="title"/>
          </p:nvPr>
        </p:nvSpPr>
        <p:spPr>
          <a:xfrm>
            <a:off x="123825" y="5780384"/>
            <a:ext cx="9105900" cy="829246"/>
          </a:xfrm>
          <a:prstGeom prst="rect">
            <a:avLst/>
          </a:prstGeom>
        </p:spPr>
        <p:txBody>
          <a:bodyPr vert="horz" lIns="91440" tIns="45720" rIns="91440" bIns="45720" rtlCol="0" anchor="ctr">
            <a:normAutofit/>
          </a:bodyPr>
          <a:lstStyle>
            <a:lvl1pPr algn="l">
              <a:defRPr/>
            </a:lvl1pPr>
          </a:lstStyle>
          <a:p>
            <a:r>
              <a:rPr lang="en-US" dirty="0"/>
              <a:t>Click to edit Master title style</a:t>
            </a:r>
          </a:p>
        </p:txBody>
      </p:sp>
      <p:sp>
        <p:nvSpPr>
          <p:cNvPr id="12" name="TextBox 11"/>
          <p:cNvSpPr txBox="1"/>
          <p:nvPr userDrawn="1"/>
        </p:nvSpPr>
        <p:spPr>
          <a:xfrm>
            <a:off x="9313233" y="5911279"/>
            <a:ext cx="293139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12385 Township Rd</a:t>
            </a:r>
            <a:r>
              <a:rPr lang="en-US" sz="1100" b="1" baseline="0" dirty="0">
                <a:solidFill>
                  <a:schemeClr val="tx1"/>
                </a:solidFill>
                <a:latin typeface="+mn-lt"/>
              </a:rPr>
              <a:t> 215 | PO Box 894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mn-lt"/>
              </a:rPr>
              <a:t>Findlay, Ohio 45840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mn-lt"/>
                <a:ea typeface="+mn-ea"/>
                <a:cs typeface="+mn-cs"/>
              </a:rPr>
              <a:t>877-298-5853</a:t>
            </a:r>
            <a:r>
              <a:rPr lang="en-US" sz="1100" b="1" kern="1200" baseline="0" dirty="0">
                <a:solidFill>
                  <a:schemeClr val="tx1"/>
                </a:solidFill>
                <a:latin typeface="+mn-lt"/>
                <a:ea typeface="+mn-ea"/>
                <a:cs typeface="+mn-cs"/>
              </a:rPr>
              <a:t> | </a:t>
            </a:r>
            <a:r>
              <a:rPr lang="en-US" sz="1100" b="1" kern="1200" dirty="0">
                <a:solidFill>
                  <a:schemeClr val="tx1"/>
                </a:solidFill>
                <a:latin typeface="+mn-lt"/>
                <a:ea typeface="+mn-ea"/>
                <a:cs typeface="+mn-cs"/>
              </a:rPr>
              <a:t>www.oneenergywind.com</a:t>
            </a:r>
            <a:endParaRPr lang="en-US" sz="1100" b="1" dirty="0">
              <a:solidFill>
                <a:schemeClr val="tx1"/>
              </a:solidFill>
              <a:latin typeface="+mn-lt"/>
            </a:endParaRPr>
          </a:p>
        </p:txBody>
      </p:sp>
      <p:cxnSp>
        <p:nvCxnSpPr>
          <p:cNvPr id="3" name="Straight Connector 2"/>
          <p:cNvCxnSpPr/>
          <p:nvPr userDrawn="1"/>
        </p:nvCxnSpPr>
        <p:spPr>
          <a:xfrm>
            <a:off x="9314341" y="5895575"/>
            <a:ext cx="1" cy="598864"/>
          </a:xfrm>
          <a:prstGeom prst="line">
            <a:avLst/>
          </a:prstGeom>
          <a:ln w="19050">
            <a:solidFill>
              <a:srgbClr val="004A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31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0E1AD1-8C34-4217-B81B-B9ABC8BB3121}" type="datetime1">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724296" y="365126"/>
            <a:ext cx="9629503" cy="787269"/>
          </a:xfrm>
        </p:spPr>
        <p:txBody>
          <a:bodyPr/>
          <a:lstStyle/>
          <a:p>
            <a:r>
              <a:rPr lang="en-US"/>
              <a:t>Click to edit Master title style</a:t>
            </a:r>
          </a:p>
        </p:txBody>
      </p:sp>
    </p:spTree>
    <p:extLst>
      <p:ext uri="{BB962C8B-B14F-4D97-AF65-F5344CB8AC3E}">
        <p14:creationId xmlns:p14="http://schemas.microsoft.com/office/powerpoint/2010/main" val="1970544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0E1AD1-8C34-4217-B81B-B9ABC8BB3121}" type="datetime1">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724296" y="365126"/>
            <a:ext cx="9629503" cy="444771"/>
          </a:xfrm>
        </p:spPr>
        <p:txBody>
          <a:bodyPr/>
          <a:lstStyle/>
          <a:p>
            <a:r>
              <a:rPr lang="en-US" dirty="0"/>
              <a:t>Click to edit Master title style</a:t>
            </a:r>
          </a:p>
        </p:txBody>
      </p:sp>
      <p:sp>
        <p:nvSpPr>
          <p:cNvPr id="7" name="Text Placeholder 6"/>
          <p:cNvSpPr>
            <a:spLocks noGrp="1"/>
          </p:cNvSpPr>
          <p:nvPr>
            <p:ph type="body" sz="quarter" idx="13"/>
          </p:nvPr>
        </p:nvSpPr>
        <p:spPr>
          <a:xfrm>
            <a:off x="1724295" y="809897"/>
            <a:ext cx="9629503" cy="417513"/>
          </a:xfrm>
        </p:spPr>
        <p:txBody>
          <a:bodyPr/>
          <a:lstStyle>
            <a:lvl1pPr marL="0" indent="0" algn="r">
              <a:buNone/>
              <a:defRPr b="1">
                <a:latin typeface="+mj-lt"/>
              </a:defRPr>
            </a:lvl1pPr>
          </a:lstStyle>
          <a:p>
            <a:pPr lvl="0"/>
            <a:r>
              <a:rPr lang="en-US" dirty="0"/>
              <a:t>Edit Master text styles</a:t>
            </a:r>
          </a:p>
        </p:txBody>
      </p:sp>
    </p:spTree>
    <p:extLst>
      <p:ext uri="{BB962C8B-B14F-4D97-AF65-F5344CB8AC3E}">
        <p14:creationId xmlns:p14="http://schemas.microsoft.com/office/powerpoint/2010/main" val="196541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478072"/>
            <a:ext cx="10515600" cy="308440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DA33A-E54C-442D-9186-352CD1C3D61D}" type="datetime1">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91497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496860"/>
            <a:ext cx="5181600" cy="4680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96860"/>
            <a:ext cx="5181600" cy="4680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A9B29F-4592-471E-BAC3-27AE3182B56C}" type="datetime1">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910558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2224" y="365125"/>
            <a:ext cx="9683163" cy="793533"/>
          </a:xfrm>
        </p:spPr>
        <p:txBody>
          <a:bodyPr/>
          <a:lstStyle/>
          <a:p>
            <a:r>
              <a:rPr lang="en-US"/>
              <a:t>Click to edit Master title style</a:t>
            </a:r>
          </a:p>
        </p:txBody>
      </p:sp>
      <p:sp>
        <p:nvSpPr>
          <p:cNvPr id="3" name="Text Placeholder 2"/>
          <p:cNvSpPr>
            <a:spLocks noGrp="1"/>
          </p:cNvSpPr>
          <p:nvPr>
            <p:ph type="body" idx="1"/>
          </p:nvPr>
        </p:nvSpPr>
        <p:spPr>
          <a:xfrm>
            <a:off x="839788" y="1471808"/>
            <a:ext cx="5157787" cy="7703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242159"/>
            <a:ext cx="5157787" cy="3947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71808"/>
            <a:ext cx="5183188" cy="7703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242159"/>
            <a:ext cx="5183188" cy="3947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96BD660-C672-4606-9D09-165DFF4FC29C}" type="datetime1">
              <a:rPr lang="en-US" smtClean="0"/>
              <a:t>8/28/2017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58446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C463DC-FC82-4ED9-AC86-9975A7C3DDCC}" type="datetime1">
              <a:rPr lang="en-US" smtClean="0"/>
              <a:t>8/28/2017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081826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F9001-50EA-470E-A2C4-93317094E12C}" type="datetime1">
              <a:rPr lang="en-US" smtClean="0"/>
              <a:t>8/28/2017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408119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24296" y="365126"/>
            <a:ext cx="9629503" cy="7734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90597"/>
            <a:ext cx="10515600" cy="46863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3E46F-87FE-46F2-961E-ECA482E6E173}" type="datetime1">
              <a:rPr lang="en-US" smtClean="0"/>
              <a:t>8/28/2017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93DFA-70F6-4220-86AB-AD3183C08C91}" type="slidenum">
              <a:rPr lang="en-US" smtClean="0"/>
              <a:t>‹#›</a:t>
            </a:fld>
            <a:endParaRPr lang="en-US" dirty="0"/>
          </a:p>
        </p:txBody>
      </p:sp>
      <p:sp>
        <p:nvSpPr>
          <p:cNvPr id="7" name="Rectangle 19"/>
          <p:cNvSpPr>
            <a:spLocks noChangeArrowheads="1"/>
          </p:cNvSpPr>
          <p:nvPr userDrawn="1"/>
        </p:nvSpPr>
        <p:spPr bwMode="auto">
          <a:xfrm flipV="1">
            <a:off x="0" y="1346952"/>
            <a:ext cx="12192000" cy="53951"/>
          </a:xfrm>
          <a:prstGeom prst="rect">
            <a:avLst/>
          </a:prstGeom>
          <a:solidFill>
            <a:srgbClr val="004A8B"/>
          </a:solidFill>
          <a:ln>
            <a:noFill/>
          </a:ln>
          <a:effectLst/>
          <a:extLst/>
        </p:spPr>
        <p:txBody>
          <a:bodyPr vert="horz" wrap="square" lIns="27461" tIns="27461" rIns="27461" bIns="27461" numCol="1" anchor="t" anchorCtr="0" compatLnSpc="1">
            <a:prstTxWarp prst="textNoShape">
              <a:avLst/>
            </a:prstTxWarp>
          </a:bodyPr>
          <a:lstStyle/>
          <a:p>
            <a:endParaRPr lang="en-US" sz="1351" dirty="0"/>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38200" y="365126"/>
            <a:ext cx="789492" cy="773474"/>
          </a:xfrm>
          <a:prstGeom prst="rect">
            <a:avLst/>
          </a:prstGeom>
        </p:spPr>
      </p:pic>
    </p:spTree>
    <p:extLst>
      <p:ext uri="{BB962C8B-B14F-4D97-AF65-F5344CB8AC3E}">
        <p14:creationId xmlns:p14="http://schemas.microsoft.com/office/powerpoint/2010/main" val="343413744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r" defTabSz="914400" rtl="0" eaLnBrk="1" latinLnBrk="0" hangingPunct="1">
        <a:lnSpc>
          <a:spcPct val="90000"/>
        </a:lnSpc>
        <a:spcBef>
          <a:spcPct val="0"/>
        </a:spcBef>
        <a:buNone/>
        <a:defRPr sz="3200" b="1" kern="1200" cap="all" baseline="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emf"/><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newbooksnetwork.com/eric-hayot-the-elements-of-academic-style-writing-for-the-humanities-columbia-university-press-2014-2/"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grammarbook.com/punctuation/hyphens.asp" TargetMode="External"/><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owl.english.purdue.edu/owl/resource/623/1/" TargetMode="External"/><Relationship Id="rId5" Type="http://schemas.openxmlformats.org/officeDocument/2006/relationships/hyperlink" Target="https://www.grammarly.com/blog/slash/" TargetMode="External"/><Relationship Id="rId4" Type="http://schemas.openxmlformats.org/officeDocument/2006/relationships/hyperlink" Target="http://www.quickanddirtytips.com/education/grammar/when-do-you-capitalize-direction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Marketing%20-%20Approved%20Documents/Wind%20Education/References%20-%20OE%20Resources%20and%20Tools/Wind%20Terminology%20and%20Acronyms%202017.docx"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79250" y="1923067"/>
            <a:ext cx="8592560" cy="2121031"/>
          </a:xfrm>
        </p:spPr>
        <p:txBody>
          <a:bodyPr>
            <a:normAutofit lnSpcReduction="10000"/>
          </a:bodyPr>
          <a:lstStyle/>
          <a:p>
            <a:r>
              <a:rPr lang="en-US" sz="4800" dirty="0"/>
              <a:t>PPT writing workshop</a:t>
            </a:r>
          </a:p>
          <a:p>
            <a:endParaRPr lang="en-US" dirty="0"/>
          </a:p>
          <a:p>
            <a:r>
              <a:rPr lang="en-US" dirty="0"/>
              <a:t>Eileen Comerford</a:t>
            </a:r>
          </a:p>
          <a:p>
            <a:r>
              <a:rPr lang="en-US" dirty="0" err="1"/>
              <a:t>aUgust</a:t>
            </a:r>
            <a:r>
              <a:rPr lang="en-US" dirty="0"/>
              <a:t> 28, 2017</a:t>
            </a:r>
          </a:p>
        </p:txBody>
      </p:sp>
    </p:spTree>
    <p:extLst>
      <p:ext uri="{BB962C8B-B14F-4D97-AF65-F5344CB8AC3E}">
        <p14:creationId xmlns:p14="http://schemas.microsoft.com/office/powerpoint/2010/main" val="32895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8BE0BA-71E5-400D-A73A-83B3E0F347E7}"/>
              </a:ext>
            </a:extLst>
          </p:cNvPr>
          <p:cNvSpPr>
            <a:spLocks noGrp="1"/>
          </p:cNvSpPr>
          <p:nvPr>
            <p:ph idx="1"/>
          </p:nvPr>
        </p:nvSpPr>
        <p:spPr/>
        <p:txBody>
          <a:bodyPr/>
          <a:lstStyle/>
          <a:p>
            <a:pPr marL="0" indent="0">
              <a:buNone/>
            </a:pPr>
            <a:endParaRPr lang="en-US" dirty="0"/>
          </a:p>
          <a:p>
            <a:pPr marL="0" indent="0">
              <a:buNone/>
            </a:pPr>
            <a:r>
              <a:rPr lang="en-US" dirty="0"/>
              <a:t>Task 1: identify your thesis/main idea and underline it</a:t>
            </a:r>
          </a:p>
          <a:p>
            <a:pPr lvl="1"/>
            <a:endParaRPr lang="en-US" dirty="0"/>
          </a:p>
          <a:p>
            <a:pPr lvl="1"/>
            <a:r>
              <a:rPr lang="en-US" dirty="0"/>
              <a:t>Can’t find one? Create one!</a:t>
            </a:r>
          </a:p>
          <a:p>
            <a:pPr marL="0" indent="0">
              <a:buNone/>
            </a:pPr>
            <a:r>
              <a:rPr lang="en-US" dirty="0"/>
              <a:t>	</a:t>
            </a:r>
          </a:p>
        </p:txBody>
      </p:sp>
      <p:sp>
        <p:nvSpPr>
          <p:cNvPr id="3" name="Slide Number Placeholder 2">
            <a:extLst>
              <a:ext uri="{FF2B5EF4-FFF2-40B4-BE49-F238E27FC236}">
                <a16:creationId xmlns:a16="http://schemas.microsoft.com/office/drawing/2014/main" id="{6D94E6D5-124A-42BE-A8E9-04DB68A38792}"/>
              </a:ext>
            </a:extLst>
          </p:cNvPr>
          <p:cNvSpPr>
            <a:spLocks noGrp="1"/>
          </p:cNvSpPr>
          <p:nvPr>
            <p:ph type="sldNum" sz="quarter" idx="12"/>
          </p:nvPr>
        </p:nvSpPr>
        <p:spPr/>
        <p:txBody>
          <a:bodyPr/>
          <a:lstStyle/>
          <a:p>
            <a:fld id="{4EC93DFA-70F6-4220-86AB-AD3183C08C91}" type="slidenum">
              <a:rPr lang="en-US" smtClean="0"/>
              <a:t>10</a:t>
            </a:fld>
            <a:endParaRPr lang="en-US" dirty="0"/>
          </a:p>
        </p:txBody>
      </p:sp>
      <p:sp>
        <p:nvSpPr>
          <p:cNvPr id="4" name="Title 3">
            <a:extLst>
              <a:ext uri="{FF2B5EF4-FFF2-40B4-BE49-F238E27FC236}">
                <a16:creationId xmlns:a16="http://schemas.microsoft.com/office/drawing/2014/main" id="{20D2B7AF-5E25-4437-9BFA-E2F1DC4F5035}"/>
              </a:ext>
            </a:extLst>
          </p:cNvPr>
          <p:cNvSpPr>
            <a:spLocks noGrp="1"/>
          </p:cNvSpPr>
          <p:nvPr>
            <p:ph type="title"/>
          </p:nvPr>
        </p:nvSpPr>
        <p:spPr/>
        <p:txBody>
          <a:bodyPr/>
          <a:lstStyle/>
          <a:p>
            <a:r>
              <a:rPr lang="en-US" dirty="0"/>
              <a:t>What’s your point?</a:t>
            </a:r>
          </a:p>
        </p:txBody>
      </p:sp>
    </p:spTree>
    <p:extLst>
      <p:ext uri="{BB962C8B-B14F-4D97-AF65-F5344CB8AC3E}">
        <p14:creationId xmlns:p14="http://schemas.microsoft.com/office/powerpoint/2010/main" val="3462397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6E5639-CE2B-45CF-83F5-8E53863C5D9B}"/>
              </a:ext>
            </a:extLst>
          </p:cNvPr>
          <p:cNvSpPr>
            <a:spLocks noGrp="1"/>
          </p:cNvSpPr>
          <p:nvPr>
            <p:ph idx="1"/>
          </p:nvPr>
        </p:nvSpPr>
        <p:spPr>
          <a:xfrm>
            <a:off x="838200" y="1490597"/>
            <a:ext cx="10515600" cy="5230878"/>
          </a:xfrm>
        </p:spPr>
        <p:txBody>
          <a:bodyPr>
            <a:normAutofit/>
          </a:bodyPr>
          <a:lstStyle/>
          <a:p>
            <a:pPr marL="0" indent="0">
              <a:buNone/>
            </a:pPr>
            <a:r>
              <a:rPr lang="en-US" dirty="0"/>
              <a:t>Task 2: search your writing for any of the following words, circle them, and try to cut them: </a:t>
            </a:r>
          </a:p>
          <a:p>
            <a:pPr marL="0" indent="0">
              <a:buNone/>
            </a:pPr>
            <a:r>
              <a:rPr lang="en-US" b="0" dirty="0">
                <a:solidFill>
                  <a:srgbClr val="004A8A"/>
                </a:solidFill>
                <a:latin typeface="+mj-lt"/>
              </a:rPr>
              <a:t>THIS, THAT, IT, THESE, THOSE, THEM</a:t>
            </a:r>
          </a:p>
          <a:p>
            <a:pPr marL="457200" lvl="1" indent="0">
              <a:buNone/>
            </a:pPr>
            <a:endParaRPr lang="en-US" b="0" dirty="0"/>
          </a:p>
          <a:p>
            <a:pPr marL="457200" lvl="1" indent="0">
              <a:buNone/>
            </a:pPr>
            <a:endParaRPr lang="en-US" dirty="0"/>
          </a:p>
          <a:p>
            <a:pPr marL="0" indent="0">
              <a:buNone/>
            </a:pPr>
            <a:endParaRPr lang="en-US" b="0" dirty="0"/>
          </a:p>
          <a:p>
            <a:pPr marL="0" indent="0">
              <a:buNone/>
            </a:pPr>
            <a:endParaRPr lang="en-US" sz="1200" b="0" dirty="0">
              <a:solidFill>
                <a:srgbClr val="004A8A"/>
              </a:solidFill>
              <a:latin typeface="+mj-lt"/>
            </a:endParaRPr>
          </a:p>
          <a:p>
            <a:pPr marL="0" indent="0">
              <a:buNone/>
            </a:pPr>
            <a:r>
              <a:rPr lang="en-US" b="0" dirty="0">
                <a:solidFill>
                  <a:srgbClr val="004A8A"/>
                </a:solidFill>
                <a:latin typeface="+mj-lt"/>
              </a:rPr>
              <a:t>IS, WAS, WERE, BE, BEEN, BEING, AM, ARE</a:t>
            </a:r>
          </a:p>
          <a:p>
            <a:pPr marL="0" indent="0">
              <a:buNone/>
            </a:pPr>
            <a:endParaRPr lang="en-US" b="0" dirty="0"/>
          </a:p>
        </p:txBody>
      </p:sp>
      <p:sp>
        <p:nvSpPr>
          <p:cNvPr id="3" name="Slide Number Placeholder 2">
            <a:extLst>
              <a:ext uri="{FF2B5EF4-FFF2-40B4-BE49-F238E27FC236}">
                <a16:creationId xmlns:a16="http://schemas.microsoft.com/office/drawing/2014/main" id="{C1E830AF-9BFC-4476-BF2E-7E19A4D4002D}"/>
              </a:ext>
            </a:extLst>
          </p:cNvPr>
          <p:cNvSpPr>
            <a:spLocks noGrp="1"/>
          </p:cNvSpPr>
          <p:nvPr>
            <p:ph type="sldNum" sz="quarter" idx="12"/>
          </p:nvPr>
        </p:nvSpPr>
        <p:spPr/>
        <p:txBody>
          <a:bodyPr/>
          <a:lstStyle/>
          <a:p>
            <a:fld id="{4EC93DFA-70F6-4220-86AB-AD3183C08C91}" type="slidenum">
              <a:rPr lang="en-US" smtClean="0"/>
              <a:t>11</a:t>
            </a:fld>
            <a:endParaRPr lang="en-US" dirty="0"/>
          </a:p>
        </p:txBody>
      </p:sp>
      <p:sp>
        <p:nvSpPr>
          <p:cNvPr id="4" name="Title 3">
            <a:extLst>
              <a:ext uri="{FF2B5EF4-FFF2-40B4-BE49-F238E27FC236}">
                <a16:creationId xmlns:a16="http://schemas.microsoft.com/office/drawing/2014/main" id="{A38B803E-2EBA-450E-92E8-DA930D4FB881}"/>
              </a:ext>
            </a:extLst>
          </p:cNvPr>
          <p:cNvSpPr>
            <a:spLocks noGrp="1"/>
          </p:cNvSpPr>
          <p:nvPr>
            <p:ph type="title"/>
          </p:nvPr>
        </p:nvSpPr>
        <p:spPr/>
        <p:txBody>
          <a:bodyPr/>
          <a:lstStyle/>
          <a:p>
            <a:r>
              <a:rPr lang="en-US" dirty="0"/>
              <a:t>Search, find, cut</a:t>
            </a:r>
          </a:p>
        </p:txBody>
      </p:sp>
      <p:pic>
        <p:nvPicPr>
          <p:cNvPr id="5" name="Picture 4">
            <a:extLst>
              <a:ext uri="{FF2B5EF4-FFF2-40B4-BE49-F238E27FC236}">
                <a16:creationId xmlns:a16="http://schemas.microsoft.com/office/drawing/2014/main" id="{C5468508-255E-41B5-8FA8-080F48035E02}"/>
              </a:ext>
            </a:extLst>
          </p:cNvPr>
          <p:cNvPicPr>
            <a:picLocks noChangeAspect="1"/>
          </p:cNvPicPr>
          <p:nvPr/>
        </p:nvPicPr>
        <p:blipFill>
          <a:blip r:embed="rId3"/>
          <a:stretch>
            <a:fillRect/>
          </a:stretch>
        </p:blipFill>
        <p:spPr>
          <a:xfrm>
            <a:off x="1175296" y="4913429"/>
            <a:ext cx="10754982" cy="1720522"/>
          </a:xfrm>
          <a:prstGeom prst="rect">
            <a:avLst/>
          </a:prstGeom>
          <a:ln>
            <a:noFill/>
          </a:ln>
          <a:effectLst/>
        </p:spPr>
      </p:pic>
      <p:pic>
        <p:nvPicPr>
          <p:cNvPr id="6" name="Picture 5">
            <a:extLst>
              <a:ext uri="{FF2B5EF4-FFF2-40B4-BE49-F238E27FC236}">
                <a16:creationId xmlns:a16="http://schemas.microsoft.com/office/drawing/2014/main" id="{A3F153E7-7EB9-419D-9A23-7C5AD64DDB4D}"/>
              </a:ext>
            </a:extLst>
          </p:cNvPr>
          <p:cNvPicPr>
            <a:picLocks noChangeAspect="1"/>
          </p:cNvPicPr>
          <p:nvPr/>
        </p:nvPicPr>
        <p:blipFill>
          <a:blip r:embed="rId4"/>
          <a:stretch>
            <a:fillRect/>
          </a:stretch>
        </p:blipFill>
        <p:spPr>
          <a:xfrm>
            <a:off x="1175296" y="2747990"/>
            <a:ext cx="10727501" cy="1430105"/>
          </a:xfrm>
          <a:prstGeom prst="rect">
            <a:avLst/>
          </a:prstGeom>
        </p:spPr>
      </p:pic>
    </p:spTree>
    <p:extLst>
      <p:ext uri="{BB962C8B-B14F-4D97-AF65-F5344CB8AC3E}">
        <p14:creationId xmlns:p14="http://schemas.microsoft.com/office/powerpoint/2010/main" val="169995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0920D-5B0D-43F9-8727-7F411A217780}"/>
              </a:ext>
            </a:extLst>
          </p:cNvPr>
          <p:cNvSpPr>
            <a:spLocks noGrp="1"/>
          </p:cNvSpPr>
          <p:nvPr>
            <p:ph idx="1"/>
          </p:nvPr>
        </p:nvSpPr>
        <p:spPr>
          <a:xfrm>
            <a:off x="838200" y="1490597"/>
            <a:ext cx="11353800" cy="4686366"/>
          </a:xfrm>
        </p:spPr>
        <p:txBody>
          <a:bodyPr/>
          <a:lstStyle/>
          <a:p>
            <a:pPr marL="0" indent="0">
              <a:buNone/>
            </a:pPr>
            <a:endParaRPr lang="en-US" dirty="0"/>
          </a:p>
          <a:p>
            <a:pPr marL="0" indent="0">
              <a:buNone/>
            </a:pPr>
            <a:r>
              <a:rPr lang="en-US" dirty="0"/>
              <a:t>Task 3: Using your previous search for </a:t>
            </a:r>
            <a:r>
              <a:rPr lang="en-US" sz="1800" b="0" dirty="0">
                <a:solidFill>
                  <a:srgbClr val="004A8A"/>
                </a:solidFill>
                <a:latin typeface="+mj-lt"/>
              </a:rPr>
              <a:t>IS, WAS, WERE, BE, BEEN, BEING, AM, ARE</a:t>
            </a:r>
            <a:r>
              <a:rPr lang="en-US" dirty="0"/>
              <a:t>, focus on changing passive sentences to active sentences.</a:t>
            </a:r>
          </a:p>
          <a:p>
            <a:pPr marL="0" indent="0">
              <a:buNone/>
            </a:pPr>
            <a:endParaRPr lang="en-US"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FB8412D0-D486-472D-99A3-73B0BF7BCD91}"/>
              </a:ext>
            </a:extLst>
          </p:cNvPr>
          <p:cNvSpPr>
            <a:spLocks noGrp="1"/>
          </p:cNvSpPr>
          <p:nvPr>
            <p:ph type="sldNum" sz="quarter" idx="12"/>
          </p:nvPr>
        </p:nvSpPr>
        <p:spPr/>
        <p:txBody>
          <a:bodyPr/>
          <a:lstStyle/>
          <a:p>
            <a:fld id="{4EC93DFA-70F6-4220-86AB-AD3183C08C91}" type="slidenum">
              <a:rPr lang="en-US" smtClean="0"/>
              <a:t>12</a:t>
            </a:fld>
            <a:endParaRPr lang="en-US" dirty="0"/>
          </a:p>
        </p:txBody>
      </p:sp>
      <p:sp>
        <p:nvSpPr>
          <p:cNvPr id="4" name="Title 3">
            <a:extLst>
              <a:ext uri="{FF2B5EF4-FFF2-40B4-BE49-F238E27FC236}">
                <a16:creationId xmlns:a16="http://schemas.microsoft.com/office/drawing/2014/main" id="{3AE0D5DC-0C92-42FF-9B05-9372E4757FDB}"/>
              </a:ext>
            </a:extLst>
          </p:cNvPr>
          <p:cNvSpPr>
            <a:spLocks noGrp="1"/>
          </p:cNvSpPr>
          <p:nvPr>
            <p:ph type="title"/>
          </p:nvPr>
        </p:nvSpPr>
        <p:spPr/>
        <p:txBody>
          <a:bodyPr/>
          <a:lstStyle/>
          <a:p>
            <a:r>
              <a:rPr lang="en-US" dirty="0"/>
              <a:t>Passive to active voice</a:t>
            </a:r>
          </a:p>
        </p:txBody>
      </p:sp>
      <p:sp>
        <p:nvSpPr>
          <p:cNvPr id="6" name="Rectangle 5">
            <a:extLst>
              <a:ext uri="{FF2B5EF4-FFF2-40B4-BE49-F238E27FC236}">
                <a16:creationId xmlns:a16="http://schemas.microsoft.com/office/drawing/2014/main" id="{99C735B4-684D-4002-B36A-54EA0A9756F7}"/>
              </a:ext>
            </a:extLst>
          </p:cNvPr>
          <p:cNvSpPr/>
          <p:nvPr/>
        </p:nvSpPr>
        <p:spPr>
          <a:xfrm>
            <a:off x="838200" y="4410782"/>
            <a:ext cx="11225213" cy="369332"/>
          </a:xfrm>
          <a:prstGeom prst="rect">
            <a:avLst/>
          </a:prstGeom>
        </p:spPr>
        <p:txBody>
          <a:bodyPr wrap="square">
            <a:spAutoFit/>
          </a:bodyPr>
          <a:lstStyle/>
          <a:p>
            <a:r>
              <a:rPr lang="en-US" dirty="0"/>
              <a:t>2. There are two parcels of land owned by POET incorporated into the City of Leipsic, a zoned community.</a:t>
            </a:r>
          </a:p>
        </p:txBody>
      </p:sp>
      <p:sp>
        <p:nvSpPr>
          <p:cNvPr id="7" name="Rectangle 6">
            <a:extLst>
              <a:ext uri="{FF2B5EF4-FFF2-40B4-BE49-F238E27FC236}">
                <a16:creationId xmlns:a16="http://schemas.microsoft.com/office/drawing/2014/main" id="{91DDF35C-FEA3-4A08-837A-8B4982FAEF3E}"/>
              </a:ext>
            </a:extLst>
          </p:cNvPr>
          <p:cNvSpPr/>
          <p:nvPr/>
        </p:nvSpPr>
        <p:spPr>
          <a:xfrm>
            <a:off x="1045367" y="5202925"/>
            <a:ext cx="11225213" cy="369332"/>
          </a:xfrm>
          <a:prstGeom prst="rect">
            <a:avLst/>
          </a:prstGeom>
        </p:spPr>
        <p:txBody>
          <a:bodyPr wrap="square">
            <a:spAutoFit/>
          </a:bodyPr>
          <a:lstStyle/>
          <a:p>
            <a:r>
              <a:rPr lang="en-US" dirty="0"/>
              <a:t>POET owns two parcels of land incorporated into the City of Leipsic, a zoned community.</a:t>
            </a:r>
          </a:p>
        </p:txBody>
      </p:sp>
      <p:cxnSp>
        <p:nvCxnSpPr>
          <p:cNvPr id="21" name="Straight Arrow Connector 20">
            <a:extLst>
              <a:ext uri="{FF2B5EF4-FFF2-40B4-BE49-F238E27FC236}">
                <a16:creationId xmlns:a16="http://schemas.microsoft.com/office/drawing/2014/main" id="{49892048-1CE1-4E02-AB74-707AD3C8C15E}"/>
              </a:ext>
            </a:extLst>
          </p:cNvPr>
          <p:cNvCxnSpPr>
            <a:cxnSpLocks/>
          </p:cNvCxnSpPr>
          <p:nvPr/>
        </p:nvCxnSpPr>
        <p:spPr>
          <a:xfrm>
            <a:off x="5638800" y="4713436"/>
            <a:ext cx="0" cy="558670"/>
          </a:xfrm>
          <a:prstGeom prst="straightConnector1">
            <a:avLst/>
          </a:prstGeom>
          <a:ln w="57150">
            <a:solidFill>
              <a:srgbClr val="004A8A"/>
            </a:solidFill>
            <a:tailEnd type="triangle"/>
          </a:ln>
        </p:spPr>
        <p:style>
          <a:lnRef idx="1">
            <a:schemeClr val="accent1"/>
          </a:lnRef>
          <a:fillRef idx="0">
            <a:schemeClr val="accent1"/>
          </a:fillRef>
          <a:effectRef idx="0">
            <a:schemeClr val="accent1"/>
          </a:effectRef>
          <a:fontRef idx="minor">
            <a:schemeClr val="tx1"/>
          </a:fontRef>
        </p:style>
      </p:cxnSp>
      <p:sp>
        <p:nvSpPr>
          <p:cNvPr id="23" name="Heart 22">
            <a:extLst>
              <a:ext uri="{FF2B5EF4-FFF2-40B4-BE49-F238E27FC236}">
                <a16:creationId xmlns:a16="http://schemas.microsoft.com/office/drawing/2014/main" id="{17C5260B-5FF5-4ACB-B8D2-AE83F0525D66}"/>
              </a:ext>
            </a:extLst>
          </p:cNvPr>
          <p:cNvSpPr/>
          <p:nvPr/>
        </p:nvSpPr>
        <p:spPr>
          <a:xfrm>
            <a:off x="4851797" y="5784092"/>
            <a:ext cx="1219550" cy="81568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mj-lt"/>
              </a:rPr>
              <a:t>MISPLACED MODIFIERS</a:t>
            </a:r>
          </a:p>
        </p:txBody>
      </p:sp>
      <p:sp>
        <p:nvSpPr>
          <p:cNvPr id="24" name="Rectangle 23">
            <a:extLst>
              <a:ext uri="{FF2B5EF4-FFF2-40B4-BE49-F238E27FC236}">
                <a16:creationId xmlns:a16="http://schemas.microsoft.com/office/drawing/2014/main" id="{7C439D78-70D9-4546-BEFF-86675B3C3BB4}"/>
              </a:ext>
            </a:extLst>
          </p:cNvPr>
          <p:cNvSpPr/>
          <p:nvPr/>
        </p:nvSpPr>
        <p:spPr>
          <a:xfrm>
            <a:off x="838199" y="2924860"/>
            <a:ext cx="8972550" cy="369332"/>
          </a:xfrm>
          <a:prstGeom prst="rect">
            <a:avLst/>
          </a:prstGeom>
        </p:spPr>
        <p:txBody>
          <a:bodyPr wrap="square">
            <a:spAutoFit/>
          </a:bodyPr>
          <a:lstStyle/>
          <a:p>
            <a:r>
              <a:rPr lang="en-US" dirty="0"/>
              <a:t>1. The site is serviced by AEP Ohio and is subject to state Net Metering laws. </a:t>
            </a:r>
          </a:p>
        </p:txBody>
      </p:sp>
      <p:sp>
        <p:nvSpPr>
          <p:cNvPr id="26" name="Rectangle 25">
            <a:extLst>
              <a:ext uri="{FF2B5EF4-FFF2-40B4-BE49-F238E27FC236}">
                <a16:creationId xmlns:a16="http://schemas.microsoft.com/office/drawing/2014/main" id="{939398EA-537A-42CC-A320-D0878D19729A}"/>
              </a:ext>
            </a:extLst>
          </p:cNvPr>
          <p:cNvSpPr/>
          <p:nvPr/>
        </p:nvSpPr>
        <p:spPr>
          <a:xfrm>
            <a:off x="1045367" y="3677692"/>
            <a:ext cx="8558213" cy="369332"/>
          </a:xfrm>
          <a:prstGeom prst="rect">
            <a:avLst/>
          </a:prstGeom>
        </p:spPr>
        <p:txBody>
          <a:bodyPr wrap="square">
            <a:spAutoFit/>
          </a:bodyPr>
          <a:lstStyle/>
          <a:p>
            <a:r>
              <a:rPr lang="en-US" dirty="0"/>
              <a:t>AEP Ohio currently services the site, so state Net Metering laws apply. </a:t>
            </a:r>
          </a:p>
        </p:txBody>
      </p:sp>
      <p:cxnSp>
        <p:nvCxnSpPr>
          <p:cNvPr id="27" name="Straight Arrow Connector 26">
            <a:extLst>
              <a:ext uri="{FF2B5EF4-FFF2-40B4-BE49-F238E27FC236}">
                <a16:creationId xmlns:a16="http://schemas.microsoft.com/office/drawing/2014/main" id="{2FD78B62-216F-4395-8553-D80CD96B8477}"/>
              </a:ext>
            </a:extLst>
          </p:cNvPr>
          <p:cNvCxnSpPr>
            <a:cxnSpLocks/>
          </p:cNvCxnSpPr>
          <p:nvPr/>
        </p:nvCxnSpPr>
        <p:spPr>
          <a:xfrm>
            <a:off x="5586406" y="3241830"/>
            <a:ext cx="0" cy="558670"/>
          </a:xfrm>
          <a:prstGeom prst="straightConnector1">
            <a:avLst/>
          </a:prstGeom>
          <a:ln w="57150">
            <a:solidFill>
              <a:srgbClr val="004A8A"/>
            </a:solidFill>
            <a:tailEnd type="triangle"/>
          </a:ln>
        </p:spPr>
        <p:style>
          <a:lnRef idx="1">
            <a:schemeClr val="accent1"/>
          </a:lnRef>
          <a:fillRef idx="0">
            <a:schemeClr val="accent1"/>
          </a:fillRef>
          <a:effectRef idx="0">
            <a:schemeClr val="accent1"/>
          </a:effectRef>
          <a:fontRef idx="minor">
            <a:schemeClr val="tx1"/>
          </a:fontRef>
        </p:style>
      </p:cxnSp>
      <p:sp>
        <p:nvSpPr>
          <p:cNvPr id="28" name="Heart 27">
            <a:extLst>
              <a:ext uri="{FF2B5EF4-FFF2-40B4-BE49-F238E27FC236}">
                <a16:creationId xmlns:a16="http://schemas.microsoft.com/office/drawing/2014/main" id="{C81E89E8-DCF9-4C8C-A0AA-AF7AF900AC13}"/>
              </a:ext>
            </a:extLst>
          </p:cNvPr>
          <p:cNvSpPr/>
          <p:nvPr/>
        </p:nvSpPr>
        <p:spPr>
          <a:xfrm>
            <a:off x="5865153" y="4288122"/>
            <a:ext cx="1347788" cy="792143"/>
          </a:xfrm>
          <a:prstGeom prst="hear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C35B9C89-23DF-4581-A49D-D01D3C52C528}"/>
              </a:ext>
            </a:extLst>
          </p:cNvPr>
          <p:cNvGrpSpPr/>
          <p:nvPr/>
        </p:nvGrpSpPr>
        <p:grpSpPr>
          <a:xfrm>
            <a:off x="4969356" y="5694916"/>
            <a:ext cx="980969" cy="904857"/>
            <a:chOff x="4935736" y="5593557"/>
            <a:chExt cx="1382315" cy="1166812"/>
          </a:xfrm>
        </p:grpSpPr>
        <p:cxnSp>
          <p:nvCxnSpPr>
            <p:cNvPr id="31" name="Straight Connector 30">
              <a:extLst>
                <a:ext uri="{FF2B5EF4-FFF2-40B4-BE49-F238E27FC236}">
                  <a16:creationId xmlns:a16="http://schemas.microsoft.com/office/drawing/2014/main" id="{398F9B2C-5124-431C-8F7A-1EAFB2BB77B3}"/>
                </a:ext>
              </a:extLst>
            </p:cNvPr>
            <p:cNvCxnSpPr>
              <a:cxnSpLocks/>
              <a:stCxn id="36" idx="1"/>
              <a:endCxn id="36" idx="5"/>
            </p:cNvCxnSpPr>
            <p:nvPr/>
          </p:nvCxnSpPr>
          <p:spPr>
            <a:xfrm>
              <a:off x="5138171" y="5764433"/>
              <a:ext cx="977445" cy="8250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8472EAB5-96E2-40CA-A8A3-478D73DE582B}"/>
                </a:ext>
              </a:extLst>
            </p:cNvPr>
            <p:cNvSpPr/>
            <p:nvPr/>
          </p:nvSpPr>
          <p:spPr>
            <a:xfrm>
              <a:off x="4935736" y="5593557"/>
              <a:ext cx="1382315" cy="11668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1183CF69-9346-48DF-A333-9718A4C4CC3B}"/>
              </a:ext>
            </a:extLst>
          </p:cNvPr>
          <p:cNvSpPr/>
          <p:nvPr/>
        </p:nvSpPr>
        <p:spPr>
          <a:xfrm>
            <a:off x="1940076" y="2949090"/>
            <a:ext cx="314476" cy="316813"/>
          </a:xfrm>
          <a:prstGeom prst="ellipse">
            <a:avLst/>
          </a:prstGeom>
          <a:noFill/>
          <a:ln w="38100">
            <a:solidFill>
              <a:srgbClr val="F2E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D41DA36-0ED8-45C9-A005-6475CC765469}"/>
              </a:ext>
            </a:extLst>
          </p:cNvPr>
          <p:cNvSpPr/>
          <p:nvPr/>
        </p:nvSpPr>
        <p:spPr>
          <a:xfrm>
            <a:off x="1738085" y="4430524"/>
            <a:ext cx="403981" cy="367861"/>
          </a:xfrm>
          <a:prstGeom prst="ellipse">
            <a:avLst/>
          </a:prstGeom>
          <a:noFill/>
          <a:ln w="38100">
            <a:solidFill>
              <a:srgbClr val="F2E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C3808C1-7994-4665-A11A-6509A7D0D3E0}"/>
              </a:ext>
            </a:extLst>
          </p:cNvPr>
          <p:cNvSpPr/>
          <p:nvPr/>
        </p:nvSpPr>
        <p:spPr>
          <a:xfrm>
            <a:off x="4871149" y="2969764"/>
            <a:ext cx="314476" cy="316813"/>
          </a:xfrm>
          <a:prstGeom prst="ellipse">
            <a:avLst/>
          </a:prstGeom>
          <a:noFill/>
          <a:ln w="38100">
            <a:solidFill>
              <a:srgbClr val="F2E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50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ircle(in)">
                                      <p:cBhvr>
                                        <p:cTn id="30" dur="2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animBg="1"/>
      <p:bldP spid="26" grpId="0"/>
      <p:bldP spid="28" grpId="0" animBg="1"/>
      <p:bldP spid="8"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3A1EA5-D6C0-4DF3-AE9E-0E2798B0BC92}"/>
              </a:ext>
            </a:extLst>
          </p:cNvPr>
          <p:cNvSpPr>
            <a:spLocks noGrp="1"/>
          </p:cNvSpPr>
          <p:nvPr>
            <p:ph idx="1"/>
          </p:nvPr>
        </p:nvSpPr>
        <p:spPr/>
        <p:txBody>
          <a:bodyPr/>
          <a:lstStyle/>
          <a:p>
            <a:endParaRPr lang="en-US" dirty="0"/>
          </a:p>
          <a:p>
            <a:pPr marL="0" indent="0">
              <a:buNone/>
            </a:pPr>
            <a:r>
              <a:rPr lang="en-US" dirty="0"/>
              <a:t>Task 4: Search for redundancies and label with a star. Cut and rearrange as necessary.</a:t>
            </a:r>
          </a:p>
          <a:p>
            <a:pPr marL="0" indent="0">
              <a:buNone/>
            </a:pPr>
            <a:endParaRPr lang="en-US" dirty="0"/>
          </a:p>
        </p:txBody>
      </p:sp>
      <p:sp>
        <p:nvSpPr>
          <p:cNvPr id="3" name="Slide Number Placeholder 2">
            <a:extLst>
              <a:ext uri="{FF2B5EF4-FFF2-40B4-BE49-F238E27FC236}">
                <a16:creationId xmlns:a16="http://schemas.microsoft.com/office/drawing/2014/main" id="{4BF36848-0DED-4F93-9D27-491B609E83DE}"/>
              </a:ext>
            </a:extLst>
          </p:cNvPr>
          <p:cNvSpPr>
            <a:spLocks noGrp="1"/>
          </p:cNvSpPr>
          <p:nvPr>
            <p:ph type="sldNum" sz="quarter" idx="12"/>
          </p:nvPr>
        </p:nvSpPr>
        <p:spPr/>
        <p:txBody>
          <a:bodyPr/>
          <a:lstStyle/>
          <a:p>
            <a:fld id="{4EC93DFA-70F6-4220-86AB-AD3183C08C91}" type="slidenum">
              <a:rPr lang="en-US" smtClean="0"/>
              <a:t>13</a:t>
            </a:fld>
            <a:endParaRPr lang="en-US" dirty="0"/>
          </a:p>
        </p:txBody>
      </p:sp>
      <p:sp>
        <p:nvSpPr>
          <p:cNvPr id="4" name="Title 3">
            <a:extLst>
              <a:ext uri="{FF2B5EF4-FFF2-40B4-BE49-F238E27FC236}">
                <a16:creationId xmlns:a16="http://schemas.microsoft.com/office/drawing/2014/main" id="{61255A05-2867-4219-9704-63DA480BB050}"/>
              </a:ext>
            </a:extLst>
          </p:cNvPr>
          <p:cNvSpPr>
            <a:spLocks noGrp="1"/>
          </p:cNvSpPr>
          <p:nvPr>
            <p:ph type="title"/>
          </p:nvPr>
        </p:nvSpPr>
        <p:spPr/>
        <p:txBody>
          <a:bodyPr/>
          <a:lstStyle/>
          <a:p>
            <a:r>
              <a:rPr lang="en-US" dirty="0"/>
              <a:t>Redundancies</a:t>
            </a:r>
          </a:p>
        </p:txBody>
      </p:sp>
      <p:pic>
        <p:nvPicPr>
          <p:cNvPr id="6" name="Picture 5">
            <a:extLst>
              <a:ext uri="{FF2B5EF4-FFF2-40B4-BE49-F238E27FC236}">
                <a16:creationId xmlns:a16="http://schemas.microsoft.com/office/drawing/2014/main" id="{92AEF950-CC66-4363-BF47-3740B39851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4016" t="33210" b="42716"/>
          <a:stretch/>
        </p:blipFill>
        <p:spPr>
          <a:xfrm>
            <a:off x="838200" y="2887619"/>
            <a:ext cx="8878033" cy="1670050"/>
          </a:xfrm>
          <a:prstGeom prst="rect">
            <a:avLst/>
          </a:prstGeom>
        </p:spPr>
      </p:pic>
      <p:pic>
        <p:nvPicPr>
          <p:cNvPr id="7" name="Picture 6">
            <a:extLst>
              <a:ext uri="{FF2B5EF4-FFF2-40B4-BE49-F238E27FC236}">
                <a16:creationId xmlns:a16="http://schemas.microsoft.com/office/drawing/2014/main" id="{A16CE141-CEF5-433C-93E4-49013EA60AEA}"/>
              </a:ext>
            </a:extLst>
          </p:cNvPr>
          <p:cNvPicPr>
            <a:picLocks noChangeAspect="1"/>
          </p:cNvPicPr>
          <p:nvPr/>
        </p:nvPicPr>
        <p:blipFill>
          <a:blip r:embed="rId5"/>
          <a:stretch>
            <a:fillRect/>
          </a:stretch>
        </p:blipFill>
        <p:spPr>
          <a:xfrm>
            <a:off x="838200" y="5154665"/>
            <a:ext cx="9529292" cy="1061287"/>
          </a:xfrm>
          <a:prstGeom prst="rect">
            <a:avLst/>
          </a:prstGeom>
        </p:spPr>
      </p:pic>
      <p:sp>
        <p:nvSpPr>
          <p:cNvPr id="5" name="Star: 5 Points 4">
            <a:extLst>
              <a:ext uri="{FF2B5EF4-FFF2-40B4-BE49-F238E27FC236}">
                <a16:creationId xmlns:a16="http://schemas.microsoft.com/office/drawing/2014/main" id="{802DEB3D-1EFB-4309-86CB-D66756B5E542}"/>
              </a:ext>
            </a:extLst>
          </p:cNvPr>
          <p:cNvSpPr/>
          <p:nvPr/>
        </p:nvSpPr>
        <p:spPr>
          <a:xfrm>
            <a:off x="8780747" y="2743569"/>
            <a:ext cx="300624" cy="288099"/>
          </a:xfrm>
          <a:prstGeom prst="star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A1B4953-7FEF-4A24-99C6-A3484A47728E}"/>
              </a:ext>
            </a:extLst>
          </p:cNvPr>
          <p:cNvCxnSpPr>
            <a:cxnSpLocks/>
          </p:cNvCxnSpPr>
          <p:nvPr/>
        </p:nvCxnSpPr>
        <p:spPr>
          <a:xfrm>
            <a:off x="5461146" y="4669971"/>
            <a:ext cx="0" cy="628650"/>
          </a:xfrm>
          <a:prstGeom prst="straightConnector1">
            <a:avLst/>
          </a:prstGeom>
          <a:ln w="57150">
            <a:solidFill>
              <a:srgbClr val="004A8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41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30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B7013-B322-415F-8F18-75D45416BEC1}"/>
              </a:ext>
            </a:extLst>
          </p:cNvPr>
          <p:cNvSpPr>
            <a:spLocks noGrp="1"/>
          </p:cNvSpPr>
          <p:nvPr>
            <p:ph idx="1"/>
          </p:nvPr>
        </p:nvSpPr>
        <p:spPr/>
        <p:txBody>
          <a:bodyPr/>
          <a:lstStyle/>
          <a:p>
            <a:endParaRPr lang="en-US" dirty="0"/>
          </a:p>
          <a:p>
            <a:pPr marL="0" indent="0">
              <a:buNone/>
            </a:pPr>
            <a:r>
              <a:rPr lang="en-US" dirty="0"/>
              <a:t>Developing paragraph structure</a:t>
            </a:r>
          </a:p>
          <a:p>
            <a:pPr marL="0" indent="0">
              <a:buNone/>
            </a:pPr>
            <a:endParaRPr lang="en-US" dirty="0"/>
          </a:p>
          <a:p>
            <a:r>
              <a:rPr lang="en-US" b="0" dirty="0"/>
              <a:t>The Uneven U</a:t>
            </a:r>
          </a:p>
          <a:p>
            <a:r>
              <a:rPr lang="en-US" b="0" dirty="0"/>
              <a:t>OSIE</a:t>
            </a:r>
            <a:r>
              <a:rPr lang="en-US" dirty="0"/>
              <a:t> </a:t>
            </a:r>
          </a:p>
        </p:txBody>
      </p:sp>
      <p:sp>
        <p:nvSpPr>
          <p:cNvPr id="3" name="Slide Number Placeholder 2">
            <a:extLst>
              <a:ext uri="{FF2B5EF4-FFF2-40B4-BE49-F238E27FC236}">
                <a16:creationId xmlns:a16="http://schemas.microsoft.com/office/drawing/2014/main" id="{AF1BEDB6-4FF0-42CD-8FA6-6EE0C8220EA4}"/>
              </a:ext>
            </a:extLst>
          </p:cNvPr>
          <p:cNvSpPr>
            <a:spLocks noGrp="1"/>
          </p:cNvSpPr>
          <p:nvPr>
            <p:ph type="sldNum" sz="quarter" idx="12"/>
          </p:nvPr>
        </p:nvSpPr>
        <p:spPr/>
        <p:txBody>
          <a:bodyPr/>
          <a:lstStyle/>
          <a:p>
            <a:fld id="{4EC93DFA-70F6-4220-86AB-AD3183C08C91}" type="slidenum">
              <a:rPr lang="en-US" smtClean="0"/>
              <a:t>14</a:t>
            </a:fld>
            <a:endParaRPr lang="en-US" dirty="0"/>
          </a:p>
        </p:txBody>
      </p:sp>
      <p:sp>
        <p:nvSpPr>
          <p:cNvPr id="4" name="Title 3">
            <a:extLst>
              <a:ext uri="{FF2B5EF4-FFF2-40B4-BE49-F238E27FC236}">
                <a16:creationId xmlns:a16="http://schemas.microsoft.com/office/drawing/2014/main" id="{38B2144C-9B4B-400D-91EF-001920FA0208}"/>
              </a:ext>
            </a:extLst>
          </p:cNvPr>
          <p:cNvSpPr>
            <a:spLocks noGrp="1"/>
          </p:cNvSpPr>
          <p:nvPr>
            <p:ph type="title"/>
          </p:nvPr>
        </p:nvSpPr>
        <p:spPr/>
        <p:txBody>
          <a:bodyPr/>
          <a:lstStyle/>
          <a:p>
            <a:r>
              <a:rPr lang="en-US" dirty="0"/>
              <a:t>Big picture revisions</a:t>
            </a:r>
          </a:p>
        </p:txBody>
      </p:sp>
    </p:spTree>
    <p:extLst>
      <p:ext uri="{BB962C8B-B14F-4D97-AF65-F5344CB8AC3E}">
        <p14:creationId xmlns:p14="http://schemas.microsoft.com/office/powerpoint/2010/main" val="450057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2B7CEE-9596-4EBE-899C-E65CB3E4F0C2}"/>
              </a:ext>
            </a:extLst>
          </p:cNvPr>
          <p:cNvSpPr>
            <a:spLocks noGrp="1"/>
          </p:cNvSpPr>
          <p:nvPr>
            <p:ph idx="1"/>
          </p:nvPr>
        </p:nvSpPr>
        <p:spPr>
          <a:xfrm>
            <a:off x="838200" y="1490597"/>
            <a:ext cx="11144250" cy="4686366"/>
          </a:xfrm>
        </p:spPr>
        <p:txBody>
          <a:bodyPr/>
          <a:lstStyle/>
          <a:p>
            <a:pPr marL="0" indent="0">
              <a:buNone/>
            </a:pPr>
            <a:r>
              <a:rPr lang="en-US" dirty="0"/>
              <a:t>The Uneven U</a:t>
            </a:r>
          </a:p>
          <a:p>
            <a:pPr marL="0" indent="0">
              <a:buNone/>
            </a:pPr>
            <a:r>
              <a:rPr lang="en-US" b="0" dirty="0">
                <a:hlinkClick r:id="rId3"/>
              </a:rPr>
              <a:t>Eric </a:t>
            </a:r>
            <a:r>
              <a:rPr lang="en-US" b="0" dirty="0" err="1">
                <a:hlinkClick r:id="rId3"/>
              </a:rPr>
              <a:t>Hayot</a:t>
            </a:r>
            <a:r>
              <a:rPr lang="en-US" b="0" dirty="0">
                <a:hlinkClick r:id="rId3"/>
              </a:rPr>
              <a:t> (2014) </a:t>
            </a:r>
            <a:r>
              <a:rPr lang="en-US" b="0" dirty="0"/>
              <a:t>argues paragraphs should make an “uneven U”:</a:t>
            </a:r>
          </a:p>
        </p:txBody>
      </p:sp>
      <p:sp>
        <p:nvSpPr>
          <p:cNvPr id="3" name="Slide Number Placeholder 2">
            <a:extLst>
              <a:ext uri="{FF2B5EF4-FFF2-40B4-BE49-F238E27FC236}">
                <a16:creationId xmlns:a16="http://schemas.microsoft.com/office/drawing/2014/main" id="{AB12FA95-06C4-4493-BCA0-91D3BAA1C099}"/>
              </a:ext>
            </a:extLst>
          </p:cNvPr>
          <p:cNvSpPr>
            <a:spLocks noGrp="1"/>
          </p:cNvSpPr>
          <p:nvPr>
            <p:ph type="sldNum" sz="quarter" idx="12"/>
          </p:nvPr>
        </p:nvSpPr>
        <p:spPr/>
        <p:txBody>
          <a:bodyPr/>
          <a:lstStyle/>
          <a:p>
            <a:fld id="{4EC93DFA-70F6-4220-86AB-AD3183C08C91}" type="slidenum">
              <a:rPr lang="en-US" smtClean="0"/>
              <a:t>15</a:t>
            </a:fld>
            <a:endParaRPr lang="en-US" dirty="0"/>
          </a:p>
        </p:txBody>
      </p:sp>
      <p:sp>
        <p:nvSpPr>
          <p:cNvPr id="4" name="Title 3">
            <a:extLst>
              <a:ext uri="{FF2B5EF4-FFF2-40B4-BE49-F238E27FC236}">
                <a16:creationId xmlns:a16="http://schemas.microsoft.com/office/drawing/2014/main" id="{170A8797-EBBA-4A91-9F86-58A1A923E5BE}"/>
              </a:ext>
            </a:extLst>
          </p:cNvPr>
          <p:cNvSpPr>
            <a:spLocks noGrp="1"/>
          </p:cNvSpPr>
          <p:nvPr>
            <p:ph type="title"/>
          </p:nvPr>
        </p:nvSpPr>
        <p:spPr/>
        <p:txBody>
          <a:bodyPr/>
          <a:lstStyle/>
          <a:p>
            <a:r>
              <a:rPr lang="en-US" dirty="0"/>
              <a:t>paragraphs</a:t>
            </a:r>
          </a:p>
        </p:txBody>
      </p:sp>
      <p:pic>
        <p:nvPicPr>
          <p:cNvPr id="5" name="Picture 4">
            <a:extLst>
              <a:ext uri="{FF2B5EF4-FFF2-40B4-BE49-F238E27FC236}">
                <a16:creationId xmlns:a16="http://schemas.microsoft.com/office/drawing/2014/main" id="{DB5BE09E-1F19-463B-A539-0C8BAC554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567" y="2777253"/>
            <a:ext cx="3790199" cy="3629024"/>
          </a:xfrm>
          <a:prstGeom prst="rect">
            <a:avLst/>
          </a:prstGeom>
        </p:spPr>
      </p:pic>
      <p:cxnSp>
        <p:nvCxnSpPr>
          <p:cNvPr id="6" name="Straight Arrow Connector 5">
            <a:extLst>
              <a:ext uri="{FF2B5EF4-FFF2-40B4-BE49-F238E27FC236}">
                <a16:creationId xmlns:a16="http://schemas.microsoft.com/office/drawing/2014/main" id="{272BFBC6-F884-4474-8A44-702C7F8E2592}"/>
              </a:ext>
            </a:extLst>
          </p:cNvPr>
          <p:cNvCxnSpPr>
            <a:cxnSpLocks/>
          </p:cNvCxnSpPr>
          <p:nvPr/>
        </p:nvCxnSpPr>
        <p:spPr>
          <a:xfrm flipH="1" flipV="1">
            <a:off x="6444181" y="5063254"/>
            <a:ext cx="2029786" cy="5326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FE5D2A0-9549-4BD4-9C5C-0D8B217A6053}"/>
              </a:ext>
            </a:extLst>
          </p:cNvPr>
          <p:cNvCxnSpPr>
            <a:cxnSpLocks/>
          </p:cNvCxnSpPr>
          <p:nvPr/>
        </p:nvCxnSpPr>
        <p:spPr>
          <a:xfrm flipH="1">
            <a:off x="7759969" y="2895600"/>
            <a:ext cx="907242" cy="21751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6F23EB9-84F9-4F88-AA6F-37408E9EB81F}"/>
              </a:ext>
            </a:extLst>
          </p:cNvPr>
          <p:cNvCxnSpPr>
            <a:cxnSpLocks/>
          </p:cNvCxnSpPr>
          <p:nvPr/>
        </p:nvCxnSpPr>
        <p:spPr>
          <a:xfrm>
            <a:off x="3914775" y="3190875"/>
            <a:ext cx="1206392" cy="57697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4135C1A-5B16-402E-BB35-2BC41617D410}"/>
              </a:ext>
            </a:extLst>
          </p:cNvPr>
          <p:cNvCxnSpPr>
            <a:cxnSpLocks/>
          </p:cNvCxnSpPr>
          <p:nvPr/>
        </p:nvCxnSpPr>
        <p:spPr>
          <a:xfrm>
            <a:off x="3286125" y="4040977"/>
            <a:ext cx="1953445" cy="10787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E7E62C6-5C9E-4281-A32B-34371178F6B7}"/>
              </a:ext>
            </a:extLst>
          </p:cNvPr>
          <p:cNvCxnSpPr>
            <a:cxnSpLocks/>
          </p:cNvCxnSpPr>
          <p:nvPr/>
        </p:nvCxnSpPr>
        <p:spPr>
          <a:xfrm flipV="1">
            <a:off x="3499154" y="4377453"/>
            <a:ext cx="2079213"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TextBox 18">
            <a:extLst>
              <a:ext uri="{FF2B5EF4-FFF2-40B4-BE49-F238E27FC236}">
                <a16:creationId xmlns:a16="http://schemas.microsoft.com/office/drawing/2014/main" id="{AC4287EF-020F-4859-898D-F12E882044F5}"/>
              </a:ext>
            </a:extLst>
          </p:cNvPr>
          <p:cNvSpPr txBox="1"/>
          <p:nvPr/>
        </p:nvSpPr>
        <p:spPr>
          <a:xfrm>
            <a:off x="2301767" y="2983286"/>
            <a:ext cx="1734770" cy="246221"/>
          </a:xfrm>
          <a:prstGeom prst="rect">
            <a:avLst/>
          </a:prstGeom>
          <a:noFill/>
        </p:spPr>
        <p:txBody>
          <a:bodyPr wrap="non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dirty="0"/>
              <a:t>A.) Start with observation</a:t>
            </a:r>
          </a:p>
        </p:txBody>
      </p:sp>
      <p:sp>
        <p:nvSpPr>
          <p:cNvPr id="12" name="TextBox 21">
            <a:extLst>
              <a:ext uri="{FF2B5EF4-FFF2-40B4-BE49-F238E27FC236}">
                <a16:creationId xmlns:a16="http://schemas.microsoft.com/office/drawing/2014/main" id="{B62B7A5C-8972-45A0-97A1-A2E8CF2DB785}"/>
              </a:ext>
            </a:extLst>
          </p:cNvPr>
          <p:cNvSpPr txBox="1"/>
          <p:nvPr/>
        </p:nvSpPr>
        <p:spPr>
          <a:xfrm>
            <a:off x="1907051" y="3735720"/>
            <a:ext cx="1592103" cy="246221"/>
          </a:xfrm>
          <a:prstGeom prst="rect">
            <a:avLst/>
          </a:prstGeom>
          <a:noFill/>
        </p:spPr>
        <p:txBody>
          <a:bodyPr wrap="non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dirty="0"/>
              <a:t>B.) Narrow observation</a:t>
            </a:r>
          </a:p>
        </p:txBody>
      </p:sp>
      <p:sp>
        <p:nvSpPr>
          <p:cNvPr id="13" name="TextBox 24">
            <a:extLst>
              <a:ext uri="{FF2B5EF4-FFF2-40B4-BE49-F238E27FC236}">
                <a16:creationId xmlns:a16="http://schemas.microsoft.com/office/drawing/2014/main" id="{8B0F5308-6551-4BBE-87F6-1F0F2B30980C}"/>
              </a:ext>
            </a:extLst>
          </p:cNvPr>
          <p:cNvSpPr txBox="1"/>
          <p:nvPr/>
        </p:nvSpPr>
        <p:spPr>
          <a:xfrm>
            <a:off x="2073167" y="4834653"/>
            <a:ext cx="1555234" cy="246221"/>
          </a:xfrm>
          <a:prstGeom prst="rect">
            <a:avLst/>
          </a:prstGeom>
          <a:noFill/>
        </p:spPr>
        <p:txBody>
          <a:bodyPr wrap="non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dirty="0"/>
              <a:t>C.) Introduce evidence</a:t>
            </a:r>
          </a:p>
        </p:txBody>
      </p:sp>
      <p:sp>
        <p:nvSpPr>
          <p:cNvPr id="14" name="TextBox 26">
            <a:extLst>
              <a:ext uri="{FF2B5EF4-FFF2-40B4-BE49-F238E27FC236}">
                <a16:creationId xmlns:a16="http://schemas.microsoft.com/office/drawing/2014/main" id="{DB367D8D-AB6F-47BD-86E9-707BAB808EB4}"/>
              </a:ext>
            </a:extLst>
          </p:cNvPr>
          <p:cNvSpPr txBox="1"/>
          <p:nvPr/>
        </p:nvSpPr>
        <p:spPr>
          <a:xfrm>
            <a:off x="8355123" y="5516404"/>
            <a:ext cx="1439818" cy="246221"/>
          </a:xfrm>
          <a:prstGeom prst="rect">
            <a:avLst/>
          </a:prstGeom>
          <a:noFill/>
        </p:spPr>
        <p:txBody>
          <a:bodyPr wrap="non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dirty="0"/>
              <a:t>D.) Provide evidence</a:t>
            </a:r>
          </a:p>
        </p:txBody>
      </p:sp>
      <p:sp>
        <p:nvSpPr>
          <p:cNvPr id="15" name="TextBox 27">
            <a:extLst>
              <a:ext uri="{FF2B5EF4-FFF2-40B4-BE49-F238E27FC236}">
                <a16:creationId xmlns:a16="http://schemas.microsoft.com/office/drawing/2014/main" id="{E35C7E19-4F32-4675-B128-A7D7121531F7}"/>
              </a:ext>
            </a:extLst>
          </p:cNvPr>
          <p:cNvSpPr txBox="1"/>
          <p:nvPr/>
        </p:nvSpPr>
        <p:spPr>
          <a:xfrm>
            <a:off x="8550167" y="2583176"/>
            <a:ext cx="1989647" cy="400110"/>
          </a:xfrm>
          <a:prstGeom prst="rect">
            <a:avLst/>
          </a:prstGeom>
          <a:noFill/>
        </p:spPr>
        <p:txBody>
          <a:bodyPr wrap="non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dirty="0"/>
              <a:t>E.) Connect whole paragraph </a:t>
            </a:r>
          </a:p>
          <a:p>
            <a:r>
              <a:rPr lang="en-US" sz="1000" dirty="0"/>
              <a:t>back to your thesis</a:t>
            </a:r>
          </a:p>
        </p:txBody>
      </p:sp>
    </p:spTree>
    <p:extLst>
      <p:ext uri="{BB962C8B-B14F-4D97-AF65-F5344CB8AC3E}">
        <p14:creationId xmlns:p14="http://schemas.microsoft.com/office/powerpoint/2010/main" val="3019985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1197FF-AEE7-4703-8233-FAA61920898F}"/>
              </a:ext>
            </a:extLst>
          </p:cNvPr>
          <p:cNvSpPr>
            <a:spLocks noGrp="1"/>
          </p:cNvSpPr>
          <p:nvPr>
            <p:ph idx="1"/>
          </p:nvPr>
        </p:nvSpPr>
        <p:spPr/>
        <p:txBody>
          <a:bodyPr/>
          <a:lstStyle/>
          <a:p>
            <a:pPr marL="0" indent="0">
              <a:buNone/>
            </a:pPr>
            <a:r>
              <a:rPr lang="en-US" dirty="0"/>
              <a:t>Sample Uneven U</a:t>
            </a:r>
          </a:p>
          <a:p>
            <a:pPr marL="0" indent="0">
              <a:buNone/>
            </a:pPr>
            <a:endParaRPr lang="en-US" dirty="0"/>
          </a:p>
        </p:txBody>
      </p:sp>
      <p:sp>
        <p:nvSpPr>
          <p:cNvPr id="3" name="Slide Number Placeholder 2">
            <a:extLst>
              <a:ext uri="{FF2B5EF4-FFF2-40B4-BE49-F238E27FC236}">
                <a16:creationId xmlns:a16="http://schemas.microsoft.com/office/drawing/2014/main" id="{9066A452-E5FB-4BA6-8C38-98C215FCE5E1}"/>
              </a:ext>
            </a:extLst>
          </p:cNvPr>
          <p:cNvSpPr>
            <a:spLocks noGrp="1"/>
          </p:cNvSpPr>
          <p:nvPr>
            <p:ph type="sldNum" sz="quarter" idx="12"/>
          </p:nvPr>
        </p:nvSpPr>
        <p:spPr/>
        <p:txBody>
          <a:bodyPr/>
          <a:lstStyle/>
          <a:p>
            <a:fld id="{4EC93DFA-70F6-4220-86AB-AD3183C08C91}" type="slidenum">
              <a:rPr lang="en-US" smtClean="0"/>
              <a:t>16</a:t>
            </a:fld>
            <a:endParaRPr lang="en-US" dirty="0"/>
          </a:p>
        </p:txBody>
      </p:sp>
      <p:sp>
        <p:nvSpPr>
          <p:cNvPr id="4" name="Title 3">
            <a:extLst>
              <a:ext uri="{FF2B5EF4-FFF2-40B4-BE49-F238E27FC236}">
                <a16:creationId xmlns:a16="http://schemas.microsoft.com/office/drawing/2014/main" id="{54F11E21-C0C2-4931-90C2-0BAEBA69AB05}"/>
              </a:ext>
            </a:extLst>
          </p:cNvPr>
          <p:cNvSpPr>
            <a:spLocks noGrp="1"/>
          </p:cNvSpPr>
          <p:nvPr>
            <p:ph type="title"/>
          </p:nvPr>
        </p:nvSpPr>
        <p:spPr/>
        <p:txBody>
          <a:bodyPr/>
          <a:lstStyle/>
          <a:p>
            <a:r>
              <a:rPr lang="en-US" dirty="0"/>
              <a:t>paragraphs</a:t>
            </a:r>
          </a:p>
        </p:txBody>
      </p:sp>
      <p:pic>
        <p:nvPicPr>
          <p:cNvPr id="5" name="Picture 4">
            <a:extLst>
              <a:ext uri="{FF2B5EF4-FFF2-40B4-BE49-F238E27FC236}">
                <a16:creationId xmlns:a16="http://schemas.microsoft.com/office/drawing/2014/main" id="{B57068F3-6154-4034-991F-7FF4D3403D87}"/>
              </a:ext>
            </a:extLst>
          </p:cNvPr>
          <p:cNvPicPr>
            <a:picLocks noChangeAspect="1"/>
          </p:cNvPicPr>
          <p:nvPr/>
        </p:nvPicPr>
        <p:blipFill>
          <a:blip r:embed="rId3"/>
          <a:stretch>
            <a:fillRect/>
          </a:stretch>
        </p:blipFill>
        <p:spPr>
          <a:xfrm>
            <a:off x="1678358" y="2198904"/>
            <a:ext cx="9675441" cy="3558982"/>
          </a:xfrm>
          <a:prstGeom prst="rect">
            <a:avLst/>
          </a:prstGeom>
        </p:spPr>
      </p:pic>
      <p:pic>
        <p:nvPicPr>
          <p:cNvPr id="35" name="Picture 34">
            <a:extLst>
              <a:ext uri="{FF2B5EF4-FFF2-40B4-BE49-F238E27FC236}">
                <a16:creationId xmlns:a16="http://schemas.microsoft.com/office/drawing/2014/main" id="{1FF39E46-C5FC-4D16-9B27-538E4CB7E70A}"/>
              </a:ext>
            </a:extLst>
          </p:cNvPr>
          <p:cNvPicPr>
            <a:picLocks noChangeAspect="1"/>
          </p:cNvPicPr>
          <p:nvPr/>
        </p:nvPicPr>
        <p:blipFill>
          <a:blip r:embed="rId4"/>
          <a:stretch>
            <a:fillRect/>
          </a:stretch>
        </p:blipFill>
        <p:spPr>
          <a:xfrm>
            <a:off x="1678357" y="2198904"/>
            <a:ext cx="9675442" cy="3561130"/>
          </a:xfrm>
          <a:prstGeom prst="rect">
            <a:avLst/>
          </a:prstGeom>
        </p:spPr>
      </p:pic>
      <p:cxnSp>
        <p:nvCxnSpPr>
          <p:cNvPr id="8" name="Straight Arrow Connector 7">
            <a:extLst>
              <a:ext uri="{FF2B5EF4-FFF2-40B4-BE49-F238E27FC236}">
                <a16:creationId xmlns:a16="http://schemas.microsoft.com/office/drawing/2014/main" id="{FF11BF76-9B60-4132-A290-8E4617362095}"/>
              </a:ext>
            </a:extLst>
          </p:cNvPr>
          <p:cNvCxnSpPr>
            <a:cxnSpLocks/>
          </p:cNvCxnSpPr>
          <p:nvPr/>
        </p:nvCxnSpPr>
        <p:spPr>
          <a:xfrm flipV="1">
            <a:off x="2696961" y="4567162"/>
            <a:ext cx="607458" cy="15077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3972FF0-2A70-48F4-B242-2BE19340F20E}"/>
              </a:ext>
            </a:extLst>
          </p:cNvPr>
          <p:cNvCxnSpPr>
            <a:cxnSpLocks/>
          </p:cNvCxnSpPr>
          <p:nvPr/>
        </p:nvCxnSpPr>
        <p:spPr>
          <a:xfrm flipH="1" flipV="1">
            <a:off x="8292900" y="5496568"/>
            <a:ext cx="246263" cy="5449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82CEB45-7BEC-447A-A6DE-2A6EB3595F27}"/>
              </a:ext>
            </a:extLst>
          </p:cNvPr>
          <p:cNvCxnSpPr>
            <a:cxnSpLocks/>
            <a:stCxn id="13" idx="2"/>
          </p:cNvCxnSpPr>
          <p:nvPr/>
        </p:nvCxnSpPr>
        <p:spPr>
          <a:xfrm>
            <a:off x="9061309" y="2120225"/>
            <a:ext cx="268430" cy="8363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BFBA44D-2973-4BF1-8D56-17469F8AB81D}"/>
              </a:ext>
            </a:extLst>
          </p:cNvPr>
          <p:cNvCxnSpPr>
            <a:cxnSpLocks/>
          </p:cNvCxnSpPr>
          <p:nvPr/>
        </p:nvCxnSpPr>
        <p:spPr>
          <a:xfrm flipH="1">
            <a:off x="10787064" y="2671888"/>
            <a:ext cx="333374" cy="8387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89FF424-F0E7-4289-987B-3147743665B5}"/>
              </a:ext>
            </a:extLst>
          </p:cNvPr>
          <p:cNvCxnSpPr>
            <a:cxnSpLocks/>
          </p:cNvCxnSpPr>
          <p:nvPr/>
        </p:nvCxnSpPr>
        <p:spPr>
          <a:xfrm>
            <a:off x="1333500" y="3282005"/>
            <a:ext cx="3395663" cy="6032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TextBox 18">
            <a:extLst>
              <a:ext uri="{FF2B5EF4-FFF2-40B4-BE49-F238E27FC236}">
                <a16:creationId xmlns:a16="http://schemas.microsoft.com/office/drawing/2014/main" id="{6AA5B591-D3E6-457D-8265-C0CB9AFFA7C7}"/>
              </a:ext>
            </a:extLst>
          </p:cNvPr>
          <p:cNvSpPr txBox="1"/>
          <p:nvPr/>
        </p:nvSpPr>
        <p:spPr>
          <a:xfrm>
            <a:off x="8256441" y="1720115"/>
            <a:ext cx="1609736" cy="400110"/>
          </a:xfrm>
          <a:prstGeom prst="rect">
            <a:avLst/>
          </a:prstGeom>
          <a:noFill/>
        </p:spPr>
        <p:txBody>
          <a:bodyPr wrap="non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b="0" dirty="0">
                <a:solidFill>
                  <a:srgbClr val="CC0000"/>
                </a:solidFill>
              </a:rPr>
              <a:t>A.) Start with observation</a:t>
            </a:r>
            <a:br>
              <a:rPr lang="en-US" sz="1000" b="0" dirty="0">
                <a:solidFill>
                  <a:srgbClr val="CC0000"/>
                </a:solidFill>
              </a:rPr>
            </a:br>
            <a:r>
              <a:rPr lang="en-US" sz="1000" dirty="0">
                <a:solidFill>
                  <a:srgbClr val="CC0000"/>
                </a:solidFill>
              </a:rPr>
              <a:t>      LEVEL 4</a:t>
            </a:r>
          </a:p>
        </p:txBody>
      </p:sp>
      <p:sp>
        <p:nvSpPr>
          <p:cNvPr id="14" name="TextBox 21">
            <a:extLst>
              <a:ext uri="{FF2B5EF4-FFF2-40B4-BE49-F238E27FC236}">
                <a16:creationId xmlns:a16="http://schemas.microsoft.com/office/drawing/2014/main" id="{012DEF43-40D6-47F3-AF61-8E3A49E4E065}"/>
              </a:ext>
            </a:extLst>
          </p:cNvPr>
          <p:cNvSpPr txBox="1"/>
          <p:nvPr/>
        </p:nvSpPr>
        <p:spPr>
          <a:xfrm>
            <a:off x="10320296" y="2273926"/>
            <a:ext cx="1526380" cy="400110"/>
          </a:xfrm>
          <a:prstGeom prst="rect">
            <a:avLst/>
          </a:prstGeom>
          <a:noFill/>
        </p:spPr>
        <p:txBody>
          <a:bodyPr wrap="non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b="0" dirty="0">
                <a:solidFill>
                  <a:srgbClr val="00B050"/>
                </a:solidFill>
              </a:rPr>
              <a:t>B.) Narrow observation </a:t>
            </a:r>
            <a:br>
              <a:rPr lang="en-US" sz="1000" dirty="0">
                <a:solidFill>
                  <a:srgbClr val="00B050"/>
                </a:solidFill>
              </a:rPr>
            </a:br>
            <a:r>
              <a:rPr lang="en-US" sz="1000" dirty="0">
                <a:solidFill>
                  <a:srgbClr val="00B050"/>
                </a:solidFill>
              </a:rPr>
              <a:t>      LEVEL 3</a:t>
            </a:r>
          </a:p>
        </p:txBody>
      </p:sp>
      <p:sp>
        <p:nvSpPr>
          <p:cNvPr id="15" name="TextBox 24">
            <a:extLst>
              <a:ext uri="{FF2B5EF4-FFF2-40B4-BE49-F238E27FC236}">
                <a16:creationId xmlns:a16="http://schemas.microsoft.com/office/drawing/2014/main" id="{D17950D9-F4D6-4D23-A997-503C212645F3}"/>
              </a:ext>
            </a:extLst>
          </p:cNvPr>
          <p:cNvSpPr txBox="1"/>
          <p:nvPr/>
        </p:nvSpPr>
        <p:spPr>
          <a:xfrm>
            <a:off x="492424" y="2956594"/>
            <a:ext cx="957313" cy="553998"/>
          </a:xfrm>
          <a:prstGeom prst="rect">
            <a:avLst/>
          </a:prstGeom>
          <a:noFill/>
        </p:spPr>
        <p:txBody>
          <a:bodyPr wrap="non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b="0" dirty="0">
                <a:solidFill>
                  <a:schemeClr val="accent2"/>
                </a:solidFill>
              </a:rPr>
              <a:t>C.) Introduce </a:t>
            </a:r>
          </a:p>
          <a:p>
            <a:r>
              <a:rPr lang="en-US" sz="1000" b="0" dirty="0">
                <a:solidFill>
                  <a:schemeClr val="accent2"/>
                </a:solidFill>
              </a:rPr>
              <a:t>      evidence</a:t>
            </a:r>
          </a:p>
          <a:p>
            <a:r>
              <a:rPr lang="en-US" sz="1000" dirty="0">
                <a:solidFill>
                  <a:schemeClr val="accent2"/>
                </a:solidFill>
              </a:rPr>
              <a:t>      LEVEL 2</a:t>
            </a:r>
          </a:p>
        </p:txBody>
      </p:sp>
      <p:sp>
        <p:nvSpPr>
          <p:cNvPr id="16" name="TextBox 26">
            <a:extLst>
              <a:ext uri="{FF2B5EF4-FFF2-40B4-BE49-F238E27FC236}">
                <a16:creationId xmlns:a16="http://schemas.microsoft.com/office/drawing/2014/main" id="{C7996633-98BD-4205-8E82-51A0D23CBE0D}"/>
              </a:ext>
            </a:extLst>
          </p:cNvPr>
          <p:cNvSpPr txBox="1"/>
          <p:nvPr/>
        </p:nvSpPr>
        <p:spPr>
          <a:xfrm>
            <a:off x="2101867" y="6026613"/>
            <a:ext cx="1439818" cy="400110"/>
          </a:xfrm>
          <a:prstGeom prst="rect">
            <a:avLst/>
          </a:prstGeom>
          <a:noFill/>
        </p:spPr>
        <p:txBody>
          <a:bodyPr wrap="squar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b="0" dirty="0">
                <a:solidFill>
                  <a:srgbClr val="004A8A"/>
                </a:solidFill>
              </a:rPr>
              <a:t>D.) Provide evidence</a:t>
            </a:r>
          </a:p>
          <a:p>
            <a:r>
              <a:rPr lang="en-US" sz="1000" b="0" dirty="0">
                <a:solidFill>
                  <a:srgbClr val="004A8A"/>
                </a:solidFill>
              </a:rPr>
              <a:t>      </a:t>
            </a:r>
            <a:r>
              <a:rPr lang="en-US" sz="1000" dirty="0">
                <a:solidFill>
                  <a:srgbClr val="004A8A"/>
                </a:solidFill>
              </a:rPr>
              <a:t>LEVEL 1</a:t>
            </a:r>
            <a:endParaRPr lang="en-US" sz="1000" b="0" dirty="0">
              <a:solidFill>
                <a:srgbClr val="004A8A"/>
              </a:solidFill>
            </a:endParaRPr>
          </a:p>
        </p:txBody>
      </p:sp>
      <p:sp>
        <p:nvSpPr>
          <p:cNvPr id="17" name="TextBox 27">
            <a:extLst>
              <a:ext uri="{FF2B5EF4-FFF2-40B4-BE49-F238E27FC236}">
                <a16:creationId xmlns:a16="http://schemas.microsoft.com/office/drawing/2014/main" id="{3C98B7F8-1FAB-4C79-B321-7686C0408F61}"/>
              </a:ext>
            </a:extLst>
          </p:cNvPr>
          <p:cNvSpPr txBox="1"/>
          <p:nvPr/>
        </p:nvSpPr>
        <p:spPr>
          <a:xfrm>
            <a:off x="8248144" y="5985003"/>
            <a:ext cx="1877437" cy="553998"/>
          </a:xfrm>
          <a:prstGeom prst="rect">
            <a:avLst/>
          </a:prstGeom>
          <a:noFill/>
        </p:spPr>
        <p:txBody>
          <a:bodyPr wrap="non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b="0" dirty="0">
                <a:solidFill>
                  <a:srgbClr val="FF3399"/>
                </a:solidFill>
              </a:rPr>
              <a:t>E.) Connect whole paragraph </a:t>
            </a:r>
          </a:p>
          <a:p>
            <a:r>
              <a:rPr lang="en-US" sz="1000" b="0" dirty="0">
                <a:solidFill>
                  <a:srgbClr val="FF3399"/>
                </a:solidFill>
              </a:rPr>
              <a:t>      back to thesis</a:t>
            </a:r>
          </a:p>
          <a:p>
            <a:r>
              <a:rPr lang="en-US" sz="1000" b="0" dirty="0">
                <a:solidFill>
                  <a:srgbClr val="FF3399"/>
                </a:solidFill>
              </a:rPr>
              <a:t>       </a:t>
            </a:r>
            <a:r>
              <a:rPr lang="en-US" sz="1000" dirty="0">
                <a:solidFill>
                  <a:srgbClr val="FF3399"/>
                </a:solidFill>
              </a:rPr>
              <a:t>LEVEL 5</a:t>
            </a:r>
            <a:endParaRPr lang="en-US" sz="1000" b="0" dirty="0">
              <a:solidFill>
                <a:srgbClr val="FF3399"/>
              </a:solidFill>
            </a:endParaRPr>
          </a:p>
        </p:txBody>
      </p:sp>
      <p:cxnSp>
        <p:nvCxnSpPr>
          <p:cNvPr id="36" name="Straight Arrow Connector 35">
            <a:extLst>
              <a:ext uri="{FF2B5EF4-FFF2-40B4-BE49-F238E27FC236}">
                <a16:creationId xmlns:a16="http://schemas.microsoft.com/office/drawing/2014/main" id="{EAB0B263-DBF7-4347-AF57-F3D43E63B791}"/>
              </a:ext>
            </a:extLst>
          </p:cNvPr>
          <p:cNvCxnSpPr>
            <a:cxnSpLocks/>
          </p:cNvCxnSpPr>
          <p:nvPr/>
        </p:nvCxnSpPr>
        <p:spPr>
          <a:xfrm flipH="1">
            <a:off x="10748963" y="2674036"/>
            <a:ext cx="371475" cy="184557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66300FB2-8236-4989-944C-B152636C8D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263" y="1472359"/>
            <a:ext cx="1353278" cy="1295731"/>
          </a:xfrm>
          <a:prstGeom prst="rect">
            <a:avLst/>
          </a:prstGeom>
          <a:ln>
            <a:solidFill>
              <a:schemeClr val="tx1"/>
            </a:solidFill>
          </a:ln>
        </p:spPr>
      </p:pic>
      <p:sp>
        <p:nvSpPr>
          <p:cNvPr id="45" name="Rectangle 44">
            <a:extLst>
              <a:ext uri="{FF2B5EF4-FFF2-40B4-BE49-F238E27FC236}">
                <a16:creationId xmlns:a16="http://schemas.microsoft.com/office/drawing/2014/main" id="{AC240322-FFB1-43D5-A2CF-AACC18AAB3EC}"/>
              </a:ext>
            </a:extLst>
          </p:cNvPr>
          <p:cNvSpPr/>
          <p:nvPr/>
        </p:nvSpPr>
        <p:spPr>
          <a:xfrm>
            <a:off x="5351318" y="1626597"/>
            <a:ext cx="1021773" cy="93518"/>
          </a:xfrm>
          <a:prstGeom prst="rect">
            <a:avLst/>
          </a:prstGeom>
          <a:solidFill>
            <a:srgbClr val="FF3399">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46" name="Rectangle 45">
            <a:extLst>
              <a:ext uri="{FF2B5EF4-FFF2-40B4-BE49-F238E27FC236}">
                <a16:creationId xmlns:a16="http://schemas.microsoft.com/office/drawing/2014/main" id="{9FFF4522-BDA5-4FC4-9D8E-FD760C8E81D0}"/>
              </a:ext>
            </a:extLst>
          </p:cNvPr>
          <p:cNvSpPr/>
          <p:nvPr/>
        </p:nvSpPr>
        <p:spPr>
          <a:xfrm>
            <a:off x="5351317" y="1762915"/>
            <a:ext cx="1021773" cy="93518"/>
          </a:xfrm>
          <a:prstGeom prst="rect">
            <a:avLst/>
          </a:prstGeom>
          <a:solidFill>
            <a:srgbClr val="CC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826B9CD-F5A9-4940-A823-F6C21FF2DF92}"/>
              </a:ext>
            </a:extLst>
          </p:cNvPr>
          <p:cNvSpPr/>
          <p:nvPr/>
        </p:nvSpPr>
        <p:spPr>
          <a:xfrm>
            <a:off x="5351316" y="1889783"/>
            <a:ext cx="1021773" cy="93518"/>
          </a:xfrm>
          <a:prstGeom prst="rect">
            <a:avLst/>
          </a:prstGeom>
          <a:solidFill>
            <a:srgbClr val="00B05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1C44AA6-43D0-4D8D-83E1-2C1691C6F1EE}"/>
              </a:ext>
            </a:extLst>
          </p:cNvPr>
          <p:cNvSpPr/>
          <p:nvPr/>
        </p:nvSpPr>
        <p:spPr>
          <a:xfrm>
            <a:off x="5354779" y="2031841"/>
            <a:ext cx="1021773" cy="93518"/>
          </a:xfrm>
          <a:prstGeom prst="rect">
            <a:avLst/>
          </a:prstGeom>
          <a:solidFill>
            <a:schemeClr val="accent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E6F9805-4130-4F4F-9CBB-B0338F0638EC}"/>
              </a:ext>
            </a:extLst>
          </p:cNvPr>
          <p:cNvSpPr/>
          <p:nvPr/>
        </p:nvSpPr>
        <p:spPr>
          <a:xfrm>
            <a:off x="5351315" y="2163458"/>
            <a:ext cx="1024128" cy="91440"/>
          </a:xfrm>
          <a:prstGeom prst="rect">
            <a:avLst/>
          </a:prstGeom>
          <a:solidFill>
            <a:srgbClr val="004A8A">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6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45" grpId="0" animBg="1"/>
      <p:bldP spid="46" grpId="0" animBg="1"/>
      <p:bldP spid="47" grpId="0" animBg="1"/>
      <p:bldP spid="48" grpId="0" animBg="1"/>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F93B15-EBCE-4641-8043-1B96C077D6E2}"/>
              </a:ext>
            </a:extLst>
          </p:cNvPr>
          <p:cNvSpPr>
            <a:spLocks noGrp="1"/>
          </p:cNvSpPr>
          <p:nvPr>
            <p:ph idx="1"/>
          </p:nvPr>
        </p:nvSpPr>
        <p:spPr>
          <a:xfrm>
            <a:off x="838199" y="1490597"/>
            <a:ext cx="10515600" cy="4686366"/>
          </a:xfrm>
        </p:spPr>
        <p:txBody>
          <a:bodyPr/>
          <a:lstStyle/>
          <a:p>
            <a:pPr marL="0" indent="0">
              <a:buNone/>
            </a:pPr>
            <a:endParaRPr lang="en-US" dirty="0"/>
          </a:p>
          <a:p>
            <a:pPr marL="0" indent="0">
              <a:buNone/>
            </a:pPr>
            <a:r>
              <a:rPr lang="en-US" dirty="0"/>
              <a:t>OSIE</a:t>
            </a:r>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A9036362-A55D-4EDC-B75C-617514EA804E}"/>
              </a:ext>
            </a:extLst>
          </p:cNvPr>
          <p:cNvSpPr>
            <a:spLocks noGrp="1"/>
          </p:cNvSpPr>
          <p:nvPr>
            <p:ph type="sldNum" sz="quarter" idx="12"/>
          </p:nvPr>
        </p:nvSpPr>
        <p:spPr/>
        <p:txBody>
          <a:bodyPr/>
          <a:lstStyle/>
          <a:p>
            <a:fld id="{4EC93DFA-70F6-4220-86AB-AD3183C08C91}" type="slidenum">
              <a:rPr lang="en-US" smtClean="0"/>
              <a:t>17</a:t>
            </a:fld>
            <a:endParaRPr lang="en-US" dirty="0"/>
          </a:p>
        </p:txBody>
      </p:sp>
      <p:sp>
        <p:nvSpPr>
          <p:cNvPr id="4" name="Title 3">
            <a:extLst>
              <a:ext uri="{FF2B5EF4-FFF2-40B4-BE49-F238E27FC236}">
                <a16:creationId xmlns:a16="http://schemas.microsoft.com/office/drawing/2014/main" id="{4746626C-5131-4B17-A268-09312DA56D88}"/>
              </a:ext>
            </a:extLst>
          </p:cNvPr>
          <p:cNvSpPr>
            <a:spLocks noGrp="1"/>
          </p:cNvSpPr>
          <p:nvPr>
            <p:ph type="title"/>
          </p:nvPr>
        </p:nvSpPr>
        <p:spPr/>
        <p:txBody>
          <a:bodyPr/>
          <a:lstStyle/>
          <a:p>
            <a:r>
              <a:rPr lang="en-US" dirty="0"/>
              <a:t>paragraphs</a:t>
            </a:r>
          </a:p>
        </p:txBody>
      </p:sp>
      <p:graphicFrame>
        <p:nvGraphicFramePr>
          <p:cNvPr id="5" name="Table 4">
            <a:extLst>
              <a:ext uri="{FF2B5EF4-FFF2-40B4-BE49-F238E27FC236}">
                <a16:creationId xmlns:a16="http://schemas.microsoft.com/office/drawing/2014/main" id="{9D9F352E-FBC2-492C-A129-E88668CF872D}"/>
              </a:ext>
            </a:extLst>
          </p:cNvPr>
          <p:cNvGraphicFramePr>
            <a:graphicFrameLocks noGrp="1"/>
          </p:cNvGraphicFramePr>
          <p:nvPr>
            <p:extLst>
              <p:ext uri="{D42A27DB-BD31-4B8C-83A1-F6EECF244321}">
                <p14:modId xmlns:p14="http://schemas.microsoft.com/office/powerpoint/2010/main" val="3528078185"/>
              </p:ext>
            </p:extLst>
          </p:nvPr>
        </p:nvGraphicFramePr>
        <p:xfrm>
          <a:off x="1303343" y="2762783"/>
          <a:ext cx="10612438" cy="3561824"/>
        </p:xfrm>
        <a:graphic>
          <a:graphicData uri="http://schemas.openxmlformats.org/drawingml/2006/table">
            <a:tbl>
              <a:tblPr firstRow="1" bandRow="1">
                <a:tableStyleId>{5C22544A-7EE6-4342-B048-85BDC9FD1C3A}</a:tableStyleId>
              </a:tblPr>
              <a:tblGrid>
                <a:gridCol w="1897063">
                  <a:extLst>
                    <a:ext uri="{9D8B030D-6E8A-4147-A177-3AD203B41FA5}">
                      <a16:colId xmlns:a16="http://schemas.microsoft.com/office/drawing/2014/main" val="2844294185"/>
                    </a:ext>
                  </a:extLst>
                </a:gridCol>
                <a:gridCol w="8715375">
                  <a:extLst>
                    <a:ext uri="{9D8B030D-6E8A-4147-A177-3AD203B41FA5}">
                      <a16:colId xmlns:a16="http://schemas.microsoft.com/office/drawing/2014/main" val="2351906953"/>
                    </a:ext>
                  </a:extLst>
                </a:gridCol>
              </a:tblGrid>
              <a:tr h="849980">
                <a:tc>
                  <a:txBody>
                    <a:bodyPr/>
                    <a:lstStyle/>
                    <a:p>
                      <a:pPr algn="l"/>
                      <a:r>
                        <a:rPr kumimoji="0" lang="en-US" sz="2800" b="1" i="0" u="none" strike="noStrike" kern="1200" cap="none" spc="0" normalizeH="0" baseline="0" noProof="0" dirty="0">
                          <a:ln>
                            <a:noFill/>
                          </a:ln>
                          <a:solidFill>
                            <a:srgbClr val="004A8A"/>
                          </a:solidFill>
                          <a:effectLst/>
                          <a:uLnTx/>
                          <a:uFillTx/>
                          <a:latin typeface="Century Gothic" panose="020B0502020202020204"/>
                          <a:ea typeface="+mn-ea"/>
                          <a:cs typeface="+mn-cs"/>
                        </a:rPr>
                        <a:t>O</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BSERVE: </a:t>
                      </a:r>
                      <a:endParaRPr lang="en-US"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State an observation. What is the main point of this paragraph?</a:t>
                      </a: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7399958"/>
                  </a:ext>
                </a:extLst>
              </a:tr>
              <a:tr h="849980">
                <a:tc>
                  <a:txBody>
                    <a:bodyPr/>
                    <a:lstStyle/>
                    <a:p>
                      <a:pPr algn="l"/>
                      <a:r>
                        <a:rPr kumimoji="0" lang="en-US" sz="2800" b="1" i="0" u="none" strike="noStrike" kern="1200" cap="none" spc="0" normalizeH="0" baseline="0" noProof="0" dirty="0">
                          <a:ln>
                            <a:noFill/>
                          </a:ln>
                          <a:solidFill>
                            <a:srgbClr val="004A8A"/>
                          </a:solidFill>
                          <a:effectLst/>
                          <a:uLnTx/>
                          <a:uFillTx/>
                          <a:latin typeface="Century Gothic" panose="020B0502020202020204"/>
                          <a:ea typeface="+mn-ea"/>
                          <a:cs typeface="+mn-cs"/>
                        </a:rPr>
                        <a:t>S</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UPPORT:</a:t>
                      </a:r>
                      <a:endParaRPr lang="en-US"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Support that observation/main point with some type of evidence. Why should your audience believe you?</a:t>
                      </a:r>
                      <a:endPar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644744"/>
                  </a:ext>
                </a:extLst>
              </a:tr>
              <a:tr h="93093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4A8A"/>
                          </a:solidFill>
                          <a:effectLst/>
                          <a:uLnTx/>
                          <a:uFillTx/>
                          <a:latin typeface="Century Gothic" panose="020B0502020202020204"/>
                          <a:ea typeface="+mn-ea"/>
                          <a:cs typeface="+mn-cs"/>
                        </a:rPr>
                        <a:t>I</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NTERPRET: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dirty="0"/>
                        <a:t>Interpret your support in your own words. What do you want your audience to know from that evidence?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1578446"/>
                  </a:ext>
                </a:extLst>
              </a:tr>
              <a:tr h="93093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4A8A"/>
                          </a:solidFill>
                          <a:effectLst/>
                          <a:uLnTx/>
                          <a:uFillTx/>
                          <a:latin typeface="Century Gothic" panose="020B0502020202020204"/>
                          <a:ea typeface="+mn-ea"/>
                          <a:cs typeface="+mn-cs"/>
                        </a:rPr>
                        <a:t>E</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VALUATE: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dirty="0"/>
                        <a:t>Evaluate how that source supports your initial observation. How does this whole paragraph support your overall thesis of the document?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8719093"/>
                  </a:ext>
                </a:extLst>
              </a:tr>
            </a:tbl>
          </a:graphicData>
        </a:graphic>
      </p:graphicFrame>
    </p:spTree>
    <p:extLst>
      <p:ext uri="{BB962C8B-B14F-4D97-AF65-F5344CB8AC3E}">
        <p14:creationId xmlns:p14="http://schemas.microsoft.com/office/powerpoint/2010/main" val="1602970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51B5F9-FA0C-406C-8BD0-F34F55EC2611}"/>
              </a:ext>
            </a:extLst>
          </p:cNvPr>
          <p:cNvSpPr>
            <a:spLocks noGrp="1"/>
          </p:cNvSpPr>
          <p:nvPr>
            <p:ph idx="1"/>
          </p:nvPr>
        </p:nvSpPr>
        <p:spPr>
          <a:xfrm>
            <a:off x="838200" y="1490597"/>
            <a:ext cx="10515600" cy="4686366"/>
          </a:xfrm>
        </p:spPr>
        <p:txBody>
          <a:bodyPr/>
          <a:lstStyle/>
          <a:p>
            <a:pPr marL="0" indent="0">
              <a:buNone/>
            </a:pPr>
            <a:r>
              <a:rPr lang="en-US" dirty="0"/>
              <a:t>Sample OSIE</a:t>
            </a:r>
          </a:p>
        </p:txBody>
      </p:sp>
      <p:sp>
        <p:nvSpPr>
          <p:cNvPr id="3" name="Slide Number Placeholder 2">
            <a:extLst>
              <a:ext uri="{FF2B5EF4-FFF2-40B4-BE49-F238E27FC236}">
                <a16:creationId xmlns:a16="http://schemas.microsoft.com/office/drawing/2014/main" id="{A564A392-7AA4-4947-9762-61319AE58BB2}"/>
              </a:ext>
            </a:extLst>
          </p:cNvPr>
          <p:cNvSpPr>
            <a:spLocks noGrp="1"/>
          </p:cNvSpPr>
          <p:nvPr>
            <p:ph type="sldNum" sz="quarter" idx="12"/>
          </p:nvPr>
        </p:nvSpPr>
        <p:spPr/>
        <p:txBody>
          <a:bodyPr/>
          <a:lstStyle/>
          <a:p>
            <a:fld id="{4EC93DFA-70F6-4220-86AB-AD3183C08C91}" type="slidenum">
              <a:rPr lang="en-US" smtClean="0"/>
              <a:t>18</a:t>
            </a:fld>
            <a:endParaRPr lang="en-US" dirty="0"/>
          </a:p>
        </p:txBody>
      </p:sp>
      <p:sp>
        <p:nvSpPr>
          <p:cNvPr id="4" name="Title 3">
            <a:extLst>
              <a:ext uri="{FF2B5EF4-FFF2-40B4-BE49-F238E27FC236}">
                <a16:creationId xmlns:a16="http://schemas.microsoft.com/office/drawing/2014/main" id="{3CF8E756-4A53-4F11-9363-3EFAB29B61FA}"/>
              </a:ext>
            </a:extLst>
          </p:cNvPr>
          <p:cNvSpPr>
            <a:spLocks noGrp="1"/>
          </p:cNvSpPr>
          <p:nvPr>
            <p:ph type="title"/>
          </p:nvPr>
        </p:nvSpPr>
        <p:spPr/>
        <p:txBody>
          <a:bodyPr/>
          <a:lstStyle/>
          <a:p>
            <a:r>
              <a:rPr lang="en-US" dirty="0"/>
              <a:t>paragraphs</a:t>
            </a:r>
          </a:p>
        </p:txBody>
      </p:sp>
      <p:pic>
        <p:nvPicPr>
          <p:cNvPr id="5" name="Picture 4">
            <a:extLst>
              <a:ext uri="{FF2B5EF4-FFF2-40B4-BE49-F238E27FC236}">
                <a16:creationId xmlns:a16="http://schemas.microsoft.com/office/drawing/2014/main" id="{E49CD222-0897-4530-A6DA-9601DE302EF9}"/>
              </a:ext>
            </a:extLst>
          </p:cNvPr>
          <p:cNvPicPr>
            <a:picLocks noChangeAspect="1"/>
          </p:cNvPicPr>
          <p:nvPr/>
        </p:nvPicPr>
        <p:blipFill>
          <a:blip r:embed="rId3"/>
          <a:stretch>
            <a:fillRect/>
          </a:stretch>
        </p:blipFill>
        <p:spPr>
          <a:xfrm>
            <a:off x="1678358" y="2198904"/>
            <a:ext cx="9675441" cy="3558982"/>
          </a:xfrm>
          <a:prstGeom prst="rect">
            <a:avLst/>
          </a:prstGeom>
        </p:spPr>
      </p:pic>
      <p:pic>
        <p:nvPicPr>
          <p:cNvPr id="6" name="Picture 5">
            <a:extLst>
              <a:ext uri="{FF2B5EF4-FFF2-40B4-BE49-F238E27FC236}">
                <a16:creationId xmlns:a16="http://schemas.microsoft.com/office/drawing/2014/main" id="{BD07E1C6-10A8-4907-954A-8B848F7AB903}"/>
              </a:ext>
            </a:extLst>
          </p:cNvPr>
          <p:cNvPicPr>
            <a:picLocks noChangeAspect="1"/>
          </p:cNvPicPr>
          <p:nvPr/>
        </p:nvPicPr>
        <p:blipFill>
          <a:blip r:embed="rId4"/>
          <a:stretch>
            <a:fillRect/>
          </a:stretch>
        </p:blipFill>
        <p:spPr>
          <a:xfrm>
            <a:off x="1678357" y="2198904"/>
            <a:ext cx="9675442" cy="3558982"/>
          </a:xfrm>
          <a:prstGeom prst="rect">
            <a:avLst/>
          </a:prstGeom>
        </p:spPr>
      </p:pic>
      <p:sp>
        <p:nvSpPr>
          <p:cNvPr id="7" name="TextBox 6">
            <a:extLst>
              <a:ext uri="{FF2B5EF4-FFF2-40B4-BE49-F238E27FC236}">
                <a16:creationId xmlns:a16="http://schemas.microsoft.com/office/drawing/2014/main" id="{22C2411C-2F91-4384-B031-9448DC1F4F6E}"/>
              </a:ext>
            </a:extLst>
          </p:cNvPr>
          <p:cNvSpPr txBox="1"/>
          <p:nvPr/>
        </p:nvSpPr>
        <p:spPr>
          <a:xfrm>
            <a:off x="1176229" y="4300603"/>
            <a:ext cx="314326" cy="646331"/>
          </a:xfrm>
          <a:prstGeom prst="rect">
            <a:avLst/>
          </a:prstGeom>
          <a:noFill/>
        </p:spPr>
        <p:txBody>
          <a:bodyPr wrap="square" rtlCol="0">
            <a:spAutoFit/>
          </a:bodyPr>
          <a:lstStyle/>
          <a:p>
            <a:r>
              <a:rPr lang="en-US" sz="3600" b="1" dirty="0">
                <a:solidFill>
                  <a:schemeClr val="accent2"/>
                </a:solidFill>
                <a:latin typeface="+mj-lt"/>
              </a:rPr>
              <a:t>I</a:t>
            </a:r>
          </a:p>
        </p:txBody>
      </p:sp>
      <p:sp>
        <p:nvSpPr>
          <p:cNvPr id="9" name="TextBox 8">
            <a:extLst>
              <a:ext uri="{FF2B5EF4-FFF2-40B4-BE49-F238E27FC236}">
                <a16:creationId xmlns:a16="http://schemas.microsoft.com/office/drawing/2014/main" id="{BBA3C7FA-986C-4B52-91F1-379010D72282}"/>
              </a:ext>
            </a:extLst>
          </p:cNvPr>
          <p:cNvSpPr txBox="1"/>
          <p:nvPr/>
        </p:nvSpPr>
        <p:spPr>
          <a:xfrm>
            <a:off x="1121354" y="3745080"/>
            <a:ext cx="528213" cy="646331"/>
          </a:xfrm>
          <a:prstGeom prst="rect">
            <a:avLst/>
          </a:prstGeom>
          <a:noFill/>
        </p:spPr>
        <p:txBody>
          <a:bodyPr wrap="square" rtlCol="0">
            <a:spAutoFit/>
          </a:bodyPr>
          <a:lstStyle/>
          <a:p>
            <a:r>
              <a:rPr lang="en-US" sz="3600" b="1" dirty="0">
                <a:solidFill>
                  <a:srgbClr val="00B050"/>
                </a:solidFill>
                <a:latin typeface="+mj-lt"/>
              </a:rPr>
              <a:t>S</a:t>
            </a:r>
          </a:p>
        </p:txBody>
      </p:sp>
      <p:sp>
        <p:nvSpPr>
          <p:cNvPr id="10" name="TextBox 9">
            <a:extLst>
              <a:ext uri="{FF2B5EF4-FFF2-40B4-BE49-F238E27FC236}">
                <a16:creationId xmlns:a16="http://schemas.microsoft.com/office/drawing/2014/main" id="{16A8A8CE-6FFA-4D75-AF34-ED9D233CAB8F}"/>
              </a:ext>
            </a:extLst>
          </p:cNvPr>
          <p:cNvSpPr txBox="1"/>
          <p:nvPr/>
        </p:nvSpPr>
        <p:spPr>
          <a:xfrm>
            <a:off x="1131311" y="4865970"/>
            <a:ext cx="528213" cy="646331"/>
          </a:xfrm>
          <a:prstGeom prst="rect">
            <a:avLst/>
          </a:prstGeom>
          <a:noFill/>
        </p:spPr>
        <p:txBody>
          <a:bodyPr wrap="square" rtlCol="0">
            <a:spAutoFit/>
          </a:bodyPr>
          <a:lstStyle/>
          <a:p>
            <a:r>
              <a:rPr lang="en-US" sz="3600" b="1" dirty="0">
                <a:solidFill>
                  <a:srgbClr val="FF3399"/>
                </a:solidFill>
                <a:latin typeface="+mj-lt"/>
              </a:rPr>
              <a:t>E</a:t>
            </a:r>
          </a:p>
        </p:txBody>
      </p:sp>
      <p:sp>
        <p:nvSpPr>
          <p:cNvPr id="11" name="TextBox 10">
            <a:extLst>
              <a:ext uri="{FF2B5EF4-FFF2-40B4-BE49-F238E27FC236}">
                <a16:creationId xmlns:a16="http://schemas.microsoft.com/office/drawing/2014/main" id="{34609221-237A-4832-8398-ED0AD83EC81D}"/>
              </a:ext>
            </a:extLst>
          </p:cNvPr>
          <p:cNvSpPr txBox="1"/>
          <p:nvPr/>
        </p:nvSpPr>
        <p:spPr>
          <a:xfrm>
            <a:off x="1069285" y="3187449"/>
            <a:ext cx="528213" cy="646331"/>
          </a:xfrm>
          <a:prstGeom prst="rect">
            <a:avLst/>
          </a:prstGeom>
          <a:noFill/>
        </p:spPr>
        <p:txBody>
          <a:bodyPr wrap="square" rtlCol="0">
            <a:spAutoFit/>
          </a:bodyPr>
          <a:lstStyle/>
          <a:p>
            <a:r>
              <a:rPr lang="en-US" sz="3600" b="1" dirty="0">
                <a:solidFill>
                  <a:srgbClr val="FF0000"/>
                </a:solidFill>
                <a:latin typeface="+mj-lt"/>
              </a:rPr>
              <a:t>O</a:t>
            </a:r>
          </a:p>
        </p:txBody>
      </p:sp>
    </p:spTree>
    <p:extLst>
      <p:ext uri="{BB962C8B-B14F-4D97-AF65-F5344CB8AC3E}">
        <p14:creationId xmlns:p14="http://schemas.microsoft.com/office/powerpoint/2010/main" val="185506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52179A-36F8-4B83-828B-362172DA6756}"/>
              </a:ext>
            </a:extLst>
          </p:cNvPr>
          <p:cNvSpPr>
            <a:spLocks noGrp="1"/>
          </p:cNvSpPr>
          <p:nvPr>
            <p:ph idx="1"/>
          </p:nvPr>
        </p:nvSpPr>
        <p:spPr>
          <a:xfrm>
            <a:off x="1605644" y="2917646"/>
            <a:ext cx="9797141" cy="3515811"/>
          </a:xfrm>
        </p:spPr>
        <p:txBody>
          <a:bodyPr>
            <a:normAutofit/>
          </a:bodyPr>
          <a:lstStyle/>
          <a:p>
            <a:pPr marL="0" marR="0" indent="0">
              <a:spcBef>
                <a:spcPts val="0"/>
              </a:spcBef>
              <a:spcAft>
                <a:spcPts val="0"/>
              </a:spcAft>
              <a:buNone/>
            </a:pPr>
            <a:r>
              <a:rPr lang="en-US" sz="2000" kern="1000" spc="-50" dirty="0">
                <a:solidFill>
                  <a:srgbClr val="004A8A"/>
                </a:solidFill>
                <a:latin typeface="Century Gothic" panose="020B0502020202020204" pitchFamily="34" charset="0"/>
              </a:rPr>
              <a:t>Siting Restrictions </a:t>
            </a:r>
          </a:p>
          <a:p>
            <a:pPr marL="0" marR="0" indent="0">
              <a:lnSpc>
                <a:spcPts val="2100"/>
              </a:lnSpc>
              <a:spcBef>
                <a:spcPts val="0"/>
              </a:spcBef>
              <a:spcAft>
                <a:spcPts val="0"/>
              </a:spcAft>
              <a:buNone/>
            </a:pPr>
            <a:r>
              <a:rPr lang="en-US" sz="1800" kern="1000" spc="-50" dirty="0">
                <a:latin typeface="Century Gothic" panose="020B0502020202020204" pitchFamily="34" charset="0"/>
              </a:rPr>
              <a:t>Local Information</a:t>
            </a:r>
          </a:p>
          <a:p>
            <a:pPr marL="0" marR="0" indent="0" algn="just">
              <a:lnSpc>
                <a:spcPts val="2400"/>
              </a:lnSpc>
              <a:spcBef>
                <a:spcPts val="0"/>
              </a:spcBef>
              <a:spcAft>
                <a:spcPts val="1100"/>
              </a:spcAft>
              <a:buNone/>
            </a:pPr>
            <a:r>
              <a:rPr lang="en-US" sz="1700" b="0" spc="-25" dirty="0">
                <a:ea typeface="Times New Roman" panose="02020603050405020304" pitchFamily="18" charset="0"/>
                <a:cs typeface="Times New Roman" panose="02020603050405020304" pitchFamily="18" charset="0"/>
              </a:rPr>
              <a:t>The land owned by POET is located in Van Buren Township, a zoned community. A zoned community is a municipality that has specific restrictions on building within the community limits. The Van Buren Township Zoning Resolution does not have a specific wind ordinance. The land proposed for turbine siting is zoned “Agricultural”. According to the zoning ordinance, tall structures such as radio or television towers are not allowed to be built on Agricultural land. If a wind turbine is similarly classified as a tall structure, this land may require rezoning to “Industrial”. This rezoning would require approval by the Board of Township Trustees after recommendation by the Zoning Commission. Because Van Buren Township has a 60-foot height restriction on all structures, this project will need approval and a variance from the Zoning Commission prior to construction of a turbine. </a:t>
            </a:r>
          </a:p>
          <a:p>
            <a:endParaRPr lang="en-US" sz="3200" dirty="0"/>
          </a:p>
        </p:txBody>
      </p:sp>
      <p:sp>
        <p:nvSpPr>
          <p:cNvPr id="3" name="Slide Number Placeholder 2">
            <a:extLst>
              <a:ext uri="{FF2B5EF4-FFF2-40B4-BE49-F238E27FC236}">
                <a16:creationId xmlns:a16="http://schemas.microsoft.com/office/drawing/2014/main" id="{BB437A1D-4E7E-490D-B6AB-25912ADB22A3}"/>
              </a:ext>
            </a:extLst>
          </p:cNvPr>
          <p:cNvSpPr>
            <a:spLocks noGrp="1"/>
          </p:cNvSpPr>
          <p:nvPr>
            <p:ph type="sldNum" sz="quarter" idx="12"/>
          </p:nvPr>
        </p:nvSpPr>
        <p:spPr/>
        <p:txBody>
          <a:bodyPr/>
          <a:lstStyle/>
          <a:p>
            <a:fld id="{4EC93DFA-70F6-4220-86AB-AD3183C08C91}" type="slidenum">
              <a:rPr lang="en-US" smtClean="0"/>
              <a:t>19</a:t>
            </a:fld>
            <a:endParaRPr lang="en-US" dirty="0"/>
          </a:p>
        </p:txBody>
      </p:sp>
      <p:sp>
        <p:nvSpPr>
          <p:cNvPr id="4" name="Title 3">
            <a:extLst>
              <a:ext uri="{FF2B5EF4-FFF2-40B4-BE49-F238E27FC236}">
                <a16:creationId xmlns:a16="http://schemas.microsoft.com/office/drawing/2014/main" id="{F22359B1-559D-46BA-96BA-3F4EFAC7B13B}"/>
              </a:ext>
            </a:extLst>
          </p:cNvPr>
          <p:cNvSpPr>
            <a:spLocks noGrp="1"/>
          </p:cNvSpPr>
          <p:nvPr>
            <p:ph type="title"/>
          </p:nvPr>
        </p:nvSpPr>
        <p:spPr/>
        <p:txBody>
          <a:bodyPr/>
          <a:lstStyle/>
          <a:p>
            <a:r>
              <a:rPr lang="en-US" dirty="0"/>
              <a:t>paragraphs</a:t>
            </a:r>
          </a:p>
        </p:txBody>
      </p:sp>
      <p:sp>
        <p:nvSpPr>
          <p:cNvPr id="6" name="TextBox 5">
            <a:extLst>
              <a:ext uri="{FF2B5EF4-FFF2-40B4-BE49-F238E27FC236}">
                <a16:creationId xmlns:a16="http://schemas.microsoft.com/office/drawing/2014/main" id="{18E9461B-CA32-41A7-BD1F-9CB5D9BC65AF}"/>
              </a:ext>
            </a:extLst>
          </p:cNvPr>
          <p:cNvSpPr txBox="1"/>
          <p:nvPr/>
        </p:nvSpPr>
        <p:spPr>
          <a:xfrm>
            <a:off x="864328" y="2013857"/>
            <a:ext cx="7838804" cy="523220"/>
          </a:xfrm>
          <a:prstGeom prst="rect">
            <a:avLst/>
          </a:prstGeom>
          <a:noFill/>
        </p:spPr>
        <p:txBody>
          <a:bodyPr wrap="square" rtlCol="0">
            <a:spAutoFit/>
          </a:bodyPr>
          <a:lstStyle/>
          <a:p>
            <a:r>
              <a:rPr lang="en-US" sz="2800" b="1" dirty="0"/>
              <a:t>Together: develop topic sentence</a:t>
            </a:r>
          </a:p>
        </p:txBody>
      </p:sp>
    </p:spTree>
    <p:extLst>
      <p:ext uri="{BB962C8B-B14F-4D97-AF65-F5344CB8AC3E}">
        <p14:creationId xmlns:p14="http://schemas.microsoft.com/office/powerpoint/2010/main" val="2646277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345744-E198-4E90-ADF9-AE5BE201D1CA}"/>
              </a:ext>
            </a:extLst>
          </p:cNvPr>
          <p:cNvSpPr>
            <a:spLocks noGrp="1"/>
          </p:cNvSpPr>
          <p:nvPr>
            <p:ph idx="1"/>
          </p:nvPr>
        </p:nvSpPr>
        <p:spPr/>
        <p:txBody>
          <a:bodyPr/>
          <a:lstStyle/>
          <a:p>
            <a:pPr marL="0" indent="0">
              <a:buNone/>
            </a:pPr>
            <a:endParaRPr lang="en-US" dirty="0"/>
          </a:p>
          <a:p>
            <a:pPr marL="0" indent="0">
              <a:buNone/>
            </a:pPr>
            <a:r>
              <a:rPr lang="en-US" dirty="0"/>
              <a:t>Part I: Talk about writing</a:t>
            </a:r>
          </a:p>
          <a:p>
            <a:pPr marL="0" indent="0">
              <a:buNone/>
            </a:pPr>
            <a:r>
              <a:rPr lang="en-US" dirty="0"/>
              <a:t>Part II: Workshop</a:t>
            </a:r>
          </a:p>
        </p:txBody>
      </p:sp>
      <p:sp>
        <p:nvSpPr>
          <p:cNvPr id="3" name="Slide Number Placeholder 2">
            <a:extLst>
              <a:ext uri="{FF2B5EF4-FFF2-40B4-BE49-F238E27FC236}">
                <a16:creationId xmlns:a16="http://schemas.microsoft.com/office/drawing/2014/main" id="{A6350277-BBED-4B95-A389-1C70C33EBA9D}"/>
              </a:ext>
            </a:extLst>
          </p:cNvPr>
          <p:cNvSpPr>
            <a:spLocks noGrp="1"/>
          </p:cNvSpPr>
          <p:nvPr>
            <p:ph type="sldNum" sz="quarter" idx="12"/>
          </p:nvPr>
        </p:nvSpPr>
        <p:spPr/>
        <p:txBody>
          <a:bodyPr/>
          <a:lstStyle/>
          <a:p>
            <a:fld id="{4EC93DFA-70F6-4220-86AB-AD3183C08C91}" type="slidenum">
              <a:rPr lang="en-US" smtClean="0"/>
              <a:t>2</a:t>
            </a:fld>
            <a:endParaRPr lang="en-US" dirty="0"/>
          </a:p>
        </p:txBody>
      </p:sp>
      <p:sp>
        <p:nvSpPr>
          <p:cNvPr id="4" name="Title 3">
            <a:extLst>
              <a:ext uri="{FF2B5EF4-FFF2-40B4-BE49-F238E27FC236}">
                <a16:creationId xmlns:a16="http://schemas.microsoft.com/office/drawing/2014/main" id="{7320294C-383F-4380-9042-C0ED8A44EDD9}"/>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130295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662436-CEBB-4A83-AA41-5EE3A25BD60C}"/>
              </a:ext>
            </a:extLst>
          </p:cNvPr>
          <p:cNvSpPr>
            <a:spLocks noGrp="1"/>
          </p:cNvSpPr>
          <p:nvPr>
            <p:ph idx="1"/>
          </p:nvPr>
        </p:nvSpPr>
        <p:spPr/>
        <p:txBody>
          <a:bodyPr/>
          <a:lstStyle/>
          <a:p>
            <a:pPr marL="0" indent="0">
              <a:buNone/>
            </a:pPr>
            <a:r>
              <a:rPr lang="en-US" dirty="0"/>
              <a:t>Task 5: Identify the elements of either the Uneven U or OSIE in one of your paragraphs. </a:t>
            </a:r>
          </a:p>
          <a:p>
            <a:pPr marL="0" indent="0">
              <a:buNone/>
            </a:pPr>
            <a:r>
              <a:rPr lang="en-US" dirty="0"/>
              <a:t>Label with numbers 1-5 or letters O, S, I, and E</a:t>
            </a:r>
          </a:p>
          <a:p>
            <a:pPr lvl="1">
              <a:lnSpc>
                <a:spcPct val="150000"/>
              </a:lnSpc>
            </a:pPr>
            <a:r>
              <a:rPr lang="en-US" sz="2000" b="0" dirty="0"/>
              <a:t>Too easy? Identify the elements in all your paragraphs!</a:t>
            </a:r>
          </a:p>
          <a:p>
            <a:pPr lvl="1">
              <a:lnSpc>
                <a:spcPct val="150000"/>
              </a:lnSpc>
            </a:pPr>
            <a:r>
              <a:rPr lang="en-US" sz="2000" b="0" dirty="0"/>
              <a:t>Can’t find any? Start rewriting paragraphs to include elements.</a:t>
            </a:r>
          </a:p>
        </p:txBody>
      </p:sp>
      <p:sp>
        <p:nvSpPr>
          <p:cNvPr id="3" name="Slide Number Placeholder 2">
            <a:extLst>
              <a:ext uri="{FF2B5EF4-FFF2-40B4-BE49-F238E27FC236}">
                <a16:creationId xmlns:a16="http://schemas.microsoft.com/office/drawing/2014/main" id="{0FFAD174-6BF9-4B72-A792-8DBED105B209}"/>
              </a:ext>
            </a:extLst>
          </p:cNvPr>
          <p:cNvSpPr>
            <a:spLocks noGrp="1"/>
          </p:cNvSpPr>
          <p:nvPr>
            <p:ph type="sldNum" sz="quarter" idx="12"/>
          </p:nvPr>
        </p:nvSpPr>
        <p:spPr/>
        <p:txBody>
          <a:bodyPr/>
          <a:lstStyle/>
          <a:p>
            <a:fld id="{4EC93DFA-70F6-4220-86AB-AD3183C08C91}" type="slidenum">
              <a:rPr lang="en-US" smtClean="0"/>
              <a:t>20</a:t>
            </a:fld>
            <a:endParaRPr lang="en-US" dirty="0"/>
          </a:p>
        </p:txBody>
      </p:sp>
      <p:sp>
        <p:nvSpPr>
          <p:cNvPr id="4" name="Title 3">
            <a:extLst>
              <a:ext uri="{FF2B5EF4-FFF2-40B4-BE49-F238E27FC236}">
                <a16:creationId xmlns:a16="http://schemas.microsoft.com/office/drawing/2014/main" id="{0FE4A393-4F12-40D0-B43F-04B9F463B115}"/>
              </a:ext>
            </a:extLst>
          </p:cNvPr>
          <p:cNvSpPr>
            <a:spLocks noGrp="1"/>
          </p:cNvSpPr>
          <p:nvPr>
            <p:ph type="title"/>
          </p:nvPr>
        </p:nvSpPr>
        <p:spPr/>
        <p:txBody>
          <a:bodyPr/>
          <a:lstStyle/>
          <a:p>
            <a:r>
              <a:rPr lang="en-US" dirty="0"/>
              <a:t>PARAGRAPHS</a:t>
            </a:r>
          </a:p>
        </p:txBody>
      </p:sp>
      <p:grpSp>
        <p:nvGrpSpPr>
          <p:cNvPr id="26" name="Group 25">
            <a:extLst>
              <a:ext uri="{FF2B5EF4-FFF2-40B4-BE49-F238E27FC236}">
                <a16:creationId xmlns:a16="http://schemas.microsoft.com/office/drawing/2014/main" id="{DF83CEF7-6B88-4C6E-80BB-558D0C82B13F}"/>
              </a:ext>
            </a:extLst>
          </p:cNvPr>
          <p:cNvGrpSpPr/>
          <p:nvPr/>
        </p:nvGrpSpPr>
        <p:grpSpPr>
          <a:xfrm>
            <a:off x="176127" y="4277868"/>
            <a:ext cx="6759630" cy="2261044"/>
            <a:chOff x="1330966" y="2777253"/>
            <a:chExt cx="10422924" cy="3629024"/>
          </a:xfrm>
        </p:grpSpPr>
        <p:pic>
          <p:nvPicPr>
            <p:cNvPr id="5" name="Picture 4">
              <a:extLst>
                <a:ext uri="{FF2B5EF4-FFF2-40B4-BE49-F238E27FC236}">
                  <a16:creationId xmlns:a16="http://schemas.microsoft.com/office/drawing/2014/main" id="{19E0F484-2391-43D0-820F-7B3523BA2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567" y="2777253"/>
              <a:ext cx="3790199" cy="3629024"/>
            </a:xfrm>
            <a:prstGeom prst="rect">
              <a:avLst/>
            </a:prstGeom>
          </p:spPr>
        </p:pic>
        <p:cxnSp>
          <p:nvCxnSpPr>
            <p:cNvPr id="6" name="Straight Arrow Connector 5">
              <a:extLst>
                <a:ext uri="{FF2B5EF4-FFF2-40B4-BE49-F238E27FC236}">
                  <a16:creationId xmlns:a16="http://schemas.microsoft.com/office/drawing/2014/main" id="{3599F808-7414-4F3F-81BD-B43E2A59AA3D}"/>
                </a:ext>
              </a:extLst>
            </p:cNvPr>
            <p:cNvCxnSpPr>
              <a:cxnSpLocks/>
            </p:cNvCxnSpPr>
            <p:nvPr/>
          </p:nvCxnSpPr>
          <p:spPr>
            <a:xfrm flipH="1" flipV="1">
              <a:off x="6444181" y="5063254"/>
              <a:ext cx="2029786" cy="5326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976FC7D-9C32-4557-BE12-9E858A6304E5}"/>
                </a:ext>
              </a:extLst>
            </p:cNvPr>
            <p:cNvCxnSpPr>
              <a:cxnSpLocks/>
              <a:stCxn id="15" idx="1"/>
            </p:cNvCxnSpPr>
            <p:nvPr/>
          </p:nvCxnSpPr>
          <p:spPr>
            <a:xfrm flipH="1" flipV="1">
              <a:off x="7759971" y="3113118"/>
              <a:ext cx="773053" cy="1786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FB0AEA0-9BE2-4631-A5E4-9BD1FC43276B}"/>
                </a:ext>
              </a:extLst>
            </p:cNvPr>
            <p:cNvCxnSpPr>
              <a:cxnSpLocks/>
            </p:cNvCxnSpPr>
            <p:nvPr/>
          </p:nvCxnSpPr>
          <p:spPr>
            <a:xfrm>
              <a:off x="3914775" y="3190875"/>
              <a:ext cx="1206392" cy="57697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E0560F6-94AC-4344-B6E9-52524C0CBA83}"/>
                </a:ext>
              </a:extLst>
            </p:cNvPr>
            <p:cNvCxnSpPr>
              <a:cxnSpLocks/>
            </p:cNvCxnSpPr>
            <p:nvPr/>
          </p:nvCxnSpPr>
          <p:spPr>
            <a:xfrm>
              <a:off x="3286125" y="4040977"/>
              <a:ext cx="1953445" cy="10787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AA5A5FF-51E0-4986-BFDD-F029AC0BB95D}"/>
                </a:ext>
              </a:extLst>
            </p:cNvPr>
            <p:cNvCxnSpPr>
              <a:cxnSpLocks/>
            </p:cNvCxnSpPr>
            <p:nvPr/>
          </p:nvCxnSpPr>
          <p:spPr>
            <a:xfrm flipV="1">
              <a:off x="3499154" y="4377453"/>
              <a:ext cx="2079213"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TextBox 18">
              <a:extLst>
                <a:ext uri="{FF2B5EF4-FFF2-40B4-BE49-F238E27FC236}">
                  <a16:creationId xmlns:a16="http://schemas.microsoft.com/office/drawing/2014/main" id="{EB8D5DBF-24B1-4C46-90C7-157331579D3A}"/>
                </a:ext>
              </a:extLst>
            </p:cNvPr>
            <p:cNvSpPr txBox="1"/>
            <p:nvPr/>
          </p:nvSpPr>
          <p:spPr>
            <a:xfrm>
              <a:off x="1330966" y="2983287"/>
              <a:ext cx="2705572" cy="642185"/>
            </a:xfrm>
            <a:prstGeom prst="rect">
              <a:avLst/>
            </a:prstGeom>
            <a:noFill/>
          </p:spPr>
          <p:txBody>
            <a:bodyPr wrap="squar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dirty="0"/>
                <a:t>A.) Start with observation</a:t>
              </a:r>
            </a:p>
            <a:p>
              <a:r>
                <a:rPr lang="en-US" sz="1000" dirty="0"/>
                <a:t>      LEVEL 4</a:t>
              </a:r>
            </a:p>
          </p:txBody>
        </p:sp>
        <p:sp>
          <p:nvSpPr>
            <p:cNvPr id="12" name="TextBox 21">
              <a:extLst>
                <a:ext uri="{FF2B5EF4-FFF2-40B4-BE49-F238E27FC236}">
                  <a16:creationId xmlns:a16="http://schemas.microsoft.com/office/drawing/2014/main" id="{770E1352-6773-423A-BE48-3BACA2999C7B}"/>
                </a:ext>
              </a:extLst>
            </p:cNvPr>
            <p:cNvSpPr txBox="1"/>
            <p:nvPr/>
          </p:nvSpPr>
          <p:spPr>
            <a:xfrm>
              <a:off x="1907051" y="3735720"/>
              <a:ext cx="1592102" cy="889178"/>
            </a:xfrm>
            <a:prstGeom prst="rect">
              <a:avLst/>
            </a:prstGeom>
            <a:noFill/>
          </p:spPr>
          <p:txBody>
            <a:bodyPr wrap="squar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dirty="0"/>
                <a:t>B.) Narrow observation</a:t>
              </a:r>
            </a:p>
            <a:p>
              <a:r>
                <a:rPr lang="en-US" sz="1000" dirty="0"/>
                <a:t>LEVEL 3</a:t>
              </a:r>
            </a:p>
          </p:txBody>
        </p:sp>
        <p:sp>
          <p:nvSpPr>
            <p:cNvPr id="13" name="TextBox 24">
              <a:extLst>
                <a:ext uri="{FF2B5EF4-FFF2-40B4-BE49-F238E27FC236}">
                  <a16:creationId xmlns:a16="http://schemas.microsoft.com/office/drawing/2014/main" id="{8A8979C4-0309-4544-8C53-DDBB5C1F054A}"/>
                </a:ext>
              </a:extLst>
            </p:cNvPr>
            <p:cNvSpPr txBox="1"/>
            <p:nvPr/>
          </p:nvSpPr>
          <p:spPr>
            <a:xfrm>
              <a:off x="2073167" y="4834654"/>
              <a:ext cx="1555235" cy="889178"/>
            </a:xfrm>
            <a:prstGeom prst="rect">
              <a:avLst/>
            </a:prstGeom>
            <a:noFill/>
          </p:spPr>
          <p:txBody>
            <a:bodyPr wrap="squar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dirty="0"/>
                <a:t>C.) Introduce evidence</a:t>
              </a:r>
            </a:p>
            <a:p>
              <a:r>
                <a:rPr lang="en-US" sz="1000" dirty="0"/>
                <a:t>LEVEL 2</a:t>
              </a:r>
            </a:p>
          </p:txBody>
        </p:sp>
        <p:sp>
          <p:nvSpPr>
            <p:cNvPr id="14" name="TextBox 26">
              <a:extLst>
                <a:ext uri="{FF2B5EF4-FFF2-40B4-BE49-F238E27FC236}">
                  <a16:creationId xmlns:a16="http://schemas.microsoft.com/office/drawing/2014/main" id="{E4FE6514-5DA0-4264-96A1-0C5FBF819222}"/>
                </a:ext>
              </a:extLst>
            </p:cNvPr>
            <p:cNvSpPr txBox="1"/>
            <p:nvPr/>
          </p:nvSpPr>
          <p:spPr>
            <a:xfrm>
              <a:off x="8355122" y="5516404"/>
              <a:ext cx="1439817" cy="889178"/>
            </a:xfrm>
            <a:prstGeom prst="rect">
              <a:avLst/>
            </a:prstGeom>
            <a:noFill/>
          </p:spPr>
          <p:txBody>
            <a:bodyPr wrap="squar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dirty="0"/>
                <a:t>D.) Provide evidence</a:t>
              </a:r>
            </a:p>
            <a:p>
              <a:r>
                <a:rPr lang="en-US" sz="1000" dirty="0"/>
                <a:t>LEVEL 1</a:t>
              </a:r>
            </a:p>
          </p:txBody>
        </p:sp>
        <p:sp>
          <p:nvSpPr>
            <p:cNvPr id="15" name="TextBox 27">
              <a:extLst>
                <a:ext uri="{FF2B5EF4-FFF2-40B4-BE49-F238E27FC236}">
                  <a16:creationId xmlns:a16="http://schemas.microsoft.com/office/drawing/2014/main" id="{6F939051-3EAF-4D93-930A-5D2F636F2E51}"/>
                </a:ext>
              </a:extLst>
            </p:cNvPr>
            <p:cNvSpPr txBox="1"/>
            <p:nvPr/>
          </p:nvSpPr>
          <p:spPr>
            <a:xfrm>
              <a:off x="8533024" y="2847187"/>
              <a:ext cx="3220866" cy="889179"/>
            </a:xfrm>
            <a:prstGeom prst="rect">
              <a:avLst/>
            </a:prstGeom>
            <a:noFill/>
          </p:spPr>
          <p:txBody>
            <a:bodyPr wrap="square" rtlCol="0">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mn-cs"/>
                </a:defRPr>
              </a:lvl1pPr>
              <a:lvl2pPr marL="457200" algn="l" rtl="0" fontAlgn="base">
                <a:spcBef>
                  <a:spcPct val="0"/>
                </a:spcBef>
                <a:spcAft>
                  <a:spcPct val="0"/>
                </a:spcAft>
                <a:defRPr sz="2400" b="1" kern="1200">
                  <a:solidFill>
                    <a:schemeClr val="tx1"/>
                  </a:solidFill>
                  <a:latin typeface="Arial" pitchFamily="34" charset="0"/>
                  <a:ea typeface="+mn-ea"/>
                  <a:cs typeface="+mn-cs"/>
                </a:defRPr>
              </a:lvl2pPr>
              <a:lvl3pPr marL="914400" algn="l" rtl="0" fontAlgn="base">
                <a:spcBef>
                  <a:spcPct val="0"/>
                </a:spcBef>
                <a:spcAft>
                  <a:spcPct val="0"/>
                </a:spcAft>
                <a:defRPr sz="2400" b="1" kern="1200">
                  <a:solidFill>
                    <a:schemeClr val="tx1"/>
                  </a:solidFill>
                  <a:latin typeface="Arial" pitchFamily="34" charset="0"/>
                  <a:ea typeface="+mn-ea"/>
                  <a:cs typeface="+mn-cs"/>
                </a:defRPr>
              </a:lvl3pPr>
              <a:lvl4pPr marL="1371600" algn="l" rtl="0" fontAlgn="base">
                <a:spcBef>
                  <a:spcPct val="0"/>
                </a:spcBef>
                <a:spcAft>
                  <a:spcPct val="0"/>
                </a:spcAft>
                <a:defRPr sz="2400" b="1" kern="1200">
                  <a:solidFill>
                    <a:schemeClr val="tx1"/>
                  </a:solidFill>
                  <a:latin typeface="Arial" pitchFamily="34" charset="0"/>
                  <a:ea typeface="+mn-ea"/>
                  <a:cs typeface="+mn-cs"/>
                </a:defRPr>
              </a:lvl4pPr>
              <a:lvl5pPr marL="1828800" algn="l" rtl="0" fontAlgn="base">
                <a:spcBef>
                  <a:spcPct val="0"/>
                </a:spcBef>
                <a:spcAft>
                  <a:spcPct val="0"/>
                </a:spcAft>
                <a:defRPr sz="2400" b="1" kern="1200">
                  <a:solidFill>
                    <a:schemeClr val="tx1"/>
                  </a:solidFill>
                  <a:latin typeface="Arial" pitchFamily="34" charset="0"/>
                  <a:ea typeface="+mn-ea"/>
                  <a:cs typeface="+mn-cs"/>
                </a:defRPr>
              </a:lvl5pPr>
              <a:lvl6pPr marL="2286000" algn="l" defTabSz="914400" rtl="0" eaLnBrk="1" latinLnBrk="0" hangingPunct="1">
                <a:defRPr sz="2400" b="1" kern="1200">
                  <a:solidFill>
                    <a:schemeClr val="tx1"/>
                  </a:solidFill>
                  <a:latin typeface="Arial" pitchFamily="34" charset="0"/>
                  <a:ea typeface="+mn-ea"/>
                  <a:cs typeface="+mn-cs"/>
                </a:defRPr>
              </a:lvl6pPr>
              <a:lvl7pPr marL="2743200" algn="l" defTabSz="914400" rtl="0" eaLnBrk="1" latinLnBrk="0" hangingPunct="1">
                <a:defRPr sz="2400" b="1" kern="1200">
                  <a:solidFill>
                    <a:schemeClr val="tx1"/>
                  </a:solidFill>
                  <a:latin typeface="Arial" pitchFamily="34" charset="0"/>
                  <a:ea typeface="+mn-ea"/>
                  <a:cs typeface="+mn-cs"/>
                </a:defRPr>
              </a:lvl7pPr>
              <a:lvl8pPr marL="3200400" algn="l" defTabSz="914400" rtl="0" eaLnBrk="1" latinLnBrk="0" hangingPunct="1">
                <a:defRPr sz="2400" b="1" kern="1200">
                  <a:solidFill>
                    <a:schemeClr val="tx1"/>
                  </a:solidFill>
                  <a:latin typeface="Arial" pitchFamily="34" charset="0"/>
                  <a:ea typeface="+mn-ea"/>
                  <a:cs typeface="+mn-cs"/>
                </a:defRPr>
              </a:lvl8pPr>
              <a:lvl9pPr marL="3657600" algn="l" defTabSz="914400" rtl="0" eaLnBrk="1" latinLnBrk="0" hangingPunct="1">
                <a:defRPr sz="2400" b="1" kern="1200">
                  <a:solidFill>
                    <a:schemeClr val="tx1"/>
                  </a:solidFill>
                  <a:latin typeface="Arial" pitchFamily="34" charset="0"/>
                  <a:ea typeface="+mn-ea"/>
                  <a:cs typeface="+mn-cs"/>
                </a:defRPr>
              </a:lvl9pPr>
            </a:lstStyle>
            <a:p>
              <a:r>
                <a:rPr lang="en-US" sz="1000" dirty="0"/>
                <a:t>E.) Connect whole paragraph </a:t>
              </a:r>
            </a:p>
            <a:p>
              <a:r>
                <a:rPr lang="en-US" sz="1000" dirty="0"/>
                <a:t>back to your thesis</a:t>
              </a:r>
            </a:p>
            <a:p>
              <a:r>
                <a:rPr lang="en-US" sz="1000" dirty="0"/>
                <a:t>LEVEL 5</a:t>
              </a:r>
            </a:p>
          </p:txBody>
        </p:sp>
      </p:grpSp>
      <p:graphicFrame>
        <p:nvGraphicFramePr>
          <p:cNvPr id="27" name="Table 26">
            <a:extLst>
              <a:ext uri="{FF2B5EF4-FFF2-40B4-BE49-F238E27FC236}">
                <a16:creationId xmlns:a16="http://schemas.microsoft.com/office/drawing/2014/main" id="{B8BC446B-F478-4949-83BF-72E3A4D4C04F}"/>
              </a:ext>
            </a:extLst>
          </p:cNvPr>
          <p:cNvGraphicFramePr>
            <a:graphicFrameLocks noGrp="1"/>
          </p:cNvGraphicFramePr>
          <p:nvPr>
            <p:extLst>
              <p:ext uri="{D42A27DB-BD31-4B8C-83A1-F6EECF244321}">
                <p14:modId xmlns:p14="http://schemas.microsoft.com/office/powerpoint/2010/main" val="1350133749"/>
              </p:ext>
            </p:extLst>
          </p:nvPr>
        </p:nvGraphicFramePr>
        <p:xfrm>
          <a:off x="7062013" y="4048125"/>
          <a:ext cx="4693346" cy="2357438"/>
        </p:xfrm>
        <a:graphic>
          <a:graphicData uri="http://schemas.openxmlformats.org/drawingml/2006/table">
            <a:tbl>
              <a:tblPr firstRow="1" bandRow="1">
                <a:tableStyleId>{5C22544A-7EE6-4342-B048-85BDC9FD1C3A}</a:tableStyleId>
              </a:tblPr>
              <a:tblGrid>
                <a:gridCol w="1154809">
                  <a:extLst>
                    <a:ext uri="{9D8B030D-6E8A-4147-A177-3AD203B41FA5}">
                      <a16:colId xmlns:a16="http://schemas.microsoft.com/office/drawing/2014/main" val="2844294185"/>
                    </a:ext>
                  </a:extLst>
                </a:gridCol>
                <a:gridCol w="3538537">
                  <a:extLst>
                    <a:ext uri="{9D8B030D-6E8A-4147-A177-3AD203B41FA5}">
                      <a16:colId xmlns:a16="http://schemas.microsoft.com/office/drawing/2014/main" val="2351906953"/>
                    </a:ext>
                  </a:extLst>
                </a:gridCol>
              </a:tblGrid>
              <a:tr h="562569">
                <a:tc>
                  <a:txBody>
                    <a:bodyPr/>
                    <a:lstStyle/>
                    <a:p>
                      <a:pPr algn="l"/>
                      <a:r>
                        <a:rPr kumimoji="0" lang="en-US" sz="1600" b="1" i="0" u="none" strike="noStrike" kern="1200" cap="none" spc="0" normalizeH="0" baseline="0" noProof="0" dirty="0">
                          <a:ln>
                            <a:noFill/>
                          </a:ln>
                          <a:solidFill>
                            <a:srgbClr val="004A8A"/>
                          </a:solidFill>
                          <a:effectLst/>
                          <a:uLnTx/>
                          <a:uFillTx/>
                          <a:latin typeface="Century Gothic" panose="020B0502020202020204"/>
                          <a:ea typeface="+mn-ea"/>
                          <a:cs typeface="+mn-cs"/>
                        </a:rPr>
                        <a:t>O</a:t>
                      </a: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BSERVE: </a:t>
                      </a:r>
                      <a:endParaRPr lang="en-US" sz="11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State an observation. What is the main point of this paragraph?</a:t>
                      </a:r>
                      <a:endPar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7399958"/>
                  </a:ext>
                </a:extLst>
              </a:tr>
              <a:tr h="562569">
                <a:tc>
                  <a:txBody>
                    <a:bodyPr/>
                    <a:lstStyle/>
                    <a:p>
                      <a:pPr algn="l"/>
                      <a:r>
                        <a:rPr kumimoji="0" lang="en-US" sz="1600" b="1" i="0" u="none" strike="noStrike" kern="1200" cap="none" spc="0" normalizeH="0" baseline="0" noProof="0" dirty="0">
                          <a:ln>
                            <a:noFill/>
                          </a:ln>
                          <a:solidFill>
                            <a:srgbClr val="004A8A"/>
                          </a:solidFill>
                          <a:effectLst/>
                          <a:uLnTx/>
                          <a:uFillTx/>
                          <a:latin typeface="Century Gothic" panose="020B0502020202020204"/>
                          <a:ea typeface="+mn-ea"/>
                          <a:cs typeface="+mn-cs"/>
                        </a:rPr>
                        <a:t>S</a:t>
                      </a: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UPPORT:</a:t>
                      </a:r>
                      <a:endParaRPr lang="en-US" sz="11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Support that observation/main point with some type of evidence. Why should your audience believe you?</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644744"/>
                  </a:ext>
                </a:extLst>
              </a:tr>
              <a:tr h="616150">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4A8A"/>
                          </a:solidFill>
                          <a:effectLst/>
                          <a:uLnTx/>
                          <a:uFillTx/>
                          <a:latin typeface="Century Gothic" panose="020B0502020202020204"/>
                          <a:ea typeface="+mn-ea"/>
                          <a:cs typeface="+mn-cs"/>
                        </a:rPr>
                        <a:t>I</a:t>
                      </a: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NTERPRET: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a:t>Interpret your support in your own words. What do you want your audience to know from that evidence?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1578446"/>
                  </a:ext>
                </a:extLst>
              </a:tr>
              <a:tr h="616150">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4A8A"/>
                          </a:solidFill>
                          <a:effectLst/>
                          <a:uLnTx/>
                          <a:uFillTx/>
                          <a:latin typeface="Century Gothic" panose="020B0502020202020204"/>
                          <a:ea typeface="+mn-ea"/>
                          <a:cs typeface="+mn-cs"/>
                        </a:rPr>
                        <a:t>E</a:t>
                      </a: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VALUATE: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a:t>Evaluate how that source supports your initial observation. How does this whole paragraph support your overall thesis of the piece of writing?</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8719093"/>
                  </a:ext>
                </a:extLst>
              </a:tr>
            </a:tbl>
          </a:graphicData>
        </a:graphic>
      </p:graphicFrame>
    </p:spTree>
    <p:extLst>
      <p:ext uri="{BB962C8B-B14F-4D97-AF65-F5344CB8AC3E}">
        <p14:creationId xmlns:p14="http://schemas.microsoft.com/office/powerpoint/2010/main" val="297534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DD3EB3-F440-47E3-855A-B5028E592E7E}"/>
              </a:ext>
            </a:extLst>
          </p:cNvPr>
          <p:cNvSpPr>
            <a:spLocks noGrp="1"/>
          </p:cNvSpPr>
          <p:nvPr>
            <p:ph idx="1"/>
          </p:nvPr>
        </p:nvSpPr>
        <p:spPr/>
        <p:txBody>
          <a:bodyPr/>
          <a:lstStyle/>
          <a:p>
            <a:pPr marL="0" indent="0">
              <a:buNone/>
            </a:pPr>
            <a:endParaRPr lang="en-US" dirty="0"/>
          </a:p>
          <a:p>
            <a:pPr marL="0" indent="0">
              <a:buNone/>
            </a:pPr>
            <a:r>
              <a:rPr lang="en-US" dirty="0"/>
              <a:t>Task 6: read the entire piece through. Highlight the three worst sentences you can find (unclear, too long, messy). </a:t>
            </a:r>
          </a:p>
          <a:p>
            <a:r>
              <a:rPr lang="en-US" b="0" dirty="0"/>
              <a:t>Swap papers with someone nearby and have them rewrite your sentences.</a:t>
            </a:r>
          </a:p>
          <a:p>
            <a:pPr lvl="1"/>
            <a:r>
              <a:rPr lang="en-US" b="0" dirty="0"/>
              <a:t>Working alone? Copy sentences onto a separate piece of paper and revise until you’re satisfied.</a:t>
            </a:r>
          </a:p>
        </p:txBody>
      </p:sp>
      <p:sp>
        <p:nvSpPr>
          <p:cNvPr id="3" name="Slide Number Placeholder 2">
            <a:extLst>
              <a:ext uri="{FF2B5EF4-FFF2-40B4-BE49-F238E27FC236}">
                <a16:creationId xmlns:a16="http://schemas.microsoft.com/office/drawing/2014/main" id="{2AA8E9EE-99C0-4349-98E4-6012A6D965CE}"/>
              </a:ext>
            </a:extLst>
          </p:cNvPr>
          <p:cNvSpPr>
            <a:spLocks noGrp="1"/>
          </p:cNvSpPr>
          <p:nvPr>
            <p:ph type="sldNum" sz="quarter" idx="12"/>
          </p:nvPr>
        </p:nvSpPr>
        <p:spPr/>
        <p:txBody>
          <a:bodyPr/>
          <a:lstStyle/>
          <a:p>
            <a:fld id="{4EC93DFA-70F6-4220-86AB-AD3183C08C91}" type="slidenum">
              <a:rPr lang="en-US" smtClean="0"/>
              <a:t>21</a:t>
            </a:fld>
            <a:endParaRPr lang="en-US" dirty="0"/>
          </a:p>
        </p:txBody>
      </p:sp>
      <p:sp>
        <p:nvSpPr>
          <p:cNvPr id="4" name="Title 3">
            <a:extLst>
              <a:ext uri="{FF2B5EF4-FFF2-40B4-BE49-F238E27FC236}">
                <a16:creationId xmlns:a16="http://schemas.microsoft.com/office/drawing/2014/main" id="{4B92BDB3-CED0-4CE8-A1F0-604CF112E7D4}"/>
              </a:ext>
            </a:extLst>
          </p:cNvPr>
          <p:cNvSpPr>
            <a:spLocks noGrp="1"/>
          </p:cNvSpPr>
          <p:nvPr>
            <p:ph type="title"/>
          </p:nvPr>
        </p:nvSpPr>
        <p:spPr/>
        <p:txBody>
          <a:bodyPr/>
          <a:lstStyle/>
          <a:p>
            <a:r>
              <a:rPr lang="en-US" dirty="0"/>
              <a:t>sentence revisions</a:t>
            </a:r>
          </a:p>
        </p:txBody>
      </p:sp>
    </p:spTree>
    <p:extLst>
      <p:ext uri="{BB962C8B-B14F-4D97-AF65-F5344CB8AC3E}">
        <p14:creationId xmlns:p14="http://schemas.microsoft.com/office/powerpoint/2010/main" val="4084484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B3AEED-4335-40F4-8870-E5903B71C40F}"/>
              </a:ext>
            </a:extLst>
          </p:cNvPr>
          <p:cNvSpPr>
            <a:spLocks noGrp="1"/>
          </p:cNvSpPr>
          <p:nvPr>
            <p:ph idx="1"/>
          </p:nvPr>
        </p:nvSpPr>
        <p:spPr/>
        <p:txBody>
          <a:bodyPr/>
          <a:lstStyle/>
          <a:p>
            <a:pPr marL="0" indent="0">
              <a:buNone/>
            </a:pPr>
            <a:endParaRPr lang="en-US" dirty="0"/>
          </a:p>
          <a:p>
            <a:pPr marL="0" indent="0">
              <a:buNone/>
            </a:pPr>
            <a:r>
              <a:rPr lang="en-US" dirty="0"/>
              <a:t>Task 7: Read your whole document as a final product</a:t>
            </a:r>
          </a:p>
          <a:p>
            <a:pPr lvl="1"/>
            <a:r>
              <a:rPr lang="en-US" dirty="0"/>
              <a:t>Pay attention to details, like:</a:t>
            </a:r>
          </a:p>
          <a:p>
            <a:pPr lvl="2"/>
            <a:r>
              <a:rPr lang="en-US" dirty="0"/>
              <a:t>Is everything spelled correctly?</a:t>
            </a:r>
          </a:p>
          <a:p>
            <a:pPr lvl="2"/>
            <a:r>
              <a:rPr lang="en-US" dirty="0"/>
              <a:t>Is there only one space after each period?</a:t>
            </a:r>
          </a:p>
          <a:p>
            <a:pPr lvl="2"/>
            <a:r>
              <a:rPr lang="en-US" dirty="0"/>
              <a:t>Are the page numbers consistent with the Table of Contents?</a:t>
            </a:r>
          </a:p>
          <a:p>
            <a:pPr lvl="2"/>
            <a:r>
              <a:rPr lang="en-US" dirty="0"/>
              <a:t>Are tables, charts, and graphs together on the page they’re listed on in the TOC?</a:t>
            </a:r>
          </a:p>
          <a:p>
            <a:pPr lvl="2"/>
            <a:r>
              <a:rPr lang="en-US" dirty="0"/>
              <a:t>Is your thesis apparent throughout? </a:t>
            </a:r>
          </a:p>
          <a:p>
            <a:pPr lvl="1"/>
            <a:r>
              <a:rPr lang="en-US" dirty="0"/>
              <a:t>Apply revisions, print, and repeat task 7 until satisfied</a:t>
            </a:r>
          </a:p>
        </p:txBody>
      </p:sp>
      <p:sp>
        <p:nvSpPr>
          <p:cNvPr id="3" name="Slide Number Placeholder 2">
            <a:extLst>
              <a:ext uri="{FF2B5EF4-FFF2-40B4-BE49-F238E27FC236}">
                <a16:creationId xmlns:a16="http://schemas.microsoft.com/office/drawing/2014/main" id="{AE3F2326-19C0-4207-B29F-290D22D9A267}"/>
              </a:ext>
            </a:extLst>
          </p:cNvPr>
          <p:cNvSpPr>
            <a:spLocks noGrp="1"/>
          </p:cNvSpPr>
          <p:nvPr>
            <p:ph type="sldNum" sz="quarter" idx="12"/>
          </p:nvPr>
        </p:nvSpPr>
        <p:spPr/>
        <p:txBody>
          <a:bodyPr/>
          <a:lstStyle/>
          <a:p>
            <a:fld id="{4EC93DFA-70F6-4220-86AB-AD3183C08C91}" type="slidenum">
              <a:rPr lang="en-US" smtClean="0"/>
              <a:t>22</a:t>
            </a:fld>
            <a:endParaRPr lang="en-US" dirty="0"/>
          </a:p>
        </p:txBody>
      </p:sp>
      <p:sp>
        <p:nvSpPr>
          <p:cNvPr id="4" name="Title 3">
            <a:extLst>
              <a:ext uri="{FF2B5EF4-FFF2-40B4-BE49-F238E27FC236}">
                <a16:creationId xmlns:a16="http://schemas.microsoft.com/office/drawing/2014/main" id="{2BF542D3-D493-47EC-944D-E45F6C27AFDC}"/>
              </a:ext>
            </a:extLst>
          </p:cNvPr>
          <p:cNvSpPr>
            <a:spLocks noGrp="1"/>
          </p:cNvSpPr>
          <p:nvPr>
            <p:ph type="title"/>
          </p:nvPr>
        </p:nvSpPr>
        <p:spPr/>
        <p:txBody>
          <a:bodyPr/>
          <a:lstStyle/>
          <a:p>
            <a:r>
              <a:rPr lang="en-US" dirty="0"/>
              <a:t>Final revisions</a:t>
            </a:r>
          </a:p>
        </p:txBody>
      </p:sp>
    </p:spTree>
    <p:extLst>
      <p:ext uri="{BB962C8B-B14F-4D97-AF65-F5344CB8AC3E}">
        <p14:creationId xmlns:p14="http://schemas.microsoft.com/office/powerpoint/2010/main" val="3332055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622D4D-D86E-4176-AF58-BC637F4D41AA}"/>
              </a:ext>
            </a:extLst>
          </p:cNvPr>
          <p:cNvSpPr>
            <a:spLocks noGrp="1"/>
          </p:cNvSpPr>
          <p:nvPr>
            <p:ph idx="1"/>
          </p:nvPr>
        </p:nvSpPr>
        <p:spPr/>
        <p:txBody>
          <a:bodyPr/>
          <a:lstStyle/>
          <a:p>
            <a:pPr marL="0" indent="0">
              <a:buNone/>
            </a:pPr>
            <a:r>
              <a:rPr lang="en-US" dirty="0"/>
              <a:t>Things I notice/have been asked about:</a:t>
            </a:r>
          </a:p>
          <a:p>
            <a:pPr lvl="1"/>
            <a:r>
              <a:rPr lang="en-US" dirty="0">
                <a:hlinkClick r:id="rId3"/>
              </a:rPr>
              <a:t>When to hyphenate</a:t>
            </a:r>
            <a:endParaRPr lang="en-US" dirty="0"/>
          </a:p>
          <a:p>
            <a:pPr lvl="2"/>
            <a:r>
              <a:rPr lang="en-US" dirty="0"/>
              <a:t>e.g. “behind-the-meter installation” vs. “installation of one or more utility-scale wind turbines behind the meter”</a:t>
            </a:r>
          </a:p>
          <a:p>
            <a:pPr lvl="1"/>
            <a:r>
              <a:rPr lang="en-US" dirty="0">
                <a:hlinkClick r:id="rId4"/>
              </a:rPr>
              <a:t>When to capitalize directions</a:t>
            </a:r>
            <a:endParaRPr lang="en-US" dirty="0"/>
          </a:p>
          <a:p>
            <a:pPr lvl="2"/>
            <a:r>
              <a:rPr lang="en-US" dirty="0"/>
              <a:t>Direction: lowercase – “Adjacent property to the north has been chosen…”</a:t>
            </a:r>
          </a:p>
          <a:p>
            <a:pPr lvl="2"/>
            <a:r>
              <a:rPr lang="en-US" dirty="0"/>
              <a:t>Region: capitalized – “…located in North Findlay…”</a:t>
            </a:r>
          </a:p>
          <a:p>
            <a:pPr lvl="1"/>
            <a:r>
              <a:rPr lang="en-US" dirty="0">
                <a:hlinkClick r:id="rId5"/>
              </a:rPr>
              <a:t>No space between slashes and words</a:t>
            </a:r>
            <a:endParaRPr lang="en-US" dirty="0"/>
          </a:p>
          <a:p>
            <a:pPr lvl="2"/>
            <a:r>
              <a:rPr lang="en-US" dirty="0"/>
              <a:t>Incorrect: this / that</a:t>
            </a:r>
          </a:p>
          <a:p>
            <a:pPr lvl="2"/>
            <a:r>
              <a:rPr lang="en-US" dirty="0"/>
              <a:t>Correct: this/that</a:t>
            </a:r>
          </a:p>
          <a:p>
            <a:pPr lvl="1"/>
            <a:r>
              <a:rPr lang="en-US" dirty="0">
                <a:hlinkClick r:id="rId6"/>
              </a:rPr>
              <a:t>Parallelism</a:t>
            </a:r>
            <a:r>
              <a:rPr lang="en-US" dirty="0"/>
              <a:t>: </a:t>
            </a:r>
          </a:p>
          <a:p>
            <a:pPr lvl="1"/>
            <a:endParaRPr lang="en-US" dirty="0"/>
          </a:p>
        </p:txBody>
      </p:sp>
      <p:sp>
        <p:nvSpPr>
          <p:cNvPr id="3" name="Slide Number Placeholder 2">
            <a:extLst>
              <a:ext uri="{FF2B5EF4-FFF2-40B4-BE49-F238E27FC236}">
                <a16:creationId xmlns:a16="http://schemas.microsoft.com/office/drawing/2014/main" id="{FB854285-5A6C-4440-AC29-29AC76B614AD}"/>
              </a:ext>
            </a:extLst>
          </p:cNvPr>
          <p:cNvSpPr>
            <a:spLocks noGrp="1"/>
          </p:cNvSpPr>
          <p:nvPr>
            <p:ph type="sldNum" sz="quarter" idx="12"/>
          </p:nvPr>
        </p:nvSpPr>
        <p:spPr/>
        <p:txBody>
          <a:bodyPr/>
          <a:lstStyle/>
          <a:p>
            <a:fld id="{4EC93DFA-70F6-4220-86AB-AD3183C08C91}" type="slidenum">
              <a:rPr lang="en-US" smtClean="0"/>
              <a:t>23</a:t>
            </a:fld>
            <a:endParaRPr lang="en-US" dirty="0"/>
          </a:p>
        </p:txBody>
      </p:sp>
      <p:sp>
        <p:nvSpPr>
          <p:cNvPr id="4" name="Title 3">
            <a:extLst>
              <a:ext uri="{FF2B5EF4-FFF2-40B4-BE49-F238E27FC236}">
                <a16:creationId xmlns:a16="http://schemas.microsoft.com/office/drawing/2014/main" id="{2AEB7472-F4E0-490A-A06C-5C5580ABD9F5}"/>
              </a:ext>
            </a:extLst>
          </p:cNvPr>
          <p:cNvSpPr>
            <a:spLocks noGrp="1"/>
          </p:cNvSpPr>
          <p:nvPr>
            <p:ph type="title"/>
          </p:nvPr>
        </p:nvSpPr>
        <p:spPr/>
        <p:txBody>
          <a:bodyPr/>
          <a:lstStyle/>
          <a:p>
            <a:r>
              <a:rPr lang="en-US" dirty="0"/>
              <a:t>While we’re here</a:t>
            </a:r>
          </a:p>
        </p:txBody>
      </p:sp>
      <p:pic>
        <p:nvPicPr>
          <p:cNvPr id="6" name="Picture 5">
            <a:extLst>
              <a:ext uri="{FF2B5EF4-FFF2-40B4-BE49-F238E27FC236}">
                <a16:creationId xmlns:a16="http://schemas.microsoft.com/office/drawing/2014/main" id="{F5C949D8-459B-4F1B-896A-54C590EF2FEE}"/>
              </a:ext>
            </a:extLst>
          </p:cNvPr>
          <p:cNvPicPr>
            <a:picLocks noChangeAspect="1"/>
          </p:cNvPicPr>
          <p:nvPr/>
        </p:nvPicPr>
        <p:blipFill rotWithShape="1">
          <a:blip r:embed="rId7"/>
          <a:srcRect t="1864" b="56159"/>
          <a:stretch/>
        </p:blipFill>
        <p:spPr>
          <a:xfrm>
            <a:off x="4395243" y="4823004"/>
            <a:ext cx="2341256" cy="1905001"/>
          </a:xfrm>
          <a:prstGeom prst="rect">
            <a:avLst/>
          </a:prstGeom>
          <a:ln w="28575">
            <a:solidFill>
              <a:srgbClr val="004A8A"/>
            </a:solidFill>
          </a:ln>
        </p:spPr>
      </p:pic>
      <p:pic>
        <p:nvPicPr>
          <p:cNvPr id="7" name="Picture 6">
            <a:extLst>
              <a:ext uri="{FF2B5EF4-FFF2-40B4-BE49-F238E27FC236}">
                <a16:creationId xmlns:a16="http://schemas.microsoft.com/office/drawing/2014/main" id="{48A4213C-4785-4A42-B9A1-F3C9CCBBCFDC}"/>
              </a:ext>
            </a:extLst>
          </p:cNvPr>
          <p:cNvPicPr>
            <a:picLocks noChangeAspect="1"/>
          </p:cNvPicPr>
          <p:nvPr/>
        </p:nvPicPr>
        <p:blipFill rotWithShape="1">
          <a:blip r:embed="rId7"/>
          <a:srcRect t="1864" b="56158"/>
          <a:stretch/>
        </p:blipFill>
        <p:spPr>
          <a:xfrm>
            <a:off x="7653462" y="4823004"/>
            <a:ext cx="2341256" cy="1905002"/>
          </a:xfrm>
          <a:prstGeom prst="rect">
            <a:avLst/>
          </a:prstGeom>
          <a:ln w="28575">
            <a:solidFill>
              <a:srgbClr val="004A8A"/>
            </a:solidFill>
          </a:ln>
        </p:spPr>
      </p:pic>
      <p:sp>
        <p:nvSpPr>
          <p:cNvPr id="5" name="TextBox 4">
            <a:extLst>
              <a:ext uri="{FF2B5EF4-FFF2-40B4-BE49-F238E27FC236}">
                <a16:creationId xmlns:a16="http://schemas.microsoft.com/office/drawing/2014/main" id="{C9A237D5-2C35-418A-B634-D7668EFD2590}"/>
              </a:ext>
            </a:extLst>
          </p:cNvPr>
          <p:cNvSpPr txBox="1"/>
          <p:nvPr/>
        </p:nvSpPr>
        <p:spPr>
          <a:xfrm>
            <a:off x="7697686" y="5976465"/>
            <a:ext cx="2285080" cy="769441"/>
          </a:xfrm>
          <a:prstGeom prst="rect">
            <a:avLst/>
          </a:prstGeom>
          <a:solidFill>
            <a:schemeClr val="bg1"/>
          </a:solidFill>
          <a:ln>
            <a:solidFill>
              <a:srgbClr val="004A8A"/>
            </a:solidFill>
          </a:ln>
        </p:spPr>
        <p:txBody>
          <a:bodyPr wrap="square" rtlCol="0">
            <a:spAutoFit/>
          </a:bodyPr>
          <a:lstStyle/>
          <a:p>
            <a:r>
              <a:rPr lang="en-US" sz="1100" dirty="0"/>
              <a:t>Included if one of the following:</a:t>
            </a:r>
          </a:p>
          <a:p>
            <a:pPr marL="171450" indent="-171450">
              <a:buFont typeface="Arial" panose="020B0604020202020204" pitchFamily="34" charset="0"/>
              <a:buChar char="•"/>
            </a:pPr>
            <a:r>
              <a:rPr lang="en-US" sz="1100" dirty="0"/>
              <a:t>Project has been placed in service</a:t>
            </a:r>
          </a:p>
          <a:p>
            <a:pPr marL="171450" indent="-171450">
              <a:buFont typeface="Arial" panose="020B0604020202020204" pitchFamily="34" charset="0"/>
              <a:buChar char="•"/>
            </a:pPr>
            <a:r>
              <a:rPr lang="en-US" sz="1100" dirty="0"/>
              <a:t>Project is currently operational</a:t>
            </a:r>
          </a:p>
        </p:txBody>
      </p:sp>
      <p:cxnSp>
        <p:nvCxnSpPr>
          <p:cNvPr id="8" name="Straight Arrow Connector 7">
            <a:extLst>
              <a:ext uri="{FF2B5EF4-FFF2-40B4-BE49-F238E27FC236}">
                <a16:creationId xmlns:a16="http://schemas.microsoft.com/office/drawing/2014/main" id="{1C3F1EDC-B6E9-4DD6-BB36-8696A6C16A92}"/>
              </a:ext>
            </a:extLst>
          </p:cNvPr>
          <p:cNvCxnSpPr>
            <a:cxnSpLocks/>
          </p:cNvCxnSpPr>
          <p:nvPr/>
        </p:nvCxnSpPr>
        <p:spPr>
          <a:xfrm>
            <a:off x="6986490" y="6373149"/>
            <a:ext cx="508000" cy="0"/>
          </a:xfrm>
          <a:prstGeom prst="straightConnector1">
            <a:avLst/>
          </a:prstGeom>
          <a:ln w="57150">
            <a:solidFill>
              <a:srgbClr val="004A8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4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B0A0331-605E-4253-8248-E1B0ACDE918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709"/>
          <a:stretch/>
        </p:blipFill>
        <p:spPr>
          <a:xfrm>
            <a:off x="5734388" y="1490595"/>
            <a:ext cx="6261651" cy="4909751"/>
          </a:xfrm>
        </p:spPr>
      </p:pic>
      <p:sp>
        <p:nvSpPr>
          <p:cNvPr id="3" name="Slide Number Placeholder 2">
            <a:extLst>
              <a:ext uri="{FF2B5EF4-FFF2-40B4-BE49-F238E27FC236}">
                <a16:creationId xmlns:a16="http://schemas.microsoft.com/office/drawing/2014/main" id="{58226049-9B41-4078-AA40-6916CEBC13E4}"/>
              </a:ext>
            </a:extLst>
          </p:cNvPr>
          <p:cNvSpPr>
            <a:spLocks noGrp="1"/>
          </p:cNvSpPr>
          <p:nvPr>
            <p:ph type="sldNum" sz="quarter" idx="12"/>
          </p:nvPr>
        </p:nvSpPr>
        <p:spPr/>
        <p:txBody>
          <a:bodyPr/>
          <a:lstStyle/>
          <a:p>
            <a:fld id="{4EC93DFA-70F6-4220-86AB-AD3183C08C91}" type="slidenum">
              <a:rPr lang="en-US" smtClean="0"/>
              <a:t>24</a:t>
            </a:fld>
            <a:endParaRPr lang="en-US" dirty="0"/>
          </a:p>
        </p:txBody>
      </p:sp>
      <p:sp>
        <p:nvSpPr>
          <p:cNvPr id="4" name="Title 3">
            <a:extLst>
              <a:ext uri="{FF2B5EF4-FFF2-40B4-BE49-F238E27FC236}">
                <a16:creationId xmlns:a16="http://schemas.microsoft.com/office/drawing/2014/main" id="{E8A1B4FE-9D9F-40F6-8171-E080E3A3C6BB}"/>
              </a:ext>
            </a:extLst>
          </p:cNvPr>
          <p:cNvSpPr>
            <a:spLocks noGrp="1"/>
          </p:cNvSpPr>
          <p:nvPr>
            <p:ph type="title"/>
          </p:nvPr>
        </p:nvSpPr>
        <p:spPr/>
        <p:txBody>
          <a:bodyPr/>
          <a:lstStyle/>
          <a:p>
            <a:r>
              <a:rPr lang="en-US" dirty="0"/>
              <a:t>terminology</a:t>
            </a:r>
          </a:p>
        </p:txBody>
      </p:sp>
      <p:sp>
        <p:nvSpPr>
          <p:cNvPr id="7" name="Content Placeholder 1">
            <a:extLst>
              <a:ext uri="{FF2B5EF4-FFF2-40B4-BE49-F238E27FC236}">
                <a16:creationId xmlns:a16="http://schemas.microsoft.com/office/drawing/2014/main" id="{6D565629-6704-432E-AEA4-F4FF2CB601BF}"/>
              </a:ext>
            </a:extLst>
          </p:cNvPr>
          <p:cNvSpPr txBox="1">
            <a:spLocks/>
          </p:cNvSpPr>
          <p:nvPr/>
        </p:nvSpPr>
        <p:spPr>
          <a:xfrm>
            <a:off x="217711" y="1447052"/>
            <a:ext cx="5399313" cy="536740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Common abbreviations:</a:t>
            </a:r>
          </a:p>
          <a:p>
            <a:r>
              <a:rPr lang="en-US" sz="2600" b="0" dirty="0"/>
              <a:t>MW: megawatt</a:t>
            </a:r>
          </a:p>
          <a:p>
            <a:r>
              <a:rPr lang="en-US" sz="2600" b="0" dirty="0"/>
              <a:t>MWh: megawatt hour</a:t>
            </a:r>
          </a:p>
          <a:p>
            <a:r>
              <a:rPr lang="en-US" sz="2600" b="0" dirty="0"/>
              <a:t>kW: kilowatt</a:t>
            </a:r>
          </a:p>
          <a:p>
            <a:r>
              <a:rPr lang="en-US" sz="2600" b="0" dirty="0"/>
              <a:t>kWh: kilowatt hour</a:t>
            </a:r>
          </a:p>
          <a:p>
            <a:pPr marL="0" indent="0">
              <a:buFont typeface="Arial" panose="020B0604020202020204" pitchFamily="34" charset="0"/>
              <a:buNone/>
            </a:pPr>
            <a:endParaRPr lang="en-US" sz="800" dirty="0"/>
          </a:p>
          <a:p>
            <a:pPr marL="0" indent="0">
              <a:buFont typeface="Arial" panose="020B0604020202020204" pitchFamily="34" charset="0"/>
              <a:buNone/>
            </a:pPr>
            <a:r>
              <a:rPr lang="en-US" dirty="0"/>
              <a:t>Hyphenate when used as a single idea modifying a noun:</a:t>
            </a:r>
          </a:p>
          <a:p>
            <a:r>
              <a:rPr lang="en-US" sz="2400" b="0" dirty="0"/>
              <a:t>kilowatt-hour riders</a:t>
            </a:r>
          </a:p>
          <a:p>
            <a:pPr marL="0" indent="0">
              <a:buNone/>
            </a:pPr>
            <a:endParaRPr lang="en-US" sz="300" b="0" dirty="0"/>
          </a:p>
          <a:p>
            <a:pPr marL="0" indent="0">
              <a:buNone/>
            </a:pPr>
            <a:r>
              <a:rPr lang="en-US" dirty="0"/>
              <a:t>List of terminology location:</a:t>
            </a:r>
          </a:p>
          <a:p>
            <a:r>
              <a:rPr lang="en-US" sz="1900" b="0" dirty="0">
                <a:hlinkClick r:id="rId4" action="ppaction://hlinkfile"/>
              </a:rPr>
              <a:t>Dropbox(OEE)/</a:t>
            </a:r>
            <a:br>
              <a:rPr lang="en-US" sz="1900" b="0" dirty="0">
                <a:hlinkClick r:id="rId4" action="ppaction://hlinkfile"/>
              </a:rPr>
            </a:br>
            <a:r>
              <a:rPr lang="en-US" sz="1900" b="0" dirty="0">
                <a:hlinkClick r:id="rId4" action="ppaction://hlinkfile"/>
              </a:rPr>
              <a:t>Marketing – Approved Documents/</a:t>
            </a:r>
            <a:br>
              <a:rPr lang="en-US" sz="1900" b="0" dirty="0">
                <a:hlinkClick r:id="rId4" action="ppaction://hlinkfile"/>
              </a:rPr>
            </a:br>
            <a:r>
              <a:rPr lang="en-US" sz="1900" b="0" dirty="0">
                <a:hlinkClick r:id="rId4" action="ppaction://hlinkfile"/>
              </a:rPr>
              <a:t>Wind Education/</a:t>
            </a:r>
            <a:br>
              <a:rPr lang="en-US" sz="1900" b="0" dirty="0">
                <a:hlinkClick r:id="rId4" action="ppaction://hlinkfile"/>
              </a:rPr>
            </a:br>
            <a:r>
              <a:rPr lang="en-US" sz="1900" b="0" dirty="0">
                <a:hlinkClick r:id="rId4" action="ppaction://hlinkfile"/>
              </a:rPr>
              <a:t>References – OE Resources and Tools/</a:t>
            </a:r>
            <a:br>
              <a:rPr lang="en-US" sz="1900" b="0" dirty="0">
                <a:hlinkClick r:id="rId4" action="ppaction://hlinkfile"/>
              </a:rPr>
            </a:br>
            <a:r>
              <a:rPr lang="en-US" sz="1900" b="0" dirty="0">
                <a:hlinkClick r:id="rId4" action="ppaction://hlinkfile"/>
              </a:rPr>
              <a:t>Wind Terminology and Acronyms 2017</a:t>
            </a:r>
            <a:endParaRPr lang="en-US" sz="1900" b="0" dirty="0"/>
          </a:p>
        </p:txBody>
      </p:sp>
      <p:pic>
        <p:nvPicPr>
          <p:cNvPr id="9" name="Picture 8">
            <a:extLst>
              <a:ext uri="{FF2B5EF4-FFF2-40B4-BE49-F238E27FC236}">
                <a16:creationId xmlns:a16="http://schemas.microsoft.com/office/drawing/2014/main" id="{D6B0EB77-7623-4587-ADA6-10BD47F86C7E}"/>
              </a:ext>
            </a:extLst>
          </p:cNvPr>
          <p:cNvPicPr>
            <a:picLocks noChangeAspect="1"/>
          </p:cNvPicPr>
          <p:nvPr/>
        </p:nvPicPr>
        <p:blipFill rotWithShape="1">
          <a:blip r:embed="rId5">
            <a:extLst>
              <a:ext uri="{28A0092B-C50C-407E-A947-70E740481C1C}">
                <a14:useLocalDpi xmlns:a14="http://schemas.microsoft.com/office/drawing/2010/main" val="0"/>
              </a:ext>
            </a:extLst>
          </a:blip>
          <a:srcRect t="43618"/>
          <a:stretch/>
        </p:blipFill>
        <p:spPr>
          <a:xfrm>
            <a:off x="5866459" y="3487276"/>
            <a:ext cx="6145909" cy="2916830"/>
          </a:xfrm>
          <a:prstGeom prst="rect">
            <a:avLst/>
          </a:prstGeom>
        </p:spPr>
      </p:pic>
    </p:spTree>
    <p:extLst>
      <p:ext uri="{BB962C8B-B14F-4D97-AF65-F5344CB8AC3E}">
        <p14:creationId xmlns:p14="http://schemas.microsoft.com/office/powerpoint/2010/main" val="13520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F7B5F5-911E-45E9-A213-BBE58545054B}"/>
              </a:ext>
            </a:extLst>
          </p:cNvPr>
          <p:cNvSpPr>
            <a:spLocks noGrp="1"/>
          </p:cNvSpPr>
          <p:nvPr>
            <p:ph idx="1"/>
          </p:nvPr>
        </p:nvSpPr>
        <p:spPr/>
        <p:txBody>
          <a:bodyPr/>
          <a:lstStyle/>
          <a:p>
            <a:pPr marL="0" indent="0">
              <a:buNone/>
            </a:pPr>
            <a:endParaRPr lang="en-US" dirty="0"/>
          </a:p>
          <a:p>
            <a:pPr marL="0" indent="0">
              <a:buNone/>
            </a:pPr>
            <a:r>
              <a:rPr lang="en-US" dirty="0"/>
              <a:t>Initial Evaluation templates</a:t>
            </a:r>
          </a:p>
          <a:p>
            <a:pPr lvl="1"/>
            <a:r>
              <a:rPr lang="en-US" dirty="0"/>
              <a:t>Types:</a:t>
            </a:r>
          </a:p>
          <a:p>
            <a:pPr lvl="2"/>
            <a:r>
              <a:rPr lang="en-US" dirty="0"/>
              <a:t>Energy co-op</a:t>
            </a:r>
          </a:p>
          <a:p>
            <a:pPr lvl="2"/>
            <a:r>
              <a:rPr lang="en-US" dirty="0"/>
              <a:t>PPA</a:t>
            </a:r>
          </a:p>
          <a:p>
            <a:pPr lvl="2"/>
            <a:r>
              <a:rPr lang="en-US" dirty="0"/>
              <a:t>CAPEX</a:t>
            </a:r>
          </a:p>
          <a:p>
            <a:pPr marL="0" indent="0">
              <a:buNone/>
            </a:pPr>
            <a:r>
              <a:rPr lang="en-US" dirty="0"/>
              <a:t>Detailed Evaluation language models</a:t>
            </a:r>
          </a:p>
          <a:p>
            <a:pPr lvl="1"/>
            <a:r>
              <a:rPr lang="en-US" dirty="0"/>
              <a:t>Sections:</a:t>
            </a:r>
          </a:p>
          <a:p>
            <a:pPr lvl="2"/>
            <a:r>
              <a:rPr lang="en-US" dirty="0"/>
              <a:t>(what to say if…)</a:t>
            </a:r>
          </a:p>
          <a:p>
            <a:pPr marL="0" indent="0">
              <a:buNone/>
            </a:pPr>
            <a:endParaRPr lang="en-US" dirty="0"/>
          </a:p>
          <a:p>
            <a:pPr marL="0" indent="0">
              <a:buNone/>
            </a:pPr>
            <a:r>
              <a:rPr lang="en-US" dirty="0"/>
              <a:t>	</a:t>
            </a:r>
          </a:p>
        </p:txBody>
      </p:sp>
      <p:sp>
        <p:nvSpPr>
          <p:cNvPr id="3" name="Slide Number Placeholder 2">
            <a:extLst>
              <a:ext uri="{FF2B5EF4-FFF2-40B4-BE49-F238E27FC236}">
                <a16:creationId xmlns:a16="http://schemas.microsoft.com/office/drawing/2014/main" id="{727F4010-4180-4B2D-BCCB-B8F4764B0658}"/>
              </a:ext>
            </a:extLst>
          </p:cNvPr>
          <p:cNvSpPr>
            <a:spLocks noGrp="1"/>
          </p:cNvSpPr>
          <p:nvPr>
            <p:ph type="sldNum" sz="quarter" idx="12"/>
          </p:nvPr>
        </p:nvSpPr>
        <p:spPr/>
        <p:txBody>
          <a:bodyPr/>
          <a:lstStyle/>
          <a:p>
            <a:fld id="{4EC93DFA-70F6-4220-86AB-AD3183C08C91}" type="slidenum">
              <a:rPr lang="en-US" smtClean="0"/>
              <a:t>25</a:t>
            </a:fld>
            <a:endParaRPr lang="en-US" dirty="0"/>
          </a:p>
        </p:txBody>
      </p:sp>
      <p:sp>
        <p:nvSpPr>
          <p:cNvPr id="4" name="Title 3">
            <a:extLst>
              <a:ext uri="{FF2B5EF4-FFF2-40B4-BE49-F238E27FC236}">
                <a16:creationId xmlns:a16="http://schemas.microsoft.com/office/drawing/2014/main" id="{458C10B7-44C4-4EA8-9245-F2F8E9015431}"/>
              </a:ext>
            </a:extLst>
          </p:cNvPr>
          <p:cNvSpPr>
            <a:spLocks noGrp="1"/>
          </p:cNvSpPr>
          <p:nvPr>
            <p:ph type="title"/>
          </p:nvPr>
        </p:nvSpPr>
        <p:spPr/>
        <p:txBody>
          <a:bodyPr/>
          <a:lstStyle/>
          <a:p>
            <a:r>
              <a:rPr lang="en-US" dirty="0"/>
              <a:t>Templates</a:t>
            </a:r>
          </a:p>
        </p:txBody>
      </p:sp>
    </p:spTree>
    <p:extLst>
      <p:ext uri="{BB962C8B-B14F-4D97-AF65-F5344CB8AC3E}">
        <p14:creationId xmlns:p14="http://schemas.microsoft.com/office/powerpoint/2010/main" val="4293385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Any questions?</a:t>
            </a:r>
          </a:p>
        </p:txBody>
      </p:sp>
    </p:spTree>
    <p:extLst>
      <p:ext uri="{BB962C8B-B14F-4D97-AF65-F5344CB8AC3E}">
        <p14:creationId xmlns:p14="http://schemas.microsoft.com/office/powerpoint/2010/main" val="24604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B899EC-2314-4EC2-B9A5-192D2EA53748}"/>
              </a:ext>
            </a:extLst>
          </p:cNvPr>
          <p:cNvSpPr>
            <a:spLocks noGrp="1"/>
          </p:cNvSpPr>
          <p:nvPr>
            <p:ph idx="1"/>
          </p:nvPr>
        </p:nvSpPr>
        <p:spPr/>
        <p:txBody>
          <a:bodyPr anchor="ctr"/>
          <a:lstStyle/>
          <a:p>
            <a:pPr marL="0" indent="0" algn="ctr">
              <a:lnSpc>
                <a:spcPct val="100000"/>
              </a:lnSpc>
              <a:buNone/>
            </a:pPr>
            <a:r>
              <a:rPr lang="en-US" sz="6000" dirty="0"/>
              <a:t>Part I</a:t>
            </a:r>
            <a:endParaRPr lang="en-US" dirty="0"/>
          </a:p>
          <a:p>
            <a:pPr marL="0" indent="0" algn="ctr">
              <a:lnSpc>
                <a:spcPct val="100000"/>
              </a:lnSpc>
              <a:buNone/>
            </a:pPr>
            <a:r>
              <a:rPr lang="en-US" sz="7200" dirty="0">
                <a:solidFill>
                  <a:srgbClr val="004A8A"/>
                </a:solidFill>
                <a:latin typeface="+mj-lt"/>
              </a:rPr>
              <a:t>TALK ABOUT WRITING</a:t>
            </a:r>
          </a:p>
        </p:txBody>
      </p:sp>
      <p:sp>
        <p:nvSpPr>
          <p:cNvPr id="3" name="Slide Number Placeholder 2">
            <a:extLst>
              <a:ext uri="{FF2B5EF4-FFF2-40B4-BE49-F238E27FC236}">
                <a16:creationId xmlns:a16="http://schemas.microsoft.com/office/drawing/2014/main" id="{062D117A-66F4-4751-991B-743453455243}"/>
              </a:ext>
            </a:extLst>
          </p:cNvPr>
          <p:cNvSpPr>
            <a:spLocks noGrp="1"/>
          </p:cNvSpPr>
          <p:nvPr>
            <p:ph type="sldNum" sz="quarter" idx="12"/>
          </p:nvPr>
        </p:nvSpPr>
        <p:spPr/>
        <p:txBody>
          <a:bodyPr/>
          <a:lstStyle/>
          <a:p>
            <a:fld id="{4EC93DFA-70F6-4220-86AB-AD3183C08C91}" type="slidenum">
              <a:rPr lang="en-US" smtClean="0"/>
              <a:t>3</a:t>
            </a:fld>
            <a:endParaRPr lang="en-US" dirty="0"/>
          </a:p>
        </p:txBody>
      </p:sp>
      <p:sp>
        <p:nvSpPr>
          <p:cNvPr id="4" name="Title 3">
            <a:extLst>
              <a:ext uri="{FF2B5EF4-FFF2-40B4-BE49-F238E27FC236}">
                <a16:creationId xmlns:a16="http://schemas.microsoft.com/office/drawing/2014/main" id="{6A3DC860-EAAB-424C-A5EC-7FAA12DD4C3E}"/>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448848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90597"/>
            <a:ext cx="5644019" cy="4686366"/>
          </a:xfrm>
        </p:spPr>
        <p:txBody>
          <a:bodyPr/>
          <a:lstStyle/>
          <a:p>
            <a:endParaRPr lang="en-US" dirty="0"/>
          </a:p>
          <a:p>
            <a:pPr marL="514350" indent="-514350">
              <a:buFont typeface="+mj-lt"/>
              <a:buAutoNum type="arabicPeriod"/>
            </a:pPr>
            <a:r>
              <a:rPr lang="en-US" dirty="0"/>
              <a:t>write, proofread, edit </a:t>
            </a:r>
          </a:p>
          <a:p>
            <a:pPr marL="514350" indent="-514350">
              <a:buFont typeface="+mj-lt"/>
              <a:buAutoNum type="arabicPeriod"/>
            </a:pPr>
            <a:r>
              <a:rPr lang="en-US" dirty="0"/>
              <a:t>tech writing ≠ creative writing</a:t>
            </a:r>
          </a:p>
          <a:p>
            <a:pPr marL="514350" indent="-514350">
              <a:buFont typeface="+mj-lt"/>
              <a:buAutoNum type="arabicPeriod"/>
            </a:pPr>
            <a:r>
              <a:rPr lang="en-US" dirty="0"/>
              <a:t>know the nuances of your document type</a:t>
            </a:r>
          </a:p>
          <a:p>
            <a:pPr marL="514350" indent="-514350">
              <a:buFont typeface="+mj-lt"/>
              <a:buAutoNum type="arabicPeriod"/>
            </a:pPr>
            <a:r>
              <a:rPr lang="en-US" dirty="0"/>
              <a:t>make outlines</a:t>
            </a:r>
          </a:p>
          <a:p>
            <a:pPr marL="514350" indent="-514350">
              <a:buFont typeface="+mj-lt"/>
              <a:buAutoNum type="arabicPeriod"/>
            </a:pPr>
            <a:r>
              <a:rPr lang="en-US" dirty="0"/>
              <a:t>proofread</a:t>
            </a:r>
          </a:p>
          <a:p>
            <a:pPr marL="514350" indent="-514350">
              <a:buFont typeface="+mj-lt"/>
              <a:buAutoNum type="arabicPeriod"/>
            </a:pPr>
            <a:r>
              <a:rPr lang="en-US" dirty="0"/>
              <a:t>repeat</a:t>
            </a:r>
          </a:p>
          <a:p>
            <a:pPr marL="0" indent="0">
              <a:buNone/>
            </a:pPr>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4</a:t>
            </a:fld>
            <a:endParaRPr lang="en-US" dirty="0"/>
          </a:p>
        </p:txBody>
      </p:sp>
      <p:sp>
        <p:nvSpPr>
          <p:cNvPr id="4" name="Title 3"/>
          <p:cNvSpPr>
            <a:spLocks noGrp="1"/>
          </p:cNvSpPr>
          <p:nvPr>
            <p:ph type="title"/>
          </p:nvPr>
        </p:nvSpPr>
        <p:spPr/>
        <p:txBody>
          <a:bodyPr/>
          <a:lstStyle/>
          <a:p>
            <a:r>
              <a:rPr lang="en-US" dirty="0"/>
              <a:t>Tech writing 101 recap</a:t>
            </a:r>
          </a:p>
        </p:txBody>
      </p:sp>
      <p:pic>
        <p:nvPicPr>
          <p:cNvPr id="8" name="Picture 7">
            <a:extLst>
              <a:ext uri="{FF2B5EF4-FFF2-40B4-BE49-F238E27FC236}">
                <a16:creationId xmlns:a16="http://schemas.microsoft.com/office/drawing/2014/main" id="{0E067D11-74C1-4A83-943E-18FA729CF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217" y="1839746"/>
            <a:ext cx="5346979" cy="4010235"/>
          </a:xfrm>
          <a:prstGeom prst="rect">
            <a:avLst/>
          </a:prstGeom>
        </p:spPr>
      </p:pic>
      <p:pic>
        <p:nvPicPr>
          <p:cNvPr id="1026" name="Picture 2" descr="https://1.bp.blogspot.com/-9dagDC9O_KA/V7nnjIrminI/AAAAAAAAAlU/tJyE3963-vMTCTIYVfR9b8cIU4jzZIZSgCLcB/s1600/Revised%2BRhetorical%2BTriangle.png">
            <a:extLst>
              <a:ext uri="{FF2B5EF4-FFF2-40B4-BE49-F238E27FC236}">
                <a16:creationId xmlns:a16="http://schemas.microsoft.com/office/drawing/2014/main" id="{8A4B3FEF-47AA-409A-9ACC-30E3E73F4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062" y="3797992"/>
            <a:ext cx="2735985" cy="205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52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30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20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090035-B09B-4955-B8F3-ECCF32FE6965}"/>
              </a:ext>
            </a:extLst>
          </p:cNvPr>
          <p:cNvSpPr>
            <a:spLocks noGrp="1"/>
          </p:cNvSpPr>
          <p:nvPr>
            <p:ph idx="1"/>
          </p:nvPr>
        </p:nvSpPr>
        <p:spPr/>
        <p:txBody>
          <a:bodyPr>
            <a:normAutofit/>
          </a:bodyPr>
          <a:lstStyle/>
          <a:p>
            <a:pPr marL="0" indent="0">
              <a:buNone/>
            </a:pPr>
            <a:endParaRPr lang="en-US" dirty="0"/>
          </a:p>
          <a:p>
            <a:pPr marL="0" indent="0">
              <a:buNone/>
            </a:pPr>
            <a:r>
              <a:rPr lang="en-US" dirty="0"/>
              <a:t>What writing do you produce at One Energy?</a:t>
            </a:r>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B317C556-CB70-4F0E-939A-DBBE78786FD1}"/>
              </a:ext>
            </a:extLst>
          </p:cNvPr>
          <p:cNvSpPr>
            <a:spLocks noGrp="1"/>
          </p:cNvSpPr>
          <p:nvPr>
            <p:ph type="sldNum" sz="quarter" idx="12"/>
          </p:nvPr>
        </p:nvSpPr>
        <p:spPr/>
        <p:txBody>
          <a:bodyPr/>
          <a:lstStyle/>
          <a:p>
            <a:fld id="{4EC93DFA-70F6-4220-86AB-AD3183C08C91}" type="slidenum">
              <a:rPr lang="en-US" smtClean="0"/>
              <a:t>5</a:t>
            </a:fld>
            <a:endParaRPr lang="en-US" dirty="0"/>
          </a:p>
        </p:txBody>
      </p:sp>
      <p:sp>
        <p:nvSpPr>
          <p:cNvPr id="4" name="Title 3">
            <a:extLst>
              <a:ext uri="{FF2B5EF4-FFF2-40B4-BE49-F238E27FC236}">
                <a16:creationId xmlns:a16="http://schemas.microsoft.com/office/drawing/2014/main" id="{2F56B547-A07A-4652-A855-07E03BA78CD8}"/>
              </a:ext>
            </a:extLst>
          </p:cNvPr>
          <p:cNvSpPr>
            <a:spLocks noGrp="1"/>
          </p:cNvSpPr>
          <p:nvPr>
            <p:ph type="title"/>
          </p:nvPr>
        </p:nvSpPr>
        <p:spPr/>
        <p:txBody>
          <a:bodyPr/>
          <a:lstStyle/>
          <a:p>
            <a:r>
              <a:rPr lang="en-US" dirty="0"/>
              <a:t>Content</a:t>
            </a:r>
          </a:p>
        </p:txBody>
      </p:sp>
    </p:spTree>
    <p:extLst>
      <p:ext uri="{BB962C8B-B14F-4D97-AF65-F5344CB8AC3E}">
        <p14:creationId xmlns:p14="http://schemas.microsoft.com/office/powerpoint/2010/main" val="1660035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a:p>
            <a:pPr marL="0" indent="0">
              <a:buNone/>
            </a:pPr>
            <a:r>
              <a:rPr lang="en-US" dirty="0"/>
              <a:t>What is your writing process?</a:t>
            </a:r>
          </a:p>
          <a:p>
            <a:pPr marL="0" indent="0">
              <a:buNone/>
            </a:pPr>
            <a:endParaRPr lang="en-US" dirty="0"/>
          </a:p>
          <a:p>
            <a:pPr marL="0" indent="0">
              <a:buNone/>
            </a:pPr>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6</a:t>
            </a:fld>
            <a:endParaRPr lang="en-US" dirty="0"/>
          </a:p>
        </p:txBody>
      </p:sp>
      <p:sp>
        <p:nvSpPr>
          <p:cNvPr id="4" name="Title 3"/>
          <p:cNvSpPr>
            <a:spLocks noGrp="1"/>
          </p:cNvSpPr>
          <p:nvPr>
            <p:ph type="title"/>
          </p:nvPr>
        </p:nvSpPr>
        <p:spPr/>
        <p:txBody>
          <a:bodyPr/>
          <a:lstStyle/>
          <a:p>
            <a:r>
              <a:rPr lang="en-US" dirty="0"/>
              <a:t>Process</a:t>
            </a:r>
          </a:p>
        </p:txBody>
      </p:sp>
    </p:spTree>
    <p:extLst>
      <p:ext uri="{BB962C8B-B14F-4D97-AF65-F5344CB8AC3E}">
        <p14:creationId xmlns:p14="http://schemas.microsoft.com/office/powerpoint/2010/main" val="3933398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ail polish emoji">
            <a:extLst>
              <a:ext uri="{FF2B5EF4-FFF2-40B4-BE49-F238E27FC236}">
                <a16:creationId xmlns:a16="http://schemas.microsoft.com/office/drawing/2014/main" id="{81900F06-B1ED-4552-978D-34496F8FE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82038"/>
            <a:ext cx="1475961" cy="14759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oogle search">
            <a:extLst>
              <a:ext uri="{FF2B5EF4-FFF2-40B4-BE49-F238E27FC236}">
                <a16:creationId xmlns:a16="http://schemas.microsoft.com/office/drawing/2014/main" id="{B5871B79-A82B-4C4B-8D63-ED59DB07039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8986" t="25183" r="29264" b="35243"/>
          <a:stretch/>
        </p:blipFill>
        <p:spPr bwMode="auto">
          <a:xfrm>
            <a:off x="7828766" y="1468887"/>
            <a:ext cx="3739019" cy="200839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C7EAABC-7683-4CF2-B8DB-6B77A2C62B80}"/>
              </a:ext>
            </a:extLst>
          </p:cNvPr>
          <p:cNvSpPr>
            <a:spLocks noGrp="1"/>
          </p:cNvSpPr>
          <p:nvPr>
            <p:ph idx="1"/>
          </p:nvPr>
        </p:nvSpPr>
        <p:spPr>
          <a:xfrm>
            <a:off x="838200" y="1490597"/>
            <a:ext cx="9269896" cy="4686366"/>
          </a:xfrm>
        </p:spPr>
        <p:txBody>
          <a:bodyPr>
            <a:normAutofit lnSpcReduction="10000"/>
          </a:bodyPr>
          <a:lstStyle/>
          <a:p>
            <a:endParaRPr lang="en-US" dirty="0"/>
          </a:p>
          <a:p>
            <a:endParaRPr lang="en-US" dirty="0"/>
          </a:p>
          <a:p>
            <a:pPr marL="514350" indent="-514350">
              <a:buFont typeface="+mj-lt"/>
              <a:buAutoNum type="arabicPeriod"/>
            </a:pPr>
            <a:r>
              <a:rPr lang="en-US" dirty="0"/>
              <a:t>When in doubt, google it. Still in doubt, </a:t>
            </a:r>
            <a:r>
              <a:rPr lang="en-US" sz="1800" b="0" dirty="0"/>
              <a:t>be consistent.</a:t>
            </a:r>
          </a:p>
          <a:p>
            <a:pPr marL="0" indent="0">
              <a:buNone/>
            </a:pPr>
            <a:endParaRPr lang="en-US" dirty="0"/>
          </a:p>
          <a:p>
            <a:pPr marL="514350" indent="-514350">
              <a:buFont typeface="+mj-lt"/>
              <a:buAutoNum type="arabicPeriod" startAt="2"/>
            </a:pPr>
            <a:endParaRPr lang="en-US" dirty="0"/>
          </a:p>
          <a:p>
            <a:pPr marL="514350" indent="-514350">
              <a:buFont typeface="+mj-lt"/>
              <a:buAutoNum type="arabicPeriod" startAt="2"/>
            </a:pPr>
            <a:r>
              <a:rPr lang="en-US" dirty="0"/>
              <a:t>Brevity is clarity.</a:t>
            </a:r>
          </a:p>
          <a:p>
            <a:pPr marL="514350" indent="-514350">
              <a:buFont typeface="+mj-lt"/>
              <a:buAutoNum type="arabicPeriod" startAt="2"/>
            </a:pPr>
            <a:endParaRPr lang="en-US" dirty="0"/>
          </a:p>
          <a:p>
            <a:pPr marL="514350" indent="-514350">
              <a:buFont typeface="+mj-lt"/>
              <a:buAutoNum type="arabicPeriod" startAt="2"/>
            </a:pPr>
            <a:endParaRPr lang="en-US" dirty="0"/>
          </a:p>
          <a:p>
            <a:pPr marL="514350" indent="-514350">
              <a:buFont typeface="+mj-lt"/>
              <a:buAutoNum type="arabicPeriod" startAt="2"/>
            </a:pPr>
            <a:r>
              <a:rPr lang="en-US" dirty="0"/>
              <a:t>There is no good or bad writing; </a:t>
            </a:r>
            <a:br>
              <a:rPr lang="en-US" dirty="0"/>
            </a:br>
            <a:r>
              <a:rPr lang="en-US" dirty="0"/>
              <a:t>there is only early and revised writing.</a:t>
            </a:r>
          </a:p>
        </p:txBody>
      </p:sp>
      <p:sp>
        <p:nvSpPr>
          <p:cNvPr id="3" name="Slide Number Placeholder 2">
            <a:extLst>
              <a:ext uri="{FF2B5EF4-FFF2-40B4-BE49-F238E27FC236}">
                <a16:creationId xmlns:a16="http://schemas.microsoft.com/office/drawing/2014/main" id="{5F2A4751-A562-4A8B-89CD-6E25C6301750}"/>
              </a:ext>
            </a:extLst>
          </p:cNvPr>
          <p:cNvSpPr>
            <a:spLocks noGrp="1"/>
          </p:cNvSpPr>
          <p:nvPr>
            <p:ph type="sldNum" sz="quarter" idx="12"/>
          </p:nvPr>
        </p:nvSpPr>
        <p:spPr/>
        <p:txBody>
          <a:bodyPr/>
          <a:lstStyle/>
          <a:p>
            <a:fld id="{4EC93DFA-70F6-4220-86AB-AD3183C08C91}" type="slidenum">
              <a:rPr lang="en-US" smtClean="0"/>
              <a:t>7</a:t>
            </a:fld>
            <a:endParaRPr lang="en-US" dirty="0"/>
          </a:p>
        </p:txBody>
      </p:sp>
      <p:sp>
        <p:nvSpPr>
          <p:cNvPr id="4" name="Title 3">
            <a:extLst>
              <a:ext uri="{FF2B5EF4-FFF2-40B4-BE49-F238E27FC236}">
                <a16:creationId xmlns:a16="http://schemas.microsoft.com/office/drawing/2014/main" id="{B35E8124-E0A2-4B96-8753-E2682E9FBB08}"/>
              </a:ext>
            </a:extLst>
          </p:cNvPr>
          <p:cNvSpPr>
            <a:spLocks noGrp="1"/>
          </p:cNvSpPr>
          <p:nvPr>
            <p:ph type="title"/>
          </p:nvPr>
        </p:nvSpPr>
        <p:spPr/>
        <p:txBody>
          <a:bodyPr/>
          <a:lstStyle/>
          <a:p>
            <a:r>
              <a:rPr lang="en-US" dirty="0"/>
              <a:t>Golden rules</a:t>
            </a:r>
          </a:p>
        </p:txBody>
      </p:sp>
      <p:pic>
        <p:nvPicPr>
          <p:cNvPr id="1032" name="Picture 8" descr="Image result for shakespeare">
            <a:extLst>
              <a:ext uri="{FF2B5EF4-FFF2-40B4-BE49-F238E27FC236}">
                <a16:creationId xmlns:a16="http://schemas.microsoft.com/office/drawing/2014/main" id="{9A18A33B-DA7C-4415-AA8D-E103F5838DB5}"/>
              </a:ext>
            </a:extLst>
          </p:cNvPr>
          <p:cNvPicPr>
            <a:picLocks noChangeAspect="1" noChangeArrowheads="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sharpenSoften amount="-93000"/>
                    </a14:imgEffect>
                    <a14:imgEffect>
                      <a14:brightnessContrast bright="-35000" contrast="15000"/>
                    </a14:imgEffect>
                  </a14:imgLayer>
                </a14:imgProps>
              </a:ext>
              <a:ext uri="{28A0092B-C50C-407E-A947-70E740481C1C}">
                <a14:useLocalDpi xmlns:a14="http://schemas.microsoft.com/office/drawing/2010/main" val="0"/>
              </a:ext>
            </a:extLst>
          </a:blip>
          <a:srcRect/>
          <a:stretch>
            <a:fillRect/>
          </a:stretch>
        </p:blipFill>
        <p:spPr bwMode="auto">
          <a:xfrm>
            <a:off x="4244866" y="3358207"/>
            <a:ext cx="1681678" cy="168167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4" name="Picture 10" descr="Image result for blaise pascal">
            <a:extLst>
              <a:ext uri="{FF2B5EF4-FFF2-40B4-BE49-F238E27FC236}">
                <a16:creationId xmlns:a16="http://schemas.microsoft.com/office/drawing/2014/main" id="{78439EBC-B58A-448D-BEEB-895A09F981F9}"/>
              </a:ext>
            </a:extLst>
          </p:cNvPr>
          <p:cNvPicPr>
            <a:picLocks noChangeAspect="1" noChangeArrowheads="1"/>
          </p:cNvPicPr>
          <p:nvPr/>
        </p:nvPicPr>
        <p:blipFill>
          <a:blip r:embed="rId8">
            <a:duotone>
              <a:prstClr val="black"/>
              <a:srgbClr val="D9C3A5">
                <a:tint val="50000"/>
                <a:satMod val="180000"/>
              </a:srgbClr>
            </a:duotone>
            <a:extLst>
              <a:ext uri="{BEBA8EAE-BF5A-486C-A8C5-ECC9F3942E4B}">
                <a14:imgProps xmlns:a14="http://schemas.microsoft.com/office/drawing/2010/main">
                  <a14:imgLayer r:embed="rId9">
                    <a14:imgEffect>
                      <a14:sharpenSoften amount="-71000"/>
                    </a14:imgEffect>
                    <a14:imgEffect>
                      <a14:brightnessContrast bright="-18000"/>
                    </a14:imgEffect>
                  </a14:imgLayer>
                </a14:imgProps>
              </a:ext>
              <a:ext uri="{28A0092B-C50C-407E-A947-70E740481C1C}">
                <a14:useLocalDpi xmlns:a14="http://schemas.microsoft.com/office/drawing/2010/main" val="0"/>
              </a:ext>
            </a:extLst>
          </a:blip>
          <a:srcRect/>
          <a:stretch>
            <a:fillRect/>
          </a:stretch>
        </p:blipFill>
        <p:spPr bwMode="auto">
          <a:xfrm>
            <a:off x="5926544" y="3360821"/>
            <a:ext cx="1585783" cy="167906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6" name="Picture 12" descr="Image result for nietzsche">
            <a:extLst>
              <a:ext uri="{FF2B5EF4-FFF2-40B4-BE49-F238E27FC236}">
                <a16:creationId xmlns:a16="http://schemas.microsoft.com/office/drawing/2014/main" id="{66A4D334-4DD7-48CE-BDD5-E62FFD38992F}"/>
              </a:ext>
            </a:extLst>
          </p:cNvPr>
          <p:cNvPicPr>
            <a:picLocks noChangeAspect="1" noChangeArrowheads="1"/>
          </p:cNvPicPr>
          <p:nvPr/>
        </p:nvPicPr>
        <p:blipFill>
          <a:blip r:embed="rId10">
            <a:duotone>
              <a:prstClr val="black"/>
              <a:srgbClr val="D9C3A5">
                <a:tint val="50000"/>
                <a:satMod val="180000"/>
              </a:srgbClr>
            </a:duotone>
            <a:extLst>
              <a:ext uri="{BEBA8EAE-BF5A-486C-A8C5-ECC9F3942E4B}">
                <a14:imgProps xmlns:a14="http://schemas.microsoft.com/office/drawing/2010/main">
                  <a14:imgLayer r:embed="rId11">
                    <a14:imgEffect>
                      <a14:sharpenSoften amount="-91000"/>
                    </a14:imgEffect>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7512327" y="3358206"/>
            <a:ext cx="1535933" cy="1681679"/>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606C519-00E8-4DC0-BBD0-6B9077BFC386}"/>
              </a:ext>
            </a:extLst>
          </p:cNvPr>
          <p:cNvSpPr txBox="1"/>
          <p:nvPr/>
        </p:nvSpPr>
        <p:spPr>
          <a:xfrm>
            <a:off x="4244865" y="3449624"/>
            <a:ext cx="1681679" cy="1938992"/>
          </a:xfrm>
          <a:prstGeom prst="rect">
            <a:avLst/>
          </a:prstGeom>
          <a:noFill/>
        </p:spPr>
        <p:txBody>
          <a:bodyPr wrap="square" rtlCol="0">
            <a:spAutoFit/>
          </a:bodyPr>
          <a:lstStyle/>
          <a:p>
            <a:pPr algn="ctr"/>
            <a:r>
              <a:rPr lang="en-US" sz="2000" dirty="0">
                <a:solidFill>
                  <a:schemeClr val="bg1"/>
                </a:solidFill>
                <a:latin typeface="+mj-lt"/>
              </a:rPr>
              <a:t>“Brevity is the soul of wit.”</a:t>
            </a:r>
            <a:br>
              <a:rPr lang="en-US" sz="2000" dirty="0">
                <a:solidFill>
                  <a:schemeClr val="bg1"/>
                </a:solidFill>
                <a:latin typeface="+mj-lt"/>
              </a:rPr>
            </a:br>
            <a:r>
              <a:rPr lang="en-US" sz="2000" dirty="0">
                <a:solidFill>
                  <a:schemeClr val="bg1"/>
                </a:solidFill>
                <a:latin typeface="+mj-lt"/>
              </a:rPr>
              <a:t>– William Shakespeare</a:t>
            </a:r>
          </a:p>
        </p:txBody>
      </p:sp>
      <p:sp>
        <p:nvSpPr>
          <p:cNvPr id="10" name="TextBox 9">
            <a:extLst>
              <a:ext uri="{FF2B5EF4-FFF2-40B4-BE49-F238E27FC236}">
                <a16:creationId xmlns:a16="http://schemas.microsoft.com/office/drawing/2014/main" id="{8541A112-0E59-415B-9EB3-2C75CA1442A5}"/>
              </a:ext>
            </a:extLst>
          </p:cNvPr>
          <p:cNvSpPr txBox="1"/>
          <p:nvPr/>
        </p:nvSpPr>
        <p:spPr>
          <a:xfrm>
            <a:off x="5867033" y="3411539"/>
            <a:ext cx="1645294" cy="1600438"/>
          </a:xfrm>
          <a:prstGeom prst="rect">
            <a:avLst/>
          </a:prstGeom>
          <a:noFill/>
        </p:spPr>
        <p:txBody>
          <a:bodyPr wrap="square" rtlCol="0">
            <a:spAutoFit/>
          </a:bodyPr>
          <a:lstStyle/>
          <a:p>
            <a:pPr algn="ctr"/>
            <a:r>
              <a:rPr lang="en-US" sz="1400" dirty="0">
                <a:solidFill>
                  <a:schemeClr val="bg1"/>
                </a:solidFill>
                <a:latin typeface="+mj-lt"/>
              </a:rPr>
              <a:t>“I have only made this letter longer because I have not had the time to make it shorter.“ – Blaise Pascal</a:t>
            </a:r>
          </a:p>
        </p:txBody>
      </p:sp>
      <p:sp>
        <p:nvSpPr>
          <p:cNvPr id="11" name="TextBox 10">
            <a:extLst>
              <a:ext uri="{FF2B5EF4-FFF2-40B4-BE49-F238E27FC236}">
                <a16:creationId xmlns:a16="http://schemas.microsoft.com/office/drawing/2014/main" id="{60008051-3C44-4F84-A415-4687904356B6}"/>
              </a:ext>
            </a:extLst>
          </p:cNvPr>
          <p:cNvSpPr txBox="1"/>
          <p:nvPr/>
        </p:nvSpPr>
        <p:spPr>
          <a:xfrm>
            <a:off x="7530591" y="3506547"/>
            <a:ext cx="1572584" cy="1384995"/>
          </a:xfrm>
          <a:prstGeom prst="rect">
            <a:avLst/>
          </a:prstGeom>
          <a:noFill/>
        </p:spPr>
        <p:txBody>
          <a:bodyPr wrap="square" rtlCol="0">
            <a:spAutoFit/>
          </a:bodyPr>
          <a:lstStyle/>
          <a:p>
            <a:pPr algn="ctr"/>
            <a:r>
              <a:rPr lang="en-US" sz="1200" dirty="0">
                <a:solidFill>
                  <a:schemeClr val="bg1"/>
                </a:solidFill>
                <a:latin typeface="+mj-lt"/>
              </a:rPr>
              <a:t>“It is my ambition to say in ten sentences what others say in a whole book.” </a:t>
            </a:r>
          </a:p>
          <a:p>
            <a:pPr algn="ctr"/>
            <a:r>
              <a:rPr lang="en-US" sz="1200" dirty="0">
                <a:solidFill>
                  <a:schemeClr val="bg1"/>
                </a:solidFill>
                <a:latin typeface="+mj-lt"/>
              </a:rPr>
              <a:t>― Friedrich Nietzsche</a:t>
            </a:r>
          </a:p>
        </p:txBody>
      </p:sp>
    </p:spTree>
    <p:extLst>
      <p:ext uri="{BB962C8B-B14F-4D97-AF65-F5344CB8AC3E}">
        <p14:creationId xmlns:p14="http://schemas.microsoft.com/office/powerpoint/2010/main" val="111004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32"/>
                                        </p:tgtEl>
                                        <p:attrNameLst>
                                          <p:attrName>style.visibility</p:attrName>
                                        </p:attrNameLst>
                                      </p:cBhvr>
                                      <p:to>
                                        <p:strVal val="visible"/>
                                      </p:to>
                                    </p:set>
                                    <p:animEffect transition="in" filter="fade">
                                      <p:cBhvr>
                                        <p:cTn id="14" dur="500"/>
                                        <p:tgtEl>
                                          <p:spTgt spid="1032"/>
                                        </p:tgtEl>
                                      </p:cBhvr>
                                    </p:animEffect>
                                  </p:childTnLst>
                                </p:cTn>
                              </p:par>
                              <p:par>
                                <p:cTn id="15" presetID="10"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500"/>
                                        <p:tgtEl>
                                          <p:spTgt spid="10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036"/>
                                        </p:tgtEl>
                                        <p:attrNameLst>
                                          <p:attrName>style.visibility</p:attrName>
                                        </p:attrNameLst>
                                      </p:cBhvr>
                                      <p:to>
                                        <p:strVal val="visible"/>
                                      </p:to>
                                    </p:set>
                                    <p:animEffect transition="in" filter="fade">
                                      <p:cBhvr>
                                        <p:cTn id="26" dur="500"/>
                                        <p:tgtEl>
                                          <p:spTgt spid="103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692AB5-1829-41CB-8A93-35CE454840B7}"/>
              </a:ext>
            </a:extLst>
          </p:cNvPr>
          <p:cNvSpPr>
            <a:spLocks noGrp="1"/>
          </p:cNvSpPr>
          <p:nvPr>
            <p:ph type="sldNum" sz="quarter" idx="12"/>
          </p:nvPr>
        </p:nvSpPr>
        <p:spPr/>
        <p:txBody>
          <a:bodyPr/>
          <a:lstStyle/>
          <a:p>
            <a:fld id="{4EC93DFA-70F6-4220-86AB-AD3183C08C91}" type="slidenum">
              <a:rPr lang="en-US" smtClean="0"/>
              <a:t>8</a:t>
            </a:fld>
            <a:endParaRPr lang="en-US" dirty="0"/>
          </a:p>
        </p:txBody>
      </p:sp>
      <p:sp>
        <p:nvSpPr>
          <p:cNvPr id="4" name="Title 3">
            <a:extLst>
              <a:ext uri="{FF2B5EF4-FFF2-40B4-BE49-F238E27FC236}">
                <a16:creationId xmlns:a16="http://schemas.microsoft.com/office/drawing/2014/main" id="{EC8C4816-5E07-4789-B611-0EFD660539AB}"/>
              </a:ext>
            </a:extLst>
          </p:cNvPr>
          <p:cNvSpPr>
            <a:spLocks noGrp="1"/>
          </p:cNvSpPr>
          <p:nvPr>
            <p:ph type="title"/>
          </p:nvPr>
        </p:nvSpPr>
        <p:spPr/>
        <p:txBody>
          <a:bodyPr/>
          <a:lstStyle/>
          <a:p>
            <a:endParaRPr lang="en-US"/>
          </a:p>
        </p:txBody>
      </p:sp>
      <p:sp>
        <p:nvSpPr>
          <p:cNvPr id="5" name="Content Placeholder 1">
            <a:extLst>
              <a:ext uri="{FF2B5EF4-FFF2-40B4-BE49-F238E27FC236}">
                <a16:creationId xmlns:a16="http://schemas.microsoft.com/office/drawing/2014/main" id="{8F88FB2A-9413-47E4-A594-19A8E18FDC10}"/>
              </a:ext>
            </a:extLst>
          </p:cNvPr>
          <p:cNvSpPr txBox="1">
            <a:spLocks/>
          </p:cNvSpPr>
          <p:nvPr/>
        </p:nvSpPr>
        <p:spPr>
          <a:xfrm>
            <a:off x="885826" y="1495348"/>
            <a:ext cx="10515600" cy="468636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6000" dirty="0"/>
              <a:t>Part II</a:t>
            </a:r>
            <a:endParaRPr lang="en-US" dirty="0"/>
          </a:p>
          <a:p>
            <a:pPr marL="0" indent="0" algn="ctr">
              <a:lnSpc>
                <a:spcPct val="100000"/>
              </a:lnSpc>
              <a:buFont typeface="Arial" panose="020B0604020202020204" pitchFamily="34" charset="0"/>
              <a:buNone/>
            </a:pPr>
            <a:r>
              <a:rPr lang="en-US" sz="7200" dirty="0">
                <a:solidFill>
                  <a:srgbClr val="004A8A"/>
                </a:solidFill>
                <a:latin typeface="+mj-lt"/>
              </a:rPr>
              <a:t>WORKSHOP</a:t>
            </a:r>
          </a:p>
        </p:txBody>
      </p:sp>
    </p:spTree>
    <p:extLst>
      <p:ext uri="{BB962C8B-B14F-4D97-AF65-F5344CB8AC3E}">
        <p14:creationId xmlns:p14="http://schemas.microsoft.com/office/powerpoint/2010/main" val="3834995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B07436-B3FD-4409-BAFD-7A453BB33379}"/>
              </a:ext>
            </a:extLst>
          </p:cNvPr>
          <p:cNvSpPr>
            <a:spLocks noGrp="1"/>
          </p:cNvSpPr>
          <p:nvPr>
            <p:ph type="sldNum" sz="quarter" idx="12"/>
          </p:nvPr>
        </p:nvSpPr>
        <p:spPr/>
        <p:txBody>
          <a:bodyPr/>
          <a:lstStyle/>
          <a:p>
            <a:fld id="{4EC93DFA-70F6-4220-86AB-AD3183C08C91}" type="slidenum">
              <a:rPr lang="en-US" smtClean="0"/>
              <a:t>9</a:t>
            </a:fld>
            <a:endParaRPr lang="en-US" dirty="0"/>
          </a:p>
        </p:txBody>
      </p:sp>
      <p:sp>
        <p:nvSpPr>
          <p:cNvPr id="4" name="Title 3">
            <a:extLst>
              <a:ext uri="{FF2B5EF4-FFF2-40B4-BE49-F238E27FC236}">
                <a16:creationId xmlns:a16="http://schemas.microsoft.com/office/drawing/2014/main" id="{00A37AD9-9D6E-4D82-B36B-56349F8F3AEA}"/>
              </a:ext>
            </a:extLst>
          </p:cNvPr>
          <p:cNvSpPr>
            <a:spLocks noGrp="1"/>
          </p:cNvSpPr>
          <p:nvPr>
            <p:ph type="title"/>
          </p:nvPr>
        </p:nvSpPr>
        <p:spPr/>
        <p:txBody>
          <a:bodyPr/>
          <a:lstStyle/>
          <a:p>
            <a:r>
              <a:rPr lang="en-US" dirty="0"/>
              <a:t>What’s your point?</a:t>
            </a:r>
          </a:p>
        </p:txBody>
      </p:sp>
      <p:pic>
        <p:nvPicPr>
          <p:cNvPr id="5" name="Picture 4">
            <a:extLst>
              <a:ext uri="{FF2B5EF4-FFF2-40B4-BE49-F238E27FC236}">
                <a16:creationId xmlns:a16="http://schemas.microsoft.com/office/drawing/2014/main" id="{46058A0B-32C3-45BC-AAB7-B90C26F10790}"/>
              </a:ext>
            </a:extLst>
          </p:cNvPr>
          <p:cNvPicPr>
            <a:picLocks noChangeAspect="1"/>
          </p:cNvPicPr>
          <p:nvPr/>
        </p:nvPicPr>
        <p:blipFill>
          <a:blip r:embed="rId3"/>
          <a:stretch>
            <a:fillRect/>
          </a:stretch>
        </p:blipFill>
        <p:spPr>
          <a:xfrm>
            <a:off x="635616" y="1429717"/>
            <a:ext cx="10972800" cy="5165839"/>
          </a:xfrm>
          <a:prstGeom prst="rect">
            <a:avLst/>
          </a:prstGeom>
        </p:spPr>
      </p:pic>
      <p:pic>
        <p:nvPicPr>
          <p:cNvPr id="6" name="Content Placeholder 5">
            <a:extLst>
              <a:ext uri="{FF2B5EF4-FFF2-40B4-BE49-F238E27FC236}">
                <a16:creationId xmlns:a16="http://schemas.microsoft.com/office/drawing/2014/main" id="{C22B5D40-914D-443C-AD10-EA6B90CFEBED}"/>
              </a:ext>
            </a:extLst>
          </p:cNvPr>
          <p:cNvPicPr>
            <a:picLocks noChangeAspect="1"/>
          </p:cNvPicPr>
          <p:nvPr/>
        </p:nvPicPr>
        <p:blipFill>
          <a:blip r:embed="rId4"/>
          <a:stretch>
            <a:fillRect/>
          </a:stretch>
        </p:blipFill>
        <p:spPr>
          <a:xfrm>
            <a:off x="635240" y="1429556"/>
            <a:ext cx="10973176" cy="5166000"/>
          </a:xfrm>
          <a:prstGeom prst="rect">
            <a:avLst/>
          </a:prstGeom>
        </p:spPr>
      </p:pic>
    </p:spTree>
    <p:extLst>
      <p:ext uri="{BB962C8B-B14F-4D97-AF65-F5344CB8AC3E}">
        <p14:creationId xmlns:p14="http://schemas.microsoft.com/office/powerpoint/2010/main" val="411127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ne Energy Presenta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10206</TotalTime>
  <Words>2726</Words>
  <Application>Microsoft Office PowerPoint</Application>
  <PresentationFormat>Widescreen</PresentationFormat>
  <Paragraphs>357</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Century Gothic</vt:lpstr>
      <vt:lpstr>Courier New</vt:lpstr>
      <vt:lpstr>Palatino Linotype</vt:lpstr>
      <vt:lpstr>Times New Roman</vt:lpstr>
      <vt:lpstr>One Energy Presentations</vt:lpstr>
      <vt:lpstr>PowerPoint Presentation</vt:lpstr>
      <vt:lpstr>Outline</vt:lpstr>
      <vt:lpstr>PowerPoint Presentation</vt:lpstr>
      <vt:lpstr>Tech writing 101 recap</vt:lpstr>
      <vt:lpstr>Content</vt:lpstr>
      <vt:lpstr>Process</vt:lpstr>
      <vt:lpstr>Golden rules</vt:lpstr>
      <vt:lpstr>PowerPoint Presentation</vt:lpstr>
      <vt:lpstr>What’s your point?</vt:lpstr>
      <vt:lpstr>What’s your point?</vt:lpstr>
      <vt:lpstr>Search, find, cut</vt:lpstr>
      <vt:lpstr>Passive to active voice</vt:lpstr>
      <vt:lpstr>Redundancies</vt:lpstr>
      <vt:lpstr>Big picture revisions</vt:lpstr>
      <vt:lpstr>paragraphs</vt:lpstr>
      <vt:lpstr>paragraphs</vt:lpstr>
      <vt:lpstr>paragraphs</vt:lpstr>
      <vt:lpstr>paragraphs</vt:lpstr>
      <vt:lpstr>paragraphs</vt:lpstr>
      <vt:lpstr>PARAGRAPHS</vt:lpstr>
      <vt:lpstr>sentence revisions</vt:lpstr>
      <vt:lpstr>Final revisions</vt:lpstr>
      <vt:lpstr>While we’re here</vt:lpstr>
      <vt:lpstr>terminology</vt:lpstr>
      <vt:lpstr>Templates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Grosso</dc:creator>
  <cp:lastModifiedBy>Eileen Comerford</cp:lastModifiedBy>
  <cp:revision>156</cp:revision>
  <cp:lastPrinted>2017-08-17T14:49:41Z</cp:lastPrinted>
  <dcterms:created xsi:type="dcterms:W3CDTF">2016-08-18T14:52:56Z</dcterms:created>
  <dcterms:modified xsi:type="dcterms:W3CDTF">2017-08-28T13:09:46Z</dcterms:modified>
</cp:coreProperties>
</file>