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Lst>
  <p:notesMasterIdLst>
    <p:notesMasterId r:id="rId19"/>
  </p:notesMasterIdLst>
  <p:sldIdLst>
    <p:sldId id="256" r:id="rId2"/>
    <p:sldId id="259" r:id="rId3"/>
    <p:sldId id="260" r:id="rId4"/>
    <p:sldId id="261" r:id="rId5"/>
    <p:sldId id="262" r:id="rId6"/>
    <p:sldId id="267" r:id="rId7"/>
    <p:sldId id="268" r:id="rId8"/>
    <p:sldId id="272" r:id="rId9"/>
    <p:sldId id="273" r:id="rId10"/>
    <p:sldId id="263" r:id="rId11"/>
    <p:sldId id="269" r:id="rId12"/>
    <p:sldId id="264" r:id="rId13"/>
    <p:sldId id="266" r:id="rId14"/>
    <p:sldId id="270" r:id="rId15"/>
    <p:sldId id="271" r:id="rId16"/>
    <p:sldId id="265" r:id="rId17"/>
    <p:sldId id="257" r:id="rId18"/>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4A8A"/>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78261" autoAdjust="0"/>
  </p:normalViewPr>
  <p:slideViewPr>
    <p:cSldViewPr snapToGrid="0">
      <p:cViewPr varScale="1">
        <p:scale>
          <a:sx n="85" d="100"/>
          <a:sy n="85" d="100"/>
        </p:scale>
        <p:origin x="2262" y="96"/>
      </p:cViewPr>
      <p:guideLst/>
    </p:cSldViewPr>
  </p:slideViewPr>
  <p:notesTextViewPr>
    <p:cViewPr>
      <p:scale>
        <a:sx n="3" d="2"/>
        <a:sy n="3" d="2"/>
      </p:scale>
      <p:origin x="0" y="0"/>
    </p:cViewPr>
  </p:notesTextViewPr>
  <p:notesViewPr>
    <p:cSldViewPr snapToGrid="0">
      <p:cViewPr varScale="1">
        <p:scale>
          <a:sx n="87" d="100"/>
          <a:sy n="87" d="100"/>
        </p:scale>
        <p:origin x="3840" y="84"/>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23B8DED-EBA2-4766-908C-A1784D075350}" type="datetimeFigureOut">
              <a:rPr lang="en-US" smtClean="0"/>
              <a:t>4/4/2022</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20F8B05-337B-4454-B558-930237D0DB5A}" type="slidenum">
              <a:rPr lang="en-US" smtClean="0"/>
              <a:t>‹#›</a:t>
            </a:fld>
            <a:endParaRPr lang="en-US"/>
          </a:p>
        </p:txBody>
      </p:sp>
    </p:spTree>
    <p:extLst>
      <p:ext uri="{BB962C8B-B14F-4D97-AF65-F5344CB8AC3E}">
        <p14:creationId xmlns:p14="http://schemas.microsoft.com/office/powerpoint/2010/main" val="72173462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4</a:t>
            </a:fld>
            <a:endParaRPr lang="en-US"/>
          </a:p>
        </p:txBody>
      </p:sp>
    </p:spTree>
    <p:extLst>
      <p:ext uri="{BB962C8B-B14F-4D97-AF65-F5344CB8AC3E}">
        <p14:creationId xmlns:p14="http://schemas.microsoft.com/office/powerpoint/2010/main" val="72113004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normal load curve with conventional generational sources changes with as variable generation sources (wind and solar) start to become more prevalent. The graph above shows the specific impact of solar generation on the load curve. From 2012 to 2020, we see a significant decrease in the net load during the day when the sun is out. When the sun sets, the net load increases since solar generation can’t meet the demand anymore. Utilities must fall back to dispatching conventional generation sources (that are also more expensive). </a:t>
            </a:r>
          </a:p>
          <a:p>
            <a:endParaRPr lang="en-US" dirty="0"/>
          </a:p>
          <a:p>
            <a:r>
              <a:rPr lang="en-US" dirty="0"/>
              <a:t>The integration of renewable generation resources has a direct impact on the LMPs. Wind/solar ramping events can lead to LMPs dipping and sometimes becoming negative. So conventional generators are paying to put energy on the grid while renewables are benefitting from </a:t>
            </a:r>
            <a:r>
              <a:rPr lang="en-US" dirty="0" err="1"/>
              <a:t>RECs.</a:t>
            </a:r>
            <a:r>
              <a:rPr lang="en-US" dirty="0"/>
              <a:t> When wind and solar can’t meet demand, re-dispatching occurs to meet increased demand thus increasing the transmission congestion cost portion of the LMP.</a:t>
            </a:r>
          </a:p>
          <a:p>
            <a:endParaRPr lang="en-US" dirty="0"/>
          </a:p>
          <a:p>
            <a:r>
              <a:rPr lang="en-US" dirty="0"/>
              <a:t>Utilities curtail wind and solar generation during overgeneration periods thus decreasing overgeneration and the ramping need.</a:t>
            </a:r>
          </a:p>
          <a:p>
            <a:endParaRPr lang="en-US" dirty="0"/>
          </a:p>
          <a:p>
            <a:r>
              <a:rPr lang="en-US" dirty="0"/>
              <a:t>With a greater renewable generation load, the power grid needs to be more flexible.</a:t>
            </a:r>
          </a:p>
        </p:txBody>
      </p:sp>
      <p:sp>
        <p:nvSpPr>
          <p:cNvPr id="4" name="Slide Number Placeholder 3"/>
          <p:cNvSpPr>
            <a:spLocks noGrp="1"/>
          </p:cNvSpPr>
          <p:nvPr>
            <p:ph type="sldNum" sz="quarter" idx="5"/>
          </p:nvPr>
        </p:nvSpPr>
        <p:spPr/>
        <p:txBody>
          <a:bodyPr/>
          <a:lstStyle/>
          <a:p>
            <a:fld id="{320F8B05-337B-4454-B558-930237D0DB5A}" type="slidenum">
              <a:rPr lang="en-US" smtClean="0"/>
              <a:t>14</a:t>
            </a:fld>
            <a:endParaRPr lang="en-US"/>
          </a:p>
        </p:txBody>
      </p:sp>
    </p:spTree>
    <p:extLst>
      <p:ext uri="{BB962C8B-B14F-4D97-AF65-F5344CB8AC3E}">
        <p14:creationId xmlns:p14="http://schemas.microsoft.com/office/powerpoint/2010/main" val="30789731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Synchronous generators have stored kinetic energy (inertia) that provides the grid with time to respond to system frequency imbalances. </a:t>
            </a:r>
          </a:p>
        </p:txBody>
      </p:sp>
      <p:sp>
        <p:nvSpPr>
          <p:cNvPr id="4" name="Slide Number Placeholder 3"/>
          <p:cNvSpPr>
            <a:spLocks noGrp="1"/>
          </p:cNvSpPr>
          <p:nvPr>
            <p:ph type="sldNum" sz="quarter" idx="5"/>
          </p:nvPr>
        </p:nvSpPr>
        <p:spPr/>
        <p:txBody>
          <a:bodyPr/>
          <a:lstStyle/>
          <a:p>
            <a:fld id="{320F8B05-337B-4454-B558-930237D0DB5A}" type="slidenum">
              <a:rPr lang="en-US" smtClean="0"/>
              <a:t>15</a:t>
            </a:fld>
            <a:endParaRPr lang="en-US"/>
          </a:p>
        </p:txBody>
      </p:sp>
    </p:spTree>
    <p:extLst>
      <p:ext uri="{BB962C8B-B14F-4D97-AF65-F5344CB8AC3E}">
        <p14:creationId xmlns:p14="http://schemas.microsoft.com/office/powerpoint/2010/main" val="42401169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Generating resources connected to the distribution network are considered demand reducing assets in the perspective of RTOs/ISOs. Even though we install our projects to offset one load entity, the turbine energy production still offsets the energy demanded from transmission networks. </a:t>
            </a:r>
          </a:p>
          <a:p>
            <a:endParaRPr lang="en-US" dirty="0"/>
          </a:p>
          <a:p>
            <a:r>
              <a:rPr lang="en-US" dirty="0"/>
              <a:t>Remember our definition of LMP is the sum of the system marginal price (the price of the last “cleared” generation resource) plus the transmission congestion price and any marginal losses. With the net zero projects, we would have wind and solar generation leading to a more balanced profile and more of an affect on transmission congestion and the system marginal price. </a:t>
            </a:r>
          </a:p>
          <a:p>
            <a:endParaRPr lang="en-US" dirty="0"/>
          </a:p>
          <a:p>
            <a:r>
              <a:rPr lang="en-US" dirty="0"/>
              <a:t>What we are doing is not on the scale of large wind/solar farms, but still lends to ensuring the most economical delivery of electricity. </a:t>
            </a:r>
          </a:p>
          <a:p>
            <a:endParaRPr lang="en-US" dirty="0"/>
          </a:p>
          <a:p>
            <a:r>
              <a:rPr lang="en-US" dirty="0"/>
              <a:t>With behind-the-meter projects, we are not subject to grid curtailment. </a:t>
            </a:r>
          </a:p>
        </p:txBody>
      </p:sp>
      <p:sp>
        <p:nvSpPr>
          <p:cNvPr id="4" name="Slide Number Placeholder 3"/>
          <p:cNvSpPr>
            <a:spLocks noGrp="1"/>
          </p:cNvSpPr>
          <p:nvPr>
            <p:ph type="sldNum" sz="quarter" idx="5"/>
          </p:nvPr>
        </p:nvSpPr>
        <p:spPr/>
        <p:txBody>
          <a:bodyPr/>
          <a:lstStyle/>
          <a:p>
            <a:fld id="{320F8B05-337B-4454-B558-930237D0DB5A}" type="slidenum">
              <a:rPr lang="en-US" smtClean="0"/>
              <a:t>16</a:t>
            </a:fld>
            <a:endParaRPr lang="en-US"/>
          </a:p>
        </p:txBody>
      </p:sp>
    </p:spTree>
    <p:extLst>
      <p:ext uri="{BB962C8B-B14F-4D97-AF65-F5344CB8AC3E}">
        <p14:creationId xmlns:p14="http://schemas.microsoft.com/office/powerpoint/2010/main" val="39591385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5</a:t>
            </a:fld>
            <a:endParaRPr lang="en-US"/>
          </a:p>
        </p:txBody>
      </p:sp>
    </p:spTree>
    <p:extLst>
      <p:ext uri="{BB962C8B-B14F-4D97-AF65-F5344CB8AC3E}">
        <p14:creationId xmlns:p14="http://schemas.microsoft.com/office/powerpoint/2010/main" val="3476096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Concept of economic dispatch – PJM dispatches the least expensive resource first and then dispatches the next least expensive and so forth until the projected load is met (plus some reserve amount). These resources are said to be “cleared”. The cost of the last cleared resource is considered to be the wholesale price. This affects the Locational Marginal Price (LMP).</a:t>
            </a:r>
          </a:p>
          <a:p>
            <a:endParaRPr lang="en-US" dirty="0"/>
          </a:p>
          <a:p>
            <a:r>
              <a:rPr lang="en-US" dirty="0"/>
              <a:t>PJM then takes the cleared resources and creates a generation schedule for the next day.</a:t>
            </a:r>
          </a:p>
        </p:txBody>
      </p:sp>
      <p:sp>
        <p:nvSpPr>
          <p:cNvPr id="4" name="Slide Number Placeholder 3"/>
          <p:cNvSpPr>
            <a:spLocks noGrp="1"/>
          </p:cNvSpPr>
          <p:nvPr>
            <p:ph type="sldNum" sz="quarter" idx="5"/>
          </p:nvPr>
        </p:nvSpPr>
        <p:spPr/>
        <p:txBody>
          <a:bodyPr/>
          <a:lstStyle/>
          <a:p>
            <a:fld id="{320F8B05-337B-4454-B558-930237D0DB5A}" type="slidenum">
              <a:rPr lang="en-US" smtClean="0"/>
              <a:t>6</a:t>
            </a:fld>
            <a:endParaRPr lang="en-US"/>
          </a:p>
        </p:txBody>
      </p:sp>
    </p:spTree>
    <p:extLst>
      <p:ext uri="{BB962C8B-B14F-4D97-AF65-F5344CB8AC3E}">
        <p14:creationId xmlns:p14="http://schemas.microsoft.com/office/powerpoint/2010/main" val="33281943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Congestion is an economic issue, not a reliability issue. PJM always prioritizes grid reliability and cannot wait for less expensive generation resource to ramp up to meet demand, thus the re-dispatching of a more expensive generation resource. </a:t>
            </a:r>
          </a:p>
        </p:txBody>
      </p:sp>
      <p:sp>
        <p:nvSpPr>
          <p:cNvPr id="4" name="Slide Number Placeholder 3"/>
          <p:cNvSpPr>
            <a:spLocks noGrp="1"/>
          </p:cNvSpPr>
          <p:nvPr>
            <p:ph type="sldNum" sz="quarter" idx="5"/>
          </p:nvPr>
        </p:nvSpPr>
        <p:spPr/>
        <p:txBody>
          <a:bodyPr/>
          <a:lstStyle/>
          <a:p>
            <a:fld id="{320F8B05-337B-4454-B558-930237D0DB5A}" type="slidenum">
              <a:rPr lang="en-US" smtClean="0"/>
              <a:t>7</a:t>
            </a:fld>
            <a:endParaRPr lang="en-US"/>
          </a:p>
        </p:txBody>
      </p:sp>
    </p:spTree>
    <p:extLst>
      <p:ext uri="{BB962C8B-B14F-4D97-AF65-F5344CB8AC3E}">
        <p14:creationId xmlns:p14="http://schemas.microsoft.com/office/powerpoint/2010/main" val="34421942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9</a:t>
            </a:fld>
            <a:endParaRPr lang="en-US"/>
          </a:p>
        </p:txBody>
      </p:sp>
    </p:spTree>
    <p:extLst>
      <p:ext uri="{BB962C8B-B14F-4D97-AF65-F5344CB8AC3E}">
        <p14:creationId xmlns:p14="http://schemas.microsoft.com/office/powerpoint/2010/main" val="383116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FOR ENERGY MARKET - </a:t>
            </a:r>
          </a:p>
          <a:p>
            <a:endParaRPr lang="en-US" dirty="0"/>
          </a:p>
          <a:p>
            <a:r>
              <a:rPr lang="en-US" dirty="0"/>
              <a:t>FOR CAPACITY MARKET - PJM compares capacity to a business parking lot. There are enough spaces for normal business hours, but also enough parking spaces to meet high demand during the holidays (especially Black Friday).</a:t>
            </a:r>
          </a:p>
          <a:p>
            <a:endParaRPr lang="en-US" dirty="0"/>
          </a:p>
          <a:p>
            <a:r>
              <a:rPr lang="en-US" dirty="0"/>
              <a:t>FOR ANCILLARY SERVICES MARKET- </a:t>
            </a:r>
          </a:p>
          <a:p>
            <a:endParaRPr lang="en-US" dirty="0"/>
          </a:p>
          <a:p>
            <a:r>
              <a:rPr lang="en-US" dirty="0"/>
              <a:t>Regulation keeps the system’s area control error (ACE) within acceptable bounds. ACE is the difference between the projected and actual electrical generation (while taking variations of the system’s frequency into account).  Some resources within the regulation market include steam, combustion turbines, hydro, storage and demand response. </a:t>
            </a:r>
          </a:p>
          <a:p>
            <a:endParaRPr lang="en-US" dirty="0"/>
          </a:p>
          <a:p>
            <a:r>
              <a:rPr lang="en-US" dirty="0"/>
              <a:t>Demand response is described as end user’s reducing electricity use based on power grid conditions and hourly wholesale electricity costs. It is basically an incentive for the end user to curtail their usage</a:t>
            </a:r>
          </a:p>
          <a:p>
            <a:endParaRPr lang="en-US" dirty="0"/>
          </a:p>
          <a:p>
            <a:r>
              <a:rPr lang="en-US" dirty="0"/>
              <a:t>There are two types of automated signals PJM sends out.</a:t>
            </a:r>
          </a:p>
          <a:p>
            <a:endParaRPr lang="en-US" dirty="0"/>
          </a:p>
          <a:p>
            <a:r>
              <a:rPr lang="en-US" dirty="0"/>
              <a:t>Regulation D – fast, dynamic signal; requires instantaneous response</a:t>
            </a:r>
          </a:p>
          <a:p>
            <a:r>
              <a:rPr lang="en-US" dirty="0"/>
              <a:t>Regulation A – slower signal; recovers larger, longer fluctuations </a:t>
            </a:r>
          </a:p>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10</a:t>
            </a:fld>
            <a:endParaRPr lang="en-US"/>
          </a:p>
        </p:txBody>
      </p:sp>
    </p:spTree>
    <p:extLst>
      <p:ext uri="{BB962C8B-B14F-4D97-AF65-F5344CB8AC3E}">
        <p14:creationId xmlns:p14="http://schemas.microsoft.com/office/powerpoint/2010/main" val="85641609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11</a:t>
            </a:fld>
            <a:endParaRPr lang="en-US"/>
          </a:p>
        </p:txBody>
      </p:sp>
    </p:spTree>
    <p:extLst>
      <p:ext uri="{BB962C8B-B14F-4D97-AF65-F5344CB8AC3E}">
        <p14:creationId xmlns:p14="http://schemas.microsoft.com/office/powerpoint/2010/main" val="150155335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20F8B05-337B-4454-B558-930237D0DB5A}" type="slidenum">
              <a:rPr lang="en-US" smtClean="0"/>
              <a:t>12</a:t>
            </a:fld>
            <a:endParaRPr lang="en-US"/>
          </a:p>
        </p:txBody>
      </p:sp>
    </p:spTree>
    <p:extLst>
      <p:ext uri="{BB962C8B-B14F-4D97-AF65-F5344CB8AC3E}">
        <p14:creationId xmlns:p14="http://schemas.microsoft.com/office/powerpoint/2010/main" val="32423205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yellow bars represent wind energy production throughout a given day. The yellow line represents the net load curve (demand load – wind production load) while the red line represents the original load curve.</a:t>
            </a:r>
          </a:p>
        </p:txBody>
      </p:sp>
      <p:sp>
        <p:nvSpPr>
          <p:cNvPr id="4" name="Slide Number Placeholder 3"/>
          <p:cNvSpPr>
            <a:spLocks noGrp="1"/>
          </p:cNvSpPr>
          <p:nvPr>
            <p:ph type="sldNum" sz="quarter" idx="5"/>
          </p:nvPr>
        </p:nvSpPr>
        <p:spPr/>
        <p:txBody>
          <a:bodyPr/>
          <a:lstStyle/>
          <a:p>
            <a:fld id="{320F8B05-337B-4454-B558-930237D0DB5A}" type="slidenum">
              <a:rPr lang="en-US" smtClean="0"/>
              <a:t>13</a:t>
            </a:fld>
            <a:endParaRPr lang="en-US"/>
          </a:p>
        </p:txBody>
      </p:sp>
    </p:spTree>
    <p:extLst>
      <p:ext uri="{BB962C8B-B14F-4D97-AF65-F5344CB8AC3E}">
        <p14:creationId xmlns:p14="http://schemas.microsoft.com/office/powerpoint/2010/main" val="7931434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grpSp>
        <p:nvGrpSpPr>
          <p:cNvPr id="12" name="Group 11"/>
          <p:cNvGrpSpPr/>
          <p:nvPr userDrawn="1"/>
        </p:nvGrpSpPr>
        <p:grpSpPr>
          <a:xfrm>
            <a:off x="0" y="1354976"/>
            <a:ext cx="9144000" cy="5503024"/>
            <a:chOff x="687278" y="1354975"/>
            <a:chExt cx="9144000" cy="5503025"/>
          </a:xfrm>
        </p:grpSpPr>
        <p:pic>
          <p:nvPicPr>
            <p:cNvPr id="13" name="Picture 12"/>
            <p:cNvPicPr>
              <a:picLocks noChangeAspect="1"/>
            </p:cNvPicPr>
            <p:nvPr userDrawn="1"/>
          </p:nvPicPr>
          <p:blipFill rotWithShape="1">
            <a:blip r:embed="rId2" cstate="print">
              <a:extLst>
                <a:ext uri="{28A0092B-C50C-407E-A947-70E740481C1C}">
                  <a14:useLocalDpi xmlns:a14="http://schemas.microsoft.com/office/drawing/2010/main" val="0"/>
                </a:ext>
              </a:extLst>
            </a:blip>
            <a:srcRect l="7255" t="20859" r="73275" b="953"/>
            <a:stretch/>
          </p:blipFill>
          <p:spPr>
            <a:xfrm>
              <a:off x="687278" y="1354975"/>
              <a:ext cx="1844366" cy="5503025"/>
            </a:xfrm>
            <a:prstGeom prst="rect">
              <a:avLst/>
            </a:prstGeom>
          </p:spPr>
        </p:pic>
        <p:pic>
          <p:nvPicPr>
            <p:cNvPr id="14" name="Picture 13"/>
            <p:cNvPicPr>
              <a:picLocks noChangeAspect="1"/>
            </p:cNvPicPr>
            <p:nvPr userDrawn="1"/>
          </p:nvPicPr>
          <p:blipFill rotWithShape="1">
            <a:blip r:embed="rId2" cstate="print">
              <a:extLst>
                <a:ext uri="{28A0092B-C50C-407E-A947-70E740481C1C}">
                  <a14:useLocalDpi xmlns:a14="http://schemas.microsoft.com/office/drawing/2010/main" val="0"/>
                </a:ext>
              </a:extLst>
            </a:blip>
            <a:srcRect l="27447" t="78760" r="3411"/>
            <a:stretch/>
          </p:blipFill>
          <p:spPr>
            <a:xfrm>
              <a:off x="2474284" y="5037513"/>
              <a:ext cx="7356994" cy="1820487"/>
            </a:xfrm>
            <a:prstGeom prst="rect">
              <a:avLst/>
            </a:prstGeom>
          </p:spPr>
        </p:pic>
        <p:sp>
          <p:nvSpPr>
            <p:cNvPr id="16" name="Rectangle 15"/>
            <p:cNvSpPr/>
            <p:nvPr userDrawn="1"/>
          </p:nvSpPr>
          <p:spPr>
            <a:xfrm>
              <a:off x="2474284" y="1354976"/>
              <a:ext cx="7356994" cy="3682537"/>
            </a:xfrm>
            <a:prstGeom prst="rect">
              <a:avLst/>
            </a:prstGeom>
            <a:solidFill>
              <a:srgbClr val="004A8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373389" y="159447"/>
            <a:ext cx="1619585" cy="1030658"/>
          </a:xfrm>
          <a:prstGeom prst="rect">
            <a:avLst/>
          </a:prstGeom>
        </p:spPr>
      </p:pic>
      <p:sp>
        <p:nvSpPr>
          <p:cNvPr id="15" name="Text Placeholder 14"/>
          <p:cNvSpPr>
            <a:spLocks noGrp="1"/>
          </p:cNvSpPr>
          <p:nvPr>
            <p:ph type="body" sz="quarter" idx="10"/>
          </p:nvPr>
        </p:nvSpPr>
        <p:spPr>
          <a:xfrm>
            <a:off x="2738880" y="2299018"/>
            <a:ext cx="5564981" cy="931862"/>
          </a:xfrm>
        </p:spPr>
        <p:txBody>
          <a:bodyPr>
            <a:noAutofit/>
          </a:bodyPr>
          <a:lstStyle>
            <a:lvl1pPr marL="0" indent="0" algn="ctr">
              <a:buNone/>
              <a:defRPr sz="4800" b="1" cap="all" baseline="0">
                <a:solidFill>
                  <a:schemeClr val="bg1"/>
                </a:solidFill>
                <a:latin typeface="+mj-lt"/>
              </a:defRPr>
            </a:lvl1pPr>
            <a:lvl2pPr>
              <a:defRPr b="1" cap="all" baseline="0">
                <a:solidFill>
                  <a:schemeClr val="bg1"/>
                </a:solidFill>
                <a:latin typeface="+mj-lt"/>
              </a:defRPr>
            </a:lvl2pPr>
            <a:lvl3pPr>
              <a:defRPr b="1" cap="all" baseline="0">
                <a:solidFill>
                  <a:schemeClr val="bg1"/>
                </a:solidFill>
                <a:latin typeface="+mj-lt"/>
              </a:defRPr>
            </a:lvl3pPr>
            <a:lvl4pPr>
              <a:defRPr b="1" cap="all" baseline="0">
                <a:solidFill>
                  <a:schemeClr val="bg1"/>
                </a:solidFill>
                <a:latin typeface="+mj-lt"/>
              </a:defRPr>
            </a:lvl4pPr>
            <a:lvl5pPr>
              <a:defRPr b="1" cap="all" baseline="0">
                <a:solidFill>
                  <a:schemeClr val="bg1"/>
                </a:solidFill>
                <a:latin typeface="+mj-lt"/>
              </a:defRPr>
            </a:lvl5pPr>
          </a:lstStyle>
          <a:p>
            <a:pPr lvl="0"/>
            <a:r>
              <a:rPr lang="en-US"/>
              <a:t>Click to edit Master text styles</a:t>
            </a:r>
          </a:p>
        </p:txBody>
      </p:sp>
    </p:spTree>
    <p:extLst>
      <p:ext uri="{BB962C8B-B14F-4D97-AF65-F5344CB8AC3E}">
        <p14:creationId xmlns:p14="http://schemas.microsoft.com/office/powerpoint/2010/main" val="26563009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FDF9001-50EA-470E-A2C4-93317094E12C}" type="datetime1">
              <a:rPr lang="en-US" smtClean="0"/>
              <a:t>4/4/2022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14772367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471353"/>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6200" y="1471353"/>
            <a:ext cx="4629150" cy="463734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8650" y="3148791"/>
            <a:ext cx="2949178" cy="2959909"/>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283C09D4-84DB-4B78-AF1D-B934C8797209}" type="datetime1">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7182239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8650" y="1482826"/>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6200" y="1482826"/>
            <a:ext cx="4629150" cy="467690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8650" y="3150524"/>
            <a:ext cx="2949178" cy="3009207"/>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5F9F6BC-BD2C-480D-AE7A-AC0D1779272C}" type="datetime1">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831755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B3741A1-E075-4A77-8317-1C6D1E49FF66}" type="datetime1">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45475489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1454727"/>
            <a:ext cx="1971675" cy="472223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57225" y="1454727"/>
            <a:ext cx="5800725" cy="472223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4AC7A17-4B7D-4D6E-B9C2-D28203B9BD80}" type="datetime1">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23527645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lvl1pPr>
              <a:defRPr sz="2100" b="1">
                <a:latin typeface="Palatino Linotype" panose="02040502050505030304" pitchFamily="18" charset="0"/>
              </a:defRPr>
            </a:lvl1pPr>
            <a:lvl2pPr>
              <a:defRPr>
                <a:latin typeface="Palatino Linotype" panose="02040502050505030304" pitchFamily="18" charset="0"/>
              </a:defRPr>
            </a:lvl2pPr>
            <a:lvl3pPr>
              <a:defRPr>
                <a:latin typeface="Palatino Linotype" panose="02040502050505030304" pitchFamily="18" charset="0"/>
              </a:defRPr>
            </a:lvl3pPr>
            <a:lvl4pPr>
              <a:defRPr>
                <a:latin typeface="Palatino Linotype" panose="02040502050505030304" pitchFamily="18" charset="0"/>
              </a:defRPr>
            </a:lvl4pPr>
            <a:lvl5pPr>
              <a:defRPr>
                <a:latin typeface="Palatino Linotype" panose="02040502050505030304" pitchFamily="18"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
        <p:nvSpPr>
          <p:cNvPr id="16" name="Title 1"/>
          <p:cNvSpPr>
            <a:spLocks noGrp="1"/>
          </p:cNvSpPr>
          <p:nvPr>
            <p:ph type="title"/>
          </p:nvPr>
        </p:nvSpPr>
        <p:spPr>
          <a:xfrm>
            <a:off x="1293227" y="365135"/>
            <a:ext cx="7222127" cy="787269"/>
          </a:xfrm>
        </p:spPr>
        <p:txBody>
          <a:bodyPr/>
          <a:lstStyle/>
          <a:p>
            <a:r>
              <a:rPr lang="en-US"/>
              <a:t>Click to edit Master title style</a:t>
            </a:r>
          </a:p>
        </p:txBody>
      </p:sp>
    </p:spTree>
    <p:extLst>
      <p:ext uri="{BB962C8B-B14F-4D97-AF65-F5344CB8AC3E}">
        <p14:creationId xmlns:p14="http://schemas.microsoft.com/office/powerpoint/2010/main" val="197054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15140066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Custom Layout">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val="0"/>
              </a:ext>
            </a:extLst>
          </a:blip>
          <a:srcRect l="16074" t="20847" r="8681" b="9286"/>
          <a:stretch/>
        </p:blipFill>
        <p:spPr>
          <a:xfrm>
            <a:off x="0" y="0"/>
            <a:ext cx="9183469" cy="5686425"/>
          </a:xfrm>
          <a:prstGeom prst="rect">
            <a:avLst/>
          </a:prstGeom>
        </p:spPr>
      </p:pic>
      <p:pic>
        <p:nvPicPr>
          <p:cNvPr id="7"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369081" y="264830"/>
            <a:ext cx="1689697" cy="1060988"/>
          </a:xfrm>
          <a:prstGeom prst="rect">
            <a:avLst/>
          </a:prstGeom>
        </p:spPr>
      </p:pic>
      <p:sp>
        <p:nvSpPr>
          <p:cNvPr id="11" name="Title Placeholder 1"/>
          <p:cNvSpPr>
            <a:spLocks noGrp="1"/>
          </p:cNvSpPr>
          <p:nvPr>
            <p:ph type="title"/>
          </p:nvPr>
        </p:nvSpPr>
        <p:spPr>
          <a:xfrm>
            <a:off x="92870" y="5780384"/>
            <a:ext cx="6829425" cy="829246"/>
          </a:xfrm>
          <a:prstGeom prst="rect">
            <a:avLst/>
          </a:prstGeom>
        </p:spPr>
        <p:txBody>
          <a:bodyPr vert="horz" lIns="91440" tIns="45720" rIns="91440" bIns="45720" rtlCol="0" anchor="ctr">
            <a:normAutofit/>
          </a:bodyPr>
          <a:lstStyle>
            <a:lvl1pPr algn="l">
              <a:defRPr/>
            </a:lvl1pPr>
          </a:lstStyle>
          <a:p>
            <a:r>
              <a:rPr lang="en-US"/>
              <a:t>Click to edit Master title style</a:t>
            </a:r>
            <a:endParaRPr lang="en-US" dirty="0"/>
          </a:p>
        </p:txBody>
      </p:sp>
      <p:sp>
        <p:nvSpPr>
          <p:cNvPr id="12" name="TextBox 11"/>
          <p:cNvSpPr txBox="1"/>
          <p:nvPr userDrawn="1"/>
        </p:nvSpPr>
        <p:spPr>
          <a:xfrm>
            <a:off x="6985760" y="5828900"/>
            <a:ext cx="2158240" cy="473206"/>
          </a:xfrm>
          <a:prstGeom prst="rect">
            <a:avLst/>
          </a:prstGeom>
          <a:noFill/>
        </p:spPr>
        <p:txBody>
          <a:bodyPr wrap="square" rtlCol="0">
            <a:spAutoFit/>
          </a:bodyPr>
          <a:lstStyle/>
          <a:p>
            <a:pPr marL="0" marR="0" lvl="0" indent="0" algn="l" defTabSz="685783" rtl="0" eaLnBrk="1" fontAlgn="auto" latinLnBrk="0" hangingPunct="1">
              <a:lnSpc>
                <a:spcPct val="100000"/>
              </a:lnSpc>
              <a:spcBef>
                <a:spcPts val="0"/>
              </a:spcBef>
              <a:spcAft>
                <a:spcPts val="0"/>
              </a:spcAft>
              <a:buClrTx/>
              <a:buSzTx/>
              <a:buFontTx/>
              <a:buNone/>
              <a:tabLst/>
              <a:defRPr/>
            </a:pPr>
            <a:r>
              <a:rPr lang="en-US" sz="825" b="1" dirty="0">
                <a:solidFill>
                  <a:schemeClr val="tx1"/>
                </a:solidFill>
                <a:latin typeface="+mn-lt"/>
              </a:rPr>
              <a:t>12385 Township Rd</a:t>
            </a:r>
            <a:r>
              <a:rPr lang="en-US" sz="825" b="1" baseline="0" dirty="0">
                <a:solidFill>
                  <a:schemeClr val="tx1"/>
                </a:solidFill>
                <a:latin typeface="+mn-lt"/>
              </a:rPr>
              <a:t> 215 | PO Box 894</a:t>
            </a:r>
          </a:p>
          <a:p>
            <a:pPr marL="0" marR="0" lvl="0" indent="0" algn="l" defTabSz="685783" rtl="0" eaLnBrk="1" fontAlgn="auto" latinLnBrk="0" hangingPunct="1">
              <a:lnSpc>
                <a:spcPct val="100000"/>
              </a:lnSpc>
              <a:spcBef>
                <a:spcPts val="0"/>
              </a:spcBef>
              <a:spcAft>
                <a:spcPts val="0"/>
              </a:spcAft>
              <a:buClrTx/>
              <a:buSzTx/>
              <a:buFontTx/>
              <a:buNone/>
              <a:tabLst/>
              <a:defRPr/>
            </a:pPr>
            <a:r>
              <a:rPr lang="en-US" sz="825" b="1" baseline="0" dirty="0">
                <a:solidFill>
                  <a:schemeClr val="tx1"/>
                </a:solidFill>
                <a:latin typeface="+mn-lt"/>
              </a:rPr>
              <a:t>Findlay, Ohio 45840</a:t>
            </a:r>
          </a:p>
          <a:p>
            <a:pPr marL="0" marR="0" lvl="0" indent="0" algn="l" defTabSz="685783" rtl="0" eaLnBrk="1" fontAlgn="auto" latinLnBrk="0" hangingPunct="1">
              <a:lnSpc>
                <a:spcPct val="100000"/>
              </a:lnSpc>
              <a:spcBef>
                <a:spcPts val="0"/>
              </a:spcBef>
              <a:spcAft>
                <a:spcPts val="0"/>
              </a:spcAft>
              <a:buClrTx/>
              <a:buSzTx/>
              <a:buFontTx/>
              <a:buNone/>
              <a:tabLst/>
              <a:defRPr/>
            </a:pPr>
            <a:r>
              <a:rPr lang="en-US" sz="825" b="1" kern="1200" dirty="0">
                <a:solidFill>
                  <a:schemeClr val="tx1"/>
                </a:solidFill>
                <a:latin typeface="+mn-lt"/>
                <a:ea typeface="+mn-ea"/>
                <a:cs typeface="+mn-cs"/>
              </a:rPr>
              <a:t>877-298-5853</a:t>
            </a:r>
            <a:r>
              <a:rPr lang="en-US" sz="825" b="1" kern="1200" baseline="0" dirty="0">
                <a:solidFill>
                  <a:schemeClr val="tx1"/>
                </a:solidFill>
                <a:latin typeface="+mn-lt"/>
                <a:ea typeface="+mn-ea"/>
                <a:cs typeface="+mn-cs"/>
              </a:rPr>
              <a:t> | </a:t>
            </a:r>
            <a:r>
              <a:rPr lang="en-US" sz="825" b="1" kern="1200" dirty="0">
                <a:solidFill>
                  <a:schemeClr val="tx1"/>
                </a:solidFill>
                <a:latin typeface="+mn-lt"/>
                <a:ea typeface="+mn-ea"/>
                <a:cs typeface="+mn-cs"/>
              </a:rPr>
              <a:t>www.oneenergy.com</a:t>
            </a:r>
            <a:endParaRPr lang="en-US" sz="825" b="1" dirty="0">
              <a:solidFill>
                <a:schemeClr val="tx1"/>
              </a:solidFill>
              <a:latin typeface="+mn-lt"/>
            </a:endParaRPr>
          </a:p>
        </p:txBody>
      </p:sp>
      <p:cxnSp>
        <p:nvCxnSpPr>
          <p:cNvPr id="3" name="Straight Connector 2"/>
          <p:cNvCxnSpPr/>
          <p:nvPr userDrawn="1"/>
        </p:nvCxnSpPr>
        <p:spPr>
          <a:xfrm>
            <a:off x="6985760" y="5895575"/>
            <a:ext cx="1" cy="598864"/>
          </a:xfrm>
          <a:prstGeom prst="line">
            <a:avLst/>
          </a:prstGeom>
          <a:ln w="19050">
            <a:solidFill>
              <a:srgbClr val="004A8A"/>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148531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F40E1AD1-8C34-4217-B81B-B9ABC8BB3121}" type="datetime1">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1443963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8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6FDA33A-E54C-442D-9186-352CD1C3D61D}" type="datetime1">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3397893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7A9B29F-4592-471E-BAC3-27AE3182B56C}" type="datetime1">
              <a:rPr lang="en-US" smtClean="0"/>
              <a:t>4/4/2022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296180108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695941"/>
            <a:ext cx="7772400" cy="2387600"/>
          </a:xfrm>
        </p:spPr>
        <p:txBody>
          <a:bodyPr anchor="b">
            <a:normAutofit/>
          </a:bodyPr>
          <a:lstStyle>
            <a:lvl1pPr algn="ctr">
              <a:defRPr sz="4400"/>
            </a:lvl1pPr>
          </a:lstStyle>
          <a:p>
            <a:r>
              <a:rPr lang="en-US"/>
              <a:t>Click to edit Master title style</a:t>
            </a:r>
            <a:endParaRPr lang="en-US" dirty="0"/>
          </a:p>
        </p:txBody>
      </p:sp>
      <p:sp>
        <p:nvSpPr>
          <p:cNvPr id="3" name="Subtitle 2"/>
          <p:cNvSpPr>
            <a:spLocks noGrp="1"/>
          </p:cNvSpPr>
          <p:nvPr>
            <p:ph type="subTitle" idx="1"/>
          </p:nvPr>
        </p:nvSpPr>
        <p:spPr>
          <a:xfrm>
            <a:off x="1143000" y="4341871"/>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1D33E46F-87FE-46F2-961E-ECA482E6E173}" type="datetime1">
              <a:rPr lang="en-US" smtClean="0"/>
              <a:t>4/4/2022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EC93DFA-70F6-4220-86AB-AD3183C08C91}" type="slidenum">
              <a:rPr lang="en-US" smtClean="0"/>
              <a:t>‹#›</a:t>
            </a:fld>
            <a:endParaRPr lang="en-US" dirty="0"/>
          </a:p>
        </p:txBody>
      </p:sp>
    </p:spTree>
    <p:extLst>
      <p:ext uri="{BB962C8B-B14F-4D97-AF65-F5344CB8AC3E}">
        <p14:creationId xmlns:p14="http://schemas.microsoft.com/office/powerpoint/2010/main" val="2956566724"/>
      </p:ext>
    </p:extLst>
  </p:cSld>
  <p:clrMapOvr>
    <a:masterClrMapping/>
  </p:clrMapOvr>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886989" y="374073"/>
            <a:ext cx="6629552" cy="798022"/>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8650" y="1514475"/>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514475"/>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F96BD660-C672-4606-9D09-165DFF4FC29C}" type="datetime1">
              <a:rPr lang="en-US" smtClean="0"/>
              <a:t>4/4/2022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3834511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26C463DC-FC82-4ED9-AC86-9975A7C3DDCC}" type="datetime1">
              <a:rPr lang="en-US" smtClean="0"/>
              <a:t>4/4/2022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EC93DFA-70F6-4220-86AB-AD3183C08C91}" type="slidenum">
              <a:rPr lang="en-US" smtClean="0"/>
              <a:t>‹#›</a:t>
            </a:fld>
            <a:endParaRPr lang="en-US"/>
          </a:p>
        </p:txBody>
      </p:sp>
    </p:spTree>
    <p:extLst>
      <p:ext uri="{BB962C8B-B14F-4D97-AF65-F5344CB8AC3E}">
        <p14:creationId xmlns:p14="http://schemas.microsoft.com/office/powerpoint/2010/main" val="1420478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e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803862" y="365126"/>
            <a:ext cx="6711488" cy="802447"/>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33E46F-87FE-46F2-961E-ECA482E6E173}" type="datetime1">
              <a:rPr lang="en-US" smtClean="0"/>
              <a:t>4/4/2022</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EC93DFA-70F6-4220-86AB-AD3183C08C91}" type="slidenum">
              <a:rPr lang="en-US" smtClean="0"/>
              <a:t>‹#›</a:t>
            </a:fld>
            <a:endParaRPr lang="en-US" dirty="0"/>
          </a:p>
        </p:txBody>
      </p:sp>
      <p:sp>
        <p:nvSpPr>
          <p:cNvPr id="7" name="Rectangle 19"/>
          <p:cNvSpPr>
            <a:spLocks noChangeArrowheads="1"/>
          </p:cNvSpPr>
          <p:nvPr userDrawn="1"/>
        </p:nvSpPr>
        <p:spPr bwMode="auto">
          <a:xfrm flipV="1">
            <a:off x="0" y="1346961"/>
            <a:ext cx="9144000" cy="53951"/>
          </a:xfrm>
          <a:prstGeom prst="rect">
            <a:avLst/>
          </a:prstGeom>
          <a:solidFill>
            <a:srgbClr val="004A8B"/>
          </a:solidFill>
          <a:ln>
            <a:noFill/>
          </a:ln>
          <a:effectLst/>
        </p:spPr>
        <p:txBody>
          <a:bodyPr vert="horz" wrap="square" lIns="20596" tIns="20596" rIns="20596" bIns="20596" numCol="1" anchor="t" anchorCtr="0" compatLnSpc="1">
            <a:prstTxWarp prst="textNoShape">
              <a:avLst/>
            </a:prstTxWarp>
          </a:bodyPr>
          <a:lstStyle/>
          <a:p>
            <a:endParaRPr lang="en-US" sz="1013" dirty="0"/>
          </a:p>
        </p:txBody>
      </p:sp>
      <p:pic>
        <p:nvPicPr>
          <p:cNvPr id="8" name="Picture 7"/>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628650" y="379612"/>
            <a:ext cx="826075" cy="773474"/>
          </a:xfrm>
          <a:prstGeom prst="rect">
            <a:avLst/>
          </a:prstGeom>
        </p:spPr>
      </p:pic>
    </p:spTree>
    <p:extLst>
      <p:ext uri="{BB962C8B-B14F-4D97-AF65-F5344CB8AC3E}">
        <p14:creationId xmlns:p14="http://schemas.microsoft.com/office/powerpoint/2010/main" val="1307707659"/>
      </p:ext>
    </p:extLst>
  </p:cSld>
  <p:clrMap bg1="lt1" tx1="dk1" bg2="lt2" tx2="dk2" accent1="accent1" accent2="accent2" accent3="accent3" accent4="accent4" accent5="accent5" accent6="accent6" hlink="hlink" folHlink="folHlink"/>
  <p:sldLayoutIdLst>
    <p:sldLayoutId id="2147483673" r:id="rId1"/>
    <p:sldLayoutId id="2147483663" r:id="rId2"/>
    <p:sldLayoutId id="2147483674" r:id="rId3"/>
    <p:sldLayoutId id="2147483675" r:id="rId4"/>
    <p:sldLayoutId id="2147483664" r:id="rId5"/>
    <p:sldLayoutId id="2147483665" r:id="rId6"/>
    <p:sldLayoutId id="2147483662" r:id="rId7"/>
    <p:sldLayoutId id="2147483666" r:id="rId8"/>
    <p:sldLayoutId id="2147483667" r:id="rId9"/>
    <p:sldLayoutId id="2147483668" r:id="rId10"/>
    <p:sldLayoutId id="2147483669" r:id="rId11"/>
    <p:sldLayoutId id="2147483670" r:id="rId12"/>
    <p:sldLayoutId id="2147483671" r:id="rId13"/>
    <p:sldLayoutId id="2147483672" r:id="rId14"/>
    <p:sldLayoutId id="2147483650" r:id="rId15"/>
  </p:sldLayoutIdLst>
  <p:hf hdr="0" ftr="0" dt="0"/>
  <p:txStyles>
    <p:titleStyle>
      <a:lvl1pPr algn="r" defTabSz="914400" rtl="0" eaLnBrk="1" latinLnBrk="0" hangingPunct="1">
        <a:lnSpc>
          <a:spcPct val="90000"/>
        </a:lnSpc>
        <a:spcBef>
          <a:spcPct val="0"/>
        </a:spcBef>
        <a:buNone/>
        <a:defRPr sz="3000" b="1" i="0" kern="1200" cap="all" baseline="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DC10741-A0E5-4B6A-8F04-7EA613470AF1}"/>
              </a:ext>
            </a:extLst>
          </p:cNvPr>
          <p:cNvSpPr/>
          <p:nvPr/>
        </p:nvSpPr>
        <p:spPr>
          <a:xfrm>
            <a:off x="1819835" y="1380565"/>
            <a:ext cx="7283823" cy="3117777"/>
          </a:xfrm>
          <a:prstGeom prst="rect">
            <a:avLst/>
          </a:prstGeom>
        </p:spPr>
        <p:txBody>
          <a:bodyPr wrap="square">
            <a:spAutoFit/>
          </a:bodyPr>
          <a:lstStyle/>
          <a:p>
            <a:pPr lvl="0" algn="ctr" defTabSz="914400">
              <a:lnSpc>
                <a:spcPct val="200000"/>
              </a:lnSpc>
              <a:spcBef>
                <a:spcPts val="1800"/>
              </a:spcBef>
            </a:pPr>
            <a:r>
              <a:rPr lang="en-US" sz="4800" b="1" cap="all" dirty="0">
                <a:solidFill>
                  <a:prstClr val="white"/>
                </a:solidFill>
                <a:latin typeface="Century Gothic" panose="020B0502020202020204"/>
              </a:rPr>
              <a:t>The grid and </a:t>
            </a:r>
            <a:r>
              <a:rPr lang="en-US" sz="4800" b="1" cap="all" dirty="0" err="1">
                <a:solidFill>
                  <a:prstClr val="white"/>
                </a:solidFill>
                <a:latin typeface="Century Gothic" panose="020B0502020202020204"/>
              </a:rPr>
              <a:t>pjm</a:t>
            </a:r>
            <a:endParaRPr lang="en-US" sz="4800" b="1" cap="all" dirty="0">
              <a:solidFill>
                <a:prstClr val="white"/>
              </a:solidFill>
              <a:latin typeface="Century Gothic" panose="020B0502020202020204"/>
            </a:endParaRPr>
          </a:p>
          <a:p>
            <a:pPr lvl="0" algn="ctr" defTabSz="914400">
              <a:lnSpc>
                <a:spcPct val="90000"/>
              </a:lnSpc>
              <a:spcBef>
                <a:spcPts val="1000"/>
              </a:spcBef>
            </a:pPr>
            <a:endParaRPr lang="en-US" sz="2800" b="1" cap="all" dirty="0">
              <a:solidFill>
                <a:prstClr val="white"/>
              </a:solidFill>
              <a:latin typeface="Century Gothic" panose="020B0502020202020204"/>
            </a:endParaRPr>
          </a:p>
          <a:p>
            <a:pPr lvl="0" algn="ctr" defTabSz="914400">
              <a:lnSpc>
                <a:spcPct val="90000"/>
              </a:lnSpc>
              <a:spcBef>
                <a:spcPts val="1000"/>
              </a:spcBef>
            </a:pPr>
            <a:r>
              <a:rPr lang="en-US" sz="2800" b="1" cap="all" dirty="0">
                <a:solidFill>
                  <a:prstClr val="white"/>
                </a:solidFill>
                <a:latin typeface="Century Gothic" panose="020B0502020202020204"/>
              </a:rPr>
              <a:t>Meredith </a:t>
            </a:r>
            <a:r>
              <a:rPr lang="en-US" sz="2800" b="1" cap="all" dirty="0" err="1">
                <a:solidFill>
                  <a:prstClr val="white"/>
                </a:solidFill>
                <a:latin typeface="Century Gothic" panose="020B0502020202020204"/>
              </a:rPr>
              <a:t>wirth</a:t>
            </a:r>
            <a:endParaRPr lang="en-US" sz="2800" b="1" cap="all" dirty="0">
              <a:solidFill>
                <a:prstClr val="white"/>
              </a:solidFill>
              <a:latin typeface="Century Gothic" panose="020B0502020202020204"/>
            </a:endParaRPr>
          </a:p>
          <a:p>
            <a:pPr lvl="0" algn="ctr" defTabSz="914400">
              <a:lnSpc>
                <a:spcPct val="90000"/>
              </a:lnSpc>
              <a:spcBef>
                <a:spcPts val="1000"/>
              </a:spcBef>
            </a:pPr>
            <a:r>
              <a:rPr lang="en-US" sz="2800" b="1" cap="all" dirty="0">
                <a:solidFill>
                  <a:prstClr val="white"/>
                </a:solidFill>
                <a:latin typeface="Century Gothic" panose="020B0502020202020204"/>
              </a:rPr>
              <a:t>April 5</a:t>
            </a:r>
            <a:r>
              <a:rPr lang="en-US" sz="2800" b="1" cap="all" baseline="30000" dirty="0">
                <a:solidFill>
                  <a:prstClr val="white"/>
                </a:solidFill>
                <a:latin typeface="Century Gothic" panose="020B0502020202020204"/>
              </a:rPr>
              <a:t>th</a:t>
            </a:r>
            <a:r>
              <a:rPr lang="en-US" sz="2800" b="1" cap="all" dirty="0">
                <a:solidFill>
                  <a:prstClr val="white"/>
                </a:solidFill>
                <a:latin typeface="Century Gothic" panose="020B0502020202020204"/>
              </a:rPr>
              <a:t> 2022</a:t>
            </a:r>
          </a:p>
        </p:txBody>
      </p:sp>
    </p:spTree>
    <p:extLst>
      <p:ext uri="{BB962C8B-B14F-4D97-AF65-F5344CB8AC3E}">
        <p14:creationId xmlns:p14="http://schemas.microsoft.com/office/powerpoint/2010/main" val="3289529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fontScale="90000"/>
          </a:bodyPr>
          <a:lstStyle/>
          <a:p>
            <a:r>
              <a:rPr lang="en-US" dirty="0" err="1"/>
              <a:t>Pjm</a:t>
            </a:r>
            <a:r>
              <a:rPr lang="en-US" dirty="0"/>
              <a:t> </a:t>
            </a:r>
            <a:br>
              <a:rPr lang="en-US" dirty="0"/>
            </a:br>
            <a:r>
              <a:rPr lang="en-US" dirty="0"/>
              <a:t>buying and selling energy</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10</a:t>
            </a:fld>
            <a:endParaRPr lang="en-US" dirty="0"/>
          </a:p>
        </p:txBody>
      </p:sp>
      <p:sp>
        <p:nvSpPr>
          <p:cNvPr id="3" name="TextBox 2">
            <a:extLst>
              <a:ext uri="{FF2B5EF4-FFF2-40B4-BE49-F238E27FC236}">
                <a16:creationId xmlns:a16="http://schemas.microsoft.com/office/drawing/2014/main" id="{EFD620DC-F065-42A9-A3BF-7FA880C9673D}"/>
              </a:ext>
            </a:extLst>
          </p:cNvPr>
          <p:cNvSpPr txBox="1"/>
          <p:nvPr/>
        </p:nvSpPr>
        <p:spPr>
          <a:xfrm>
            <a:off x="352473" y="1407195"/>
            <a:ext cx="8439054" cy="5601533"/>
          </a:xfrm>
          <a:prstGeom prst="rect">
            <a:avLst/>
          </a:prstGeom>
          <a:noFill/>
        </p:spPr>
        <p:txBody>
          <a:bodyPr wrap="square" rtlCol="0">
            <a:spAutoFit/>
          </a:bodyPr>
          <a:lstStyle/>
          <a:p>
            <a:r>
              <a:rPr lang="en-US" sz="2000" dirty="0"/>
              <a:t>1.) Energy Market </a:t>
            </a:r>
          </a:p>
          <a:p>
            <a:pPr marL="800100" lvl="1" indent="-342900">
              <a:buFont typeface="Arial" panose="020B0604020202020204" pitchFamily="34" charset="0"/>
              <a:buChar char="•"/>
            </a:pPr>
            <a:r>
              <a:rPr lang="en-US" sz="2000" dirty="0"/>
              <a:t>Ensures demand is met in real-time and the immediate future</a:t>
            </a:r>
          </a:p>
          <a:p>
            <a:r>
              <a:rPr lang="en-US" sz="2000" dirty="0"/>
              <a:t>	a.) Real-Time Market (“Spot” Market) – Actual Demand</a:t>
            </a:r>
          </a:p>
          <a:p>
            <a:r>
              <a:rPr lang="en-US" sz="2000" dirty="0"/>
              <a:t>		* 5-minute LMPs based on grid operating conditions</a:t>
            </a:r>
          </a:p>
          <a:p>
            <a:r>
              <a:rPr lang="en-US" sz="2000" dirty="0"/>
              <a:t>		* Transactions settled hourly based on real-time LMPs</a:t>
            </a:r>
          </a:p>
          <a:p>
            <a:r>
              <a:rPr lang="en-US" sz="2000" dirty="0"/>
              <a:t>	b.) Day-Ahead Market (“Forward Market) – Scheduled Demand</a:t>
            </a:r>
          </a:p>
          <a:p>
            <a:r>
              <a:rPr lang="en-US" sz="2000" dirty="0"/>
              <a:t>		* Hourly LMPs based on day ahead transactions	</a:t>
            </a:r>
          </a:p>
          <a:p>
            <a:r>
              <a:rPr lang="en-US" sz="2000" dirty="0"/>
              <a:t>2.) Capacity Market – Reliability Pricing Model (RPM)</a:t>
            </a:r>
          </a:p>
          <a:p>
            <a:pPr marL="800100" lvl="1" indent="-342900">
              <a:buFont typeface="Arial" panose="020B0604020202020204" pitchFamily="34" charset="0"/>
              <a:buChar char="•"/>
            </a:pPr>
            <a:r>
              <a:rPr lang="en-US" sz="2000" dirty="0"/>
              <a:t>Ensures demand is met for the next three years</a:t>
            </a:r>
          </a:p>
          <a:p>
            <a:pPr lvl="1"/>
            <a:r>
              <a:rPr lang="en-US" sz="2000" dirty="0"/>
              <a:t>	* “Pay-for-performance” model</a:t>
            </a:r>
          </a:p>
          <a:p>
            <a:pPr lvl="1"/>
            <a:r>
              <a:rPr lang="en-US" sz="2000" dirty="0"/>
              <a:t>	* Competitive auction</a:t>
            </a:r>
          </a:p>
          <a:p>
            <a:r>
              <a:rPr lang="en-US" sz="2000" dirty="0"/>
              <a:t>3.) Ancillary Services Market</a:t>
            </a:r>
          </a:p>
          <a:p>
            <a:pPr marL="800100" lvl="1" indent="-342900">
              <a:buFont typeface="Arial" panose="020B0604020202020204" pitchFamily="34" charset="0"/>
              <a:buChar char="•"/>
            </a:pPr>
            <a:r>
              <a:rPr lang="en-US" sz="2000" dirty="0"/>
              <a:t>Ensures demand is met while maintaining a system frequency of 60 Hz</a:t>
            </a:r>
          </a:p>
          <a:p>
            <a:pPr lvl="1"/>
            <a:r>
              <a:rPr lang="en-US" sz="2000" dirty="0"/>
              <a:t>a.) Regulation – resolves differences between load and generation</a:t>
            </a:r>
          </a:p>
          <a:p>
            <a:pPr lvl="1"/>
            <a:r>
              <a:rPr lang="en-US" sz="2000" dirty="0"/>
              <a:t>b.) Reserves – makes up for potential generation deficiencies</a:t>
            </a:r>
          </a:p>
          <a:p>
            <a:r>
              <a:rPr lang="en-US" sz="2000" dirty="0"/>
              <a:t>	</a:t>
            </a:r>
          </a:p>
          <a:p>
            <a:endParaRPr lang="en-US" dirty="0"/>
          </a:p>
        </p:txBody>
      </p:sp>
    </p:spTree>
    <p:extLst>
      <p:ext uri="{BB962C8B-B14F-4D97-AF65-F5344CB8AC3E}">
        <p14:creationId xmlns:p14="http://schemas.microsoft.com/office/powerpoint/2010/main" val="183813898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fontScale="90000"/>
          </a:bodyPr>
          <a:lstStyle/>
          <a:p>
            <a:r>
              <a:rPr lang="en-US" dirty="0" err="1"/>
              <a:t>Pjm</a:t>
            </a:r>
            <a:r>
              <a:rPr lang="en-US" dirty="0"/>
              <a:t> </a:t>
            </a:r>
            <a:br>
              <a:rPr lang="en-US" dirty="0"/>
            </a:br>
            <a:r>
              <a:rPr lang="en-US" dirty="0"/>
              <a:t>buying and selling energy</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11</a:t>
            </a:fld>
            <a:endParaRPr lang="en-US" dirty="0"/>
          </a:p>
        </p:txBody>
      </p:sp>
      <p:pic>
        <p:nvPicPr>
          <p:cNvPr id="6" name="Picture 5">
            <a:extLst>
              <a:ext uri="{FF2B5EF4-FFF2-40B4-BE49-F238E27FC236}">
                <a16:creationId xmlns:a16="http://schemas.microsoft.com/office/drawing/2014/main" id="{52B5FE7C-2835-49E9-B010-CA91A6ECC5BB}"/>
              </a:ext>
            </a:extLst>
          </p:cNvPr>
          <p:cNvPicPr>
            <a:picLocks noChangeAspect="1"/>
          </p:cNvPicPr>
          <p:nvPr/>
        </p:nvPicPr>
        <p:blipFill>
          <a:blip r:embed="rId3"/>
          <a:stretch>
            <a:fillRect/>
          </a:stretch>
        </p:blipFill>
        <p:spPr>
          <a:xfrm>
            <a:off x="897067" y="1924889"/>
            <a:ext cx="6589583" cy="4340444"/>
          </a:xfrm>
          <a:prstGeom prst="rect">
            <a:avLst/>
          </a:prstGeom>
        </p:spPr>
      </p:pic>
    </p:spTree>
    <p:extLst>
      <p:ext uri="{BB962C8B-B14F-4D97-AF65-F5344CB8AC3E}">
        <p14:creationId xmlns:p14="http://schemas.microsoft.com/office/powerpoint/2010/main" val="23132179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fontScale="90000"/>
          </a:bodyPr>
          <a:lstStyle/>
          <a:p>
            <a:r>
              <a:rPr lang="en-US" dirty="0" err="1"/>
              <a:t>Pjm</a:t>
            </a:r>
            <a:r>
              <a:rPr lang="en-US" dirty="0"/>
              <a:t> </a:t>
            </a:r>
            <a:br>
              <a:rPr lang="en-US" dirty="0"/>
            </a:br>
            <a:r>
              <a:rPr lang="en-US" dirty="0"/>
              <a:t>planning for the future</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12</a:t>
            </a:fld>
            <a:endParaRPr lang="en-US" dirty="0"/>
          </a:p>
        </p:txBody>
      </p:sp>
      <p:sp>
        <p:nvSpPr>
          <p:cNvPr id="3" name="TextBox 2">
            <a:extLst>
              <a:ext uri="{FF2B5EF4-FFF2-40B4-BE49-F238E27FC236}">
                <a16:creationId xmlns:a16="http://schemas.microsoft.com/office/drawing/2014/main" id="{0CB01912-7FAB-489E-A69E-D5C8F4355330}"/>
              </a:ext>
            </a:extLst>
          </p:cNvPr>
          <p:cNvSpPr txBox="1"/>
          <p:nvPr/>
        </p:nvSpPr>
        <p:spPr>
          <a:xfrm>
            <a:off x="288099" y="1515649"/>
            <a:ext cx="8379912" cy="4955203"/>
          </a:xfrm>
          <a:prstGeom prst="rect">
            <a:avLst/>
          </a:prstGeom>
          <a:noFill/>
        </p:spPr>
        <p:txBody>
          <a:bodyPr wrap="square" rtlCol="0">
            <a:spAutoFit/>
          </a:bodyPr>
          <a:lstStyle/>
          <a:p>
            <a:pPr marL="285750" indent="-285750">
              <a:buFont typeface="Arial" panose="020B0604020202020204" pitchFamily="34" charset="0"/>
              <a:buChar char="•"/>
            </a:pPr>
            <a:r>
              <a:rPr lang="en-US" sz="2000" dirty="0"/>
              <a:t>Annual Regional Transmission Expansion Plan</a:t>
            </a:r>
          </a:p>
          <a:p>
            <a:pPr marL="742950" lvl="1" indent="-285750">
              <a:buFontTx/>
              <a:buChar char="-"/>
            </a:pPr>
            <a:r>
              <a:rPr lang="en-US" sz="2000" dirty="0"/>
              <a:t>Detailed changes necessary for transmission grid in next 5 years </a:t>
            </a:r>
          </a:p>
          <a:p>
            <a:pPr marL="742950" lvl="1" indent="-285750">
              <a:buFontTx/>
              <a:buChar char="-"/>
            </a:pPr>
            <a:r>
              <a:rPr lang="en-US" sz="2000" dirty="0"/>
              <a:t>Projected changes for transmission grid in next 15 years</a:t>
            </a:r>
          </a:p>
          <a:p>
            <a:pPr lvl="1"/>
            <a:endParaRPr lang="en-US" sz="2000" dirty="0"/>
          </a:p>
          <a:p>
            <a:pPr marL="285750" indent="-285750">
              <a:buFont typeface="Arial" panose="020B0604020202020204" pitchFamily="34" charset="0"/>
              <a:buChar char="•"/>
            </a:pPr>
            <a:r>
              <a:rPr lang="en-US" sz="2000" dirty="0"/>
              <a:t>Generation interconnection studies</a:t>
            </a:r>
          </a:p>
          <a:p>
            <a:pPr marL="742950" lvl="1" indent="-285750">
              <a:buFontTx/>
              <a:buChar char="-"/>
            </a:pPr>
            <a:r>
              <a:rPr lang="en-US" sz="2000" dirty="0"/>
              <a:t>New/retiring generation plants</a:t>
            </a:r>
          </a:p>
          <a:p>
            <a:pPr marL="1200150" lvl="2" indent="-285750">
              <a:buFontTx/>
              <a:buChar char="-"/>
            </a:pPr>
            <a:r>
              <a:rPr lang="en-US" sz="2000" dirty="0"/>
              <a:t>Can the transmission grid support new generation plants? What upgrades are needed? </a:t>
            </a:r>
          </a:p>
          <a:p>
            <a:pPr marL="1200150" lvl="2" indent="-285750">
              <a:buFontTx/>
              <a:buChar char="-"/>
            </a:pPr>
            <a:r>
              <a:rPr lang="en-US" sz="2000" dirty="0"/>
              <a:t>Can the transmission grid still meet demand with retiring generation plants? </a:t>
            </a:r>
          </a:p>
          <a:p>
            <a:pPr lvl="1"/>
            <a:endParaRPr lang="en-US" sz="2000" dirty="0"/>
          </a:p>
          <a:p>
            <a:pPr marL="285750" indent="-285750">
              <a:buFont typeface="Arial" panose="020B0604020202020204" pitchFamily="34" charset="0"/>
              <a:buChar char="•"/>
            </a:pPr>
            <a:r>
              <a:rPr lang="en-US" sz="2000" dirty="0"/>
              <a:t>Coordination with neighboring RTOs/ISOs</a:t>
            </a:r>
          </a:p>
          <a:p>
            <a:pPr marL="742950" lvl="1" indent="-285750">
              <a:buFontTx/>
              <a:buChar char="-"/>
            </a:pPr>
            <a:r>
              <a:rPr lang="en-US" sz="2000" dirty="0"/>
              <a:t>Mitigating adverse impacts to neighboring systems</a:t>
            </a:r>
          </a:p>
          <a:p>
            <a:pPr marL="742950" lvl="1" indent="-285750">
              <a:buFontTx/>
              <a:buChar char="-"/>
            </a:pPr>
            <a:r>
              <a:rPr lang="en-US" sz="2000" dirty="0"/>
              <a:t>Upgrades around shared borders</a:t>
            </a:r>
          </a:p>
          <a:p>
            <a:pPr marL="742950" lvl="1" indent="-285750">
              <a:buFontTx/>
              <a:buChar char="-"/>
            </a:pPr>
            <a:endParaRPr lang="en-US" dirty="0"/>
          </a:p>
          <a:p>
            <a:pPr lvl="1"/>
            <a:endParaRPr lang="en-US" dirty="0"/>
          </a:p>
        </p:txBody>
      </p:sp>
    </p:spTree>
    <p:extLst>
      <p:ext uri="{BB962C8B-B14F-4D97-AF65-F5344CB8AC3E}">
        <p14:creationId xmlns:p14="http://schemas.microsoft.com/office/powerpoint/2010/main" val="5134922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a:bodyPr>
          <a:lstStyle/>
          <a:p>
            <a:r>
              <a:rPr lang="en-US" dirty="0"/>
              <a:t>Putting it all together</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13</a:t>
            </a:fld>
            <a:endParaRPr lang="en-US" dirty="0"/>
          </a:p>
        </p:txBody>
      </p:sp>
      <p:sp>
        <p:nvSpPr>
          <p:cNvPr id="3" name="TextBox 2">
            <a:extLst>
              <a:ext uri="{FF2B5EF4-FFF2-40B4-BE49-F238E27FC236}">
                <a16:creationId xmlns:a16="http://schemas.microsoft.com/office/drawing/2014/main" id="{91090E37-03DD-4707-B414-75E5D3446ED7}"/>
              </a:ext>
            </a:extLst>
          </p:cNvPr>
          <p:cNvSpPr txBox="1"/>
          <p:nvPr/>
        </p:nvSpPr>
        <p:spPr>
          <a:xfrm>
            <a:off x="383822" y="1614311"/>
            <a:ext cx="8131528" cy="369332"/>
          </a:xfrm>
          <a:prstGeom prst="rect">
            <a:avLst/>
          </a:prstGeom>
          <a:noFill/>
        </p:spPr>
        <p:txBody>
          <a:bodyPr wrap="square" rtlCol="0">
            <a:spAutoFit/>
          </a:bodyPr>
          <a:lstStyle/>
          <a:p>
            <a:pPr algn="ctr"/>
            <a:r>
              <a:rPr lang="en-US" b="1" dirty="0">
                <a:latin typeface="+mj-lt"/>
              </a:rPr>
              <a:t>UNDERSTANDING HOW RENEWABLES AFFECT THE POWER GRID</a:t>
            </a:r>
          </a:p>
        </p:txBody>
      </p:sp>
      <p:pic>
        <p:nvPicPr>
          <p:cNvPr id="6" name="Picture 5">
            <a:extLst>
              <a:ext uri="{FF2B5EF4-FFF2-40B4-BE49-F238E27FC236}">
                <a16:creationId xmlns:a16="http://schemas.microsoft.com/office/drawing/2014/main" id="{BBD23F77-0731-4B8D-96DB-B4F575222740}"/>
              </a:ext>
            </a:extLst>
          </p:cNvPr>
          <p:cNvPicPr>
            <a:picLocks noChangeAspect="1"/>
          </p:cNvPicPr>
          <p:nvPr/>
        </p:nvPicPr>
        <p:blipFill>
          <a:blip r:embed="rId3"/>
          <a:stretch>
            <a:fillRect/>
          </a:stretch>
        </p:blipFill>
        <p:spPr>
          <a:xfrm>
            <a:off x="1557868" y="2293858"/>
            <a:ext cx="6284836" cy="4227981"/>
          </a:xfrm>
          <a:prstGeom prst="rect">
            <a:avLst/>
          </a:prstGeom>
        </p:spPr>
      </p:pic>
    </p:spTree>
    <p:extLst>
      <p:ext uri="{BB962C8B-B14F-4D97-AF65-F5344CB8AC3E}">
        <p14:creationId xmlns:p14="http://schemas.microsoft.com/office/powerpoint/2010/main" val="34356011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a:bodyPr>
          <a:lstStyle/>
          <a:p>
            <a:r>
              <a:rPr lang="en-US" dirty="0"/>
              <a:t>Putting it all together</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14</a:t>
            </a:fld>
            <a:endParaRPr lang="en-US" dirty="0"/>
          </a:p>
        </p:txBody>
      </p:sp>
      <p:sp>
        <p:nvSpPr>
          <p:cNvPr id="3" name="TextBox 2">
            <a:extLst>
              <a:ext uri="{FF2B5EF4-FFF2-40B4-BE49-F238E27FC236}">
                <a16:creationId xmlns:a16="http://schemas.microsoft.com/office/drawing/2014/main" id="{91090E37-03DD-4707-B414-75E5D3446ED7}"/>
              </a:ext>
            </a:extLst>
          </p:cNvPr>
          <p:cNvSpPr txBox="1"/>
          <p:nvPr/>
        </p:nvSpPr>
        <p:spPr>
          <a:xfrm>
            <a:off x="383822" y="1614311"/>
            <a:ext cx="8131528" cy="646331"/>
          </a:xfrm>
          <a:prstGeom prst="rect">
            <a:avLst/>
          </a:prstGeom>
          <a:noFill/>
        </p:spPr>
        <p:txBody>
          <a:bodyPr wrap="square" rtlCol="0">
            <a:spAutoFit/>
          </a:bodyPr>
          <a:lstStyle/>
          <a:p>
            <a:pPr algn="ctr"/>
            <a:r>
              <a:rPr lang="en-US" b="1" dirty="0">
                <a:latin typeface="+mj-lt"/>
              </a:rPr>
              <a:t>UNDERSTANDING HOW RENEWABLES AFFECT THE POWER GRID</a:t>
            </a:r>
          </a:p>
          <a:p>
            <a:pPr algn="ctr"/>
            <a:r>
              <a:rPr lang="en-US" b="1" dirty="0">
                <a:latin typeface="+mj-lt"/>
              </a:rPr>
              <a:t>THE SOLAR “DUCK” CURVE</a:t>
            </a:r>
          </a:p>
        </p:txBody>
      </p:sp>
      <p:pic>
        <p:nvPicPr>
          <p:cNvPr id="7" name="Picture 6">
            <a:extLst>
              <a:ext uri="{FF2B5EF4-FFF2-40B4-BE49-F238E27FC236}">
                <a16:creationId xmlns:a16="http://schemas.microsoft.com/office/drawing/2014/main" id="{559848AF-6757-48F4-8A88-A027456B986E}"/>
              </a:ext>
            </a:extLst>
          </p:cNvPr>
          <p:cNvPicPr>
            <a:picLocks noChangeAspect="1"/>
          </p:cNvPicPr>
          <p:nvPr/>
        </p:nvPicPr>
        <p:blipFill>
          <a:blip r:embed="rId3"/>
          <a:stretch>
            <a:fillRect/>
          </a:stretch>
        </p:blipFill>
        <p:spPr>
          <a:xfrm>
            <a:off x="1383633" y="2242640"/>
            <a:ext cx="6175208" cy="4478836"/>
          </a:xfrm>
          <a:prstGeom prst="rect">
            <a:avLst/>
          </a:prstGeom>
        </p:spPr>
      </p:pic>
    </p:spTree>
    <p:extLst>
      <p:ext uri="{BB962C8B-B14F-4D97-AF65-F5344CB8AC3E}">
        <p14:creationId xmlns:p14="http://schemas.microsoft.com/office/powerpoint/2010/main" val="30548304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a:bodyPr>
          <a:lstStyle/>
          <a:p>
            <a:r>
              <a:rPr lang="en-US" dirty="0"/>
              <a:t>Putting it all together</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15</a:t>
            </a:fld>
            <a:endParaRPr lang="en-US" dirty="0"/>
          </a:p>
        </p:txBody>
      </p:sp>
      <p:sp>
        <p:nvSpPr>
          <p:cNvPr id="9" name="TextBox 8">
            <a:extLst>
              <a:ext uri="{FF2B5EF4-FFF2-40B4-BE49-F238E27FC236}">
                <a16:creationId xmlns:a16="http://schemas.microsoft.com/office/drawing/2014/main" id="{1E789AC5-D8D3-4B6F-BA43-8F08FA9A47C9}"/>
              </a:ext>
            </a:extLst>
          </p:cNvPr>
          <p:cNvSpPr txBox="1"/>
          <p:nvPr/>
        </p:nvSpPr>
        <p:spPr>
          <a:xfrm>
            <a:off x="506236" y="1535289"/>
            <a:ext cx="8131528" cy="646331"/>
          </a:xfrm>
          <a:prstGeom prst="rect">
            <a:avLst/>
          </a:prstGeom>
          <a:noFill/>
        </p:spPr>
        <p:txBody>
          <a:bodyPr wrap="square" rtlCol="0">
            <a:spAutoFit/>
          </a:bodyPr>
          <a:lstStyle/>
          <a:p>
            <a:pPr algn="ctr"/>
            <a:r>
              <a:rPr lang="en-US" b="1" dirty="0">
                <a:latin typeface="+mj-lt"/>
              </a:rPr>
              <a:t>UNDERSTANDING HOW RENEWABLES AFFECT THE POWER GRID</a:t>
            </a:r>
          </a:p>
          <a:p>
            <a:pPr algn="ctr"/>
            <a:r>
              <a:rPr lang="en-US" b="1" dirty="0">
                <a:latin typeface="+mj-lt"/>
              </a:rPr>
              <a:t>SYSTEM FREQUENCY – “PULSE” RATE</a:t>
            </a:r>
          </a:p>
        </p:txBody>
      </p:sp>
      <p:sp>
        <p:nvSpPr>
          <p:cNvPr id="10" name="TextBox 9">
            <a:extLst>
              <a:ext uri="{FF2B5EF4-FFF2-40B4-BE49-F238E27FC236}">
                <a16:creationId xmlns:a16="http://schemas.microsoft.com/office/drawing/2014/main" id="{04AC461D-7C6E-4E25-952F-D048B50B53FF}"/>
              </a:ext>
            </a:extLst>
          </p:cNvPr>
          <p:cNvSpPr txBox="1"/>
          <p:nvPr/>
        </p:nvSpPr>
        <p:spPr>
          <a:xfrm>
            <a:off x="417689" y="2226170"/>
            <a:ext cx="8590844" cy="923330"/>
          </a:xfrm>
          <a:prstGeom prst="rect">
            <a:avLst/>
          </a:prstGeom>
          <a:noFill/>
        </p:spPr>
        <p:txBody>
          <a:bodyPr wrap="square" rtlCol="0">
            <a:spAutoFit/>
          </a:bodyPr>
          <a:lstStyle/>
          <a:p>
            <a:pPr marL="285750" indent="-285750">
              <a:buFont typeface="Arial" panose="020B0604020202020204" pitchFamily="34" charset="0"/>
              <a:buChar char="•"/>
            </a:pPr>
            <a:r>
              <a:rPr lang="en-US" dirty="0"/>
              <a:t>Concept of inertia and system frequency</a:t>
            </a:r>
          </a:p>
          <a:p>
            <a:pPr marL="742950" lvl="1" indent="-285750">
              <a:buFont typeface="Arial" panose="020B0604020202020204" pitchFamily="34" charset="0"/>
              <a:buChar char="•"/>
            </a:pPr>
            <a:r>
              <a:rPr lang="en-US" dirty="0"/>
              <a:t>Alternating current (AC) grid</a:t>
            </a:r>
          </a:p>
          <a:p>
            <a:pPr marL="742950" lvl="1" indent="-285750">
              <a:buFont typeface="Arial" panose="020B0604020202020204" pitchFamily="34" charset="0"/>
              <a:buChar char="•"/>
            </a:pPr>
            <a:r>
              <a:rPr lang="en-US" dirty="0"/>
              <a:t>Conventional synchronous generators vs. inverter-based resources</a:t>
            </a:r>
          </a:p>
        </p:txBody>
      </p:sp>
      <p:sp>
        <p:nvSpPr>
          <p:cNvPr id="12" name="TextBox 11">
            <a:extLst>
              <a:ext uri="{FF2B5EF4-FFF2-40B4-BE49-F238E27FC236}">
                <a16:creationId xmlns:a16="http://schemas.microsoft.com/office/drawing/2014/main" id="{A6D17BBB-79DA-4481-B6EB-0BCC15A191BA}"/>
              </a:ext>
            </a:extLst>
          </p:cNvPr>
          <p:cNvSpPr txBox="1"/>
          <p:nvPr/>
        </p:nvSpPr>
        <p:spPr>
          <a:xfrm>
            <a:off x="276578" y="4926806"/>
            <a:ext cx="8590844" cy="2031325"/>
          </a:xfrm>
          <a:prstGeom prst="rect">
            <a:avLst/>
          </a:prstGeom>
          <a:noFill/>
        </p:spPr>
        <p:txBody>
          <a:bodyPr wrap="square" rtlCol="0">
            <a:spAutoFit/>
          </a:bodyPr>
          <a:lstStyle/>
          <a:p>
            <a:r>
              <a:rPr lang="en-US" b="1" dirty="0"/>
              <a:t>Solutions:</a:t>
            </a:r>
            <a:endParaRPr lang="en-US" dirty="0"/>
          </a:p>
          <a:p>
            <a:r>
              <a:rPr lang="en-US" dirty="0"/>
              <a:t>1.) Grid-following inverter-based resources</a:t>
            </a:r>
          </a:p>
          <a:p>
            <a:r>
              <a:rPr lang="en-US" dirty="0"/>
              <a:t>2.) Grid-forming inverter-based resources</a:t>
            </a:r>
          </a:p>
          <a:p>
            <a:r>
              <a:rPr lang="en-US" dirty="0"/>
              <a:t>3.) Fast frequency response (FFR) resources</a:t>
            </a:r>
          </a:p>
          <a:p>
            <a:endParaRPr lang="en-US" dirty="0"/>
          </a:p>
          <a:p>
            <a:endParaRPr lang="en-US" dirty="0"/>
          </a:p>
          <a:p>
            <a:endParaRPr lang="en-US" dirty="0"/>
          </a:p>
        </p:txBody>
      </p:sp>
      <p:pic>
        <p:nvPicPr>
          <p:cNvPr id="15" name="Picture 14">
            <a:extLst>
              <a:ext uri="{FF2B5EF4-FFF2-40B4-BE49-F238E27FC236}">
                <a16:creationId xmlns:a16="http://schemas.microsoft.com/office/drawing/2014/main" id="{B45E30C4-66B5-402C-945A-696B9157434F}"/>
              </a:ext>
            </a:extLst>
          </p:cNvPr>
          <p:cNvPicPr>
            <a:picLocks noChangeAspect="1"/>
          </p:cNvPicPr>
          <p:nvPr/>
        </p:nvPicPr>
        <p:blipFill>
          <a:blip r:embed="rId3"/>
          <a:stretch>
            <a:fillRect/>
          </a:stretch>
        </p:blipFill>
        <p:spPr>
          <a:xfrm>
            <a:off x="2418786" y="3396872"/>
            <a:ext cx="4039164" cy="1124107"/>
          </a:xfrm>
          <a:prstGeom prst="rect">
            <a:avLst/>
          </a:prstGeom>
        </p:spPr>
      </p:pic>
    </p:spTree>
    <p:extLst>
      <p:ext uri="{BB962C8B-B14F-4D97-AF65-F5344CB8AC3E}">
        <p14:creationId xmlns:p14="http://schemas.microsoft.com/office/powerpoint/2010/main" val="72802698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a:bodyPr>
          <a:lstStyle/>
          <a:p>
            <a:r>
              <a:rPr lang="en-US" dirty="0"/>
              <a:t>How does One energy fit IN?</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16</a:t>
            </a:fld>
            <a:endParaRPr lang="en-US" dirty="0"/>
          </a:p>
        </p:txBody>
      </p:sp>
      <p:pic>
        <p:nvPicPr>
          <p:cNvPr id="5" name="Picture 8" descr="Image result for manufacturing plant icon">
            <a:extLst>
              <a:ext uri="{FF2B5EF4-FFF2-40B4-BE49-F238E27FC236}">
                <a16:creationId xmlns:a16="http://schemas.microsoft.com/office/drawing/2014/main" id="{070C4479-79BC-459F-8B5A-02C68A334F3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43023" y="3703846"/>
            <a:ext cx="1757038" cy="1757038"/>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10" descr="Image result for wind turbine icon">
            <a:extLst>
              <a:ext uri="{FF2B5EF4-FFF2-40B4-BE49-F238E27FC236}">
                <a16:creationId xmlns:a16="http://schemas.microsoft.com/office/drawing/2014/main" id="{2DE18606-DAA2-4AA8-88CC-01D3A2E05E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665683" y="1630383"/>
            <a:ext cx="2038535" cy="2038535"/>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12F0881-1EDE-47E4-AC5A-4EDDDAAC9F34}"/>
              </a:ext>
            </a:extLst>
          </p:cNvPr>
          <p:cNvSpPr txBox="1"/>
          <p:nvPr/>
        </p:nvSpPr>
        <p:spPr>
          <a:xfrm>
            <a:off x="0" y="4422089"/>
            <a:ext cx="1349405" cy="1077218"/>
          </a:xfrm>
          <a:prstGeom prst="rect">
            <a:avLst/>
          </a:prstGeom>
          <a:noFill/>
        </p:spPr>
        <p:txBody>
          <a:bodyPr wrap="square" rtlCol="0">
            <a:spAutoFit/>
          </a:bodyPr>
          <a:lstStyle/>
          <a:p>
            <a:r>
              <a:rPr lang="en-US" sz="3200" b="1" dirty="0">
                <a:solidFill>
                  <a:srgbClr val="0070C0"/>
                </a:solidFill>
                <a:latin typeface="+mj-lt"/>
              </a:rPr>
              <a:t>DIST GRID</a:t>
            </a:r>
          </a:p>
        </p:txBody>
      </p:sp>
      <p:cxnSp>
        <p:nvCxnSpPr>
          <p:cNvPr id="8" name="Connector: Elbow 7">
            <a:extLst>
              <a:ext uri="{FF2B5EF4-FFF2-40B4-BE49-F238E27FC236}">
                <a16:creationId xmlns:a16="http://schemas.microsoft.com/office/drawing/2014/main" id="{4A7F47F8-932D-4745-B447-8BFC3E8FD0D8}"/>
              </a:ext>
            </a:extLst>
          </p:cNvPr>
          <p:cNvCxnSpPr>
            <a:cxnSpLocks/>
          </p:cNvCxnSpPr>
          <p:nvPr/>
        </p:nvCxnSpPr>
        <p:spPr>
          <a:xfrm>
            <a:off x="4443416" y="2728874"/>
            <a:ext cx="2547254" cy="2128357"/>
          </a:xfrm>
          <a:prstGeom prst="bentConnector3">
            <a:avLst>
              <a:gd name="adj1" fmla="val 50000"/>
            </a:avLst>
          </a:prstGeom>
          <a:ln w="57150">
            <a:solidFill>
              <a:srgbClr val="00B050"/>
            </a:solidFill>
            <a:tailEnd type="triangle"/>
          </a:ln>
        </p:spPr>
        <p:style>
          <a:lnRef idx="1">
            <a:schemeClr val="accent2"/>
          </a:lnRef>
          <a:fillRef idx="0">
            <a:schemeClr val="accent2"/>
          </a:fillRef>
          <a:effectRef idx="0">
            <a:schemeClr val="accent2"/>
          </a:effectRef>
          <a:fontRef idx="minor">
            <a:schemeClr val="tx1"/>
          </a:fontRef>
        </p:style>
      </p:cxnSp>
      <p:cxnSp>
        <p:nvCxnSpPr>
          <p:cNvPr id="9" name="Straight Arrow Connector 8">
            <a:extLst>
              <a:ext uri="{FF2B5EF4-FFF2-40B4-BE49-F238E27FC236}">
                <a16:creationId xmlns:a16="http://schemas.microsoft.com/office/drawing/2014/main" id="{6A3EED64-071B-4FBE-9D2A-A0B13CA28361}"/>
              </a:ext>
            </a:extLst>
          </p:cNvPr>
          <p:cNvCxnSpPr>
            <a:cxnSpLocks/>
          </p:cNvCxnSpPr>
          <p:nvPr/>
        </p:nvCxnSpPr>
        <p:spPr>
          <a:xfrm>
            <a:off x="1310076" y="5143673"/>
            <a:ext cx="5680594" cy="0"/>
          </a:xfrm>
          <a:prstGeom prst="straightConnector1">
            <a:avLst/>
          </a:prstGeom>
          <a:ln w="57150">
            <a:solidFill>
              <a:srgbClr val="0070C0"/>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or: Elbow 9">
            <a:extLst>
              <a:ext uri="{FF2B5EF4-FFF2-40B4-BE49-F238E27FC236}">
                <a16:creationId xmlns:a16="http://schemas.microsoft.com/office/drawing/2014/main" id="{7F58DD0A-961E-46E3-9852-FE19FD8D205B}"/>
              </a:ext>
            </a:extLst>
          </p:cNvPr>
          <p:cNvCxnSpPr>
            <a:cxnSpLocks/>
          </p:cNvCxnSpPr>
          <p:nvPr/>
        </p:nvCxnSpPr>
        <p:spPr>
          <a:xfrm rot="10800000" flipV="1">
            <a:off x="1194155" y="2755471"/>
            <a:ext cx="2315909" cy="2090688"/>
          </a:xfrm>
          <a:prstGeom prst="bentConnector3">
            <a:avLst>
              <a:gd name="adj1" fmla="val 50000"/>
            </a:avLst>
          </a:prstGeom>
          <a:ln w="57150">
            <a:solidFill>
              <a:srgbClr val="00B050"/>
            </a:solidFill>
            <a:tailEnd type="triangle"/>
          </a:ln>
        </p:spPr>
        <p:style>
          <a:lnRef idx="1">
            <a:schemeClr val="accent2"/>
          </a:lnRef>
          <a:fillRef idx="0">
            <a:schemeClr val="accent2"/>
          </a:fillRef>
          <a:effectRef idx="0">
            <a:schemeClr val="accent2"/>
          </a:effectRef>
          <a:fontRef idx="minor">
            <a:schemeClr val="tx1"/>
          </a:fontRef>
        </p:style>
      </p:cxnSp>
      <p:sp>
        <p:nvSpPr>
          <p:cNvPr id="11" name="Oval 10">
            <a:extLst>
              <a:ext uri="{FF2B5EF4-FFF2-40B4-BE49-F238E27FC236}">
                <a16:creationId xmlns:a16="http://schemas.microsoft.com/office/drawing/2014/main" id="{09790906-F9C7-4491-8E8C-722AE9DAAC19}"/>
              </a:ext>
            </a:extLst>
          </p:cNvPr>
          <p:cNvSpPr/>
          <p:nvPr/>
        </p:nvSpPr>
        <p:spPr>
          <a:xfrm>
            <a:off x="1825172" y="4596049"/>
            <a:ext cx="966791" cy="864835"/>
          </a:xfrm>
          <a:prstGeom prst="ellipse">
            <a:avLst/>
          </a:prstGeom>
          <a:solidFill>
            <a:srgbClr val="F2A068"/>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D80BA2A-A740-47B0-9585-27B2AB41FF42}"/>
              </a:ext>
            </a:extLst>
          </p:cNvPr>
          <p:cNvSpPr txBox="1"/>
          <p:nvPr/>
        </p:nvSpPr>
        <p:spPr>
          <a:xfrm>
            <a:off x="1281965" y="5551647"/>
            <a:ext cx="2053203" cy="369332"/>
          </a:xfrm>
          <a:prstGeom prst="rect">
            <a:avLst/>
          </a:prstGeom>
          <a:noFill/>
        </p:spPr>
        <p:txBody>
          <a:bodyPr wrap="square" rtlCol="0">
            <a:spAutoFit/>
          </a:bodyPr>
          <a:lstStyle/>
          <a:p>
            <a:pPr algn="ctr"/>
            <a:r>
              <a:rPr lang="en-US" b="1" dirty="0">
                <a:solidFill>
                  <a:schemeClr val="accent2"/>
                </a:solidFill>
              </a:rPr>
              <a:t>End-User Meter</a:t>
            </a:r>
          </a:p>
        </p:txBody>
      </p:sp>
    </p:spTree>
    <p:extLst>
      <p:ext uri="{BB962C8B-B14F-4D97-AF65-F5344CB8AC3E}">
        <p14:creationId xmlns:p14="http://schemas.microsoft.com/office/powerpoint/2010/main" val="31669602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par>
                          <p:cTn id="10" fill="hold">
                            <p:stCondLst>
                              <p:cond delay="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par>
                          <p:cTn id="13" fill="hold">
                            <p:stCondLst>
                              <p:cond delay="0"/>
                            </p:stCondLst>
                            <p:childTnLst>
                              <p:par>
                                <p:cTn id="14" presetID="1" presetClass="entr" presetSubtype="0" fill="hold" nodeType="afterEffect">
                                  <p:stCondLst>
                                    <p:cond delay="0"/>
                                  </p:stCondLst>
                                  <p:childTnLst>
                                    <p:set>
                                      <p:cBhvr>
                                        <p:cTn id="15" dur="1" fill="hold">
                                          <p:stCondLst>
                                            <p:cond delay="0"/>
                                          </p:stCondLst>
                                        </p:cTn>
                                        <p:tgtEl>
                                          <p:spTgt spid="9"/>
                                        </p:tgtEl>
                                        <p:attrNameLst>
                                          <p:attrName>style.visibility</p:attrName>
                                        </p:attrNameLst>
                                      </p:cBhvr>
                                      <p:to>
                                        <p:strVal val="visible"/>
                                      </p:to>
                                    </p:set>
                                  </p:childTnLst>
                                </p:cTn>
                              </p:par>
                              <p:par>
                                <p:cTn id="16" presetID="1" presetClass="entr" presetSubtype="0" fill="hold" nodeType="withEffect">
                                  <p:stCondLst>
                                    <p:cond delay="0"/>
                                  </p:stCondLst>
                                  <p:childTnLst>
                                    <p:set>
                                      <p:cBhvr>
                                        <p:cTn id="17" dur="1" fill="hold">
                                          <p:stCondLst>
                                            <p:cond delay="0"/>
                                          </p:stCondLst>
                                        </p:cTn>
                                        <p:tgtEl>
                                          <p:spTgt spid="6"/>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nodeType="afterEffect">
                                  <p:stCondLst>
                                    <p:cond delay="0"/>
                                  </p:stCondLst>
                                  <p:childTnLst>
                                    <p:set>
                                      <p:cBhvr>
                                        <p:cTn id="20" dur="1" fill="hold">
                                          <p:stCondLst>
                                            <p:cond delay="0"/>
                                          </p:stCondLst>
                                        </p:cTn>
                                        <p:tgtEl>
                                          <p:spTgt spid="8"/>
                                        </p:tgtEl>
                                        <p:attrNameLst>
                                          <p:attrName>style.visibility</p:attrName>
                                        </p:attrNameLst>
                                      </p:cBhvr>
                                      <p:to>
                                        <p:strVal val="visible"/>
                                      </p:to>
                                    </p:set>
                                  </p:childTnLst>
                                </p:cTn>
                              </p:par>
                            </p:childTnLst>
                          </p:cTn>
                        </p:par>
                        <p:par>
                          <p:cTn id="21" fill="hold">
                            <p:stCondLst>
                              <p:cond delay="0"/>
                            </p:stCondLst>
                            <p:childTnLst>
                              <p:par>
                                <p:cTn id="22" presetID="1" presetClass="entr" presetSubtype="0" fill="hold" nodeType="afterEffect">
                                  <p:stCondLst>
                                    <p:cond delay="0"/>
                                  </p:stCondLst>
                                  <p:childTnLst>
                                    <p:set>
                                      <p:cBhvr>
                                        <p:cTn id="23" dur="1" fill="hold">
                                          <p:stCondLst>
                                            <p:cond delay="0"/>
                                          </p:stCondLst>
                                        </p:cTn>
                                        <p:tgtEl>
                                          <p:spTgt spid="5"/>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5785564-5413-4F3E-BB47-3F4EFE268F2F}"/>
              </a:ext>
            </a:extLst>
          </p:cNvPr>
          <p:cNvSpPr txBox="1"/>
          <p:nvPr/>
        </p:nvSpPr>
        <p:spPr>
          <a:xfrm>
            <a:off x="6989669" y="6223451"/>
            <a:ext cx="530915" cy="338554"/>
          </a:xfrm>
          <a:prstGeom prst="rect">
            <a:avLst/>
          </a:prstGeom>
          <a:noFill/>
        </p:spPr>
        <p:txBody>
          <a:bodyPr wrap="none" rtlCol="0">
            <a:spAutoFit/>
          </a:bodyPr>
          <a:lstStyle/>
          <a:p>
            <a:r>
              <a:rPr lang="en-US" sz="800" b="1" dirty="0"/>
              <a:t>[Name]</a:t>
            </a:r>
          </a:p>
          <a:p>
            <a:r>
              <a:rPr lang="en-US" sz="800" b="1" dirty="0"/>
              <a:t>[Date]</a:t>
            </a:r>
          </a:p>
        </p:txBody>
      </p:sp>
    </p:spTree>
    <p:extLst>
      <p:ext uri="{BB962C8B-B14F-4D97-AF65-F5344CB8AC3E}">
        <p14:creationId xmlns:p14="http://schemas.microsoft.com/office/powerpoint/2010/main" val="2460436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fontScale="90000"/>
          </a:bodyPr>
          <a:lstStyle/>
          <a:p>
            <a:r>
              <a:rPr lang="en-US" dirty="0"/>
              <a:t> overview  </a:t>
            </a:r>
            <a:br>
              <a:rPr lang="en-US" dirty="0"/>
            </a:br>
            <a:r>
              <a:rPr lang="en-US" dirty="0"/>
              <a:t>the grid</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2</a:t>
            </a:fld>
            <a:endParaRPr lang="en-US" dirty="0"/>
          </a:p>
        </p:txBody>
      </p:sp>
      <p:pic>
        <p:nvPicPr>
          <p:cNvPr id="10" name="Picture 9">
            <a:extLst>
              <a:ext uri="{FF2B5EF4-FFF2-40B4-BE49-F238E27FC236}">
                <a16:creationId xmlns:a16="http://schemas.microsoft.com/office/drawing/2014/main" id="{219600FA-083A-43D0-8934-840EFEBC2511}"/>
              </a:ext>
            </a:extLst>
          </p:cNvPr>
          <p:cNvPicPr>
            <a:picLocks noChangeAspect="1"/>
          </p:cNvPicPr>
          <p:nvPr/>
        </p:nvPicPr>
        <p:blipFill>
          <a:blip r:embed="rId2"/>
          <a:stretch>
            <a:fillRect/>
          </a:stretch>
        </p:blipFill>
        <p:spPr>
          <a:xfrm>
            <a:off x="208941" y="1732854"/>
            <a:ext cx="8726118" cy="4058216"/>
          </a:xfrm>
          <a:prstGeom prst="rect">
            <a:avLst/>
          </a:prstGeom>
        </p:spPr>
      </p:pic>
    </p:spTree>
    <p:extLst>
      <p:ext uri="{BB962C8B-B14F-4D97-AF65-F5344CB8AC3E}">
        <p14:creationId xmlns:p14="http://schemas.microsoft.com/office/powerpoint/2010/main" val="21309636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fontScale="90000"/>
          </a:bodyPr>
          <a:lstStyle/>
          <a:p>
            <a:r>
              <a:rPr lang="en-US" dirty="0"/>
              <a:t>Overview </a:t>
            </a:r>
            <a:br>
              <a:rPr lang="en-US" dirty="0"/>
            </a:br>
            <a:r>
              <a:rPr lang="en-US" dirty="0"/>
              <a:t>the grid</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3</a:t>
            </a:fld>
            <a:endParaRPr lang="en-US" dirty="0"/>
          </a:p>
        </p:txBody>
      </p:sp>
      <p:pic>
        <p:nvPicPr>
          <p:cNvPr id="6" name="Picture 4" descr="Image result for rto and isos map united states 2019">
            <a:extLst>
              <a:ext uri="{FF2B5EF4-FFF2-40B4-BE49-F238E27FC236}">
                <a16:creationId xmlns:a16="http://schemas.microsoft.com/office/drawing/2014/main" id="{40A8A799-CD77-40F1-A6F6-5E525D72373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57726" y="2291950"/>
            <a:ext cx="3872107" cy="3064767"/>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08F893F-AC5A-4BA7-A115-711E0C550E5E}"/>
              </a:ext>
            </a:extLst>
          </p:cNvPr>
          <p:cNvSpPr txBox="1"/>
          <p:nvPr/>
        </p:nvSpPr>
        <p:spPr>
          <a:xfrm>
            <a:off x="166990" y="1464902"/>
            <a:ext cx="5225143" cy="2062103"/>
          </a:xfrm>
          <a:prstGeom prst="rect">
            <a:avLst/>
          </a:prstGeom>
          <a:noFill/>
        </p:spPr>
        <p:txBody>
          <a:bodyPr wrap="square" rtlCol="0">
            <a:spAutoFit/>
          </a:bodyPr>
          <a:lstStyle/>
          <a:p>
            <a:pPr algn="ctr"/>
            <a:r>
              <a:rPr lang="en-US" sz="1600" b="1" dirty="0">
                <a:latin typeface="+mj-lt"/>
              </a:rPr>
              <a:t>REGIONAL TRANSMISSION ORGANIZATION (RTO)/ INDEPENDENT SYSTEM OPERATOR (ISO)</a:t>
            </a:r>
          </a:p>
          <a:p>
            <a:endParaRPr lang="en-US" sz="1600" b="1" dirty="0">
              <a:latin typeface="+mj-lt"/>
            </a:endParaRPr>
          </a:p>
          <a:p>
            <a:endParaRPr lang="en-US" sz="1600" b="1" dirty="0">
              <a:latin typeface="+mj-lt"/>
            </a:endParaRPr>
          </a:p>
          <a:p>
            <a:endParaRPr lang="en-US" sz="1600" b="1" dirty="0">
              <a:latin typeface="+mj-lt"/>
            </a:endParaRPr>
          </a:p>
          <a:p>
            <a:endParaRPr lang="en-US" sz="1600" b="1" dirty="0">
              <a:latin typeface="+mj-lt"/>
            </a:endParaRPr>
          </a:p>
          <a:p>
            <a:endParaRPr lang="en-US" sz="1600" b="1" dirty="0">
              <a:latin typeface="+mj-lt"/>
            </a:endParaRPr>
          </a:p>
          <a:p>
            <a:endParaRPr lang="en-US" sz="1600" b="1" dirty="0">
              <a:latin typeface="+mj-lt"/>
            </a:endParaRPr>
          </a:p>
        </p:txBody>
      </p:sp>
      <p:sp>
        <p:nvSpPr>
          <p:cNvPr id="9" name="TextBox 8">
            <a:extLst>
              <a:ext uri="{FF2B5EF4-FFF2-40B4-BE49-F238E27FC236}">
                <a16:creationId xmlns:a16="http://schemas.microsoft.com/office/drawing/2014/main" id="{29A1E39C-591B-49E3-9B8A-C7407D0D220A}"/>
              </a:ext>
            </a:extLst>
          </p:cNvPr>
          <p:cNvSpPr txBox="1"/>
          <p:nvPr/>
        </p:nvSpPr>
        <p:spPr>
          <a:xfrm>
            <a:off x="114167" y="2730505"/>
            <a:ext cx="5160292" cy="2585323"/>
          </a:xfrm>
          <a:prstGeom prst="rect">
            <a:avLst/>
          </a:prstGeom>
          <a:noFill/>
        </p:spPr>
        <p:txBody>
          <a:bodyPr wrap="square" rtlCol="0">
            <a:spAutoFit/>
          </a:bodyPr>
          <a:lstStyle/>
          <a:p>
            <a:pPr algn="ctr"/>
            <a:r>
              <a:rPr lang="en-US" dirty="0"/>
              <a:t>RTOs and ISOs coordinate, control, and monitor electric grids within the regions; administers region’s wholesale markets</a:t>
            </a:r>
          </a:p>
          <a:p>
            <a:pPr algn="ctr"/>
            <a:endParaRPr lang="en-US" dirty="0"/>
          </a:p>
          <a:p>
            <a:pPr algn="ctr"/>
            <a:r>
              <a:rPr lang="en-US" dirty="0"/>
              <a:t>ISOs have jurisdiction in one state or a smaller region while RTOs have jurisdiction in a larger region. ISOs must meet certain regional standards to be considered an RTO.</a:t>
            </a:r>
          </a:p>
          <a:p>
            <a:pPr algn="ctr"/>
            <a:endParaRPr lang="en-US" dirty="0"/>
          </a:p>
        </p:txBody>
      </p:sp>
      <p:sp>
        <p:nvSpPr>
          <p:cNvPr id="10" name="TextBox 9">
            <a:extLst>
              <a:ext uri="{FF2B5EF4-FFF2-40B4-BE49-F238E27FC236}">
                <a16:creationId xmlns:a16="http://schemas.microsoft.com/office/drawing/2014/main" id="{62AA5281-9DB5-4F9D-9F90-B099AE1D3164}"/>
              </a:ext>
            </a:extLst>
          </p:cNvPr>
          <p:cNvSpPr txBox="1"/>
          <p:nvPr/>
        </p:nvSpPr>
        <p:spPr>
          <a:xfrm>
            <a:off x="362936" y="5141708"/>
            <a:ext cx="4677116" cy="646331"/>
          </a:xfrm>
          <a:prstGeom prst="rect">
            <a:avLst/>
          </a:prstGeom>
          <a:noFill/>
        </p:spPr>
        <p:txBody>
          <a:bodyPr wrap="square" rtlCol="0">
            <a:spAutoFit/>
          </a:bodyPr>
          <a:lstStyle/>
          <a:p>
            <a:pPr algn="ctr"/>
            <a:r>
              <a:rPr lang="en-US" dirty="0"/>
              <a:t>Both are regulated by the Federal Energy Regulatory Commission (FERC)</a:t>
            </a:r>
          </a:p>
        </p:txBody>
      </p:sp>
      <p:sp>
        <p:nvSpPr>
          <p:cNvPr id="11" name="TextBox 10">
            <a:extLst>
              <a:ext uri="{FF2B5EF4-FFF2-40B4-BE49-F238E27FC236}">
                <a16:creationId xmlns:a16="http://schemas.microsoft.com/office/drawing/2014/main" id="{EF5BA389-314C-4A8F-A6A7-FB60C7818CE0}"/>
              </a:ext>
            </a:extLst>
          </p:cNvPr>
          <p:cNvSpPr txBox="1"/>
          <p:nvPr/>
        </p:nvSpPr>
        <p:spPr>
          <a:xfrm>
            <a:off x="323800" y="2076942"/>
            <a:ext cx="4677116" cy="646331"/>
          </a:xfrm>
          <a:prstGeom prst="rect">
            <a:avLst/>
          </a:prstGeom>
          <a:noFill/>
        </p:spPr>
        <p:txBody>
          <a:bodyPr wrap="square" rtlCol="0">
            <a:spAutoFit/>
          </a:bodyPr>
          <a:lstStyle/>
          <a:p>
            <a:pPr algn="ctr"/>
            <a:r>
              <a:rPr lang="en-US" dirty="0"/>
              <a:t>Primary responsibility of maintaining grid reliability</a:t>
            </a:r>
          </a:p>
        </p:txBody>
      </p:sp>
    </p:spTree>
    <p:extLst>
      <p:ext uri="{BB962C8B-B14F-4D97-AF65-F5344CB8AC3E}">
        <p14:creationId xmlns:p14="http://schemas.microsoft.com/office/powerpoint/2010/main" val="2687117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1"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fontScale="90000"/>
          </a:bodyPr>
          <a:lstStyle/>
          <a:p>
            <a:r>
              <a:rPr lang="en-US" dirty="0"/>
              <a:t>Overview </a:t>
            </a:r>
            <a:br>
              <a:rPr lang="en-US" dirty="0"/>
            </a:br>
            <a:r>
              <a:rPr lang="en-US" dirty="0"/>
              <a:t>PJM</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4</a:t>
            </a:fld>
            <a:endParaRPr lang="en-US" dirty="0"/>
          </a:p>
        </p:txBody>
      </p:sp>
      <p:sp>
        <p:nvSpPr>
          <p:cNvPr id="8" name="TextBox 7">
            <a:extLst>
              <a:ext uri="{FF2B5EF4-FFF2-40B4-BE49-F238E27FC236}">
                <a16:creationId xmlns:a16="http://schemas.microsoft.com/office/drawing/2014/main" id="{11B2EEB1-3F34-445B-9612-FB5ABDF24A18}"/>
              </a:ext>
            </a:extLst>
          </p:cNvPr>
          <p:cNvSpPr txBox="1"/>
          <p:nvPr/>
        </p:nvSpPr>
        <p:spPr>
          <a:xfrm>
            <a:off x="478971" y="1556636"/>
            <a:ext cx="8351520" cy="1200329"/>
          </a:xfrm>
          <a:prstGeom prst="rect">
            <a:avLst/>
          </a:prstGeom>
          <a:noFill/>
        </p:spPr>
        <p:txBody>
          <a:bodyPr wrap="square" rtlCol="0">
            <a:spAutoFit/>
          </a:bodyPr>
          <a:lstStyle/>
          <a:p>
            <a:pPr algn="ctr"/>
            <a:r>
              <a:rPr lang="en-US" sz="2400" b="1" dirty="0">
                <a:latin typeface="+mj-lt"/>
              </a:rPr>
              <a:t>THREE RESPONSIBILITIES</a:t>
            </a:r>
          </a:p>
          <a:p>
            <a:endParaRPr lang="en-US" sz="2400" b="1" dirty="0">
              <a:latin typeface="+mj-lt"/>
            </a:endParaRPr>
          </a:p>
          <a:p>
            <a:endParaRPr lang="en-US" sz="2400" b="1" dirty="0">
              <a:latin typeface="+mj-lt"/>
            </a:endParaRPr>
          </a:p>
        </p:txBody>
      </p:sp>
      <p:pic>
        <p:nvPicPr>
          <p:cNvPr id="14" name="Picture 13">
            <a:extLst>
              <a:ext uri="{FF2B5EF4-FFF2-40B4-BE49-F238E27FC236}">
                <a16:creationId xmlns:a16="http://schemas.microsoft.com/office/drawing/2014/main" id="{84CA5B73-3CD7-4C75-8C0F-DE4DC248D98E}"/>
              </a:ext>
            </a:extLst>
          </p:cNvPr>
          <p:cNvPicPr>
            <a:picLocks noChangeAspect="1"/>
          </p:cNvPicPr>
          <p:nvPr/>
        </p:nvPicPr>
        <p:blipFill>
          <a:blip r:embed="rId3"/>
          <a:stretch>
            <a:fillRect/>
          </a:stretch>
        </p:blipFill>
        <p:spPr>
          <a:xfrm>
            <a:off x="1056784" y="1974239"/>
            <a:ext cx="7030431" cy="4382112"/>
          </a:xfrm>
          <a:prstGeom prst="rect">
            <a:avLst/>
          </a:prstGeom>
        </p:spPr>
      </p:pic>
    </p:spTree>
    <p:extLst>
      <p:ext uri="{BB962C8B-B14F-4D97-AF65-F5344CB8AC3E}">
        <p14:creationId xmlns:p14="http://schemas.microsoft.com/office/powerpoint/2010/main" val="48715274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fontScale="90000"/>
          </a:bodyPr>
          <a:lstStyle/>
          <a:p>
            <a:r>
              <a:rPr lang="en-US" dirty="0" err="1"/>
              <a:t>Pjm</a:t>
            </a:r>
            <a:br>
              <a:rPr lang="en-US" dirty="0"/>
            </a:br>
            <a:r>
              <a:rPr lang="en-US" dirty="0"/>
              <a:t>Keeping the lights on</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5</a:t>
            </a:fld>
            <a:endParaRPr lang="en-US" dirty="0"/>
          </a:p>
        </p:txBody>
      </p:sp>
      <p:sp>
        <p:nvSpPr>
          <p:cNvPr id="3" name="TextBox 2">
            <a:extLst>
              <a:ext uri="{FF2B5EF4-FFF2-40B4-BE49-F238E27FC236}">
                <a16:creationId xmlns:a16="http://schemas.microsoft.com/office/drawing/2014/main" id="{E22BD0D7-844B-4893-89DF-02F6B5C5E9AD}"/>
              </a:ext>
            </a:extLst>
          </p:cNvPr>
          <p:cNvSpPr txBox="1"/>
          <p:nvPr/>
        </p:nvSpPr>
        <p:spPr>
          <a:xfrm>
            <a:off x="440267" y="1444977"/>
            <a:ext cx="8252177" cy="738664"/>
          </a:xfrm>
          <a:prstGeom prst="rect">
            <a:avLst/>
          </a:prstGeom>
          <a:noFill/>
        </p:spPr>
        <p:txBody>
          <a:bodyPr wrap="square" rtlCol="0">
            <a:spAutoFit/>
          </a:bodyPr>
          <a:lstStyle/>
          <a:p>
            <a:pPr algn="ctr"/>
            <a:r>
              <a:rPr lang="en-US" sz="2400" b="1" dirty="0">
                <a:latin typeface="+mj-lt"/>
              </a:rPr>
              <a:t>SUPPLY MUST MEET DEMAND AT ALL TIMES</a:t>
            </a:r>
          </a:p>
          <a:p>
            <a:pPr marL="285750" indent="-285750">
              <a:buFont typeface="Arial" panose="020B0604020202020204" pitchFamily="34" charset="0"/>
              <a:buChar char="•"/>
            </a:pPr>
            <a:endParaRPr lang="en-US" dirty="0"/>
          </a:p>
        </p:txBody>
      </p:sp>
      <p:sp>
        <p:nvSpPr>
          <p:cNvPr id="5" name="TextBox 4">
            <a:extLst>
              <a:ext uri="{FF2B5EF4-FFF2-40B4-BE49-F238E27FC236}">
                <a16:creationId xmlns:a16="http://schemas.microsoft.com/office/drawing/2014/main" id="{EB59661B-E8B6-4CC6-B22F-76E5EFD4EA68}"/>
              </a:ext>
            </a:extLst>
          </p:cNvPr>
          <p:cNvSpPr txBox="1"/>
          <p:nvPr/>
        </p:nvSpPr>
        <p:spPr>
          <a:xfrm>
            <a:off x="90308" y="1954190"/>
            <a:ext cx="9053692" cy="5447645"/>
          </a:xfrm>
          <a:prstGeom prst="rect">
            <a:avLst/>
          </a:prstGeom>
          <a:noFill/>
        </p:spPr>
        <p:txBody>
          <a:bodyPr wrap="square" rtlCol="0">
            <a:spAutoFit/>
          </a:bodyPr>
          <a:lstStyle/>
          <a:p>
            <a:pPr marL="285750" indent="-285750">
              <a:buFont typeface="Arial" panose="020B0604020202020204" pitchFamily="34" charset="0"/>
              <a:buChar char="•"/>
            </a:pPr>
            <a:r>
              <a:rPr lang="en-US" sz="2000" dirty="0"/>
              <a:t>PJM achieves this with an auction to fill the anticipated load for the following day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Recall that RTOs/ISOs are like air traffic controllers. PJM directs generators when to turn on and off and determines how many MW a generator plant needs to produce to meet real-time demand</a:t>
            </a:r>
          </a:p>
          <a:p>
            <a:endParaRPr lang="en-US" sz="2000" dirty="0"/>
          </a:p>
          <a:p>
            <a:pPr marL="285750" indent="-285750">
              <a:buFont typeface="Arial" panose="020B0604020202020204" pitchFamily="34" charset="0"/>
              <a:buChar char="•"/>
            </a:pPr>
            <a:r>
              <a:rPr lang="en-US" sz="2000" dirty="0"/>
              <a:t>PJM uses algorithms to perform ‘what if’ scenarios to assess the condition of the grid during the day</a:t>
            </a:r>
          </a:p>
          <a:p>
            <a:pPr marL="285750" indent="-285750">
              <a:buFont typeface="Arial" panose="020B0604020202020204" pitchFamily="34" charset="0"/>
              <a:buChar char="•"/>
            </a:pPr>
            <a:endParaRPr lang="en-US" sz="2000" dirty="0"/>
          </a:p>
          <a:p>
            <a:pPr marL="285750" indent="-285750">
              <a:buFont typeface="Arial" panose="020B0604020202020204" pitchFamily="34" charset="0"/>
              <a:buChar char="•"/>
            </a:pPr>
            <a:r>
              <a:rPr lang="en-US" sz="2000" dirty="0"/>
              <a:t>Power grid operators make real-time decisions that balance supply and demand</a:t>
            </a:r>
          </a:p>
          <a:p>
            <a:endParaRPr lang="en-US" dirty="0"/>
          </a:p>
          <a:p>
            <a:pPr marL="285750" indent="-285750">
              <a:buFont typeface="Arial" panose="020B0604020202020204" pitchFamily="34" charset="0"/>
              <a:buChar char="•"/>
            </a:pPr>
            <a:endParaRPr lang="en-US" dirty="0"/>
          </a:p>
          <a:p>
            <a:endParaRPr lang="en-US" dirty="0"/>
          </a:p>
          <a:p>
            <a:endParaRPr lang="en-US" dirty="0"/>
          </a:p>
          <a:p>
            <a:pPr marL="285750" indent="-285750">
              <a:buFont typeface="Arial" panose="020B0604020202020204" pitchFamily="34" charset="0"/>
              <a:buChar char="•"/>
            </a:pPr>
            <a:endParaRPr lang="en-US" dirty="0"/>
          </a:p>
          <a:p>
            <a:pPr algn="ctr"/>
            <a:endParaRPr lang="en-US" dirty="0"/>
          </a:p>
        </p:txBody>
      </p:sp>
    </p:spTree>
    <p:extLst>
      <p:ext uri="{BB962C8B-B14F-4D97-AF65-F5344CB8AC3E}">
        <p14:creationId xmlns:p14="http://schemas.microsoft.com/office/powerpoint/2010/main" val="3496206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fontScale="90000"/>
          </a:bodyPr>
          <a:lstStyle/>
          <a:p>
            <a:r>
              <a:rPr lang="en-US" dirty="0" err="1"/>
              <a:t>Pjm</a:t>
            </a:r>
            <a:br>
              <a:rPr lang="en-US" dirty="0"/>
            </a:br>
            <a:r>
              <a:rPr lang="en-US" dirty="0"/>
              <a:t>Keeping the lights on</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6</a:t>
            </a:fld>
            <a:endParaRPr lang="en-US" dirty="0"/>
          </a:p>
        </p:txBody>
      </p:sp>
      <p:pic>
        <p:nvPicPr>
          <p:cNvPr id="8" name="Picture 7">
            <a:extLst>
              <a:ext uri="{FF2B5EF4-FFF2-40B4-BE49-F238E27FC236}">
                <a16:creationId xmlns:a16="http://schemas.microsoft.com/office/drawing/2014/main" id="{91BE607E-2214-491A-ACB3-332D0724E2A9}"/>
              </a:ext>
            </a:extLst>
          </p:cNvPr>
          <p:cNvPicPr>
            <a:picLocks noChangeAspect="1"/>
          </p:cNvPicPr>
          <p:nvPr/>
        </p:nvPicPr>
        <p:blipFill>
          <a:blip r:embed="rId3"/>
          <a:stretch>
            <a:fillRect/>
          </a:stretch>
        </p:blipFill>
        <p:spPr>
          <a:xfrm>
            <a:off x="1359666" y="1613382"/>
            <a:ext cx="6424667" cy="5057168"/>
          </a:xfrm>
          <a:prstGeom prst="rect">
            <a:avLst/>
          </a:prstGeom>
        </p:spPr>
      </p:pic>
    </p:spTree>
    <p:extLst>
      <p:ext uri="{BB962C8B-B14F-4D97-AF65-F5344CB8AC3E}">
        <p14:creationId xmlns:p14="http://schemas.microsoft.com/office/powerpoint/2010/main" val="5861301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65F664-327B-4B8C-9750-63788C09302E}"/>
              </a:ext>
            </a:extLst>
          </p:cNvPr>
          <p:cNvSpPr>
            <a:spLocks noGrp="1"/>
          </p:cNvSpPr>
          <p:nvPr>
            <p:ph type="title"/>
          </p:nvPr>
        </p:nvSpPr>
        <p:spPr/>
        <p:txBody>
          <a:bodyPr>
            <a:normAutofit fontScale="90000"/>
          </a:bodyPr>
          <a:lstStyle/>
          <a:p>
            <a:r>
              <a:rPr lang="en-US" dirty="0" err="1"/>
              <a:t>Pjm</a:t>
            </a:r>
            <a:br>
              <a:rPr lang="en-US" dirty="0"/>
            </a:br>
            <a:r>
              <a:rPr lang="en-US" dirty="0"/>
              <a:t>LMPs</a:t>
            </a:r>
          </a:p>
        </p:txBody>
      </p:sp>
      <p:sp>
        <p:nvSpPr>
          <p:cNvPr id="4" name="Slide Number Placeholder 3">
            <a:extLst>
              <a:ext uri="{FF2B5EF4-FFF2-40B4-BE49-F238E27FC236}">
                <a16:creationId xmlns:a16="http://schemas.microsoft.com/office/drawing/2014/main" id="{CCE436DA-3DCD-41E3-9E06-AF21E5FF7B94}"/>
              </a:ext>
            </a:extLst>
          </p:cNvPr>
          <p:cNvSpPr>
            <a:spLocks noGrp="1"/>
          </p:cNvSpPr>
          <p:nvPr>
            <p:ph type="sldNum" sz="quarter" idx="12"/>
          </p:nvPr>
        </p:nvSpPr>
        <p:spPr/>
        <p:txBody>
          <a:bodyPr/>
          <a:lstStyle/>
          <a:p>
            <a:fld id="{4EC93DFA-70F6-4220-86AB-AD3183C08C91}" type="slidenum">
              <a:rPr lang="en-US" smtClean="0"/>
              <a:t>7</a:t>
            </a:fld>
            <a:endParaRPr lang="en-US" dirty="0"/>
          </a:p>
        </p:txBody>
      </p:sp>
      <p:sp>
        <p:nvSpPr>
          <p:cNvPr id="5" name="TextBox 4">
            <a:extLst>
              <a:ext uri="{FF2B5EF4-FFF2-40B4-BE49-F238E27FC236}">
                <a16:creationId xmlns:a16="http://schemas.microsoft.com/office/drawing/2014/main" id="{7BBCDA02-21BF-495F-B3E1-A52CA29AC49F}"/>
              </a:ext>
            </a:extLst>
          </p:cNvPr>
          <p:cNvSpPr txBox="1"/>
          <p:nvPr/>
        </p:nvSpPr>
        <p:spPr>
          <a:xfrm>
            <a:off x="433137" y="2197585"/>
            <a:ext cx="1183103" cy="369332"/>
          </a:xfrm>
          <a:prstGeom prst="rect">
            <a:avLst/>
          </a:prstGeom>
          <a:noFill/>
          <a:ln>
            <a:solidFill>
              <a:srgbClr val="004A8A"/>
            </a:solidFill>
          </a:ln>
        </p:spPr>
        <p:txBody>
          <a:bodyPr wrap="square" rtlCol="0">
            <a:spAutoFit/>
          </a:bodyPr>
          <a:lstStyle/>
          <a:p>
            <a:pPr algn="ctr"/>
            <a:r>
              <a:rPr lang="en-US" dirty="0"/>
              <a:t>LMP</a:t>
            </a:r>
          </a:p>
        </p:txBody>
      </p:sp>
      <p:sp>
        <p:nvSpPr>
          <p:cNvPr id="7" name="TextBox 6">
            <a:extLst>
              <a:ext uri="{FF2B5EF4-FFF2-40B4-BE49-F238E27FC236}">
                <a16:creationId xmlns:a16="http://schemas.microsoft.com/office/drawing/2014/main" id="{38ECBFB0-2371-4B69-90BA-9129A8E26F46}"/>
              </a:ext>
            </a:extLst>
          </p:cNvPr>
          <p:cNvSpPr txBox="1"/>
          <p:nvPr/>
        </p:nvSpPr>
        <p:spPr>
          <a:xfrm>
            <a:off x="2366209" y="1920586"/>
            <a:ext cx="1552073" cy="923330"/>
          </a:xfrm>
          <a:prstGeom prst="rect">
            <a:avLst/>
          </a:prstGeom>
          <a:noFill/>
          <a:ln>
            <a:solidFill>
              <a:srgbClr val="004A8A"/>
            </a:solidFill>
          </a:ln>
        </p:spPr>
        <p:txBody>
          <a:bodyPr wrap="square" rtlCol="0">
            <a:spAutoFit/>
          </a:bodyPr>
          <a:lstStyle/>
          <a:p>
            <a:pPr algn="ctr"/>
            <a:r>
              <a:rPr lang="en-US" dirty="0"/>
              <a:t>System Marginal Price</a:t>
            </a:r>
          </a:p>
        </p:txBody>
      </p:sp>
      <p:sp>
        <p:nvSpPr>
          <p:cNvPr id="9" name="TextBox 8">
            <a:extLst>
              <a:ext uri="{FF2B5EF4-FFF2-40B4-BE49-F238E27FC236}">
                <a16:creationId xmlns:a16="http://schemas.microsoft.com/office/drawing/2014/main" id="{BA9EB96D-FFA1-48C6-B2F0-2D6D17590B68}"/>
              </a:ext>
            </a:extLst>
          </p:cNvPr>
          <p:cNvSpPr txBox="1"/>
          <p:nvPr/>
        </p:nvSpPr>
        <p:spPr>
          <a:xfrm>
            <a:off x="4768515" y="1920586"/>
            <a:ext cx="1552073" cy="923330"/>
          </a:xfrm>
          <a:prstGeom prst="rect">
            <a:avLst/>
          </a:prstGeom>
          <a:noFill/>
          <a:ln>
            <a:solidFill>
              <a:srgbClr val="004A8A"/>
            </a:solidFill>
          </a:ln>
        </p:spPr>
        <p:txBody>
          <a:bodyPr wrap="square" rtlCol="0">
            <a:spAutoFit/>
          </a:bodyPr>
          <a:lstStyle/>
          <a:p>
            <a:pPr algn="ctr"/>
            <a:r>
              <a:rPr lang="en-US" dirty="0"/>
              <a:t>Transmission Congestion Price</a:t>
            </a:r>
          </a:p>
        </p:txBody>
      </p:sp>
      <p:sp>
        <p:nvSpPr>
          <p:cNvPr id="10" name="TextBox 9">
            <a:extLst>
              <a:ext uri="{FF2B5EF4-FFF2-40B4-BE49-F238E27FC236}">
                <a16:creationId xmlns:a16="http://schemas.microsoft.com/office/drawing/2014/main" id="{75483F77-DA6C-45DD-9F3C-43DAC17AB451}"/>
              </a:ext>
            </a:extLst>
          </p:cNvPr>
          <p:cNvSpPr txBox="1"/>
          <p:nvPr/>
        </p:nvSpPr>
        <p:spPr>
          <a:xfrm>
            <a:off x="6966287" y="2068881"/>
            <a:ext cx="1552073" cy="646331"/>
          </a:xfrm>
          <a:prstGeom prst="rect">
            <a:avLst/>
          </a:prstGeom>
          <a:noFill/>
          <a:ln>
            <a:solidFill>
              <a:srgbClr val="004A8A"/>
            </a:solidFill>
          </a:ln>
        </p:spPr>
        <p:txBody>
          <a:bodyPr wrap="square" rtlCol="0" anchor="t">
            <a:spAutoFit/>
          </a:bodyPr>
          <a:lstStyle/>
          <a:p>
            <a:pPr algn="ctr"/>
            <a:r>
              <a:rPr lang="en-US" dirty="0"/>
              <a:t>Marginal Losses Price</a:t>
            </a:r>
          </a:p>
        </p:txBody>
      </p:sp>
      <p:sp>
        <p:nvSpPr>
          <p:cNvPr id="11" name="TextBox 10">
            <a:extLst>
              <a:ext uri="{FF2B5EF4-FFF2-40B4-BE49-F238E27FC236}">
                <a16:creationId xmlns:a16="http://schemas.microsoft.com/office/drawing/2014/main" id="{62C9398B-6214-4D4D-B516-F9F94CE1D7AF}"/>
              </a:ext>
            </a:extLst>
          </p:cNvPr>
          <p:cNvSpPr txBox="1"/>
          <p:nvPr/>
        </p:nvSpPr>
        <p:spPr>
          <a:xfrm>
            <a:off x="1249287" y="2197585"/>
            <a:ext cx="1552073" cy="369332"/>
          </a:xfrm>
          <a:prstGeom prst="rect">
            <a:avLst/>
          </a:prstGeom>
          <a:noFill/>
          <a:ln>
            <a:noFill/>
          </a:ln>
        </p:spPr>
        <p:txBody>
          <a:bodyPr wrap="square" rtlCol="0">
            <a:spAutoFit/>
          </a:bodyPr>
          <a:lstStyle/>
          <a:p>
            <a:pPr algn="ctr"/>
            <a:r>
              <a:rPr lang="en-US" dirty="0"/>
              <a:t>=</a:t>
            </a:r>
          </a:p>
        </p:txBody>
      </p:sp>
      <p:sp>
        <p:nvSpPr>
          <p:cNvPr id="12" name="TextBox 11">
            <a:extLst>
              <a:ext uri="{FF2B5EF4-FFF2-40B4-BE49-F238E27FC236}">
                <a16:creationId xmlns:a16="http://schemas.microsoft.com/office/drawing/2014/main" id="{771CFB0F-E837-4E96-9377-3191015A92F8}"/>
              </a:ext>
            </a:extLst>
          </p:cNvPr>
          <p:cNvSpPr txBox="1"/>
          <p:nvPr/>
        </p:nvSpPr>
        <p:spPr>
          <a:xfrm>
            <a:off x="3563357" y="2197585"/>
            <a:ext cx="1552073" cy="369332"/>
          </a:xfrm>
          <a:prstGeom prst="rect">
            <a:avLst/>
          </a:prstGeom>
          <a:noFill/>
          <a:ln>
            <a:noFill/>
          </a:ln>
        </p:spPr>
        <p:txBody>
          <a:bodyPr wrap="square" rtlCol="0">
            <a:spAutoFit/>
          </a:bodyPr>
          <a:lstStyle/>
          <a:p>
            <a:pPr algn="ctr"/>
            <a:r>
              <a:rPr lang="en-US" dirty="0"/>
              <a:t>+</a:t>
            </a:r>
          </a:p>
        </p:txBody>
      </p:sp>
      <p:sp>
        <p:nvSpPr>
          <p:cNvPr id="13" name="TextBox 12">
            <a:extLst>
              <a:ext uri="{FF2B5EF4-FFF2-40B4-BE49-F238E27FC236}">
                <a16:creationId xmlns:a16="http://schemas.microsoft.com/office/drawing/2014/main" id="{B2B640CF-CDD6-4E6F-958F-6E234CD602FF}"/>
              </a:ext>
            </a:extLst>
          </p:cNvPr>
          <p:cNvSpPr txBox="1"/>
          <p:nvPr/>
        </p:nvSpPr>
        <p:spPr>
          <a:xfrm>
            <a:off x="5903496" y="2197585"/>
            <a:ext cx="1552073" cy="369332"/>
          </a:xfrm>
          <a:prstGeom prst="rect">
            <a:avLst/>
          </a:prstGeom>
          <a:noFill/>
          <a:ln>
            <a:noFill/>
          </a:ln>
        </p:spPr>
        <p:txBody>
          <a:bodyPr wrap="square" rtlCol="0">
            <a:spAutoFit/>
          </a:bodyPr>
          <a:lstStyle/>
          <a:p>
            <a:pPr algn="ctr"/>
            <a:r>
              <a:rPr lang="en-US" dirty="0"/>
              <a:t>+</a:t>
            </a:r>
          </a:p>
        </p:txBody>
      </p:sp>
      <p:sp>
        <p:nvSpPr>
          <p:cNvPr id="6" name="Arrow: Right 5">
            <a:extLst>
              <a:ext uri="{FF2B5EF4-FFF2-40B4-BE49-F238E27FC236}">
                <a16:creationId xmlns:a16="http://schemas.microsoft.com/office/drawing/2014/main" id="{CC3C28C3-ED7C-4C19-B9CC-A85564C03916}"/>
              </a:ext>
            </a:extLst>
          </p:cNvPr>
          <p:cNvSpPr/>
          <p:nvPr/>
        </p:nvSpPr>
        <p:spPr>
          <a:xfrm rot="16200000">
            <a:off x="180472" y="3412263"/>
            <a:ext cx="1648326" cy="369332"/>
          </a:xfrm>
          <a:prstGeom prst="rightArrow">
            <a:avLst/>
          </a:prstGeom>
          <a:solidFill>
            <a:srgbClr val="004A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70634F73-3012-492B-B63A-E2654CAD1960}"/>
              </a:ext>
            </a:extLst>
          </p:cNvPr>
          <p:cNvSpPr txBox="1"/>
          <p:nvPr/>
        </p:nvSpPr>
        <p:spPr>
          <a:xfrm>
            <a:off x="16049" y="4626941"/>
            <a:ext cx="2193752" cy="923330"/>
          </a:xfrm>
          <a:prstGeom prst="rect">
            <a:avLst/>
          </a:prstGeom>
          <a:noFill/>
          <a:ln>
            <a:noFill/>
          </a:ln>
        </p:spPr>
        <p:txBody>
          <a:bodyPr wrap="square" rtlCol="0">
            <a:spAutoFit/>
          </a:bodyPr>
          <a:lstStyle/>
          <a:p>
            <a:pPr algn="ctr"/>
            <a:r>
              <a:rPr lang="en-US" dirty="0"/>
              <a:t>Physical, flow-based pricing system</a:t>
            </a:r>
          </a:p>
        </p:txBody>
      </p:sp>
      <p:sp>
        <p:nvSpPr>
          <p:cNvPr id="15" name="Arrow: Right 14">
            <a:extLst>
              <a:ext uri="{FF2B5EF4-FFF2-40B4-BE49-F238E27FC236}">
                <a16:creationId xmlns:a16="http://schemas.microsoft.com/office/drawing/2014/main" id="{63C69EC0-7CF6-4361-800B-AEDF5B95FBB3}"/>
              </a:ext>
            </a:extLst>
          </p:cNvPr>
          <p:cNvSpPr/>
          <p:nvPr/>
        </p:nvSpPr>
        <p:spPr>
          <a:xfrm rot="16200000">
            <a:off x="2454914" y="3515188"/>
            <a:ext cx="1442477" cy="369332"/>
          </a:xfrm>
          <a:prstGeom prst="rightArrow">
            <a:avLst/>
          </a:prstGeom>
          <a:solidFill>
            <a:srgbClr val="004A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F040B36-0A76-48FA-9E35-F8FDD7068FCE}"/>
              </a:ext>
            </a:extLst>
          </p:cNvPr>
          <p:cNvSpPr txBox="1"/>
          <p:nvPr/>
        </p:nvSpPr>
        <p:spPr>
          <a:xfrm>
            <a:off x="2101517" y="4555792"/>
            <a:ext cx="2193752" cy="923330"/>
          </a:xfrm>
          <a:prstGeom prst="rect">
            <a:avLst/>
          </a:prstGeom>
          <a:noFill/>
          <a:ln>
            <a:noFill/>
          </a:ln>
        </p:spPr>
        <p:txBody>
          <a:bodyPr wrap="square" rtlCol="0">
            <a:spAutoFit/>
          </a:bodyPr>
          <a:lstStyle/>
          <a:p>
            <a:pPr algn="ctr"/>
            <a:r>
              <a:rPr lang="en-US" dirty="0"/>
              <a:t>Cost of last “cleared” generation resource</a:t>
            </a:r>
          </a:p>
        </p:txBody>
      </p:sp>
      <p:sp>
        <p:nvSpPr>
          <p:cNvPr id="17" name="Arrow: Right 16">
            <a:extLst>
              <a:ext uri="{FF2B5EF4-FFF2-40B4-BE49-F238E27FC236}">
                <a16:creationId xmlns:a16="http://schemas.microsoft.com/office/drawing/2014/main" id="{979FEE83-768E-46AC-AC3D-289385A738B2}"/>
              </a:ext>
            </a:extLst>
          </p:cNvPr>
          <p:cNvSpPr/>
          <p:nvPr/>
        </p:nvSpPr>
        <p:spPr>
          <a:xfrm rot="16200000">
            <a:off x="4791407" y="3496647"/>
            <a:ext cx="1442477" cy="369332"/>
          </a:xfrm>
          <a:prstGeom prst="rightArrow">
            <a:avLst/>
          </a:prstGeom>
          <a:solidFill>
            <a:srgbClr val="004A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31759306-2F67-4A6E-8273-B952E871F0D1}"/>
              </a:ext>
            </a:extLst>
          </p:cNvPr>
          <p:cNvSpPr txBox="1"/>
          <p:nvPr/>
        </p:nvSpPr>
        <p:spPr>
          <a:xfrm>
            <a:off x="4475745" y="4555791"/>
            <a:ext cx="1965159" cy="1200329"/>
          </a:xfrm>
          <a:prstGeom prst="rect">
            <a:avLst/>
          </a:prstGeom>
          <a:noFill/>
          <a:ln>
            <a:noFill/>
          </a:ln>
        </p:spPr>
        <p:txBody>
          <a:bodyPr wrap="square" rtlCol="0">
            <a:spAutoFit/>
          </a:bodyPr>
          <a:lstStyle/>
          <a:p>
            <a:pPr algn="ctr"/>
            <a:r>
              <a:rPr lang="en-US" dirty="0"/>
              <a:t>Cost of re-dispatching a more expensive resource</a:t>
            </a:r>
          </a:p>
        </p:txBody>
      </p:sp>
      <p:sp>
        <p:nvSpPr>
          <p:cNvPr id="19" name="Arrow: Right 18">
            <a:extLst>
              <a:ext uri="{FF2B5EF4-FFF2-40B4-BE49-F238E27FC236}">
                <a16:creationId xmlns:a16="http://schemas.microsoft.com/office/drawing/2014/main" id="{D59FED1A-124A-41FF-8401-C2EDA30BAAC2}"/>
              </a:ext>
            </a:extLst>
          </p:cNvPr>
          <p:cNvSpPr/>
          <p:nvPr/>
        </p:nvSpPr>
        <p:spPr>
          <a:xfrm rot="16200000">
            <a:off x="7025279" y="3412264"/>
            <a:ext cx="1442477" cy="369332"/>
          </a:xfrm>
          <a:prstGeom prst="rightArrow">
            <a:avLst/>
          </a:prstGeom>
          <a:solidFill>
            <a:srgbClr val="004A8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74F06CA-5412-41EB-925F-97156AF2306E}"/>
              </a:ext>
            </a:extLst>
          </p:cNvPr>
          <p:cNvSpPr txBox="1"/>
          <p:nvPr/>
        </p:nvSpPr>
        <p:spPr>
          <a:xfrm>
            <a:off x="6496418" y="4555791"/>
            <a:ext cx="2579401" cy="923330"/>
          </a:xfrm>
          <a:prstGeom prst="rect">
            <a:avLst/>
          </a:prstGeom>
          <a:noFill/>
          <a:ln>
            <a:noFill/>
          </a:ln>
        </p:spPr>
        <p:txBody>
          <a:bodyPr wrap="square" rtlCol="0">
            <a:spAutoFit/>
          </a:bodyPr>
          <a:lstStyle/>
          <a:p>
            <a:pPr algn="ctr"/>
            <a:r>
              <a:rPr lang="en-US" dirty="0"/>
              <a:t>System losses causes by increases in power injection/withdrawal</a:t>
            </a:r>
          </a:p>
        </p:txBody>
      </p:sp>
    </p:spTree>
    <p:extLst>
      <p:ext uri="{BB962C8B-B14F-4D97-AF65-F5344CB8AC3E}">
        <p14:creationId xmlns:p14="http://schemas.microsoft.com/office/powerpoint/2010/main" val="28231822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BC4967-C72C-455B-9597-DA488BACCA14}"/>
              </a:ext>
            </a:extLst>
          </p:cNvPr>
          <p:cNvSpPr>
            <a:spLocks noGrp="1"/>
          </p:cNvSpPr>
          <p:nvPr>
            <p:ph type="title"/>
          </p:nvPr>
        </p:nvSpPr>
        <p:spPr/>
        <p:txBody>
          <a:bodyPr>
            <a:noAutofit/>
          </a:bodyPr>
          <a:lstStyle/>
          <a:p>
            <a:r>
              <a:rPr lang="en-US" sz="2400" dirty="0"/>
              <a:t>LMP Time variation</a:t>
            </a:r>
            <a:br>
              <a:rPr lang="en-US" sz="2400" dirty="0"/>
            </a:br>
            <a:r>
              <a:rPr lang="en-US" sz="2400" dirty="0"/>
              <a:t>Why does congestion really matter?</a:t>
            </a:r>
          </a:p>
        </p:txBody>
      </p:sp>
      <p:sp>
        <p:nvSpPr>
          <p:cNvPr id="4" name="Slide Number Placeholder 3">
            <a:extLst>
              <a:ext uri="{FF2B5EF4-FFF2-40B4-BE49-F238E27FC236}">
                <a16:creationId xmlns:a16="http://schemas.microsoft.com/office/drawing/2014/main" id="{B1B8F638-71D3-42AD-B62C-2DF890AFCBCB}"/>
              </a:ext>
            </a:extLst>
          </p:cNvPr>
          <p:cNvSpPr>
            <a:spLocks noGrp="1"/>
          </p:cNvSpPr>
          <p:nvPr>
            <p:ph type="sldNum" sz="quarter" idx="12"/>
          </p:nvPr>
        </p:nvSpPr>
        <p:spPr/>
        <p:txBody>
          <a:bodyPr/>
          <a:lstStyle/>
          <a:p>
            <a:fld id="{4EC93DFA-70F6-4220-86AB-AD3183C08C91}" type="slidenum">
              <a:rPr lang="en-US" smtClean="0"/>
              <a:t>8</a:t>
            </a:fld>
            <a:endParaRPr lang="en-US" dirty="0"/>
          </a:p>
        </p:txBody>
      </p:sp>
      <p:pic>
        <p:nvPicPr>
          <p:cNvPr id="1026" name="Picture 2">
            <a:extLst>
              <a:ext uri="{FF2B5EF4-FFF2-40B4-BE49-F238E27FC236}">
                <a16:creationId xmlns:a16="http://schemas.microsoft.com/office/drawing/2014/main" id="{92F9820E-3F4E-46A9-8575-F77C08C4420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27075" y="1568269"/>
            <a:ext cx="7915627" cy="459617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9959558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1B8F638-71D3-42AD-B62C-2DF890AFCBCB}"/>
              </a:ext>
            </a:extLst>
          </p:cNvPr>
          <p:cNvSpPr>
            <a:spLocks noGrp="1"/>
          </p:cNvSpPr>
          <p:nvPr>
            <p:ph type="sldNum" sz="quarter" idx="12"/>
          </p:nvPr>
        </p:nvSpPr>
        <p:spPr/>
        <p:txBody>
          <a:bodyPr/>
          <a:lstStyle/>
          <a:p>
            <a:fld id="{4EC93DFA-70F6-4220-86AB-AD3183C08C91}" type="slidenum">
              <a:rPr lang="en-US" smtClean="0"/>
              <a:t>9</a:t>
            </a:fld>
            <a:endParaRPr lang="en-US" dirty="0"/>
          </a:p>
        </p:txBody>
      </p:sp>
      <p:pic>
        <p:nvPicPr>
          <p:cNvPr id="2050" name="Picture 2">
            <a:extLst>
              <a:ext uri="{FF2B5EF4-FFF2-40B4-BE49-F238E27FC236}">
                <a16:creationId xmlns:a16="http://schemas.microsoft.com/office/drawing/2014/main" id="{93EE4A4E-2C43-4DCA-806E-591E85EE7A1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69885" y="1661054"/>
            <a:ext cx="7645465" cy="4559123"/>
          </a:xfrm>
          <a:prstGeom prst="rect">
            <a:avLst/>
          </a:prstGeom>
          <a:noFill/>
          <a:extLst>
            <a:ext uri="{909E8E84-426E-40DD-AFC4-6F175D3DCCD1}">
              <a14:hiddenFill xmlns:a14="http://schemas.microsoft.com/office/drawing/2010/main">
                <a:solidFill>
                  <a:srgbClr val="FFFFFF"/>
                </a:solidFill>
              </a14:hiddenFill>
            </a:ext>
          </a:extLst>
        </p:spPr>
      </p:pic>
      <p:sp>
        <p:nvSpPr>
          <p:cNvPr id="8" name="Title 1">
            <a:extLst>
              <a:ext uri="{FF2B5EF4-FFF2-40B4-BE49-F238E27FC236}">
                <a16:creationId xmlns:a16="http://schemas.microsoft.com/office/drawing/2014/main" id="{0B829A66-A6A4-478A-8263-64B9C0681AAD}"/>
              </a:ext>
            </a:extLst>
          </p:cNvPr>
          <p:cNvSpPr txBox="1">
            <a:spLocks/>
          </p:cNvSpPr>
          <p:nvPr/>
        </p:nvSpPr>
        <p:spPr>
          <a:xfrm>
            <a:off x="1956262" y="517526"/>
            <a:ext cx="6711488" cy="802447"/>
          </a:xfrm>
          <a:prstGeom prst="rect">
            <a:avLst/>
          </a:prstGeom>
        </p:spPr>
        <p:txBody>
          <a:bodyPr vert="horz" lIns="91440" tIns="45720" rIns="91440" bIns="45720" rtlCol="0" anchor="ctr">
            <a:noAutofit/>
          </a:bodyPr>
          <a:lstStyle>
            <a:lvl1pPr algn="r" defTabSz="914400" rtl="0" eaLnBrk="1" latinLnBrk="0" hangingPunct="1">
              <a:lnSpc>
                <a:spcPct val="90000"/>
              </a:lnSpc>
              <a:spcBef>
                <a:spcPct val="0"/>
              </a:spcBef>
              <a:buNone/>
              <a:defRPr sz="3000" b="1" i="0" kern="1200" cap="all" baseline="0">
                <a:solidFill>
                  <a:schemeClr val="tx1"/>
                </a:solidFill>
                <a:latin typeface="+mj-lt"/>
                <a:ea typeface="+mj-ea"/>
                <a:cs typeface="+mj-cs"/>
              </a:defRPr>
            </a:lvl1pPr>
          </a:lstStyle>
          <a:p>
            <a:r>
              <a:rPr lang="en-US" sz="2400"/>
              <a:t>LMP Time variation</a:t>
            </a:r>
            <a:br>
              <a:rPr lang="en-US" sz="2400"/>
            </a:br>
            <a:r>
              <a:rPr lang="en-US" sz="2400"/>
              <a:t>Why does congestion really matter?</a:t>
            </a:r>
            <a:endParaRPr lang="en-US" sz="2400" dirty="0"/>
          </a:p>
        </p:txBody>
      </p:sp>
    </p:spTree>
    <p:extLst>
      <p:ext uri="{BB962C8B-B14F-4D97-AF65-F5344CB8AC3E}">
        <p14:creationId xmlns:p14="http://schemas.microsoft.com/office/powerpoint/2010/main" val="1347535853"/>
      </p:ext>
    </p:extLst>
  </p:cSld>
  <p:clrMapOvr>
    <a:masterClrMapping/>
  </p:clrMapOvr>
</p:sld>
</file>

<file path=ppt/theme/theme1.xml><?xml version="1.0" encoding="utf-8"?>
<a:theme xmlns:a="http://schemas.openxmlformats.org/drawingml/2006/main" name="One Energy Presentations">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entury Gothic-Palatino Linotype">
      <a:majorFont>
        <a:latin typeface="Century Gothic" panose="020B0502020202020204"/>
        <a:ea typeface=""/>
        <a:cs typeface=""/>
        <a:font script="Jpan" typeface="HGｺﾞｼｯｸM"/>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Palatino Linotype" panose="02040502050505030304"/>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_OE MASTER Presentation Layout - Standard Page_20190429" id="{9A4FFCF9-717A-4A76-8E13-CBA647C257D6}" vid="{7FEEE67B-B7F2-4F58-85B4-5BE7860371E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_OE MASTER Presentation Layout - Standard Page_20190429</Template>
  <TotalTime>3768</TotalTime>
  <Words>1337</Words>
  <Application>Microsoft Office PowerPoint</Application>
  <PresentationFormat>On-screen Show (4:3)</PresentationFormat>
  <Paragraphs>159</Paragraphs>
  <Slides>17</Slides>
  <Notes>12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Century Gothic</vt:lpstr>
      <vt:lpstr>Palatino Linotype</vt:lpstr>
      <vt:lpstr>One Energy Presentations</vt:lpstr>
      <vt:lpstr>PowerPoint Presentation</vt:lpstr>
      <vt:lpstr> overview   the grid</vt:lpstr>
      <vt:lpstr>Overview  the grid</vt:lpstr>
      <vt:lpstr>Overview  PJM</vt:lpstr>
      <vt:lpstr>Pjm Keeping the lights on</vt:lpstr>
      <vt:lpstr>Pjm Keeping the lights on</vt:lpstr>
      <vt:lpstr>Pjm LMPs</vt:lpstr>
      <vt:lpstr>LMP Time variation Why does congestion really matter?</vt:lpstr>
      <vt:lpstr>PowerPoint Presentation</vt:lpstr>
      <vt:lpstr>Pjm  buying and selling energy</vt:lpstr>
      <vt:lpstr>Pjm  buying and selling energy</vt:lpstr>
      <vt:lpstr>Pjm  planning for the future</vt:lpstr>
      <vt:lpstr>Putting it all together</vt:lpstr>
      <vt:lpstr>Putting it all together</vt:lpstr>
      <vt:lpstr>Putting it all together</vt:lpstr>
      <vt:lpstr>How does One energy fit IN?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Meredith Wirth</dc:creator>
  <cp:lastModifiedBy>Meredith Wirth</cp:lastModifiedBy>
  <cp:revision>39</cp:revision>
  <dcterms:created xsi:type="dcterms:W3CDTF">2022-03-16T14:29:36Z</dcterms:created>
  <dcterms:modified xsi:type="dcterms:W3CDTF">2022-04-05T20:14:53Z</dcterms:modified>
</cp:coreProperties>
</file>