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6" r:id="rId3"/>
    <p:sldId id="259" r:id="rId4"/>
    <p:sldId id="273" r:id="rId5"/>
    <p:sldId id="264" r:id="rId6"/>
    <p:sldId id="271" r:id="rId7"/>
    <p:sldId id="282" r:id="rId8"/>
    <p:sldId id="283" r:id="rId9"/>
    <p:sldId id="281" r:id="rId10"/>
    <p:sldId id="260" r:id="rId11"/>
    <p:sldId id="276" r:id="rId12"/>
    <p:sldId id="277" r:id="rId13"/>
    <p:sldId id="278" r:id="rId14"/>
    <p:sldId id="279" r:id="rId15"/>
    <p:sldId id="280" r:id="rId16"/>
    <p:sldId id="261" r:id="rId17"/>
    <p:sldId id="265" r:id="rId18"/>
    <p:sldId id="262" r:id="rId19"/>
    <p:sldId id="258" r:id="rId20"/>
    <p:sldId id="285" r:id="rId21"/>
    <p:sldId id="267" r:id="rId22"/>
    <p:sldId id="268" r:id="rId23"/>
    <p:sldId id="269" r:id="rId24"/>
    <p:sldId id="272" r:id="rId25"/>
    <p:sldId id="284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844" autoAdjust="0"/>
  </p:normalViewPr>
  <p:slideViewPr>
    <p:cSldViewPr snapToGrid="0">
      <p:cViewPr>
        <p:scale>
          <a:sx n="50" d="100"/>
          <a:sy n="50" d="100"/>
        </p:scale>
        <p:origin x="1764" y="13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179452-05F0-7674-6F9C-EB4E8D586D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55AE2C-D083-1586-E89F-F6D5503063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13AB4-F65A-4A64-8922-BFF24DD9755E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FD008-04C8-813A-2988-1308A507B1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09E950-7429-7288-3E5E-8C51A9EC7F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1382AA-1622-4F3D-9BCE-7AA12066D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58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B8DED-EBA2-4766-908C-A1784D075350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F8B05-337B-4454-B558-930237D0D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734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Have you heard of TAM/know what it is?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Make informed strategic decisions and identify opportunities for growth.</a:t>
            </a:r>
            <a:endParaRPr lang="en-US" dirty="0"/>
          </a:p>
          <a:p>
            <a:r>
              <a:rPr lang="en-US" dirty="0"/>
              <a:t>Ask questions whenever!!!</a:t>
            </a:r>
          </a:p>
          <a:p>
            <a:r>
              <a:rPr lang="en-US" dirty="0"/>
              <a:t>What is TAM and why do we do it?</a:t>
            </a:r>
          </a:p>
          <a:p>
            <a:r>
              <a:rPr lang="en-US" dirty="0"/>
              <a:t>Determining Our Market</a:t>
            </a:r>
          </a:p>
          <a:p>
            <a:r>
              <a:rPr lang="en-US" dirty="0"/>
              <a:t>Scenario Analyses</a:t>
            </a:r>
          </a:p>
          <a:p>
            <a:r>
              <a:rPr lang="en-US" dirty="0"/>
              <a:t>Expansion Strategy</a:t>
            </a:r>
          </a:p>
          <a:p>
            <a:r>
              <a:rPr lang="en-US" dirty="0"/>
              <a:t>Takeaways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28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Holcim, Martin Marietta,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4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ADM, Green Plains, POET, Valero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354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Marathon, Valero, Phillips 66, Exxon, Shell</a:t>
            </a:r>
          </a:p>
          <a:p>
            <a:r>
              <a:rPr lang="en-US" dirty="0"/>
              <a:t>Renamed to refining to include Marathon Natural Gas facilities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851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52,513 total manufacturing</a:t>
            </a:r>
          </a:p>
          <a:p>
            <a:r>
              <a:rPr lang="en-US" dirty="0"/>
              <a:t>Assume sample is representative and manufacturing is evenly distributed</a:t>
            </a:r>
          </a:p>
          <a:p>
            <a:r>
              <a:rPr lang="en-US" dirty="0"/>
              <a:t>Estimated 12k tech viable facilities in the US (excluding current projects)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93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 years of data from ERA5, run wind summary to develop a relationship between wind speed and production/CF</a:t>
            </a:r>
            <a:br>
              <a:rPr lang="en-US" dirty="0"/>
            </a:br>
            <a:r>
              <a:rPr lang="en-US" dirty="0"/>
              <a:t>Download NREL data for county AVG -&gt; compare estimated REA to state grid rate for viability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131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Higher grid rates and wind speed make Midwest more viable</a:t>
            </a:r>
          </a:p>
          <a:p>
            <a:r>
              <a:rPr lang="en-US" dirty="0"/>
              <a:t>Southeast lower grid rates and wind speeds make it less viable</a:t>
            </a:r>
          </a:p>
          <a:p>
            <a:r>
              <a:rPr lang="en-US" dirty="0"/>
              <a:t>20% CF is viable in CA due to Grid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025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Narrowing down, 682 to 154 to 115</a:t>
            </a:r>
          </a:p>
          <a:p>
            <a:r>
              <a:rPr lang="en-US" dirty="0"/>
              <a:t>Where 9000 and 92 Billion come from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818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7E2D8B-D589-B01E-356E-732A8D788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339219-A91A-C4F1-1213-A14F305189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A37030-0FFB-A069-5F28-6AC9CCD5C9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Using the combo of this data we can determine… serviceable right now</a:t>
            </a:r>
          </a:p>
          <a:p>
            <a:r>
              <a:rPr lang="en-US" dirty="0"/>
              <a:t>High value of WFI in the Midwest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E34163-1B99-4114-D3CE-CC7ED7A6A0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10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year forward looking</a:t>
            </a:r>
          </a:p>
          <a:p>
            <a:r>
              <a:rPr lang="en-US" dirty="0"/>
              <a:t>15 more viable facilities (13%) </a:t>
            </a:r>
          </a:p>
          <a:p>
            <a:r>
              <a:rPr lang="en-US" dirty="0"/>
              <a:t>Greater profit margins not recognized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309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7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determined… serviceable right now</a:t>
            </a:r>
          </a:p>
          <a:p>
            <a:r>
              <a:rPr lang="en-US" dirty="0"/>
              <a:t>High value of WFI in the Midwest states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023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Manu: if greater than .75, scaled from 1-5, otherwise 0 (Calhoun, Ark 9.27-&gt;5)</a:t>
            </a:r>
          </a:p>
          <a:p>
            <a:r>
              <a:rPr lang="en-US" dirty="0"/>
              <a:t>Econ: if REA less than Grid, scaled from 1-5, otherwise 0 (Nantucket, Mass 75%-&gt;5)</a:t>
            </a:r>
          </a:p>
          <a:p>
            <a:r>
              <a:rPr lang="en-US" dirty="0"/>
              <a:t>Hancock: 2.92 - .75 = 2.17/(9.27-.75)=.255*(5-1)+1</a:t>
            </a:r>
          </a:p>
          <a:p>
            <a:r>
              <a:rPr lang="en-US" dirty="0"/>
              <a:t>CA GDP = $411B, capped at $247, OH = $134B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283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screenings, wind, electricity, and manufacturing data to place value on business</a:t>
            </a:r>
          </a:p>
          <a:p>
            <a:r>
              <a:rPr lang="en-US" dirty="0"/>
              <a:t>Show value to investors/outsiders</a:t>
            </a:r>
          </a:p>
          <a:p>
            <a:r>
              <a:rPr lang="en-US" dirty="0"/>
              <a:t>Make good decisions for project development (sales)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73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TAM = Technically viable, SM = Economically viable</a:t>
            </a:r>
          </a:p>
          <a:p>
            <a:r>
              <a:rPr lang="en-US" dirty="0"/>
              <a:t>Growth: Turbine efficiency, Company efficiency, grid inflation</a:t>
            </a:r>
          </a:p>
          <a:p>
            <a:r>
              <a:rPr lang="en-US" dirty="0"/>
              <a:t>Value expressed as Deployable Capital. Revenue/Profit not a key aspect of this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59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From 2.35 to 4.8 MW, larger setbacks, greater costs, faster wind speeds, more viable locations right now</a:t>
            </a:r>
          </a:p>
          <a:p>
            <a:r>
              <a:rPr lang="en-US" dirty="0"/>
              <a:t>10 year grid inflation up to 16% from 8%</a:t>
            </a:r>
          </a:p>
          <a:p>
            <a:r>
              <a:rPr lang="en-US" dirty="0"/>
              <a:t>California and Texas ran away with Manu GDP, minimize outlier effect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96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Slight decrease in manufacturing leading to a smaller extrapolation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4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Red not viable, green viable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26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GI = Ford and other auto, Ball Metal, International Paper, Whirlpool, P&amp;G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Increased from 269 to 682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25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Cargill, ADM, Marathon, and a lot of smaller names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0F8B05-337B-4454-B558-930237D0DB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7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1354976"/>
            <a:ext cx="9144000" cy="5503024"/>
            <a:chOff x="687278" y="1354975"/>
            <a:chExt cx="9144000" cy="5503025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55" t="20859" r="73275" b="953"/>
            <a:stretch/>
          </p:blipFill>
          <p:spPr>
            <a:xfrm>
              <a:off x="687278" y="1354975"/>
              <a:ext cx="1844366" cy="55030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47" t="78760" r="3411"/>
            <a:stretch/>
          </p:blipFill>
          <p:spPr>
            <a:xfrm>
              <a:off x="2474284" y="5037513"/>
              <a:ext cx="7356994" cy="182048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 userDrawn="1"/>
          </p:nvSpPr>
          <p:spPr>
            <a:xfrm>
              <a:off x="2474284" y="1354976"/>
              <a:ext cx="7356994" cy="3682537"/>
            </a:xfrm>
            <a:prstGeom prst="rect">
              <a:avLst/>
            </a:prstGeom>
            <a:solidFill>
              <a:srgbClr val="004A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2738880" y="2299018"/>
            <a:ext cx="5564981" cy="931862"/>
          </a:xfrm>
        </p:spPr>
        <p:txBody>
          <a:bodyPr>
            <a:noAutofit/>
          </a:bodyPr>
          <a:lstStyle>
            <a:lvl1pPr marL="0" indent="0" algn="ctr">
              <a:buNone/>
              <a:defRPr sz="4800" b="1" cap="all" baseline="0">
                <a:solidFill>
                  <a:schemeClr val="bg1"/>
                </a:solidFill>
                <a:latin typeface="+mj-lt"/>
              </a:defRPr>
            </a:lvl1pPr>
            <a:lvl2pPr>
              <a:defRPr b="1" cap="all" baseline="0">
                <a:solidFill>
                  <a:schemeClr val="bg1"/>
                </a:solidFill>
                <a:latin typeface="+mj-lt"/>
              </a:defRPr>
            </a:lvl2pPr>
            <a:lvl3pPr>
              <a:defRPr b="1" cap="all" baseline="0">
                <a:solidFill>
                  <a:schemeClr val="bg1"/>
                </a:solidFill>
                <a:latin typeface="+mj-lt"/>
              </a:defRPr>
            </a:lvl3pPr>
            <a:lvl4pPr>
              <a:defRPr b="1" cap="all" baseline="0">
                <a:solidFill>
                  <a:schemeClr val="bg1"/>
                </a:solidFill>
                <a:latin typeface="+mj-lt"/>
              </a:defRPr>
            </a:lvl4pPr>
            <a:lvl5pPr>
              <a:defRPr b="1" cap="all" baseline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A849A3-9893-8BCF-E9AA-F685CEE254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38292" y="96715"/>
            <a:ext cx="1587686" cy="10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0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7135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471353"/>
            <a:ext cx="4629150" cy="46373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148791"/>
            <a:ext cx="2949178" cy="295990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C09D4-84DB-4B78-AF1D-B934C8797209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22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82826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6200" y="1482826"/>
            <a:ext cx="4629150" cy="467690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150524"/>
            <a:ext cx="2949178" cy="30092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9F6BC-BD2C-480D-AE7A-AC0D1779272C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55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41A1-E075-4A77-8317-1C6D1E49FF66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5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454727"/>
            <a:ext cx="1971675" cy="472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7225" y="1454727"/>
            <a:ext cx="5800725" cy="472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7A17-4B7D-4D6E-B9C2-D28203B9BD80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76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 b="1"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293227" y="365135"/>
            <a:ext cx="7222127" cy="7872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54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0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E1AD1-8C34-4217-B81B-B9ABC8BB3121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963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A33A-E54C-442D-9186-352CD1C3D61D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9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9B29F-4592-471E-BAC3-27AE3182B56C}" type="datetime1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01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95941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1871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3E46F-87FE-46F2-961E-ECA482E6E173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5667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6989" y="374073"/>
            <a:ext cx="6629552" cy="7980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1447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5144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BD660-C672-4606-9D09-165DFF4FC29C}" type="datetime1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51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463DC-FC82-4ED9-AC86-9975A7C3DDCC}" type="datetime1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478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9001-50EA-470E-A2C4-93317094E12C}" type="datetime1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723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3862" y="365126"/>
            <a:ext cx="6711488" cy="802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3E46F-87FE-46F2-961E-ECA482E6E173}" type="datetime1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3DFA-70F6-4220-86AB-AD3183C08C9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19"/>
          <p:cNvSpPr>
            <a:spLocks noChangeArrowheads="1"/>
          </p:cNvSpPr>
          <p:nvPr userDrawn="1"/>
        </p:nvSpPr>
        <p:spPr bwMode="auto">
          <a:xfrm flipV="1">
            <a:off x="0" y="1346961"/>
            <a:ext cx="9144000" cy="53951"/>
          </a:xfrm>
          <a:prstGeom prst="rect">
            <a:avLst/>
          </a:prstGeom>
          <a:solidFill>
            <a:srgbClr val="004A8B"/>
          </a:solidFill>
          <a:ln>
            <a:noFill/>
          </a:ln>
          <a:effectLst/>
        </p:spPr>
        <p:txBody>
          <a:bodyPr vert="horz" wrap="square" lIns="20596" tIns="20596" rIns="20596" bIns="20596" numCol="1" anchor="t" anchorCtr="0" compatLnSpc="1">
            <a:prstTxWarp prst="textNoShape">
              <a:avLst/>
            </a:prstTxWarp>
          </a:bodyPr>
          <a:lstStyle/>
          <a:p>
            <a:endParaRPr lang="en-US" sz="1013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79612"/>
            <a:ext cx="826075" cy="77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707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75" r:id="rId3"/>
    <p:sldLayoutId id="2147483664" r:id="rId4"/>
    <p:sldLayoutId id="2147483665" r:id="rId5"/>
    <p:sldLayoutId id="214748366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50" r:id="rId14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C10741-A0E5-4B6A-8F04-7EA613470AF1}"/>
              </a:ext>
            </a:extLst>
          </p:cNvPr>
          <p:cNvSpPr/>
          <p:nvPr/>
        </p:nvSpPr>
        <p:spPr>
          <a:xfrm>
            <a:off x="1785668" y="1380565"/>
            <a:ext cx="7358332" cy="3605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200000"/>
              </a:lnSpc>
              <a:spcBef>
                <a:spcPts val="1800"/>
              </a:spcBef>
            </a:pPr>
            <a:r>
              <a:rPr lang="en-US" sz="3200" b="1" cap="all" dirty="0">
                <a:solidFill>
                  <a:prstClr val="white"/>
                </a:solidFill>
                <a:latin typeface="Century Gothic" panose="020B0502020202020204"/>
              </a:rPr>
              <a:t>2024 Market Analysis </a:t>
            </a:r>
          </a:p>
          <a:p>
            <a:pPr lvl="0" algn="ctr" defTabSz="914400">
              <a:lnSpc>
                <a:spcPct val="200000"/>
              </a:lnSpc>
              <a:spcBef>
                <a:spcPts val="1800"/>
              </a:spcBef>
            </a:pPr>
            <a:r>
              <a:rPr lang="en-US" sz="3200" b="1" cap="all" dirty="0">
                <a:solidFill>
                  <a:prstClr val="white"/>
                </a:solidFill>
                <a:latin typeface="Century Gothic" panose="020B0502020202020204"/>
              </a:rPr>
              <a:t>(Total addressable Market/TAM)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endParaRPr lang="en-US" sz="1100" b="1" cap="all" dirty="0">
              <a:solidFill>
                <a:prstClr val="white"/>
              </a:solidFill>
              <a:latin typeface="Century Gothic" panose="020B0502020202020204"/>
            </a:endParaRP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cap="all" dirty="0">
                <a:solidFill>
                  <a:prstClr val="white"/>
                </a:solidFill>
                <a:latin typeface="Century Gothic" panose="020B0502020202020204"/>
              </a:rPr>
              <a:t>Will Kiffmeyer</a:t>
            </a:r>
          </a:p>
          <a:p>
            <a:pPr lv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en-US" sz="2800" b="1" cap="all" dirty="0">
                <a:solidFill>
                  <a:prstClr val="white"/>
                </a:solidFill>
                <a:latin typeface="Century Gothic" panose="020B0502020202020204"/>
              </a:rPr>
              <a:t>5/20/25</a:t>
            </a:r>
          </a:p>
        </p:txBody>
      </p:sp>
    </p:spTree>
    <p:extLst>
      <p:ext uri="{BB962C8B-B14F-4D97-AF65-F5344CB8AC3E}">
        <p14:creationId xmlns:p14="http://schemas.microsoft.com/office/powerpoint/2010/main" val="328952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AE96A-B219-1A28-E7B2-3D58C7F1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Our “TAM”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023FA-2D2D-5C3A-0407-4C89631A6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73" y="2559180"/>
            <a:ext cx="4029614" cy="2074570"/>
          </a:xfrm>
        </p:spPr>
        <p:txBody>
          <a:bodyPr>
            <a:normAutofit/>
          </a:bodyPr>
          <a:lstStyle/>
          <a:p>
            <a:r>
              <a:rPr lang="en-US" dirty="0"/>
              <a:t>1,233 facilities</a:t>
            </a:r>
          </a:p>
          <a:p>
            <a:r>
              <a:rPr lang="en-US" dirty="0"/>
              <a:t>10+ sectors</a:t>
            </a:r>
          </a:p>
          <a:p>
            <a:pPr lvl="1"/>
            <a:r>
              <a:rPr lang="en-US" dirty="0"/>
              <a:t>General Industry</a:t>
            </a:r>
          </a:p>
          <a:p>
            <a:pPr lvl="1"/>
            <a:r>
              <a:rPr lang="en-US" dirty="0"/>
              <a:t>Energy Intensive</a:t>
            </a:r>
          </a:p>
          <a:p>
            <a:r>
              <a:rPr lang="en-US" dirty="0"/>
              <a:t>Contiguous U.S.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96A3E-3D3B-5711-23E3-85DA3D408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A4B6EC-57C8-4C36-8102-1A44986C0B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>
            <a:fillRect/>
          </a:stretch>
        </p:blipFill>
        <p:spPr bwMode="auto">
          <a:xfrm>
            <a:off x="3020056" y="2175988"/>
            <a:ext cx="5817877" cy="3171947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977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877F5-5ECA-3B01-6F1F-D1D709352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5D761-1B76-4A00-1E33-DC0A17230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D4EC666C-E4DB-2E42-D52F-B3CDDD1FB4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" b="707"/>
          <a:stretch>
            <a:fillRect/>
          </a:stretch>
        </p:blipFill>
        <p:spPr bwMode="auto">
          <a:xfrm>
            <a:off x="335718" y="1784351"/>
            <a:ext cx="8472563" cy="4572000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2329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F21F-AEA1-AD36-5F91-5FF66A58C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Biodiesel and Renewable Diesel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6B717-09E6-3841-B2EE-0F506339D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AB4B55-4364-1132-F5C1-A79300568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34B19AAB-7218-066F-A63C-31DE7DF989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8" r="366" b="1148"/>
          <a:stretch/>
        </p:blipFill>
        <p:spPr bwMode="auto">
          <a:xfrm>
            <a:off x="313183" y="1825625"/>
            <a:ext cx="8517634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93071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3D6C6-A09E-784D-FF07-AD487566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9D429C-6002-9CAD-427A-7E9CC83B9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9BC99-461C-D2DF-763E-0D7A62F3B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1D21F6-F470-438A-366F-B044D805E9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" b="425"/>
          <a:stretch>
            <a:fillRect/>
          </a:stretch>
        </p:blipFill>
        <p:spPr bwMode="auto">
          <a:xfrm>
            <a:off x="360163" y="1825625"/>
            <a:ext cx="8423674" cy="4572000"/>
          </a:xfrm>
          <a:prstGeom prst="rect">
            <a:avLst/>
          </a:prstGeom>
          <a:ln w="12700" cap="flat" cmpd="sng" algn="ctr">
            <a:noFill/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3372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CB1A8-346C-3AC6-A8AF-85558F02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Ethanol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B687-8FB8-A72B-B0B7-21E79B61F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C6B6A-4278-3F6C-F815-51EE6940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B4C415-3717-B4A7-7C6B-0B7DFA1CC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65" y="1825625"/>
            <a:ext cx="848927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D98B6-A7F1-049C-059A-7A374823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9507-AB83-3B19-3704-6ED4AE02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6F12F-24A1-A652-8AA2-934BE7D5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4A3624-1A31-EA12-9B57-417982129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" b="774"/>
          <a:stretch>
            <a:fillRect/>
          </a:stretch>
        </p:blipFill>
        <p:spPr bwMode="auto">
          <a:xfrm>
            <a:off x="330367" y="1825625"/>
            <a:ext cx="8483266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29142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2B7D2-48A6-1D91-B8A2-7080B39DE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Our “TAM”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B0B00-9BF8-2B58-C4F8-F4DA214DD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120" y="1908624"/>
            <a:ext cx="8851900" cy="4351338"/>
          </a:xfrm>
        </p:spPr>
        <p:txBody>
          <a:bodyPr/>
          <a:lstStyle/>
          <a:p>
            <a:r>
              <a:rPr lang="en-US" sz="2800" dirty="0"/>
              <a:t>Assumptions</a:t>
            </a:r>
          </a:p>
          <a:p>
            <a:r>
              <a:rPr lang="en-US" sz="2800" dirty="0"/>
              <a:t>Extrapolate screening results</a:t>
            </a:r>
          </a:p>
          <a:p>
            <a:pPr lvl="1"/>
            <a:r>
              <a:rPr lang="en-US" sz="2400" dirty="0"/>
              <a:t>(Total manufacturing – Energy Intensive) * (% Viable of GI)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5A3A4-9581-DA07-1F64-9A2D2F0A8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F5765E-0096-9EB7-3121-94A1288BB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4790" y="3638772"/>
            <a:ext cx="4872631" cy="14919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BC4218-EAAC-ABCE-DD3A-D0CCD6C681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0" y="5227135"/>
            <a:ext cx="7830560" cy="139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84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C0F2-EEA5-BEEE-09AE-6661C9005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our “SM”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88E7B-C364-BD7C-EA04-DE5C6B455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81 ERA5 nodes from 9 states</a:t>
            </a:r>
          </a:p>
          <a:p>
            <a:r>
              <a:rPr lang="en-US" dirty="0"/>
              <a:t>Wind Summaries</a:t>
            </a:r>
          </a:p>
          <a:p>
            <a:r>
              <a:rPr lang="en-US" dirty="0"/>
              <a:t>NREL Data</a:t>
            </a:r>
          </a:p>
          <a:p>
            <a:r>
              <a:rPr lang="en-US" dirty="0"/>
              <a:t>Estimated REA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D08C9-827C-15AC-81AB-DBF352F6D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1B2DB1-A135-3C32-EB58-8BD339EB7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517" y="2680668"/>
            <a:ext cx="5462799" cy="367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78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A4CB1-5F95-FB59-5121-55F144A2B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Our “SM”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A68D8-E1A2-20AA-B70B-451170794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C592B-AC98-7970-F4C2-33E295AFB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45E206-3159-4F5D-8A41-792926D48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r="539"/>
          <a:stretch/>
        </p:blipFill>
        <p:spPr bwMode="auto">
          <a:xfrm>
            <a:off x="146649" y="1506048"/>
            <a:ext cx="4753155" cy="2725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de4">
            <a:extLst>
              <a:ext uri="{FF2B5EF4-FFF2-40B4-BE49-F238E27FC236}">
                <a16:creationId xmlns:a16="http://schemas.microsoft.com/office/drawing/2014/main" id="{CF531A1E-FD03-4CBE-B9DE-6DC1952BB1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2088" r="1621" b="2435"/>
          <a:stretch/>
        </p:blipFill>
        <p:spPr bwMode="auto">
          <a:xfrm>
            <a:off x="4002030" y="3912417"/>
            <a:ext cx="4911840" cy="27128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6321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98B3B-60D9-456F-9147-68A0E79FF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Serviceable Market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616120F-9869-19E3-E71D-9E6B9689B9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2018" y="1712334"/>
            <a:ext cx="4660976" cy="21423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67A01A-0B36-4162-B5AF-800CB452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19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62D02C-5F83-E212-FE12-46A708E23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18" y="4108822"/>
            <a:ext cx="6449325" cy="195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89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>
            <a:extLst>
              <a:ext uri="{FF2B5EF4-FFF2-40B4-BE49-F238E27FC236}">
                <a16:creationId xmlns:a16="http://schemas.microsoft.com/office/drawing/2014/main" id="{00943E70-278F-4F07-85C4-10830E698F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1339" r="839" b="3627"/>
          <a:stretch/>
        </p:blipFill>
        <p:spPr bwMode="auto">
          <a:xfrm>
            <a:off x="1423737" y="3292476"/>
            <a:ext cx="6296526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0C7721-1C64-CA76-E166-68FF00F39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4DBA2-A67B-2F67-100A-5C820C7F8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417" y="1586293"/>
            <a:ext cx="283769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0% ITC</a:t>
            </a:r>
          </a:p>
          <a:p>
            <a:r>
              <a:rPr lang="en-US" sz="2800" dirty="0"/>
              <a:t>~9,000 facilities</a:t>
            </a:r>
          </a:p>
          <a:p>
            <a:r>
              <a:rPr lang="en-US" sz="2800" dirty="0"/>
              <a:t>~$92 billion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2A6CC-4D1B-229A-024A-E5A40B29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8BFB1E-A378-7AB1-57D7-C5D6F9B96000}"/>
              </a:ext>
            </a:extLst>
          </p:cNvPr>
          <p:cNvSpPr txBox="1">
            <a:spLocks/>
          </p:cNvSpPr>
          <p:nvPr/>
        </p:nvSpPr>
        <p:spPr>
          <a:xfrm>
            <a:off x="5152932" y="1586293"/>
            <a:ext cx="30285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30% ITC</a:t>
            </a:r>
          </a:p>
          <a:p>
            <a:r>
              <a:rPr lang="en-US" sz="2800" dirty="0"/>
              <a:t>~10,500 facilities</a:t>
            </a:r>
          </a:p>
          <a:p>
            <a:r>
              <a:rPr lang="en-US" sz="2800" dirty="0"/>
              <a:t>~$108 billion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797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46436-8BB2-FE6E-A155-26C45C8891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>
            <a:extLst>
              <a:ext uri="{FF2B5EF4-FFF2-40B4-BE49-F238E27FC236}">
                <a16:creationId xmlns:a16="http://schemas.microsoft.com/office/drawing/2014/main" id="{05127C95-FF0D-C701-52D2-1200B55C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" t="1339" r="839" b="3627"/>
          <a:stretch/>
        </p:blipFill>
        <p:spPr bwMode="auto">
          <a:xfrm>
            <a:off x="1423737" y="3292476"/>
            <a:ext cx="6296526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0DF953-2B80-C3EA-FF49-1346A2C53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B6BD-E186-9DA4-8729-7070AF34A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0417" y="1586293"/>
            <a:ext cx="283769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0% ITC</a:t>
            </a:r>
          </a:p>
          <a:p>
            <a:r>
              <a:rPr lang="en-US" sz="2800" dirty="0"/>
              <a:t>~9,000 facilities</a:t>
            </a:r>
          </a:p>
          <a:p>
            <a:r>
              <a:rPr lang="en-US" sz="2800" dirty="0"/>
              <a:t>~$92 billion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BFBE9-16E7-2B5D-B982-C7C96C94B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CB9932-B22A-48B7-E42A-A58533585DF2}"/>
              </a:ext>
            </a:extLst>
          </p:cNvPr>
          <p:cNvSpPr txBox="1">
            <a:spLocks/>
          </p:cNvSpPr>
          <p:nvPr/>
        </p:nvSpPr>
        <p:spPr>
          <a:xfrm>
            <a:off x="5152932" y="1586293"/>
            <a:ext cx="30285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/>
              <a:t>30% ITC</a:t>
            </a:r>
          </a:p>
          <a:p>
            <a:r>
              <a:rPr lang="en-US" sz="2800" dirty="0"/>
              <a:t>~10,500 facilities</a:t>
            </a:r>
          </a:p>
          <a:p>
            <a:r>
              <a:rPr lang="en-US" sz="2800" dirty="0"/>
              <a:t>~$108 billion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8991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BF572-0BD3-BBBB-0A82-F799893C2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 Growth – Scenario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723EB-242D-EAA0-2F57-B5B2513DA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10% Decrease in Cost</a:t>
            </a:r>
          </a:p>
          <a:p>
            <a:r>
              <a:rPr lang="en-US" dirty="0"/>
              <a:t>10% Increase in CF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B6685-EA45-228B-BC4B-39957AD9A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B74083-3F33-6393-EC1F-632E361DB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800351"/>
            <a:ext cx="4851198" cy="20508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CCBEAC-F296-A0D4-7588-8E8231F49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030585"/>
            <a:ext cx="6839905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01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ABEAD-956E-31EE-2D43-948B166E9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 Growth – Scenario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4458B-A2B4-E729-3540-6F88737D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10% Decrease in Cost</a:t>
            </a:r>
          </a:p>
          <a:p>
            <a:r>
              <a:rPr lang="en-US" dirty="0"/>
              <a:t>10% Increase in CF</a:t>
            </a:r>
          </a:p>
          <a:p>
            <a:r>
              <a:rPr lang="en-US" dirty="0"/>
              <a:t>10% Grid Inflation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0DA31-C6FB-F894-A2F9-80271EB00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0B2668-2E70-252B-8940-1769BF8269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46"/>
          <a:stretch/>
        </p:blipFill>
        <p:spPr>
          <a:xfrm>
            <a:off x="628650" y="3092820"/>
            <a:ext cx="4781550" cy="2234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8AEC3C-6208-8B6D-7B3B-2EBCC700D1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0" y="5327650"/>
            <a:ext cx="7667625" cy="132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03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8BD31-E390-FC04-72A0-7748A82AF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64C25-77F1-8A1A-206A-786D4AA78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Manufacturing Score</a:t>
            </a:r>
          </a:p>
          <a:p>
            <a:endParaRPr lang="en-US" dirty="0"/>
          </a:p>
          <a:p>
            <a:r>
              <a:rPr lang="en-US" dirty="0"/>
              <a:t>Economic Score</a:t>
            </a:r>
          </a:p>
          <a:p>
            <a:endParaRPr lang="en-US" dirty="0"/>
          </a:p>
          <a:p>
            <a:r>
              <a:rPr lang="en-US" dirty="0"/>
              <a:t>State Score</a:t>
            </a:r>
          </a:p>
          <a:p>
            <a:endParaRPr lang="en-US" dirty="0"/>
          </a:p>
          <a:p>
            <a:r>
              <a:rPr lang="en-US" dirty="0"/>
              <a:t>GDP Weighting</a:t>
            </a:r>
          </a:p>
          <a:p>
            <a:endParaRPr lang="en-US" dirty="0"/>
          </a:p>
          <a:p>
            <a:r>
              <a:rPr lang="en-US" dirty="0"/>
              <a:t>State Value Score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57CFF8-E135-F52F-1C67-4FC06B9A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67E71-44B3-9741-C260-BCBD0910A2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b="2460"/>
          <a:stretch/>
        </p:blipFill>
        <p:spPr>
          <a:xfrm>
            <a:off x="4162425" y="1435100"/>
            <a:ext cx="4856672" cy="52863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57521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D7CCD-AC2A-16D4-4F3E-FCCA983C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6CC74-2CDA-2B28-CC7B-4B82858BD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F98E73-375A-5D29-9AB4-65CF4A672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E24CF8-7232-008A-A416-B7B2E5B3C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366" y="1825625"/>
            <a:ext cx="837126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612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1BB9D-FF8E-65E1-B163-FD324ABD4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4EED4-2634-F9F1-1B53-56EF25BD1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$92.2 Billion at 0% ITC</a:t>
            </a:r>
          </a:p>
          <a:p>
            <a:endParaRPr lang="en-US" dirty="0"/>
          </a:p>
          <a:p>
            <a:r>
              <a:rPr lang="en-US" dirty="0"/>
              <a:t>$107.7 Billion at 30% ITC</a:t>
            </a:r>
          </a:p>
          <a:p>
            <a:endParaRPr lang="en-US" dirty="0"/>
          </a:p>
          <a:p>
            <a:r>
              <a:rPr lang="en-US" dirty="0"/>
              <a:t>Midwest holds 1/3 of the value</a:t>
            </a:r>
          </a:p>
          <a:p>
            <a:endParaRPr lang="en-US" dirty="0"/>
          </a:p>
          <a:p>
            <a:r>
              <a:rPr lang="en-US" dirty="0"/>
              <a:t>ITC is not critical to success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C204D8-D8A3-4C31-D24E-7FD31F738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945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A822-FDF5-0D0C-70D4-9C75B8FC6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48B5D-E73C-455C-4D79-F8C3A4A99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Publish this version</a:t>
            </a:r>
          </a:p>
          <a:p>
            <a:r>
              <a:rPr lang="en-US" dirty="0"/>
              <a:t>Biannual data updates</a:t>
            </a:r>
          </a:p>
          <a:p>
            <a:pPr lvl="1"/>
            <a:r>
              <a:rPr lang="en-US" dirty="0"/>
              <a:t>2026 TAM</a:t>
            </a:r>
          </a:p>
          <a:p>
            <a:r>
              <a:rPr lang="en-US" dirty="0"/>
              <a:t>Additional aspects of the business</a:t>
            </a:r>
          </a:p>
          <a:p>
            <a:pPr lvl="1"/>
            <a:r>
              <a:rPr lang="en-US" dirty="0"/>
              <a:t>Solar/ Net Zero</a:t>
            </a:r>
          </a:p>
          <a:p>
            <a:pPr lvl="1"/>
            <a:r>
              <a:rPr lang="en-US" dirty="0"/>
              <a:t>MHV</a:t>
            </a:r>
          </a:p>
          <a:p>
            <a:pPr lvl="1"/>
            <a:r>
              <a:rPr lang="en-US" dirty="0"/>
              <a:t>MW Hubs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EDD73-D4AD-2E3B-1183-C41ACA21D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61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5F664-327B-4B8C-9750-63788C09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TAM and why do we do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12449-7A59-40B4-AD2F-FEFAAE5F2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What?</a:t>
            </a:r>
          </a:p>
          <a:p>
            <a:r>
              <a:rPr lang="en-US" sz="2800" i="1" dirty="0"/>
              <a:t>Wind for Industry</a:t>
            </a:r>
          </a:p>
          <a:p>
            <a:r>
              <a:rPr lang="en-US" sz="2800" dirty="0"/>
              <a:t>Total Addressable vs Serviceable Market</a:t>
            </a:r>
          </a:p>
          <a:p>
            <a:r>
              <a:rPr lang="en-US" sz="2800" dirty="0"/>
              <a:t>Evaluate Potential Market Growth</a:t>
            </a:r>
          </a:p>
          <a:p>
            <a:r>
              <a:rPr lang="en-US" sz="2800" dirty="0"/>
              <a:t>ITC Impact</a:t>
            </a:r>
          </a:p>
          <a:p>
            <a:pPr marL="0" indent="0">
              <a:buNone/>
            </a:pPr>
            <a:r>
              <a:rPr lang="en-US" sz="2800" dirty="0"/>
              <a:t>Why?</a:t>
            </a:r>
          </a:p>
          <a:p>
            <a:r>
              <a:rPr lang="en-US" sz="2800" dirty="0"/>
              <a:t>Determine where to focus our project development resources</a:t>
            </a:r>
          </a:p>
          <a:p>
            <a:endParaRPr lang="en-US" sz="2800" dirty="0"/>
          </a:p>
          <a:p>
            <a:r>
              <a:rPr lang="en-US" sz="2800" dirty="0"/>
              <a:t>Express value to investors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436DA-3DCD-41E3-9E06-AF21E5FF7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63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37A9-374E-580F-1A39-F38D7AA03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84AB8-71B1-4D4B-EE2F-BEC10406F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New Turbines</a:t>
            </a:r>
          </a:p>
          <a:p>
            <a:endParaRPr lang="en-US" sz="3200" dirty="0"/>
          </a:p>
          <a:p>
            <a:r>
              <a:rPr lang="en-US" sz="3200" dirty="0"/>
              <a:t>Screenings </a:t>
            </a:r>
          </a:p>
          <a:p>
            <a:endParaRPr lang="en-US" sz="3200" dirty="0"/>
          </a:p>
          <a:p>
            <a:r>
              <a:rPr lang="en-US" sz="3200" dirty="0"/>
              <a:t>Grid Inflation</a:t>
            </a:r>
          </a:p>
          <a:p>
            <a:endParaRPr lang="en-US" sz="3200" dirty="0"/>
          </a:p>
          <a:p>
            <a:r>
              <a:rPr lang="en-US" sz="3200" dirty="0"/>
              <a:t>GDP Growth</a:t>
            </a:r>
          </a:p>
          <a:p>
            <a:endParaRPr lang="en-US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8047D-B87C-6E73-344F-9D4EB1B97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345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61792-D4CF-610A-DF39-80B94A02B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642DC-1366-1A69-3E5E-BC5844C4C9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Sector Reports</a:t>
            </a:r>
          </a:p>
          <a:p>
            <a:r>
              <a:rPr lang="en-US" sz="2800" dirty="0"/>
              <a:t>Wind Speed</a:t>
            </a:r>
          </a:p>
          <a:p>
            <a:r>
              <a:rPr lang="en-US" sz="2800" dirty="0"/>
              <a:t>Electricity Prices</a:t>
            </a:r>
          </a:p>
          <a:p>
            <a:r>
              <a:rPr lang="en-US" sz="2800" dirty="0"/>
              <a:t>Manufacturing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60EBB-66BE-B69A-1D15-6F10E5FF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61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DAD7-8105-D538-23ED-08056A82E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847AE-69E4-AAA3-6B5B-9C16E1217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 descr="A map of the united states&#10;&#10;Description automatically generated">
            <a:extLst>
              <a:ext uri="{FF2B5EF4-FFF2-40B4-BE49-F238E27FC236}">
                <a16:creationId xmlns:a16="http://schemas.microsoft.com/office/drawing/2014/main" id="{2809D0EF-1CC7-635C-B226-80AC1090ED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7828" r="7636" b="16447"/>
          <a:stretch/>
        </p:blipFill>
        <p:spPr bwMode="auto">
          <a:xfrm>
            <a:off x="1101137" y="1601550"/>
            <a:ext cx="6941725" cy="4572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chart of a scale&#10;&#10;Description automatically generated with medium confidence">
            <a:extLst>
              <a:ext uri="{FF2B5EF4-FFF2-40B4-BE49-F238E27FC236}">
                <a16:creationId xmlns:a16="http://schemas.microsoft.com/office/drawing/2014/main" id="{AB6C3BAD-B7F1-625E-9EB5-B94D93EADB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" t="1921" r="7061" b="1386"/>
          <a:stretch/>
        </p:blipFill>
        <p:spPr bwMode="auto">
          <a:xfrm>
            <a:off x="7783878" y="3429000"/>
            <a:ext cx="731472" cy="2401136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4288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DF440-96BA-0BAF-3473-73E61A7C3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8F6F6B-DF09-5DDA-47EC-65577BBCF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5" b="-2455"/>
          <a:stretch/>
        </p:blipFill>
        <p:spPr bwMode="auto">
          <a:xfrm>
            <a:off x="657181" y="1784351"/>
            <a:ext cx="7829638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94E41-B16B-245E-1E0F-B277C7F6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26E4F-BDF2-F9ED-D36D-EAD000ACA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02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0EBF1-408D-93B1-88B3-4029599737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E9C9-B82C-34D4-A8FB-BEA383839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EDCA4-5274-2460-C9AB-E303AC0A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slide3">
            <a:extLst>
              <a:ext uri="{FF2B5EF4-FFF2-40B4-BE49-F238E27FC236}">
                <a16:creationId xmlns:a16="http://schemas.microsoft.com/office/drawing/2014/main" id="{3408BEA1-7BC1-900B-9184-FEC534C781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" b="2106"/>
          <a:stretch/>
        </p:blipFill>
        <p:spPr>
          <a:xfrm>
            <a:off x="541421" y="1784351"/>
            <a:ext cx="806115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34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B473E-881C-FBBB-5D60-96387DAA2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B4B9-FDCD-980F-0412-523FCB88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Maps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485CF7-2A23-E250-4EB9-0B10F8A87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3DFA-70F6-4220-86AB-AD3183C08C91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 descr="A map of the united states&#10;&#10;Description automatically generated">
            <a:extLst>
              <a:ext uri="{FF2B5EF4-FFF2-40B4-BE49-F238E27FC236}">
                <a16:creationId xmlns:a16="http://schemas.microsoft.com/office/drawing/2014/main" id="{E6FBA885-0290-31DD-F1C1-D07FA4BA4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" t="16723" r="3340" b="15185"/>
          <a:stretch/>
        </p:blipFill>
        <p:spPr bwMode="auto">
          <a:xfrm>
            <a:off x="524527" y="1663700"/>
            <a:ext cx="8094945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9473085"/>
      </p:ext>
    </p:extLst>
  </p:cSld>
  <p:clrMapOvr>
    <a:masterClrMapping/>
  </p:clrMapOvr>
</p:sld>
</file>

<file path=ppt/theme/theme1.xml><?xml version="1.0" encoding="utf-8"?>
<a:theme xmlns:a="http://schemas.openxmlformats.org/drawingml/2006/main" name="One Energy Presentation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OPC MASTER Presentation Layout - Standard Page_20241015.pptx" id="{F5C158F9-7188-4DAC-AFA1-428423E5B4F2}" vid="{AF919B4E-0116-40FF-A02F-1F4BAF25F0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_OPC MASTER Presentation Layout - Standard Page_20241015</Template>
  <TotalTime>7754</TotalTime>
  <Words>810</Words>
  <Application>Microsoft Office PowerPoint</Application>
  <PresentationFormat>On-screen Show (4:3)</PresentationFormat>
  <Paragraphs>207</Paragraphs>
  <Slides>26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Aptos</vt:lpstr>
      <vt:lpstr>Arial</vt:lpstr>
      <vt:lpstr>Calibri</vt:lpstr>
      <vt:lpstr>Century Gothic</vt:lpstr>
      <vt:lpstr>Palatino Linotype</vt:lpstr>
      <vt:lpstr>One Energy Presentations</vt:lpstr>
      <vt:lpstr>PowerPoint Presentation</vt:lpstr>
      <vt:lpstr>Results</vt:lpstr>
      <vt:lpstr>What is TAM and why do we do it?</vt:lpstr>
      <vt:lpstr>What’s New</vt:lpstr>
      <vt:lpstr>Data Used</vt:lpstr>
      <vt:lpstr>Reference Maps</vt:lpstr>
      <vt:lpstr>Reference Maps</vt:lpstr>
      <vt:lpstr>Reference Maps</vt:lpstr>
      <vt:lpstr>Reference Maps</vt:lpstr>
      <vt:lpstr>Determining Our “TAM”</vt:lpstr>
      <vt:lpstr>General Industry</vt:lpstr>
      <vt:lpstr>Biodiesel and Renewable Diesel</vt:lpstr>
      <vt:lpstr>Cement</vt:lpstr>
      <vt:lpstr>Ethanol</vt:lpstr>
      <vt:lpstr>Refining</vt:lpstr>
      <vt:lpstr>Determining Our “TAM”</vt:lpstr>
      <vt:lpstr>Determining our “SM”</vt:lpstr>
      <vt:lpstr>Determining Our “SM”</vt:lpstr>
      <vt:lpstr>Serviceable Market</vt:lpstr>
      <vt:lpstr>SM Results</vt:lpstr>
      <vt:lpstr>SM Growth – Scenario 1</vt:lpstr>
      <vt:lpstr>SM Growth – Scenario 2</vt:lpstr>
      <vt:lpstr>Expansion Strategy</vt:lpstr>
      <vt:lpstr>Expansion Strategy</vt:lpstr>
      <vt:lpstr>TAKEAWAYS</vt:lpstr>
      <vt:lpstr>Next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Kiffmeyer</dc:creator>
  <cp:lastModifiedBy>Will Kiffmeyer</cp:lastModifiedBy>
  <cp:revision>24</cp:revision>
  <dcterms:created xsi:type="dcterms:W3CDTF">2025-05-14T11:13:09Z</dcterms:created>
  <dcterms:modified xsi:type="dcterms:W3CDTF">2025-05-20T18:42:53Z</dcterms:modified>
</cp:coreProperties>
</file>