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8" r:id="rId3"/>
    <p:sldId id="269" r:id="rId4"/>
    <p:sldId id="280" r:id="rId5"/>
    <p:sldId id="278" r:id="rId6"/>
    <p:sldId id="281" r:id="rId7"/>
    <p:sldId id="283" r:id="rId8"/>
    <p:sldId id="279" r:id="rId9"/>
    <p:sldId id="282" r:id="rId10"/>
    <p:sldId id="284" r:id="rId11"/>
    <p:sldId id="285" r:id="rId12"/>
    <p:sldId id="270" r:id="rId13"/>
    <p:sldId id="274" r:id="rId14"/>
    <p:sldId id="273" r:id="rId15"/>
    <p:sldId id="272" r:id="rId16"/>
    <p:sldId id="275" r:id="rId17"/>
    <p:sldId id="276" r:id="rId18"/>
    <p:sldId id="267" r:id="rId19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4660"/>
  </p:normalViewPr>
  <p:slideViewPr>
    <p:cSldViewPr snapToGrid="0">
      <p:cViewPr varScale="1">
        <p:scale>
          <a:sx n="86" d="100"/>
          <a:sy n="86" d="100"/>
        </p:scale>
        <p:origin x="307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84632"/>
            <a:ext cx="1808767" cy="114838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6" y="264827"/>
            <a:ext cx="2230166" cy="141592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314341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youtu.be/kXTHaMY3cVk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gis.stackexchange.com/questions/80533/which-of-egm96-geoid-or-wgs84-ellipsoid-fits-the-earth-better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CCKisghkcA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G009SX0M5PF5" TargetMode="External"/><Relationship Id="rId7" Type="http://schemas.openxmlformats.org/officeDocument/2006/relationships/image" Target="../media/image2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remix3d.com/details/G009SXDK7S1K" TargetMode="External"/><Relationship Id="rId5" Type="http://schemas.microsoft.com/office/2017/06/relationships/model3d" Target="../media/model3d2.glb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79250" y="1923067"/>
            <a:ext cx="9374394" cy="2121031"/>
          </a:xfrm>
        </p:spPr>
        <p:txBody>
          <a:bodyPr>
            <a:normAutofit/>
          </a:bodyPr>
          <a:lstStyle/>
          <a:p>
            <a:r>
              <a:rPr lang="en-US" sz="4800" dirty="0"/>
              <a:t>Surveying</a:t>
            </a:r>
          </a:p>
          <a:p>
            <a:r>
              <a:rPr lang="en-US" dirty="0"/>
              <a:t>Brandon Ewing</a:t>
            </a:r>
          </a:p>
          <a:p>
            <a:r>
              <a:rPr lang="en-US" dirty="0"/>
              <a:t>7/12/2022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62F48F-CEBD-EADA-1564-41959BCD3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Rise/Run = Slope %</a:t>
            </a:r>
          </a:p>
          <a:p>
            <a:r>
              <a:rPr lang="en-US" dirty="0"/>
              <a:t>Example: 1’ / 100’ = 1.00%</a:t>
            </a:r>
          </a:p>
          <a:p>
            <a:endParaRPr lang="en-US" dirty="0"/>
          </a:p>
          <a:p>
            <a:r>
              <a:rPr lang="en-US" dirty="0"/>
              <a:t>Slope % * Run = Rise</a:t>
            </a:r>
          </a:p>
          <a:p>
            <a:r>
              <a:rPr lang="en-US" dirty="0"/>
              <a:t>Example: 1.00% * 100’ = 1’</a:t>
            </a:r>
          </a:p>
          <a:p>
            <a:endParaRPr lang="en-US" dirty="0"/>
          </a:p>
          <a:p>
            <a:r>
              <a:rPr lang="en-US" dirty="0"/>
              <a:t>Rise / Slope % = Run</a:t>
            </a:r>
          </a:p>
          <a:p>
            <a:r>
              <a:rPr lang="en-US" dirty="0"/>
              <a:t>Example: 1 / 1.00% = 100’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540EE-7104-7FAC-C572-918ECE20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DA99C7-E5D5-DA43-0AC0-68DBB73F5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grade basics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660E41-3790-EAA9-5589-1EFA9FC37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350" y="3105117"/>
            <a:ext cx="36957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41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A14A0-9204-66E3-D3E3-FCE8D9D8B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5726"/>
            <a:ext cx="10515599" cy="4206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What are Geodetic Datums?</a:t>
            </a:r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52DB7-6305-CC45-D749-D38E3F76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89DE17-FE75-E5A8-2E79-EAA0AC114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19" y="461393"/>
            <a:ext cx="9701979" cy="5526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are geodetic datums?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17E8622-2103-A588-C509-253448A4D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31048" y="1863801"/>
            <a:ext cx="7929903" cy="44407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20946B-6338-5408-E0A6-47BF0C06BCE4}"/>
              </a:ext>
            </a:extLst>
          </p:cNvPr>
          <p:cNvSpPr txBox="1"/>
          <p:nvPr/>
        </p:nvSpPr>
        <p:spPr>
          <a:xfrm>
            <a:off x="7454148" y="6104492"/>
            <a:ext cx="260680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gis.stackexchange.com/questions/80533/which-of-egm96-geoid-or-wgs84-ellipsoid-fits-the-earth-bett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44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41F40C-4648-454C-AE8F-A0DE7C0DD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GNSS (Global Navigation Satellite System) is a constellation of satellites providing signals for positing and timing data.</a:t>
            </a:r>
          </a:p>
          <a:p>
            <a:r>
              <a:rPr lang="en-US" dirty="0"/>
              <a:t>GPS: USA</a:t>
            </a:r>
          </a:p>
          <a:p>
            <a:r>
              <a:rPr lang="en-US" dirty="0"/>
              <a:t>GALILEO: Europe</a:t>
            </a:r>
          </a:p>
          <a:p>
            <a:r>
              <a:rPr lang="en-US" dirty="0"/>
              <a:t>GLONASS: Russia</a:t>
            </a:r>
          </a:p>
          <a:p>
            <a:r>
              <a:rPr lang="en-US" dirty="0"/>
              <a:t>BEIDOU: China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09049F-4E07-42F5-ADCB-F88C814C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AFEA5E-71D9-4702-9171-0E204FB0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gnss</a:t>
            </a:r>
            <a:r>
              <a:rPr lang="en-US" dirty="0"/>
              <a:t> survey works</a:t>
            </a:r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4B85136-422E-44E3-8BA8-D8A9050E3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46" y="2389245"/>
            <a:ext cx="6096528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3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how gnss vrs work">
            <a:extLst>
              <a:ext uri="{FF2B5EF4-FFF2-40B4-BE49-F238E27FC236}">
                <a16:creationId xmlns:a16="http://schemas.microsoft.com/office/drawing/2014/main" id="{24F75536-5CBC-4143-A427-FBBAD63A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40209"/>
            <a:ext cx="5021179" cy="280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ohio vrs map">
            <a:extLst>
              <a:ext uri="{FF2B5EF4-FFF2-40B4-BE49-F238E27FC236}">
                <a16:creationId xmlns:a16="http://schemas.microsoft.com/office/drawing/2014/main" id="{B9D29469-FDF6-4A43-995B-E39EB2DBF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6" y="3927617"/>
            <a:ext cx="2573324" cy="279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DA8227-E7FB-4147-A448-6EB475B79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Trimble R1 and R2 use those satellite constellations together to get an accurate position on earth.</a:t>
            </a:r>
          </a:p>
          <a:p>
            <a:r>
              <a:rPr lang="en-US" dirty="0"/>
              <a:t>VRS/CORS (Virtual Reference Station/Continuously Operating Reference Station) is a network of reference base stations through out the state of Ohio. This is for a more precise accuracy down to the inch of accuracy. </a:t>
            </a:r>
            <a:r>
              <a:rPr lang="en-US" dirty="0">
                <a:hlinkClick r:id="rId4"/>
              </a:rPr>
              <a:t>GNSS Video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0AD26-BE5F-4F0C-9A0A-DCE5F1E7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C5FF9D-C436-46EA-AF74-81679B784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GNSS SURVEY WORKS 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34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D2F2C9-10F8-4D91-B9A8-0C9E2A8EA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 use here:</a:t>
            </a:r>
          </a:p>
          <a:p>
            <a:pPr lvl="1"/>
            <a:r>
              <a:rPr lang="en-US" dirty="0"/>
              <a:t>GNSS Receiver with Tablet/Mobile</a:t>
            </a:r>
          </a:p>
          <a:p>
            <a:pPr lvl="2"/>
            <a:r>
              <a:rPr lang="en-US" dirty="0"/>
              <a:t>Trimble R1 (2’:  Max Precision)</a:t>
            </a:r>
          </a:p>
          <a:p>
            <a:pPr lvl="3"/>
            <a:r>
              <a:rPr lang="en-US" dirty="0"/>
              <a:t>Terrain Navigator Pro Software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GNSS Receiver with TSC3 Data Collector</a:t>
            </a:r>
          </a:p>
          <a:p>
            <a:pPr lvl="2"/>
            <a:r>
              <a:rPr lang="en-US" dirty="0"/>
              <a:t>Trimble R2 (0.39” H / 0.78” V: Max Precision)</a:t>
            </a:r>
          </a:p>
          <a:p>
            <a:pPr lvl="3"/>
            <a:r>
              <a:rPr lang="en-US" dirty="0"/>
              <a:t>Trimble Access Software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AE7F02-B010-41A1-AA9B-43571F493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39A64E-9BDF-4037-A860-AD85D5C2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one energy uses</a:t>
            </a:r>
          </a:p>
        </p:txBody>
      </p:sp>
      <p:pic>
        <p:nvPicPr>
          <p:cNvPr id="2050" name="Picture 2" descr="Image result for trimble r1">
            <a:extLst>
              <a:ext uri="{FF2B5EF4-FFF2-40B4-BE49-F238E27FC236}">
                <a16:creationId xmlns:a16="http://schemas.microsoft.com/office/drawing/2014/main" id="{0F37BAA1-22F1-4A4C-8155-34155DC01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12" y="1584825"/>
            <a:ext cx="2396624" cy="21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trimble r2 with tsc 3">
            <a:extLst>
              <a:ext uri="{FF2B5EF4-FFF2-40B4-BE49-F238E27FC236}">
                <a16:creationId xmlns:a16="http://schemas.microsoft.com/office/drawing/2014/main" id="{608CF84C-EB60-4E8E-B9DE-BB1E81FAF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845" y="422167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trimble r2">
            <a:extLst>
              <a:ext uri="{FF2B5EF4-FFF2-40B4-BE49-F238E27FC236}">
                <a16:creationId xmlns:a16="http://schemas.microsoft.com/office/drawing/2014/main" id="{C4FD7343-B144-4B9D-9B59-8A54E520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890" y="422167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terrain navigator pro tablet">
            <a:extLst>
              <a:ext uri="{FF2B5EF4-FFF2-40B4-BE49-F238E27FC236}">
                <a16:creationId xmlns:a16="http://schemas.microsoft.com/office/drawing/2014/main" id="{0659BCB3-2A13-4148-A35F-DF4438C1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200" y="1877409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02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496871-DD06-44B5-A9CA-CAC6A3618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Trimble R1 with Tablet/Mobile</a:t>
            </a:r>
          </a:p>
          <a:p>
            <a:pPr lvl="1"/>
            <a:r>
              <a:rPr lang="en-US" dirty="0"/>
              <a:t>Power On both units</a:t>
            </a:r>
          </a:p>
          <a:p>
            <a:pPr lvl="1"/>
            <a:r>
              <a:rPr lang="en-US" dirty="0"/>
              <a:t>Connect the Tablet/Mobile with GNSS Status App</a:t>
            </a:r>
          </a:p>
          <a:p>
            <a:pPr lvl="1"/>
            <a:r>
              <a:rPr lang="en-US" dirty="0"/>
              <a:t>Connect via Bluetooth to the Trimble R1</a:t>
            </a:r>
          </a:p>
          <a:p>
            <a:pPr lvl="1"/>
            <a:r>
              <a:rPr lang="en-US" dirty="0"/>
              <a:t>Verify that SBAS corrections are being used</a:t>
            </a:r>
          </a:p>
          <a:p>
            <a:pPr lvl="1"/>
            <a:r>
              <a:rPr lang="en-US" dirty="0"/>
              <a:t>Open the Terrain Navigator Pro App</a:t>
            </a:r>
          </a:p>
          <a:p>
            <a:pPr lvl="1"/>
            <a:r>
              <a:rPr lang="en-US" dirty="0"/>
              <a:t>If navigating to a Marker press the Go To icon, then choose the Marker. </a:t>
            </a:r>
          </a:p>
          <a:p>
            <a:pPr lvl="1"/>
            <a:r>
              <a:rPr lang="en-US" dirty="0"/>
              <a:t>If marking a location, press the “Mark” icon then Marker icon.	</a:t>
            </a:r>
          </a:p>
          <a:p>
            <a:pPr lvl="2"/>
            <a:r>
              <a:rPr lang="en-US" dirty="0"/>
              <a:t>Then fill out description and LAT. and LONG. Coordinates, then Save.</a:t>
            </a:r>
          </a:p>
          <a:p>
            <a:pPr lvl="1"/>
            <a:r>
              <a:rPr lang="en-US" dirty="0"/>
              <a:t>You can create new projects, use the compass, and current information.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AD9A92-4789-4FFF-8DC8-9671A4A1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9ACBD9-4E0F-4BC7-BE07-68584476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them</a:t>
            </a:r>
          </a:p>
        </p:txBody>
      </p:sp>
    </p:spTree>
    <p:extLst>
      <p:ext uri="{BB962C8B-B14F-4D97-AF65-F5344CB8AC3E}">
        <p14:creationId xmlns:p14="http://schemas.microsoft.com/office/powerpoint/2010/main" val="1189309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A23CDE-F3AF-40DB-9F2A-E993E181E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Trimble R2 with TSC3 Data Collector</a:t>
            </a:r>
          </a:p>
          <a:p>
            <a:pPr lvl="1"/>
            <a:r>
              <a:rPr lang="en-US" dirty="0"/>
              <a:t>Setup and power On both units</a:t>
            </a:r>
          </a:p>
          <a:p>
            <a:pPr lvl="1"/>
            <a:r>
              <a:rPr lang="en-US" dirty="0"/>
              <a:t>Open the WIFI icon and connect to a Mobile Hotspot</a:t>
            </a:r>
          </a:p>
          <a:p>
            <a:pPr lvl="1"/>
            <a:r>
              <a:rPr lang="en-US" dirty="0"/>
              <a:t>Open the Trimble Access program</a:t>
            </a:r>
          </a:p>
          <a:p>
            <a:pPr lvl="1"/>
            <a:r>
              <a:rPr lang="en-US" dirty="0"/>
              <a:t>Create a new or open a current job</a:t>
            </a:r>
          </a:p>
          <a:p>
            <a:pPr lvl="1"/>
            <a:r>
              <a:rPr lang="en-US" dirty="0"/>
              <a:t>Choose to Measure or Stake out points</a:t>
            </a:r>
          </a:p>
          <a:p>
            <a:pPr lvl="1"/>
            <a:r>
              <a:rPr lang="en-US" dirty="0"/>
              <a:t>Enter the Rod height to 2M</a:t>
            </a:r>
          </a:p>
          <a:p>
            <a:pPr lvl="1"/>
            <a:r>
              <a:rPr lang="en-US" dirty="0"/>
              <a:t>Take your shots to Measure or Stake out points to navigate to.</a:t>
            </a:r>
          </a:p>
          <a:p>
            <a:pPr lvl="1"/>
            <a:r>
              <a:rPr lang="en-US" dirty="0"/>
              <a:t>Once completed you can export your points to AutoCAD.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25674-7786-4903-A43F-03055DBC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B8BD11-3785-4D8D-AC28-8D6763C58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use them (CONT.)</a:t>
            </a:r>
          </a:p>
        </p:txBody>
      </p:sp>
    </p:spTree>
    <p:extLst>
      <p:ext uri="{BB962C8B-B14F-4D97-AF65-F5344CB8AC3E}">
        <p14:creationId xmlns:p14="http://schemas.microsoft.com/office/powerpoint/2010/main" val="2928570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97D01F-2730-411C-BB05-7F65728F4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R1 with Tablet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R2 with TSC3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97D04-65AC-4014-8CA6-6CB21EF1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95BD36-AADF-4B10-9902-BFE8FDCF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Demonstrations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1">
                <a:extLst>
                  <a:ext uri="{FF2B5EF4-FFF2-40B4-BE49-F238E27FC236}">
                    <a16:creationId xmlns:a16="http://schemas.microsoft.com/office/drawing/2014/main" id="{BFBE33D9-1F4E-4ECC-BA44-93F2B25E27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9426360"/>
                  </p:ext>
                </p:extLst>
              </p:nvPr>
            </p:nvGraphicFramePr>
            <p:xfrm>
              <a:off x="6542542" y="2049676"/>
              <a:ext cx="1555993" cy="14904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55993" cy="1490490"/>
                    </a:xfrm>
                    <a:prstGeom prst="rect">
                      <a:avLst/>
                    </a:prstGeom>
                  </am3d:spPr>
                  <am3d:camera>
                    <am3d:pos x="0" y="0" z="798830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15056" d="1000000"/>
                    <am3d:preTrans dx="0" dy="-1746829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8248" ay="1186489" az="40017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19537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1">
                <a:extLst>
                  <a:ext uri="{FF2B5EF4-FFF2-40B4-BE49-F238E27FC236}">
                    <a16:creationId xmlns:a16="http://schemas.microsoft.com/office/drawing/2014/main" id="{BFBE33D9-1F4E-4ECC-BA44-93F2B25E27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2542" y="2049676"/>
                <a:ext cx="1555993" cy="1490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0">
                <a:extLst>
                  <a:ext uri="{FF2B5EF4-FFF2-40B4-BE49-F238E27FC236}">
                    <a16:creationId xmlns:a16="http://schemas.microsoft.com/office/drawing/2014/main" id="{BBA518F5-2752-4354-8907-2278AC2F35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3446058"/>
                  </p:ext>
                </p:extLst>
              </p:nvPr>
            </p:nvGraphicFramePr>
            <p:xfrm>
              <a:off x="7854272" y="3376807"/>
              <a:ext cx="1512655" cy="144487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512655" cy="1444876"/>
                    </a:xfrm>
                    <a:prstGeom prst="rect">
                      <a:avLst/>
                    </a:prstGeom>
                  </am3d:spPr>
                  <am3d:camera>
                    <am3d:pos x="0" y="0" z="7962852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81301" d="1000000"/>
                    <am3d:preTrans dx="0" dy="-17383023" dz="-87864"/>
                    <am3d:scale>
                      <am3d:sx n="1000000" d="1000000"/>
                      <am3d:sy n="1000000" d="1000000"/>
                      <am3d:sz n="1000000" d="1000000"/>
                    </am3d:scale>
                    <am3d:rot ax="111483" ay="1139748" az="36284"/>
                    <am3d:postTrans dx="0" dy="0" dz="0"/>
                  </am3d:trans>
                  <am3d:attrSrcUrl r:id="rId6"/>
                  <am3d:raster rName="Office3DRenderer" rVer="16.0.8326">
                    <am3d:blip r:embed="rId7"/>
                  </am3d:raster>
                  <am3d:objViewport viewportSz="19035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0">
                <a:extLst>
                  <a:ext uri="{FF2B5EF4-FFF2-40B4-BE49-F238E27FC236}">
                    <a16:creationId xmlns:a16="http://schemas.microsoft.com/office/drawing/2014/main" id="{BBA518F5-2752-4354-8907-2278AC2F35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4272" y="3376807"/>
                <a:ext cx="1512655" cy="1444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1">
                <a:extLst>
                  <a:ext uri="{FF2B5EF4-FFF2-40B4-BE49-F238E27FC236}">
                    <a16:creationId xmlns:a16="http://schemas.microsoft.com/office/drawing/2014/main" id="{C9B6CE93-AB3C-4362-9CCB-B77AB299BD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93929583"/>
                  </p:ext>
                </p:extLst>
              </p:nvPr>
            </p:nvGraphicFramePr>
            <p:xfrm>
              <a:off x="9105187" y="4793426"/>
              <a:ext cx="1555993" cy="14904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55993" cy="1490490"/>
                    </a:xfrm>
                    <a:prstGeom prst="rect">
                      <a:avLst/>
                    </a:prstGeom>
                  </am3d:spPr>
                  <am3d:camera>
                    <am3d:pos x="0" y="0" z="7988302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15056" d="1000000"/>
                    <am3d:preTrans dx="0" dy="-1746829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8248" ay="1186489" az="40017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19537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1">
                <a:extLst>
                  <a:ext uri="{FF2B5EF4-FFF2-40B4-BE49-F238E27FC236}">
                    <a16:creationId xmlns:a16="http://schemas.microsoft.com/office/drawing/2014/main" id="{C9B6CE93-AB3C-4362-9CCB-B77AB299BD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05187" y="4793426"/>
                <a:ext cx="1555993" cy="14904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228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072A17-B408-40AB-A6B0-47BCB26F5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63" y="1901630"/>
            <a:ext cx="5699073" cy="361832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8F2249-EB0A-40A6-BBDD-65B02113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758EF8-854E-4458-84C6-DED580CE0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20601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BDFE05-8632-407C-9D5F-598523387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Surveying </a:t>
            </a:r>
          </a:p>
          <a:p>
            <a:r>
              <a:rPr lang="en-US" dirty="0"/>
              <a:t>Understanding a Legal Description</a:t>
            </a:r>
          </a:p>
          <a:p>
            <a:r>
              <a:rPr lang="en-US" dirty="0"/>
              <a:t>Converting DMS &lt;-&gt; Decimal</a:t>
            </a:r>
          </a:p>
          <a:p>
            <a:r>
              <a:rPr lang="en-US" dirty="0"/>
              <a:t>Calculating Grade Basics</a:t>
            </a:r>
          </a:p>
          <a:p>
            <a:r>
              <a:rPr lang="en-US" dirty="0"/>
              <a:t>What are Geodetic Datums</a:t>
            </a:r>
          </a:p>
          <a:p>
            <a:r>
              <a:rPr lang="en-US" dirty="0"/>
              <a:t>How GNSS Surveying works</a:t>
            </a:r>
          </a:p>
          <a:p>
            <a:r>
              <a:rPr lang="en-US" dirty="0"/>
              <a:t>What One Energy Uses</a:t>
            </a:r>
          </a:p>
          <a:p>
            <a:r>
              <a:rPr lang="en-US" dirty="0"/>
              <a:t>How to use them</a:t>
            </a:r>
          </a:p>
          <a:p>
            <a:r>
              <a:rPr lang="en-US" dirty="0"/>
              <a:t>Demonstrations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A0B27-61D0-442A-B3B9-5D34A41F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DEDEE6-05DF-449B-8716-3FFD74611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490754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204B25-234E-4379-AF5A-602BDE3F6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Surveying is a method used to determine the 3D location of points and the distances and angles between them.</a:t>
            </a:r>
          </a:p>
          <a:p>
            <a:pPr lvl="1"/>
            <a:r>
              <a:rPr lang="en-US" dirty="0"/>
              <a:t>Examples: property boundaries, buildings, roads, drainage, etc.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7D6CDF-FE7A-40E6-99A9-083175D0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8F6000-53D0-433B-B5A7-2D78077D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surveying</a:t>
            </a:r>
          </a:p>
        </p:txBody>
      </p:sp>
      <p:pic>
        <p:nvPicPr>
          <p:cNvPr id="1028" name="Picture 4" descr="Image result for surveying pics">
            <a:extLst>
              <a:ext uri="{FF2B5EF4-FFF2-40B4-BE49-F238E27FC236}">
                <a16:creationId xmlns:a16="http://schemas.microsoft.com/office/drawing/2014/main" id="{657DE9C3-B6DD-40B4-B4AE-D813D9BE5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22" y="3429000"/>
            <a:ext cx="3879116" cy="24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Image result for Trimble R2">
            <a:extLst>
              <a:ext uri="{FF2B5EF4-FFF2-40B4-BE49-F238E27FC236}">
                <a16:creationId xmlns:a16="http://schemas.microsoft.com/office/drawing/2014/main" id="{DBC70261-38DB-4C1E-B2FF-EE2988CD3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r="20833"/>
          <a:stretch/>
        </p:blipFill>
        <p:spPr bwMode="auto">
          <a:xfrm>
            <a:off x="7467345" y="3429000"/>
            <a:ext cx="2147711" cy="235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51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B00672-4AFF-0FE8-582B-2568EA6D7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F2BE6-25A9-E32F-6BFE-A221D207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28474"/>
            <a:ext cx="3888526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TOWNSHIP SECTION BREAKDOWN</a:t>
            </a:r>
          </a:p>
        </p:txBody>
      </p:sp>
      <p:pic>
        <p:nvPicPr>
          <p:cNvPr id="2054" name="Picture 6" descr="Chapter 12 - Legal Descriptions | Real Estate U">
            <a:extLst>
              <a:ext uri="{FF2B5EF4-FFF2-40B4-BE49-F238E27FC236}">
                <a16:creationId xmlns:a16="http://schemas.microsoft.com/office/drawing/2014/main" id="{97F4CAFC-3A7F-0A41-54DD-C978D767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5515" y="1483845"/>
            <a:ext cx="3965337" cy="513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A6F174C-B039-B196-7650-C77ECB393F10}"/>
              </a:ext>
            </a:extLst>
          </p:cNvPr>
          <p:cNvSpPr txBox="1">
            <a:spLocks/>
          </p:cNvSpPr>
          <p:nvPr/>
        </p:nvSpPr>
        <p:spPr>
          <a:xfrm>
            <a:off x="1724296" y="365126"/>
            <a:ext cx="9629503" cy="787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Understanding a legal description</a:t>
            </a:r>
          </a:p>
        </p:txBody>
      </p:sp>
    </p:spTree>
    <p:extLst>
      <p:ext uri="{BB962C8B-B14F-4D97-AF65-F5344CB8AC3E}">
        <p14:creationId xmlns:p14="http://schemas.microsoft.com/office/powerpoint/2010/main" val="3717981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06F1A6-D669-8047-8E07-A907D70B6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Basics of </a:t>
            </a:r>
            <a:r>
              <a:rPr lang="en-US" b="0" dirty="0"/>
              <a:t>B</a:t>
            </a:r>
            <a:r>
              <a:rPr lang="en-US" dirty="0"/>
              <a:t>earings</a:t>
            </a:r>
          </a:p>
          <a:p>
            <a:r>
              <a:rPr lang="en-US" dirty="0"/>
              <a:t>ON = N 0</a:t>
            </a:r>
            <a:r>
              <a:rPr lang="en-US" dirty="0">
                <a:sym typeface="Symbol" panose="05050102010706020507" pitchFamily="18" charset="2"/>
              </a:rPr>
              <a:t> E or W</a:t>
            </a:r>
          </a:p>
          <a:p>
            <a:r>
              <a:rPr lang="en-US" dirty="0">
                <a:sym typeface="Symbol" panose="05050102010706020507" pitchFamily="18" charset="2"/>
              </a:rPr>
              <a:t>OA = N 70 E</a:t>
            </a:r>
          </a:p>
          <a:p>
            <a:r>
              <a:rPr lang="en-US" dirty="0">
                <a:sym typeface="Symbol" panose="05050102010706020507" pitchFamily="18" charset="2"/>
              </a:rPr>
              <a:t>OE = N or S 90 E</a:t>
            </a:r>
          </a:p>
          <a:p>
            <a:r>
              <a:rPr lang="en-US" dirty="0">
                <a:sym typeface="Symbol" panose="05050102010706020507" pitchFamily="18" charset="2"/>
              </a:rPr>
              <a:t>OB = S 35 E</a:t>
            </a:r>
          </a:p>
          <a:p>
            <a:r>
              <a:rPr lang="en-US" dirty="0">
                <a:sym typeface="Symbol" panose="05050102010706020507" pitchFamily="18" charset="2"/>
              </a:rPr>
              <a:t>OS = S </a:t>
            </a:r>
            <a:r>
              <a:rPr lang="en-US" dirty="0"/>
              <a:t>0</a:t>
            </a:r>
            <a:r>
              <a:rPr lang="en-US" dirty="0">
                <a:sym typeface="Symbol" panose="05050102010706020507" pitchFamily="18" charset="2"/>
              </a:rPr>
              <a:t> E or W</a:t>
            </a:r>
          </a:p>
          <a:p>
            <a:r>
              <a:rPr lang="en-US" dirty="0">
                <a:sym typeface="Symbol" panose="05050102010706020507" pitchFamily="18" charset="2"/>
              </a:rPr>
              <a:t>OC = S 55 W</a:t>
            </a:r>
          </a:p>
          <a:p>
            <a:r>
              <a:rPr lang="en-US" dirty="0">
                <a:sym typeface="Symbol" panose="05050102010706020507" pitchFamily="18" charset="2"/>
              </a:rPr>
              <a:t>OW = N or S 90 W</a:t>
            </a:r>
          </a:p>
          <a:p>
            <a:r>
              <a:rPr lang="en-US" dirty="0">
                <a:sym typeface="Symbol" panose="05050102010706020507" pitchFamily="18" charset="2"/>
              </a:rPr>
              <a:t>OD = N 30 W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2B1B1-D564-103E-65C3-6895BC0C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0017C7-3207-85D2-F66F-FE1B9DD94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a Legal description</a:t>
            </a:r>
          </a:p>
        </p:txBody>
      </p:sp>
      <p:pic>
        <p:nvPicPr>
          <p:cNvPr id="1026" name="Picture 2" descr="WHAT IS AZIMUTH AND BEARINGS IN SURVEYING | CALCULATIONS - LCETED -lceted  LCETED INSTITUTE FOR CIVIL ENGINEERS">
            <a:extLst>
              <a:ext uri="{FF2B5EF4-FFF2-40B4-BE49-F238E27FC236}">
                <a16:creationId xmlns:a16="http://schemas.microsoft.com/office/drawing/2014/main" id="{EBAC4BF6-21DE-9525-8EE5-88A3ABF54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64" y="1609692"/>
            <a:ext cx="429577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2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28A326-CEDF-CFC2-094C-1B03FEE5A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302" y="2545384"/>
            <a:ext cx="3125337" cy="11368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Review OEE Warranty Deed for the 4.073 AC. That the office is located 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C22873-255C-CEAF-39B0-B0AFF0812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z="1000"/>
              <a:pPr>
                <a:spcAft>
                  <a:spcPts val="600"/>
                </a:spcAft>
              </a:pPr>
              <a:t>6</a:t>
            </a:fld>
            <a:endParaRPr lang="en-US" sz="1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AE211D-FFDF-4039-9784-DFD56390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15" y="495443"/>
            <a:ext cx="3616913" cy="20499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OEE warranty deed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17A7E2-6D12-DC06-565A-E225B54B8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332" y="1520413"/>
            <a:ext cx="5708649" cy="533758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D2CD71FF-A1C7-B1B1-18EF-4ADC4DEDFE9E}"/>
              </a:ext>
            </a:extLst>
          </p:cNvPr>
          <p:cNvSpPr txBox="1">
            <a:spLocks/>
          </p:cNvSpPr>
          <p:nvPr/>
        </p:nvSpPr>
        <p:spPr>
          <a:xfrm>
            <a:off x="1724296" y="365126"/>
            <a:ext cx="9629503" cy="787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Understanding a legal description</a:t>
            </a:r>
          </a:p>
        </p:txBody>
      </p:sp>
    </p:spTree>
    <p:extLst>
      <p:ext uri="{BB962C8B-B14F-4D97-AF65-F5344CB8AC3E}">
        <p14:creationId xmlns:p14="http://schemas.microsoft.com/office/powerpoint/2010/main" val="304011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A3D20F-CCEE-7B69-7C44-C3BB9098A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z="1000"/>
              <a:pPr>
                <a:spcAft>
                  <a:spcPts val="600"/>
                </a:spcAft>
              </a:pPr>
              <a:t>7</a:t>
            </a:fld>
            <a:endParaRPr lang="en-US" sz="10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4313F4-D3EB-C482-4440-EDE46B42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638820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OEE BOUNDARY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4559655-C5B8-45D1-784A-0C44427DEC16}"/>
              </a:ext>
            </a:extLst>
          </p:cNvPr>
          <p:cNvSpPr txBox="1">
            <a:spLocks/>
          </p:cNvSpPr>
          <p:nvPr/>
        </p:nvSpPr>
        <p:spPr>
          <a:xfrm>
            <a:off x="1724296" y="365126"/>
            <a:ext cx="9629503" cy="787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Understanding a legal description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F7902-0D52-DFC9-3BD1-8B8D7A391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83471"/>
            <a:ext cx="3616913" cy="53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7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EF9C56-9D11-0640-DE01-5DCDC6DB2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60 minutes in 1 degree </a:t>
            </a:r>
          </a:p>
          <a:p>
            <a:r>
              <a:rPr lang="en-US" dirty="0"/>
              <a:t>3600 seconds in 1 degree</a:t>
            </a:r>
          </a:p>
          <a:p>
            <a:r>
              <a:rPr lang="en-US" dirty="0"/>
              <a:t>Decimal degrees = Degrees + (Minutes / 60) + (Seconds / 3600)</a:t>
            </a:r>
          </a:p>
          <a:p>
            <a:r>
              <a:rPr lang="en-US" dirty="0"/>
              <a:t>Example: 41</a:t>
            </a:r>
            <a:r>
              <a:rPr lang="en-US" dirty="0">
                <a:sym typeface="Symbol" panose="05050102010706020507" pitchFamily="18" charset="2"/>
              </a:rPr>
              <a:t> 10’ 20.00” to Decimal degrees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10’ / 60 = 0.166667</a:t>
            </a:r>
          </a:p>
          <a:p>
            <a:pPr lvl="1"/>
            <a:r>
              <a:rPr lang="en-US" dirty="0"/>
              <a:t>20.00” / 3600 = 0.005556</a:t>
            </a:r>
            <a:r>
              <a:rPr lang="en-US" dirty="0">
                <a:sym typeface="Symbol" panose="05050102010706020507" pitchFamily="18" charset="2"/>
              </a:rPr>
              <a:t></a:t>
            </a:r>
            <a:endParaRPr lang="en-US" dirty="0"/>
          </a:p>
          <a:p>
            <a:pPr lvl="1"/>
            <a:r>
              <a:rPr lang="en-US" dirty="0">
                <a:sym typeface="Symbol" panose="05050102010706020507" pitchFamily="18" charset="2"/>
              </a:rPr>
              <a:t>0.166667 + </a:t>
            </a:r>
            <a:r>
              <a:rPr lang="en-US" dirty="0"/>
              <a:t>0.005556</a:t>
            </a:r>
            <a:r>
              <a:rPr lang="en-US" dirty="0">
                <a:sym typeface="Symbol" panose="05050102010706020507" pitchFamily="18" charset="2"/>
              </a:rPr>
              <a:t> = 0.172223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41 + 0.172223 = 41.172223</a:t>
            </a:r>
            <a:endParaRPr lang="en-US" dirty="0"/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51BFC-7B24-61E1-C7E9-677CF012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8239C0-A9BA-86CB-C9C3-F620009D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DMS TO DECIMAL</a:t>
            </a:r>
          </a:p>
        </p:txBody>
      </p:sp>
    </p:spTree>
    <p:extLst>
      <p:ext uri="{BB962C8B-B14F-4D97-AF65-F5344CB8AC3E}">
        <p14:creationId xmlns:p14="http://schemas.microsoft.com/office/powerpoint/2010/main" val="1812202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EF9C56-9D11-0640-DE01-5DCDC6DB2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60 minutes in 1 degree </a:t>
            </a:r>
          </a:p>
          <a:p>
            <a:r>
              <a:rPr lang="en-US" dirty="0"/>
              <a:t>3600 seconds in 1 degree</a:t>
            </a:r>
          </a:p>
          <a:p>
            <a:r>
              <a:rPr lang="en-US" dirty="0"/>
              <a:t>DMS = Degrees = Degrees</a:t>
            </a:r>
          </a:p>
          <a:p>
            <a:r>
              <a:rPr lang="en-US" dirty="0"/>
              <a:t>Minutes = (Decimal * 60)</a:t>
            </a:r>
          </a:p>
          <a:p>
            <a:r>
              <a:rPr lang="en-US" dirty="0"/>
              <a:t>Seconds = (Remaining decimal * 60)</a:t>
            </a:r>
          </a:p>
          <a:p>
            <a:r>
              <a:rPr lang="en-US" dirty="0"/>
              <a:t>Example: 41.172223</a:t>
            </a:r>
            <a:r>
              <a:rPr lang="en-US" dirty="0">
                <a:sym typeface="Symbol" panose="05050102010706020507" pitchFamily="18" charset="2"/>
              </a:rPr>
              <a:t> to DMS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0.172223 * 60 =10.33338’ or 10’</a:t>
            </a:r>
          </a:p>
          <a:p>
            <a:pPr lvl="1"/>
            <a:r>
              <a:rPr lang="en-US" dirty="0"/>
              <a:t>0.33338 * 60 = 20.0028” or 20.00”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41 10’ 20.00”</a:t>
            </a:r>
            <a:endParaRPr lang="en-US" dirty="0"/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51BFC-7B24-61E1-C7E9-677CF012A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8239C0-A9BA-86CB-C9C3-F620009D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DECIMAL to DMs</a:t>
            </a:r>
          </a:p>
        </p:txBody>
      </p:sp>
    </p:spTree>
    <p:extLst>
      <p:ext uri="{BB962C8B-B14F-4D97-AF65-F5344CB8AC3E}">
        <p14:creationId xmlns:p14="http://schemas.microsoft.com/office/powerpoint/2010/main" val="1350540925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15885</TotalTime>
  <Words>739</Words>
  <Application>Microsoft Office PowerPoint</Application>
  <PresentationFormat>Widescreen</PresentationFormat>
  <Paragraphs>133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Palatino Linotype</vt:lpstr>
      <vt:lpstr>One Energy Presentations</vt:lpstr>
      <vt:lpstr>PowerPoint Presentation</vt:lpstr>
      <vt:lpstr>agenda</vt:lpstr>
      <vt:lpstr>What is surveying</vt:lpstr>
      <vt:lpstr>TOWNSHIP SECTION BREAKDOWN</vt:lpstr>
      <vt:lpstr>Understanding a Legal description</vt:lpstr>
      <vt:lpstr>OEE warranty deed</vt:lpstr>
      <vt:lpstr>OEE BOUNDARY </vt:lpstr>
      <vt:lpstr>CONVERTING DMS TO DECIMAL</vt:lpstr>
      <vt:lpstr>CONVERTING DECIMAL to DMs</vt:lpstr>
      <vt:lpstr>Calculating grade basics</vt:lpstr>
      <vt:lpstr>What are geodetic datums?</vt:lpstr>
      <vt:lpstr>How gnss survey works</vt:lpstr>
      <vt:lpstr>How GNSS SURVEY WORKS (CONT.)</vt:lpstr>
      <vt:lpstr>What one energy uses</vt:lpstr>
      <vt:lpstr>How to use them</vt:lpstr>
      <vt:lpstr>How to use them (CONT.)</vt:lpstr>
      <vt:lpstr>Demonstrations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Ewing</dc:creator>
  <cp:lastModifiedBy>Brandon Ewing</cp:lastModifiedBy>
  <cp:revision>69</cp:revision>
  <dcterms:created xsi:type="dcterms:W3CDTF">2018-11-01T14:26:01Z</dcterms:created>
  <dcterms:modified xsi:type="dcterms:W3CDTF">2022-07-12T13:21:50Z</dcterms:modified>
</cp:coreProperties>
</file>