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8" r:id="rId4"/>
    <p:sldId id="272" r:id="rId5"/>
    <p:sldId id="274" r:id="rId6"/>
    <p:sldId id="275" r:id="rId7"/>
    <p:sldId id="276" r:id="rId8"/>
    <p:sldId id="277" r:id="rId9"/>
    <p:sldId id="278" r:id="rId10"/>
    <p:sldId id="280" r:id="rId11"/>
    <p:sldId id="281" r:id="rId12"/>
    <p:sldId id="282" r:id="rId13"/>
    <p:sldId id="279" r:id="rId14"/>
    <p:sldId id="273" r:id="rId15"/>
    <p:sldId id="283" r:id="rId16"/>
    <p:sldId id="259" r:id="rId17"/>
  </p:sldIdLst>
  <p:sldSz cx="12192000" cy="6858000"/>
  <p:notesSz cx="9223375" cy="7010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Kleinau" initials="MK" lastIdx="1" clrIdx="0">
    <p:extLst>
      <p:ext uri="{19B8F6BF-5375-455C-9EA6-DF929625EA0E}">
        <p15:presenceInfo xmlns:p15="http://schemas.microsoft.com/office/powerpoint/2012/main" userId="S::michelle@oneenergyllc.onmicrosoft.com::dae97186-4dd8-418e-97be-ab85a2618c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1539" autoAdjust="0"/>
  </p:normalViewPr>
  <p:slideViewPr>
    <p:cSldViewPr snapToGrid="0">
      <p:cViewPr varScale="1">
        <p:scale>
          <a:sx n="114" d="100"/>
          <a:sy n="114" d="100"/>
        </p:scale>
        <p:origin x="474"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4" d="100"/>
          <a:sy n="64" d="100"/>
        </p:scale>
        <p:origin x="3158"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6796" cy="351738"/>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5224445" y="0"/>
            <a:ext cx="3996796" cy="351738"/>
          </a:xfrm>
          <a:prstGeom prst="rect">
            <a:avLst/>
          </a:prstGeom>
        </p:spPr>
        <p:txBody>
          <a:bodyPr vert="horz" lIns="92757" tIns="46378" rIns="92757" bIns="46378" rtlCol="0"/>
          <a:lstStyle>
            <a:lvl1pPr algn="r">
              <a:defRPr sz="1200"/>
            </a:lvl1pPr>
          </a:lstStyle>
          <a:p>
            <a:fld id="{323B8DED-EBA2-4766-908C-A1784D075350}" type="datetimeFigureOut">
              <a:rPr lang="en-US" smtClean="0"/>
              <a:t>3/1/2022</a:t>
            </a:fld>
            <a:endParaRPr lang="en-US"/>
          </a:p>
        </p:txBody>
      </p:sp>
      <p:sp>
        <p:nvSpPr>
          <p:cNvPr id="4" name="Slide Image Placeholder 3"/>
          <p:cNvSpPr>
            <a:spLocks noGrp="1" noRot="1" noChangeAspect="1"/>
          </p:cNvSpPr>
          <p:nvPr>
            <p:ph type="sldImg" idx="2"/>
          </p:nvPr>
        </p:nvSpPr>
        <p:spPr>
          <a:xfrm>
            <a:off x="2509838" y="876300"/>
            <a:ext cx="4203700" cy="2365375"/>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922338" y="3373755"/>
            <a:ext cx="7378700" cy="2760345"/>
          </a:xfrm>
          <a:prstGeom prst="rect">
            <a:avLst/>
          </a:prstGeom>
        </p:spPr>
        <p:txBody>
          <a:bodyPr vert="horz" lIns="92757" tIns="46378" rIns="92757" bIns="463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3996796" cy="351737"/>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5224445" y="6658664"/>
            <a:ext cx="3996796" cy="351737"/>
          </a:xfrm>
          <a:prstGeom prst="rect">
            <a:avLst/>
          </a:prstGeom>
        </p:spPr>
        <p:txBody>
          <a:bodyPr vert="horz" lIns="92757" tIns="46378" rIns="92757" bIns="46378"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0" name="Group 9"/>
          <p:cNvGrpSpPr/>
          <p:nvPr userDrawn="1"/>
        </p:nvGrpSpPr>
        <p:grpSpPr>
          <a:xfrm>
            <a:off x="0" y="1371602"/>
            <a:ext cx="12192000" cy="5486399"/>
            <a:chOff x="0" y="1371601"/>
            <a:chExt cx="12192000" cy="5486399"/>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59" r="73275" b="953"/>
            <a:stretch/>
          </p:blipFill>
          <p:spPr>
            <a:xfrm>
              <a:off x="0" y="1371601"/>
              <a:ext cx="2531644" cy="5486399"/>
            </a:xfrm>
            <a:prstGeom prst="rect">
              <a:avLst/>
            </a:prstGeom>
          </p:spPr>
        </p:pic>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a:stretch/>
          </p:blipFill>
          <p:spPr>
            <a:xfrm>
              <a:off x="2474284" y="4750654"/>
              <a:ext cx="9717716" cy="2107346"/>
            </a:xfrm>
            <a:prstGeom prst="rect">
              <a:avLst/>
            </a:prstGeom>
          </p:spPr>
        </p:pic>
        <p:sp>
          <p:nvSpPr>
            <p:cNvPr id="9" name="Rectangle 8"/>
            <p:cNvSpPr/>
            <p:nvPr userDrawn="1"/>
          </p:nvSpPr>
          <p:spPr>
            <a:xfrm>
              <a:off x="2474284" y="1371601"/>
              <a:ext cx="9717716" cy="3379053"/>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4527" y="84632"/>
            <a:ext cx="1808767" cy="1148382"/>
          </a:xfrm>
          <a:prstGeom prst="rect">
            <a:avLst/>
          </a:prstGeom>
        </p:spPr>
      </p:pic>
      <p:sp>
        <p:nvSpPr>
          <p:cNvPr id="15" name="Text Placeholder 14"/>
          <p:cNvSpPr>
            <a:spLocks noGrp="1"/>
          </p:cNvSpPr>
          <p:nvPr>
            <p:ph type="body" sz="quarter" idx="10"/>
          </p:nvPr>
        </p:nvSpPr>
        <p:spPr>
          <a:xfrm>
            <a:off x="3651834" y="2299018"/>
            <a:ext cx="7419975" cy="931862"/>
          </a:xfrm>
        </p:spPr>
        <p:txBody>
          <a:bodyPr/>
          <a:lstStyle>
            <a:lvl1pPr marL="0" indent="0" algn="ctr">
              <a:buNone/>
              <a:defRPr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37715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191590"/>
            <a:ext cx="9144000" cy="960806"/>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40702"/>
            <a:ext cx="6172200" cy="43203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540702"/>
            <a:ext cx="3932237" cy="4328287"/>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4032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3763" y="184498"/>
            <a:ext cx="9190037" cy="949107"/>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509388"/>
            <a:ext cx="6172200" cy="4351663"/>
          </a:xfrm>
        </p:spPr>
        <p:txBody>
          <a:bodyPr/>
          <a:lstStyle>
            <a:lvl1pPr marL="0" indent="0">
              <a:buNone/>
              <a:defRPr sz="3200"/>
            </a:lvl1pPr>
            <a:lvl2pPr marL="457182" indent="0">
              <a:buNone/>
              <a:defRPr sz="2800"/>
            </a:lvl2pPr>
            <a:lvl3pPr marL="914363" indent="0">
              <a:buNone/>
              <a:defRPr sz="2400"/>
            </a:lvl3pPr>
            <a:lvl4pPr marL="1371545" indent="0">
              <a:buNone/>
              <a:defRPr sz="2000"/>
            </a:lvl4pPr>
            <a:lvl5pPr marL="1828727" indent="0">
              <a:buNone/>
              <a:defRPr sz="2000"/>
            </a:lvl5pPr>
            <a:lvl6pPr marL="2285909" indent="0">
              <a:buNone/>
              <a:defRPr sz="2000"/>
            </a:lvl6pPr>
            <a:lvl7pPr marL="2743090" indent="0">
              <a:buNone/>
              <a:defRPr sz="2000"/>
            </a:lvl7pPr>
            <a:lvl8pPr marL="3200272" indent="0">
              <a:buNone/>
              <a:defRPr sz="2000"/>
            </a:lvl8pPr>
            <a:lvl9pPr marL="3657454" indent="0">
              <a:buNone/>
              <a:defRPr sz="2000"/>
            </a:lvl9pPr>
          </a:lstStyle>
          <a:p>
            <a:r>
              <a:rPr lang="en-US"/>
              <a:t>Click icon to add picture</a:t>
            </a:r>
          </a:p>
        </p:txBody>
      </p:sp>
      <p:sp>
        <p:nvSpPr>
          <p:cNvPr id="4" name="Text Placeholder 3"/>
          <p:cNvSpPr>
            <a:spLocks noGrp="1"/>
          </p:cNvSpPr>
          <p:nvPr>
            <p:ph type="body" sz="half" idx="2"/>
          </p:nvPr>
        </p:nvSpPr>
        <p:spPr>
          <a:xfrm>
            <a:off x="839788" y="1509387"/>
            <a:ext cx="3932237" cy="4359602"/>
          </a:xfrm>
        </p:spPr>
        <p:txBody>
          <a:bodyPr/>
          <a:lstStyle>
            <a:lvl1pPr marL="0" indent="0">
              <a:buNone/>
              <a:defRPr sz="16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88477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3741A1-E075-4A77-8317-1C6D1E49FF66}"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635077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478071"/>
            <a:ext cx="2628900" cy="46988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1478071"/>
            <a:ext cx="7734300" cy="46988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C7A17-4B7D-4D6E-B9C2-D28203B9BD80}"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294212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1187" y="365127"/>
            <a:ext cx="8842612" cy="453740"/>
          </a:xfrm>
        </p:spPr>
        <p:txBody>
          <a:bodyPr>
            <a:normAutofit/>
          </a:bodyPr>
          <a:lstStyle>
            <a:lvl1pPr algn="r">
              <a:defRPr sz="4000" b="1" cap="small" baseline="0">
                <a:solidFill>
                  <a:srgbClr val="0070C0"/>
                </a:solidFill>
                <a:latin typeface="Calibri" panose="020F0502020204030204" pitchFamily="34" charset="0"/>
              </a:defRPr>
            </a:lvl1pPr>
          </a:lstStyle>
          <a:p>
            <a:r>
              <a:rPr lang="en-US" dirty="0"/>
              <a:t>Master title</a:t>
            </a:r>
          </a:p>
        </p:txBody>
      </p:sp>
      <p:sp>
        <p:nvSpPr>
          <p:cNvPr id="3" name="Content Placeholder 2"/>
          <p:cNvSpPr>
            <a:spLocks noGrp="1"/>
          </p:cNvSpPr>
          <p:nvPr>
            <p:ph idx="1"/>
          </p:nvPr>
        </p:nvSpPr>
        <p:spPr/>
        <p:txBody>
          <a:bodyPr/>
          <a:lstStyle>
            <a:lvl1pPr>
              <a:defRPr sz="4400"/>
            </a:lvl1pPr>
            <a:lvl2pPr>
              <a:defRPr sz="3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381286BB-11C6-4441-A375-9F0CB6914FD5}" type="slidenum">
              <a:rPr lang="en-US" smtClean="0"/>
              <a:t>‹#›</a:t>
            </a:fld>
            <a:endParaRPr lang="en-US"/>
          </a:p>
        </p:txBody>
      </p:sp>
      <p:sp>
        <p:nvSpPr>
          <p:cNvPr id="7" name="Rectangle 19"/>
          <p:cNvSpPr>
            <a:spLocks noChangeArrowheads="1"/>
          </p:cNvSpPr>
          <p:nvPr userDrawn="1"/>
        </p:nvSpPr>
        <p:spPr bwMode="auto">
          <a:xfrm flipV="1">
            <a:off x="0" y="1369457"/>
            <a:ext cx="12192000" cy="34325"/>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sp>
        <p:nvSpPr>
          <p:cNvPr id="9" name="Subtitle 2"/>
          <p:cNvSpPr>
            <a:spLocks noGrp="1"/>
          </p:cNvSpPr>
          <p:nvPr>
            <p:ph type="subTitle" idx="13" hasCustomPrompt="1"/>
          </p:nvPr>
        </p:nvSpPr>
        <p:spPr>
          <a:xfrm>
            <a:off x="2511187" y="918107"/>
            <a:ext cx="8842612" cy="424052"/>
          </a:xfrm>
        </p:spPr>
        <p:txBody>
          <a:bodyPr/>
          <a:lstStyle>
            <a:lvl1pPr marL="0" indent="0" algn="r">
              <a:buNone/>
              <a:defRPr sz="2400" b="1">
                <a:solidFill>
                  <a:srgbClr val="FF0000"/>
                </a:solidFill>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dirty="0"/>
              <a:t>Master subtitle</a:t>
            </a:r>
          </a:p>
        </p:txBody>
      </p:sp>
    </p:spTree>
    <p:extLst>
      <p:ext uri="{BB962C8B-B14F-4D97-AF65-F5344CB8AC3E}">
        <p14:creationId xmlns:p14="http://schemas.microsoft.com/office/powerpoint/2010/main" val="26111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7" y="365127"/>
            <a:ext cx="9629503"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20847" b="9286"/>
          <a:stretch/>
        </p:blipFill>
        <p:spPr>
          <a:xfrm>
            <a:off x="0" y="-1"/>
            <a:ext cx="12204753"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8526" y="264827"/>
            <a:ext cx="2230166" cy="1415927"/>
          </a:xfrm>
          <a:prstGeom prst="rect">
            <a:avLst/>
          </a:prstGeom>
        </p:spPr>
      </p:pic>
      <p:sp>
        <p:nvSpPr>
          <p:cNvPr id="11" name="Title Placeholder 1"/>
          <p:cNvSpPr>
            <a:spLocks noGrp="1"/>
          </p:cNvSpPr>
          <p:nvPr>
            <p:ph type="title"/>
          </p:nvPr>
        </p:nvSpPr>
        <p:spPr>
          <a:xfrm>
            <a:off x="123825" y="5780385"/>
            <a:ext cx="9105900"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9313233" y="5911279"/>
            <a:ext cx="2931392" cy="600164"/>
          </a:xfrm>
          <a:prstGeom prst="rect">
            <a:avLst/>
          </a:prstGeom>
          <a:noFill/>
        </p:spPr>
        <p:txBody>
          <a:bodyPr wrap="square" rtlCol="0">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rPr>
              <a:t>12385 Township Rd</a:t>
            </a:r>
            <a:r>
              <a:rPr lang="en-US" sz="1100" b="1" baseline="0" dirty="0">
                <a:solidFill>
                  <a:schemeClr val="tx1"/>
                </a:solidFill>
                <a:latin typeface="+mn-lt"/>
              </a:rPr>
              <a:t> 215 | PO Box 894</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latin typeface="+mn-lt"/>
              </a:rPr>
              <a:t>Findlay, Ohio 45840</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877-298-5853</a:t>
            </a:r>
            <a:r>
              <a:rPr lang="en-US" sz="1100" b="1" kern="1200" baseline="0" dirty="0">
                <a:solidFill>
                  <a:schemeClr val="tx1"/>
                </a:solidFill>
                <a:latin typeface="+mn-lt"/>
                <a:ea typeface="+mn-ea"/>
                <a:cs typeface="+mn-cs"/>
              </a:rPr>
              <a:t> | </a:t>
            </a:r>
            <a:r>
              <a:rPr lang="en-US" sz="1100" b="1" kern="1200" dirty="0">
                <a:solidFill>
                  <a:schemeClr val="tx1"/>
                </a:solidFill>
                <a:latin typeface="+mn-lt"/>
                <a:ea typeface="+mn-ea"/>
                <a:cs typeface="+mn-cs"/>
              </a:rPr>
              <a:t>www.oneenergy.com</a:t>
            </a:r>
            <a:endParaRPr lang="en-US" sz="1100" b="1" dirty="0">
              <a:solidFill>
                <a:schemeClr val="tx1"/>
              </a:solidFill>
              <a:latin typeface="+mn-lt"/>
            </a:endParaRPr>
          </a:p>
        </p:txBody>
      </p:sp>
      <p:cxnSp>
        <p:nvCxnSpPr>
          <p:cNvPr id="3" name="Straight Connector 2"/>
          <p:cNvCxnSpPr/>
          <p:nvPr userDrawn="1"/>
        </p:nvCxnSpPr>
        <p:spPr>
          <a:xfrm>
            <a:off x="9314342" y="5895576"/>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1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724297" y="365127"/>
            <a:ext cx="9629503" cy="444771"/>
          </a:xfrm>
        </p:spPr>
        <p:txBody>
          <a:bodyPr/>
          <a:lstStyle/>
          <a:p>
            <a:r>
              <a:rPr lang="en-US"/>
              <a:t>Click to edit Master title style</a:t>
            </a:r>
            <a:endParaRPr lang="en-US" dirty="0"/>
          </a:p>
        </p:txBody>
      </p:sp>
      <p:sp>
        <p:nvSpPr>
          <p:cNvPr id="7" name="Text Placeholder 6"/>
          <p:cNvSpPr>
            <a:spLocks noGrp="1"/>
          </p:cNvSpPr>
          <p:nvPr>
            <p:ph type="body" sz="quarter" idx="13"/>
          </p:nvPr>
        </p:nvSpPr>
        <p:spPr>
          <a:xfrm>
            <a:off x="1724295" y="809898"/>
            <a:ext cx="9629503" cy="417513"/>
          </a:xfrm>
        </p:spPr>
        <p:txBody>
          <a:bodyPr/>
          <a:lstStyle>
            <a:lvl1pPr marL="0" indent="0" algn="r">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19654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78072"/>
            <a:ext cx="10515600" cy="308440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91497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496860"/>
            <a:ext cx="5181600" cy="46801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A9B29F-4592-471E-BAC3-27AE3182B56C}"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91055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2224" y="365125"/>
            <a:ext cx="9683163" cy="793533"/>
          </a:xfrm>
        </p:spPr>
        <p:txBody>
          <a:bodyPr/>
          <a:lstStyle/>
          <a:p>
            <a:r>
              <a:rPr lang="en-US"/>
              <a:t>Click to edit Master title style</a:t>
            </a:r>
          </a:p>
        </p:txBody>
      </p:sp>
      <p:sp>
        <p:nvSpPr>
          <p:cNvPr id="3" name="Text Placeholder 2"/>
          <p:cNvSpPr>
            <a:spLocks noGrp="1"/>
          </p:cNvSpPr>
          <p:nvPr>
            <p:ph type="body" idx="1"/>
          </p:nvPr>
        </p:nvSpPr>
        <p:spPr>
          <a:xfrm>
            <a:off x="839788" y="1471809"/>
            <a:ext cx="5157787" cy="770351"/>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242160"/>
            <a:ext cx="5157787"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471809"/>
            <a:ext cx="5183188" cy="770351"/>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42160"/>
            <a:ext cx="5183188" cy="3947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58446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463DC-FC82-4ED9-AC86-9975A7C3DDCC}" type="datetime1">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081826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08119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4297" y="365126"/>
            <a:ext cx="9629503" cy="7734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490598"/>
            <a:ext cx="10515600" cy="46863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3/1/2022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53"/>
            <a:ext cx="12192000" cy="53951"/>
          </a:xfrm>
          <a:prstGeom prst="rect">
            <a:avLst/>
          </a:prstGeom>
          <a:solidFill>
            <a:srgbClr val="004A8B"/>
          </a:solidFill>
          <a:ln>
            <a:noFill/>
          </a:ln>
          <a:effectLst/>
        </p:spPr>
        <p:txBody>
          <a:bodyPr vert="horz" wrap="square" lIns="27461" tIns="27461" rIns="27461" bIns="27461" numCol="1" anchor="t" anchorCtr="0" compatLnSpc="1">
            <a:prstTxWarp prst="textNoShape">
              <a:avLst/>
            </a:prstTxWarp>
          </a:bodyPr>
          <a:lstStyle/>
          <a:p>
            <a:endParaRPr lang="en-US" sz="1351" dirty="0"/>
          </a:p>
        </p:txBody>
      </p:sp>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8200" y="365126"/>
            <a:ext cx="789492" cy="773474"/>
          </a:xfrm>
          <a:prstGeom prst="rect">
            <a:avLst/>
          </a:prstGeom>
        </p:spPr>
      </p:pic>
    </p:spTree>
    <p:extLst>
      <p:ext uri="{BB962C8B-B14F-4D97-AF65-F5344CB8AC3E}">
        <p14:creationId xmlns:p14="http://schemas.microsoft.com/office/powerpoint/2010/main" val="3434137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hdr="0" ftr="0" dt="0"/>
  <p:txStyles>
    <p:titleStyle>
      <a:lvl1pPr algn="r" defTabSz="914363" rtl="0" eaLnBrk="1" latinLnBrk="0" hangingPunct="1">
        <a:lnSpc>
          <a:spcPct val="90000"/>
        </a:lnSpc>
        <a:spcBef>
          <a:spcPct val="0"/>
        </a:spcBef>
        <a:buNone/>
        <a:defRPr sz="3200" b="1" kern="1200" cap="all" baseline="0">
          <a:solidFill>
            <a:schemeClr val="tx1"/>
          </a:solidFill>
          <a:latin typeface="Century Gothic" panose="020B0502020202020204" pitchFamily="34" charset="0"/>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79250" y="1568066"/>
            <a:ext cx="9712750" cy="2917874"/>
          </a:xfrm>
        </p:spPr>
        <p:txBody>
          <a:bodyPr>
            <a:normAutofit/>
          </a:bodyPr>
          <a:lstStyle/>
          <a:p>
            <a:r>
              <a:rPr lang="en-US" sz="3300" dirty="0">
                <a:latin typeface="+mn-lt"/>
              </a:rPr>
              <a:t>Substations 101</a:t>
            </a:r>
          </a:p>
          <a:p>
            <a:endParaRPr lang="en-US" dirty="0"/>
          </a:p>
          <a:p>
            <a:r>
              <a:rPr lang="en-US" dirty="0"/>
              <a:t>Juan </a:t>
            </a:r>
            <a:r>
              <a:rPr lang="en-US" dirty="0" err="1"/>
              <a:t>reimondo</a:t>
            </a:r>
            <a:endParaRPr lang="en-US" dirty="0"/>
          </a:p>
          <a:p>
            <a:r>
              <a:rPr lang="en-US" dirty="0"/>
              <a:t>03/01/2022</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Circuit breaker</a:t>
            </a:r>
          </a:p>
        </p:txBody>
      </p:sp>
      <p:sp>
        <p:nvSpPr>
          <p:cNvPr id="3" name="TextBox 2">
            <a:extLst>
              <a:ext uri="{FF2B5EF4-FFF2-40B4-BE49-F238E27FC236}">
                <a16:creationId xmlns:a16="http://schemas.microsoft.com/office/drawing/2014/main" id="{05A78035-77A8-4A68-9295-8CA4F01CA34F}"/>
              </a:ext>
            </a:extLst>
          </p:cNvPr>
          <p:cNvSpPr txBox="1"/>
          <p:nvPr/>
        </p:nvSpPr>
        <p:spPr>
          <a:xfrm>
            <a:off x="323850" y="1743076"/>
            <a:ext cx="6667500" cy="2031325"/>
          </a:xfrm>
          <a:prstGeom prst="rect">
            <a:avLst/>
          </a:prstGeom>
          <a:noFill/>
        </p:spPr>
        <p:txBody>
          <a:bodyPr wrap="square" rtlCol="0">
            <a:spAutoFit/>
          </a:bodyPr>
          <a:lstStyle/>
          <a:p>
            <a:pPr marL="285739" indent="-285739">
              <a:buFont typeface="Arial" panose="020B0604020202020204" pitchFamily="34" charset="0"/>
              <a:buChar char="•"/>
            </a:pPr>
            <a:r>
              <a:rPr lang="en-US" dirty="0"/>
              <a:t>There are many situations (security, maintenance…) in which power needs to be interrupted.</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For this purpose, we can use </a:t>
            </a:r>
            <a:r>
              <a:rPr lang="en-US" b="1" dirty="0"/>
              <a:t>circuit breakers</a:t>
            </a:r>
            <a:r>
              <a:rPr lang="en-US" dirty="0"/>
              <a:t>.</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They can interrupt the power flow and contain the </a:t>
            </a:r>
            <a:r>
              <a:rPr lang="en-US" b="1" dirty="0"/>
              <a:t>arcing</a:t>
            </a:r>
            <a:r>
              <a:rPr lang="en-US" dirty="0"/>
              <a:t> generated and extinguish it.</a:t>
            </a:r>
          </a:p>
        </p:txBody>
      </p:sp>
      <p:sp>
        <p:nvSpPr>
          <p:cNvPr id="4" name="TextBox 3">
            <a:extLst>
              <a:ext uri="{FF2B5EF4-FFF2-40B4-BE49-F238E27FC236}">
                <a16:creationId xmlns:a16="http://schemas.microsoft.com/office/drawing/2014/main" id="{BC7D735A-0C5A-45BD-BC18-DEFE5558A8DA}"/>
              </a:ext>
            </a:extLst>
          </p:cNvPr>
          <p:cNvSpPr txBox="1"/>
          <p:nvPr/>
        </p:nvSpPr>
        <p:spPr>
          <a:xfrm>
            <a:off x="323851" y="3774400"/>
            <a:ext cx="6315075" cy="1477328"/>
          </a:xfrm>
          <a:prstGeom prst="rect">
            <a:avLst/>
          </a:prstGeom>
          <a:noFill/>
        </p:spPr>
        <p:txBody>
          <a:bodyPr wrap="square" rtlCol="0">
            <a:spAutoFit/>
          </a:bodyPr>
          <a:lstStyle/>
          <a:p>
            <a:pPr marL="285739" indent="-285739">
              <a:buFont typeface="Arial" panose="020B0604020202020204" pitchFamily="34" charset="0"/>
              <a:buChar char="•"/>
            </a:pPr>
            <a:r>
              <a:rPr lang="en-US" b="1" dirty="0"/>
              <a:t>Arcing </a:t>
            </a:r>
            <a:r>
              <a:rPr lang="en-US" dirty="0"/>
              <a:t>is defined as flow of current from one conductor to another, where air works as a medium for the current.</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This causes the air to literally “breakdown/burn” and produce plasma.</a:t>
            </a:r>
          </a:p>
        </p:txBody>
      </p:sp>
      <p:sp>
        <p:nvSpPr>
          <p:cNvPr id="6" name="TextBox 5">
            <a:extLst>
              <a:ext uri="{FF2B5EF4-FFF2-40B4-BE49-F238E27FC236}">
                <a16:creationId xmlns:a16="http://schemas.microsoft.com/office/drawing/2014/main" id="{D66D7443-B93C-4F90-BBDA-8C7E94F4F531}"/>
              </a:ext>
            </a:extLst>
          </p:cNvPr>
          <p:cNvSpPr txBox="1"/>
          <p:nvPr/>
        </p:nvSpPr>
        <p:spPr>
          <a:xfrm>
            <a:off x="323849" y="5314273"/>
            <a:ext cx="6543675" cy="1200329"/>
          </a:xfrm>
          <a:prstGeom prst="rect">
            <a:avLst/>
          </a:prstGeom>
          <a:noFill/>
        </p:spPr>
        <p:txBody>
          <a:bodyPr wrap="square" rtlCol="0">
            <a:spAutoFit/>
          </a:bodyPr>
          <a:lstStyle/>
          <a:p>
            <a:pPr marL="285739" indent="-285739">
              <a:buFont typeface="Arial" panose="020B0604020202020204" pitchFamily="34" charset="0"/>
              <a:buChar char="•"/>
            </a:pPr>
            <a:r>
              <a:rPr lang="en-US" b="1" dirty="0"/>
              <a:t>Circuit breakers </a:t>
            </a:r>
            <a:r>
              <a:rPr lang="en-US" dirty="0"/>
              <a:t>have different ways to extinguish arc.</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Change the medium of their tank to SF6 or a vacuum circuit. Higher thermal conductivity and dielectric strength.</a:t>
            </a:r>
          </a:p>
        </p:txBody>
      </p:sp>
      <p:pic>
        <p:nvPicPr>
          <p:cNvPr id="8" name="Picture 7">
            <a:extLst>
              <a:ext uri="{FF2B5EF4-FFF2-40B4-BE49-F238E27FC236}">
                <a16:creationId xmlns:a16="http://schemas.microsoft.com/office/drawing/2014/main" id="{4C954206-B7BD-4463-9A2E-42FF8A5AC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1" y="2266951"/>
            <a:ext cx="5214167" cy="3888531"/>
          </a:xfrm>
          <a:prstGeom prst="rect">
            <a:avLst/>
          </a:prstGeom>
        </p:spPr>
      </p:pic>
    </p:spTree>
    <p:extLst>
      <p:ext uri="{BB962C8B-B14F-4D97-AF65-F5344CB8AC3E}">
        <p14:creationId xmlns:p14="http://schemas.microsoft.com/office/powerpoint/2010/main" val="36766696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Circuit breaker</a:t>
            </a:r>
          </a:p>
        </p:txBody>
      </p:sp>
      <p:pic>
        <p:nvPicPr>
          <p:cNvPr id="5122" name="Picture 2" descr="OCB">
            <a:extLst>
              <a:ext uri="{FF2B5EF4-FFF2-40B4-BE49-F238E27FC236}">
                <a16:creationId xmlns:a16="http://schemas.microsoft.com/office/drawing/2014/main" id="{693B15B7-1EC5-4FBC-BA1B-E20150044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557" y="1704974"/>
            <a:ext cx="577850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PL – South Akron Substation Circuit Breaker Replacement – 2011 : Matrix NAC">
            <a:extLst>
              <a:ext uri="{FF2B5EF4-FFF2-40B4-BE49-F238E27FC236}">
                <a16:creationId xmlns:a16="http://schemas.microsoft.com/office/drawing/2014/main" id="{D4D01FC5-E794-46AD-98A4-E6D82DC36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704974"/>
            <a:ext cx="5778500" cy="4333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E759AD-EF01-4F8D-AB55-94ABE10A40E4}"/>
              </a:ext>
            </a:extLst>
          </p:cNvPr>
          <p:cNvSpPr txBox="1"/>
          <p:nvPr/>
        </p:nvSpPr>
        <p:spPr>
          <a:xfrm>
            <a:off x="56968" y="6038849"/>
            <a:ext cx="10284547" cy="646331"/>
          </a:xfrm>
          <a:prstGeom prst="rect">
            <a:avLst/>
          </a:prstGeom>
          <a:noFill/>
        </p:spPr>
        <p:txBody>
          <a:bodyPr wrap="none" rtlCol="0">
            <a:spAutoFit/>
          </a:bodyPr>
          <a:lstStyle/>
          <a:p>
            <a:pPr marL="285739" indent="-285739">
              <a:buFont typeface="Arial" panose="020B0604020202020204" pitchFamily="34" charset="0"/>
              <a:buChar char="•"/>
            </a:pPr>
            <a:r>
              <a:rPr lang="en-US" dirty="0"/>
              <a:t>Combination of CTs and/or VTs can be used to monitor lines on both sides of the </a:t>
            </a:r>
            <a:r>
              <a:rPr lang="en-US" b="1" dirty="0"/>
              <a:t>circuit breaker</a:t>
            </a:r>
          </a:p>
          <a:p>
            <a:pPr marL="285739" indent="-285739">
              <a:buFont typeface="Arial" panose="020B0604020202020204" pitchFamily="34" charset="0"/>
              <a:buChar char="•"/>
            </a:pPr>
            <a:r>
              <a:rPr lang="en-US" dirty="0"/>
              <a:t>Needed between </a:t>
            </a:r>
            <a:r>
              <a:rPr lang="en-US" b="1" dirty="0"/>
              <a:t>Power lines </a:t>
            </a:r>
            <a:r>
              <a:rPr lang="en-US" dirty="0"/>
              <a:t>and </a:t>
            </a:r>
            <a:r>
              <a:rPr lang="en-US" b="1" dirty="0"/>
              <a:t>Main Power Transformer</a:t>
            </a:r>
            <a:endParaRPr lang="en-US" dirty="0"/>
          </a:p>
        </p:txBody>
      </p:sp>
    </p:spTree>
    <p:extLst>
      <p:ext uri="{BB962C8B-B14F-4D97-AF65-F5344CB8AC3E}">
        <p14:creationId xmlns:p14="http://schemas.microsoft.com/office/powerpoint/2010/main" val="24415282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Main Power Transformer</a:t>
            </a:r>
          </a:p>
        </p:txBody>
      </p:sp>
      <p:sp>
        <p:nvSpPr>
          <p:cNvPr id="5" name="TextBox 4">
            <a:extLst>
              <a:ext uri="{FF2B5EF4-FFF2-40B4-BE49-F238E27FC236}">
                <a16:creationId xmlns:a16="http://schemas.microsoft.com/office/drawing/2014/main" id="{45E759AD-EF01-4F8D-AB55-94ABE10A40E4}"/>
              </a:ext>
            </a:extLst>
          </p:cNvPr>
          <p:cNvSpPr txBox="1"/>
          <p:nvPr/>
        </p:nvSpPr>
        <p:spPr>
          <a:xfrm>
            <a:off x="409576" y="1558923"/>
            <a:ext cx="11468100" cy="2751522"/>
          </a:xfrm>
          <a:prstGeom prst="rect">
            <a:avLst/>
          </a:prstGeom>
          <a:noFill/>
        </p:spPr>
        <p:txBody>
          <a:bodyPr wrap="square" rtlCol="0">
            <a:spAutoFit/>
          </a:bodyPr>
          <a:lstStyle/>
          <a:p>
            <a:pPr marL="285739" indent="-285739">
              <a:buFont typeface="Arial" panose="020B0604020202020204" pitchFamily="34" charset="0"/>
              <a:buChar char="•"/>
            </a:pPr>
            <a:r>
              <a:rPr lang="en-US" dirty="0"/>
              <a:t>Depending on the purpose of the </a:t>
            </a:r>
            <a:r>
              <a:rPr lang="en-US" b="1" dirty="0"/>
              <a:t>substation</a:t>
            </a:r>
            <a:r>
              <a:rPr lang="en-US" dirty="0"/>
              <a:t> the main power transformer(XFMR) will need to either step-up or step-down the voltage.</a:t>
            </a:r>
          </a:p>
          <a:p>
            <a:pPr marL="285739" indent="-285739">
              <a:buFont typeface="Arial" panose="020B0604020202020204" pitchFamily="34" charset="0"/>
              <a:buChar char="•"/>
            </a:pPr>
            <a:r>
              <a:rPr lang="en-US" dirty="0"/>
              <a:t>In a distribution substation it will usually step-down the voltage to a level easier to manage.</a:t>
            </a:r>
          </a:p>
          <a:p>
            <a:pPr marL="285739" indent="-285739">
              <a:buFont typeface="Arial" panose="020B0604020202020204" pitchFamily="34" charset="0"/>
              <a:buChar char="•"/>
            </a:pPr>
            <a:r>
              <a:rPr lang="en-US" dirty="0"/>
              <a:t>Usually most expensive part i.e., ~$1M for a 30000 kVA 138kV/34.5kV 200kV BIL</a:t>
            </a:r>
          </a:p>
          <a:p>
            <a:pPr marL="285750" indent="-285750">
              <a:buFont typeface="Arial" panose="020B0604020202020204" pitchFamily="34" charset="0"/>
              <a:buChar char="•"/>
            </a:pPr>
            <a:r>
              <a:rPr lang="en-US" dirty="0"/>
              <a:t>Some substation have </a:t>
            </a:r>
            <a:r>
              <a:rPr lang="en-US" b="1" dirty="0"/>
              <a:t>two</a:t>
            </a:r>
            <a:r>
              <a:rPr lang="en-US" dirty="0"/>
              <a:t> main power transformers in parallel to reduce downtime in case of faults.</a:t>
            </a:r>
          </a:p>
          <a:p>
            <a:pPr marL="285750" indent="-285750">
              <a:buFont typeface="Arial" panose="020B0604020202020204" pitchFamily="34" charset="0"/>
              <a:buChar char="•"/>
            </a:pPr>
            <a:endParaRPr lang="en-US" dirty="0"/>
          </a:p>
          <a:p>
            <a:pPr marL="285739" indent="-285739">
              <a:buFont typeface="Arial" panose="020B0604020202020204" pitchFamily="34" charset="0"/>
              <a:buChar char="•"/>
            </a:pPr>
            <a:endParaRPr lang="en-US" sz="2160" dirty="0"/>
          </a:p>
          <a:p>
            <a:endParaRPr lang="en-US" sz="2160" dirty="0"/>
          </a:p>
          <a:p>
            <a:pPr marL="285739" indent="-285739">
              <a:buFont typeface="Arial" panose="020B0604020202020204" pitchFamily="34" charset="0"/>
              <a:buChar char="•"/>
            </a:pPr>
            <a:endParaRPr lang="en-US" sz="2160" dirty="0"/>
          </a:p>
        </p:txBody>
      </p:sp>
      <p:pic>
        <p:nvPicPr>
          <p:cNvPr id="4" name="Picture 3">
            <a:extLst>
              <a:ext uri="{FF2B5EF4-FFF2-40B4-BE49-F238E27FC236}">
                <a16:creationId xmlns:a16="http://schemas.microsoft.com/office/drawing/2014/main" id="{6602348D-8D73-413A-AF17-818314E64260}"/>
              </a:ext>
            </a:extLst>
          </p:cNvPr>
          <p:cNvPicPr>
            <a:picLocks noChangeAspect="1"/>
          </p:cNvPicPr>
          <p:nvPr/>
        </p:nvPicPr>
        <p:blipFill>
          <a:blip r:embed="rId2"/>
          <a:stretch>
            <a:fillRect/>
          </a:stretch>
        </p:blipFill>
        <p:spPr>
          <a:xfrm>
            <a:off x="2625487" y="3033960"/>
            <a:ext cx="5138737" cy="3383583"/>
          </a:xfrm>
          <a:prstGeom prst="rect">
            <a:avLst/>
          </a:prstGeom>
        </p:spPr>
      </p:pic>
    </p:spTree>
    <p:extLst>
      <p:ext uri="{BB962C8B-B14F-4D97-AF65-F5344CB8AC3E}">
        <p14:creationId xmlns:p14="http://schemas.microsoft.com/office/powerpoint/2010/main" val="179343614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Voltage regulators</a:t>
            </a:r>
          </a:p>
        </p:txBody>
      </p:sp>
      <p:sp>
        <p:nvSpPr>
          <p:cNvPr id="10" name="TextBox 9">
            <a:extLst>
              <a:ext uri="{FF2B5EF4-FFF2-40B4-BE49-F238E27FC236}">
                <a16:creationId xmlns:a16="http://schemas.microsoft.com/office/drawing/2014/main" id="{3AC520B7-67EE-4394-9248-E1A73179ABDF}"/>
              </a:ext>
            </a:extLst>
          </p:cNvPr>
          <p:cNvSpPr txBox="1"/>
          <p:nvPr/>
        </p:nvSpPr>
        <p:spPr>
          <a:xfrm>
            <a:off x="0" y="1787779"/>
            <a:ext cx="6932493" cy="4247317"/>
          </a:xfrm>
          <a:prstGeom prst="rect">
            <a:avLst/>
          </a:prstGeom>
          <a:noFill/>
        </p:spPr>
        <p:txBody>
          <a:bodyPr wrap="square" rtlCol="0">
            <a:spAutoFit/>
          </a:bodyPr>
          <a:lstStyle/>
          <a:p>
            <a:pPr marL="285739" indent="-285739">
              <a:buFont typeface="Arial" panose="020B0604020202020204" pitchFamily="34" charset="0"/>
              <a:buChar char="•"/>
            </a:pPr>
            <a:r>
              <a:rPr lang="en-US" dirty="0"/>
              <a:t>After continuous use, line losses, and change in loads can result in a voltage drop.</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Unregulated voltage can cause overheat and premature failure of equipment.</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b="1" dirty="0"/>
              <a:t>Voltage regulators </a:t>
            </a:r>
            <a:r>
              <a:rPr lang="en-US" dirty="0"/>
              <a:t>can maintain the line within a decent range that supports proper operations.</a:t>
            </a:r>
          </a:p>
          <a:p>
            <a:pPr marL="285739" indent="-285739">
              <a:buFont typeface="Arial" panose="020B0604020202020204" pitchFamily="34" charset="0"/>
              <a:buChar char="•"/>
            </a:pPr>
            <a:endParaRPr lang="en-US" b="1" dirty="0"/>
          </a:p>
          <a:p>
            <a:pPr marL="285739" indent="-285739">
              <a:buFont typeface="Arial" panose="020B0604020202020204" pitchFamily="34" charset="0"/>
              <a:buChar char="•"/>
            </a:pPr>
            <a:r>
              <a:rPr lang="en-US" dirty="0"/>
              <a:t>They are able to </a:t>
            </a:r>
            <a:r>
              <a:rPr lang="en-US" b="1" dirty="0"/>
              <a:t>add </a:t>
            </a:r>
            <a:r>
              <a:rPr lang="en-US" dirty="0"/>
              <a:t>or </a:t>
            </a:r>
            <a:r>
              <a:rPr lang="en-US" b="1" dirty="0"/>
              <a:t>subtract </a:t>
            </a:r>
            <a:r>
              <a:rPr lang="en-US" dirty="0"/>
              <a:t>voltage to guarantee consistent voltage levels.</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Think about it as an ‘auto’ transformers.</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b="1" dirty="0"/>
              <a:t>Multiple types</a:t>
            </a:r>
            <a:r>
              <a:rPr lang="en-US" dirty="0"/>
              <a:t>: multi-phase, single-phase...</a:t>
            </a:r>
          </a:p>
        </p:txBody>
      </p:sp>
      <p:pic>
        <p:nvPicPr>
          <p:cNvPr id="4098" name="Picture 2" descr="STEP-VOLTAGE REGULATORS IN THE UTILITY DISTRIBUTION SYSTEMS | Power Quality  In Electrical Systems">
            <a:extLst>
              <a:ext uri="{FF2B5EF4-FFF2-40B4-BE49-F238E27FC236}">
                <a16:creationId xmlns:a16="http://schemas.microsoft.com/office/drawing/2014/main" id="{82FB3031-7BF1-4CDE-8EE1-7BC2B4CDA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493" y="2321773"/>
            <a:ext cx="4976812" cy="382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879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909" y="2228053"/>
            <a:ext cx="11790183" cy="5375792"/>
          </a:xfrm>
        </p:spPr>
        <p:txBody>
          <a:bodyPr>
            <a:normAutofit/>
          </a:bodyPr>
          <a:lstStyle/>
          <a:p>
            <a:pPr marL="0" indent="0">
              <a:buNone/>
            </a:pPr>
            <a:endParaRPr lang="en-US" altLang="en-US" sz="1800" dirty="0">
              <a:latin typeface="+mn-lt"/>
              <a:cs typeface="Arial" panose="020B0604020202020204" pitchFamily="34" charset="0"/>
            </a:endParaRPr>
          </a:p>
          <a:p>
            <a:pPr marL="0" indent="0">
              <a:buNone/>
            </a:pPr>
            <a:r>
              <a:rPr lang="en-US" altLang="en-US" sz="1800" dirty="0">
                <a:latin typeface="+mn-lt"/>
                <a:cs typeface="Arial" panose="020B0604020202020204" pitchFamily="34" charset="0"/>
              </a:rPr>
              <a:t>							</a:t>
            </a:r>
          </a:p>
          <a:p>
            <a:pPr marL="0" indent="0">
              <a:buNone/>
            </a:pPr>
            <a:endParaRPr lang="en-US" altLang="en-US" sz="2800" dirty="0">
              <a:latin typeface="+mn-lt"/>
              <a:cs typeface="Arial" panose="020B0604020202020204" pitchFamily="34" charset="0"/>
            </a:endParaRPr>
          </a:p>
        </p:txBody>
      </p:sp>
      <p:sp>
        <p:nvSpPr>
          <p:cNvPr id="8" name="TextBox 7">
            <a:extLst>
              <a:ext uri="{FF2B5EF4-FFF2-40B4-BE49-F238E27FC236}">
                <a16:creationId xmlns:a16="http://schemas.microsoft.com/office/drawing/2014/main" id="{B464F340-0EA4-47E2-9FFD-F2489D1B93A0}"/>
              </a:ext>
            </a:extLst>
          </p:cNvPr>
          <p:cNvSpPr txBox="1"/>
          <p:nvPr/>
        </p:nvSpPr>
        <p:spPr>
          <a:xfrm>
            <a:off x="200909" y="1482673"/>
            <a:ext cx="11790182" cy="757130"/>
          </a:xfrm>
          <a:prstGeom prst="rect">
            <a:avLst/>
          </a:prstGeom>
          <a:noFill/>
        </p:spPr>
        <p:txBody>
          <a:bodyPr wrap="square" rtlCol="0">
            <a:spAutoFit/>
          </a:bodyPr>
          <a:lstStyle/>
          <a:p>
            <a:r>
              <a:rPr lang="en-US" altLang="en-US" sz="2160" dirty="0">
                <a:cs typeface="Arial" panose="020B0604020202020204" pitchFamily="34" charset="0"/>
              </a:rPr>
              <a:t>			</a:t>
            </a:r>
            <a:endParaRPr lang="en-US" altLang="en-US" sz="1500" dirty="0">
              <a:cs typeface="Arial" panose="020B0604020202020204" pitchFamily="34" charset="0"/>
            </a:endParaRPr>
          </a:p>
          <a:p>
            <a:endParaRPr lang="en-US" sz="2160" dirty="0"/>
          </a:p>
        </p:txBody>
      </p:sp>
      <p:pic>
        <p:nvPicPr>
          <p:cNvPr id="5" name="Picture 4">
            <a:extLst>
              <a:ext uri="{FF2B5EF4-FFF2-40B4-BE49-F238E27FC236}">
                <a16:creationId xmlns:a16="http://schemas.microsoft.com/office/drawing/2014/main" id="{6B333007-AB84-4C68-9E2E-86241E440EF9}"/>
              </a:ext>
            </a:extLst>
          </p:cNvPr>
          <p:cNvPicPr>
            <a:picLocks noChangeAspect="1"/>
          </p:cNvPicPr>
          <p:nvPr/>
        </p:nvPicPr>
        <p:blipFill>
          <a:blip r:embed="rId2"/>
          <a:stretch>
            <a:fillRect/>
          </a:stretch>
        </p:blipFill>
        <p:spPr>
          <a:xfrm>
            <a:off x="838201" y="33157"/>
            <a:ext cx="10515598" cy="6824844"/>
          </a:xfrm>
          <a:prstGeom prst="rect">
            <a:avLst/>
          </a:prstGeom>
        </p:spPr>
      </p:pic>
      <p:sp>
        <p:nvSpPr>
          <p:cNvPr id="2" name="Title 1"/>
          <p:cNvSpPr>
            <a:spLocks noGrp="1"/>
          </p:cNvSpPr>
          <p:nvPr>
            <p:ph type="title"/>
          </p:nvPr>
        </p:nvSpPr>
        <p:spPr/>
        <p:txBody>
          <a:bodyPr>
            <a:normAutofit fontScale="90000"/>
          </a:bodyPr>
          <a:lstStyle/>
          <a:p>
            <a:r>
              <a:rPr lang="en-US" dirty="0"/>
              <a:t>One-line Diagram</a:t>
            </a:r>
          </a:p>
        </p:txBody>
      </p:sp>
      <p:sp>
        <p:nvSpPr>
          <p:cNvPr id="7" name="Rectangle 6">
            <a:extLst>
              <a:ext uri="{FF2B5EF4-FFF2-40B4-BE49-F238E27FC236}">
                <a16:creationId xmlns:a16="http://schemas.microsoft.com/office/drawing/2014/main" id="{4461B469-F9B0-4E87-B280-611503938919}"/>
              </a:ext>
            </a:extLst>
          </p:cNvPr>
          <p:cNvSpPr/>
          <p:nvPr/>
        </p:nvSpPr>
        <p:spPr>
          <a:xfrm>
            <a:off x="0" y="818867"/>
            <a:ext cx="838201" cy="895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6E9031-962B-47D8-9C7C-867C1EA84EE7}"/>
              </a:ext>
            </a:extLst>
          </p:cNvPr>
          <p:cNvSpPr/>
          <p:nvPr/>
        </p:nvSpPr>
        <p:spPr>
          <a:xfrm>
            <a:off x="11353799" y="882456"/>
            <a:ext cx="838201" cy="8956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58129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620E688-7596-44E4-AEF6-E6F3933602DA}"/>
              </a:ext>
            </a:extLst>
          </p:cNvPr>
          <p:cNvPicPr>
            <a:picLocks noGrp="1" noChangeAspect="1"/>
          </p:cNvPicPr>
          <p:nvPr>
            <p:ph idx="1"/>
          </p:nvPr>
        </p:nvPicPr>
        <p:blipFill>
          <a:blip r:embed="rId2"/>
          <a:stretch>
            <a:fillRect/>
          </a:stretch>
        </p:blipFill>
        <p:spPr>
          <a:xfrm>
            <a:off x="553626" y="1726625"/>
            <a:ext cx="11084747" cy="4551148"/>
          </a:xfrm>
        </p:spPr>
      </p:pic>
      <p:sp>
        <p:nvSpPr>
          <p:cNvPr id="4" name="Slide Number Placeholder 3">
            <a:extLst>
              <a:ext uri="{FF2B5EF4-FFF2-40B4-BE49-F238E27FC236}">
                <a16:creationId xmlns:a16="http://schemas.microsoft.com/office/drawing/2014/main" id="{5E01D440-22CE-46B5-AEB2-6D741934117D}"/>
              </a:ext>
            </a:extLst>
          </p:cNvPr>
          <p:cNvSpPr>
            <a:spLocks noGrp="1"/>
          </p:cNvSpPr>
          <p:nvPr>
            <p:ph type="sldNum" sz="quarter" idx="12"/>
          </p:nvPr>
        </p:nvSpPr>
        <p:spPr/>
        <p:txBody>
          <a:bodyPr/>
          <a:lstStyle/>
          <a:p>
            <a:fld id="{381286BB-11C6-4441-A375-9F0CB6914FD5}" type="slidenum">
              <a:rPr lang="en-US" smtClean="0"/>
              <a:t>15</a:t>
            </a:fld>
            <a:endParaRPr lang="en-US"/>
          </a:p>
        </p:txBody>
      </p:sp>
    </p:spTree>
    <p:extLst>
      <p:ext uri="{BB962C8B-B14F-4D97-AF65-F5344CB8AC3E}">
        <p14:creationId xmlns:p14="http://schemas.microsoft.com/office/powerpoint/2010/main" val="122306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B96B4-FB12-4B4D-B849-9D9687C108D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Questions?</a:t>
            </a:r>
          </a:p>
        </p:txBody>
      </p:sp>
      <p:sp>
        <p:nvSpPr>
          <p:cNvPr id="3" name="Slide Number Placeholder 2">
            <a:extLst>
              <a:ext uri="{FF2B5EF4-FFF2-40B4-BE49-F238E27FC236}">
                <a16:creationId xmlns:a16="http://schemas.microsoft.com/office/drawing/2014/main" id="{80FFD0FB-9DBD-4DA5-9DA5-A62C5BAD6F2B}"/>
              </a:ext>
            </a:extLst>
          </p:cNvPr>
          <p:cNvSpPr>
            <a:spLocks noGrp="1"/>
          </p:cNvSpPr>
          <p:nvPr>
            <p:ph type="sldNum" sz="quarter" idx="12"/>
          </p:nvPr>
        </p:nvSpPr>
        <p:spPr/>
        <p:txBody>
          <a:bodyPr/>
          <a:lstStyle/>
          <a:p>
            <a:fld id="{4EC93DFA-70F6-4220-86AB-AD3183C08C91}" type="slidenum">
              <a:rPr lang="en-US" smtClean="0"/>
              <a:t>16</a:t>
            </a:fld>
            <a:endParaRPr lang="en-US" dirty="0"/>
          </a:p>
        </p:txBody>
      </p:sp>
      <p:sp>
        <p:nvSpPr>
          <p:cNvPr id="4" name="Title 3">
            <a:extLst>
              <a:ext uri="{FF2B5EF4-FFF2-40B4-BE49-F238E27FC236}">
                <a16:creationId xmlns:a16="http://schemas.microsoft.com/office/drawing/2014/main" id="{9F3A91D8-15AC-413A-9C38-B9C61A7AB679}"/>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55860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a:t>
            </a:r>
          </a:p>
        </p:txBody>
      </p:sp>
      <p:sp>
        <p:nvSpPr>
          <p:cNvPr id="4" name="TextBox 3">
            <a:extLst>
              <a:ext uri="{FF2B5EF4-FFF2-40B4-BE49-F238E27FC236}">
                <a16:creationId xmlns:a16="http://schemas.microsoft.com/office/drawing/2014/main" id="{8B8AA48B-0A39-426D-AE16-354DE2FC0645}"/>
              </a:ext>
            </a:extLst>
          </p:cNvPr>
          <p:cNvSpPr txBox="1"/>
          <p:nvPr/>
        </p:nvSpPr>
        <p:spPr>
          <a:xfrm>
            <a:off x="207748" y="1409030"/>
            <a:ext cx="11218058" cy="923330"/>
          </a:xfrm>
          <a:prstGeom prst="rect">
            <a:avLst/>
          </a:prstGeom>
          <a:noFill/>
        </p:spPr>
        <p:txBody>
          <a:bodyPr wrap="square" rtlCol="0">
            <a:spAutoFit/>
          </a:bodyPr>
          <a:lstStyle/>
          <a:p>
            <a:pPr marL="285739" indent="-285739">
              <a:buFontTx/>
              <a:buChar char="-"/>
            </a:pPr>
            <a:r>
              <a:rPr lang="en-US" b="1" dirty="0">
                <a:latin typeface="+mj-lt"/>
              </a:rPr>
              <a:t>Substation </a:t>
            </a:r>
            <a:r>
              <a:rPr lang="en-US" dirty="0">
                <a:latin typeface="+mj-lt"/>
              </a:rPr>
              <a:t>is an assemblage of equipment for purposes other than generation or utilization, through which electric energy in bulk is passed for purpose of switching or modifying its characteristics. “The Authoritative Dictionary of IEEE Standard Terms”</a:t>
            </a:r>
            <a:endParaRPr lang="en-US" b="1" dirty="0">
              <a:latin typeface="+mj-lt"/>
            </a:endParaRPr>
          </a:p>
        </p:txBody>
      </p:sp>
      <p:pic>
        <p:nvPicPr>
          <p:cNvPr id="3074" name="Picture 2" descr="1000+ Substation Pictures | Download Free Images on Unsplash">
            <a:extLst>
              <a:ext uri="{FF2B5EF4-FFF2-40B4-BE49-F238E27FC236}">
                <a16:creationId xmlns:a16="http://schemas.microsoft.com/office/drawing/2014/main" id="{6E093D35-C584-4623-B58A-546043DD6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862" y="3394066"/>
            <a:ext cx="4324822" cy="32391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wer Distribution Model (Electricity generation, transmission and... |  Download Scientific Diagram">
            <a:extLst>
              <a:ext uri="{FF2B5EF4-FFF2-40B4-BE49-F238E27FC236}">
                <a16:creationId xmlns:a16="http://schemas.microsoft.com/office/drawing/2014/main" id="{276E80B8-666F-41E0-8291-3FCFAEBE3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645" y="3959745"/>
            <a:ext cx="5342826" cy="25331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F08D145-5FA5-4D5F-8564-BE68F489EDF8}"/>
              </a:ext>
            </a:extLst>
          </p:cNvPr>
          <p:cNvSpPr/>
          <p:nvPr/>
        </p:nvSpPr>
        <p:spPr>
          <a:xfrm>
            <a:off x="5511568" y="6056852"/>
            <a:ext cx="4186106" cy="576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17" name="Rectangle 16">
            <a:extLst>
              <a:ext uri="{FF2B5EF4-FFF2-40B4-BE49-F238E27FC236}">
                <a16:creationId xmlns:a16="http://schemas.microsoft.com/office/drawing/2014/main" id="{54F32E4F-20C6-4877-A3BE-BA26A3F279AF}"/>
              </a:ext>
            </a:extLst>
          </p:cNvPr>
          <p:cNvSpPr/>
          <p:nvPr/>
        </p:nvSpPr>
        <p:spPr>
          <a:xfrm>
            <a:off x="5057646" y="3707935"/>
            <a:ext cx="5000755" cy="808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8" name="TextBox 7">
            <a:extLst>
              <a:ext uri="{FF2B5EF4-FFF2-40B4-BE49-F238E27FC236}">
                <a16:creationId xmlns:a16="http://schemas.microsoft.com/office/drawing/2014/main" id="{64543D22-B69A-4015-8DE2-4B6951CCDA84}"/>
              </a:ext>
            </a:extLst>
          </p:cNvPr>
          <p:cNvSpPr txBox="1"/>
          <p:nvPr/>
        </p:nvSpPr>
        <p:spPr>
          <a:xfrm>
            <a:off x="4915489" y="4300276"/>
            <a:ext cx="5285065" cy="307777"/>
          </a:xfrm>
          <a:prstGeom prst="rect">
            <a:avLst/>
          </a:prstGeom>
          <a:noFill/>
        </p:spPr>
        <p:txBody>
          <a:bodyPr wrap="square" rtlCol="0">
            <a:spAutoFit/>
          </a:bodyPr>
          <a:lstStyle/>
          <a:p>
            <a:r>
              <a:rPr lang="en-US" sz="1400" dirty="0"/>
              <a:t>Power Plant	Transmission Lines	Distribution Lines</a:t>
            </a:r>
          </a:p>
        </p:txBody>
      </p:sp>
      <p:sp>
        <p:nvSpPr>
          <p:cNvPr id="18" name="TextBox 17">
            <a:extLst>
              <a:ext uri="{FF2B5EF4-FFF2-40B4-BE49-F238E27FC236}">
                <a16:creationId xmlns:a16="http://schemas.microsoft.com/office/drawing/2014/main" id="{1111C739-2EC2-4C76-A2C4-A52C69460B09}"/>
              </a:ext>
            </a:extLst>
          </p:cNvPr>
          <p:cNvSpPr txBox="1"/>
          <p:nvPr/>
        </p:nvSpPr>
        <p:spPr>
          <a:xfrm>
            <a:off x="6983375" y="6325407"/>
            <a:ext cx="1149292" cy="307777"/>
          </a:xfrm>
          <a:prstGeom prst="rect">
            <a:avLst/>
          </a:prstGeom>
          <a:noFill/>
        </p:spPr>
        <p:txBody>
          <a:bodyPr wrap="square" rtlCol="0">
            <a:spAutoFit/>
          </a:bodyPr>
          <a:lstStyle/>
          <a:p>
            <a:r>
              <a:rPr lang="en-US" sz="1400" dirty="0"/>
              <a:t>Substations	</a:t>
            </a:r>
          </a:p>
        </p:txBody>
      </p:sp>
      <p:cxnSp>
        <p:nvCxnSpPr>
          <p:cNvPr id="13" name="Straight Arrow Connector 12">
            <a:extLst>
              <a:ext uri="{FF2B5EF4-FFF2-40B4-BE49-F238E27FC236}">
                <a16:creationId xmlns:a16="http://schemas.microsoft.com/office/drawing/2014/main" id="{CAC4E810-44D6-4CE4-8530-D0D9FCB37327}"/>
              </a:ext>
            </a:extLst>
          </p:cNvPr>
          <p:cNvCxnSpPr>
            <a:cxnSpLocks/>
          </p:cNvCxnSpPr>
          <p:nvPr/>
        </p:nvCxnSpPr>
        <p:spPr>
          <a:xfrm>
            <a:off x="6576969" y="5964954"/>
            <a:ext cx="476432" cy="360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D0497D6-B42B-4C13-A6FC-70B8F4CE310B}"/>
              </a:ext>
            </a:extLst>
          </p:cNvPr>
          <p:cNvCxnSpPr>
            <a:cxnSpLocks/>
          </p:cNvCxnSpPr>
          <p:nvPr/>
        </p:nvCxnSpPr>
        <p:spPr>
          <a:xfrm flipH="1">
            <a:off x="8045043" y="5981921"/>
            <a:ext cx="354205" cy="3434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58F850C1-0F60-4173-9E8F-93A7CF4AD951}"/>
              </a:ext>
            </a:extLst>
          </p:cNvPr>
          <p:cNvSpPr txBox="1"/>
          <p:nvPr/>
        </p:nvSpPr>
        <p:spPr>
          <a:xfrm>
            <a:off x="207749" y="2599357"/>
            <a:ext cx="11645896" cy="646331"/>
          </a:xfrm>
          <a:prstGeom prst="rect">
            <a:avLst/>
          </a:prstGeom>
          <a:noFill/>
        </p:spPr>
        <p:txBody>
          <a:bodyPr wrap="square" rtlCol="0">
            <a:spAutoFit/>
          </a:bodyPr>
          <a:lstStyle/>
          <a:p>
            <a:pPr marL="285739" indent="-285739">
              <a:buFontTx/>
              <a:buChar char="-"/>
            </a:pPr>
            <a:r>
              <a:rPr lang="en-US" b="1" dirty="0">
                <a:latin typeface="+mj-lt"/>
              </a:rPr>
              <a:t>Substation </a:t>
            </a:r>
            <a:r>
              <a:rPr lang="en-US" dirty="0">
                <a:latin typeface="+mj-lt"/>
              </a:rPr>
              <a:t>is a site with electrical equipment that acts as a linkage for parts of the power grid and is responsible for the distribution and/or modification of electrical energy. “My humble definition”</a:t>
            </a:r>
            <a:endParaRPr lang="en-US" b="1" dirty="0">
              <a:latin typeface="+mj-lt"/>
            </a:endParaRPr>
          </a:p>
        </p:txBody>
      </p:sp>
    </p:spTree>
    <p:extLst>
      <p:ext uri="{BB962C8B-B14F-4D97-AF65-F5344CB8AC3E}">
        <p14:creationId xmlns:p14="http://schemas.microsoft.com/office/powerpoint/2010/main" val="31299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909" y="2236795"/>
                <a:ext cx="11790183" cy="5375792"/>
              </a:xfrm>
            </p:spPr>
            <p:txBody>
              <a:bodyPr>
                <a:normAutofit/>
              </a:bodyPr>
              <a:lstStyle/>
              <a:p>
                <a:pPr marL="0" indent="0">
                  <a:buNone/>
                </a:pPr>
                <a:r>
                  <a:rPr lang="en-US" altLang="en-US" sz="1800" b="1" i="1" dirty="0">
                    <a:latin typeface="+mn-lt"/>
                    <a:cs typeface="Arial" panose="020B0604020202020204" pitchFamily="34" charset="0"/>
                  </a:rPr>
                  <a:t>                                                     </a:t>
                </a:r>
                <a:r>
                  <a:rPr lang="en-US" altLang="en-US" sz="1800" b="1" i="1" dirty="0">
                    <a:latin typeface="+mj-lt"/>
                    <a:cs typeface="Arial" panose="020B0604020202020204" pitchFamily="34" charset="0"/>
                  </a:rPr>
                  <a:t> 1) Joule’s Law	           2) Resistance Loss         			</a:t>
                </a:r>
              </a:p>
              <a:p>
                <a:pPr marL="0" indent="0">
                  <a:buNone/>
                </a:pPr>
                <a:r>
                  <a:rPr lang="en-US" altLang="en-US" sz="3200" dirty="0">
                    <a:latin typeface="+mj-lt"/>
                    <a:cs typeface="Arial" panose="020B0604020202020204" pitchFamily="34" charset="0"/>
                  </a:rPr>
                  <a:t>                              </a:t>
                </a:r>
                <a14:m>
                  <m:oMath xmlns:m="http://schemas.openxmlformats.org/officeDocument/2006/math">
                    <m:r>
                      <m:rPr>
                        <m:sty m:val="p"/>
                      </m:rPr>
                      <a:rPr lang="en-US" altLang="en-US" sz="3200">
                        <a:latin typeface="Cambria Math" panose="02040503050406030204" pitchFamily="18" charset="0"/>
                        <a:cs typeface="Arial" panose="020B0604020202020204" pitchFamily="34" charset="0"/>
                      </a:rPr>
                      <m:t>P</m:t>
                    </m:r>
                    <m:r>
                      <a:rPr lang="en-US" altLang="en-US" sz="3200" i="1">
                        <a:latin typeface="Cambria Math" panose="02040503050406030204" pitchFamily="18" charset="0"/>
                        <a:cs typeface="Arial" panose="020B0604020202020204" pitchFamily="34" charset="0"/>
                      </a:rPr>
                      <m:t>=</m:t>
                    </m:r>
                    <m:r>
                      <a:rPr lang="en-US" altLang="en-US" sz="3200" i="1">
                        <a:latin typeface="Cambria Math" panose="02040503050406030204" pitchFamily="18" charset="0"/>
                        <a:cs typeface="Arial" panose="020B0604020202020204" pitchFamily="34" charset="0"/>
                      </a:rPr>
                      <m:t>𝑉𝐼</m:t>
                    </m:r>
                    <m:r>
                      <a:rPr lang="en-US" altLang="en-US" sz="3200" i="1">
                        <a:latin typeface="Cambria Math" panose="02040503050406030204" pitchFamily="18" charset="0"/>
                        <a:cs typeface="Arial" panose="020B0604020202020204" pitchFamily="34" charset="0"/>
                      </a:rPr>
                      <m:t>  </m:t>
                    </m:r>
                  </m:oMath>
                </a14:m>
                <a:r>
                  <a:rPr lang="en-US" altLang="en-US" sz="3200" dirty="0">
                    <a:latin typeface="+mj-lt"/>
                    <a:cs typeface="Arial" panose="020B0604020202020204" pitchFamily="34" charset="0"/>
                  </a:rPr>
                  <a:t>             </a:t>
                </a:r>
                <a14:m>
                  <m:oMath xmlns:m="http://schemas.openxmlformats.org/officeDocument/2006/math">
                    <m:r>
                      <m:rPr>
                        <m:sty m:val="p"/>
                      </m:rPr>
                      <a:rPr lang="en-US" altLang="en-US" sz="3200">
                        <a:latin typeface="Cambria Math" panose="02040503050406030204" pitchFamily="18" charset="0"/>
                        <a:cs typeface="Arial" panose="020B0604020202020204" pitchFamily="34" charset="0"/>
                      </a:rPr>
                      <m:t>P</m:t>
                    </m:r>
                    <m:r>
                      <a:rPr lang="en-US" altLang="en-US" sz="3200">
                        <a:latin typeface="Cambria Math" panose="02040503050406030204" pitchFamily="18" charset="0"/>
                        <a:cs typeface="Arial" panose="020B0604020202020204" pitchFamily="34" charset="0"/>
                      </a:rPr>
                      <m:t>(</m:t>
                    </m:r>
                    <m:r>
                      <m:rPr>
                        <m:sty m:val="p"/>
                      </m:rPr>
                      <a:rPr lang="en-US" altLang="en-US" sz="3200">
                        <a:latin typeface="Cambria Math" panose="02040503050406030204" pitchFamily="18" charset="0"/>
                        <a:cs typeface="Arial" panose="020B0604020202020204" pitchFamily="34" charset="0"/>
                      </a:rPr>
                      <m:t>loss</m:t>
                    </m:r>
                    <m:r>
                      <a:rPr lang="en-US" altLang="en-US" sz="3200">
                        <a:latin typeface="Cambria Math" panose="02040503050406030204" pitchFamily="18" charset="0"/>
                        <a:cs typeface="Arial" panose="020B0604020202020204" pitchFamily="34" charset="0"/>
                      </a:rPr>
                      <m:t>)</m:t>
                    </m:r>
                    <m:r>
                      <a:rPr lang="en-US" altLang="en-US" sz="3200" i="1">
                        <a:latin typeface="Cambria Math" panose="02040503050406030204" pitchFamily="18" charset="0"/>
                        <a:cs typeface="Arial" panose="020B0604020202020204" pitchFamily="34" charset="0"/>
                      </a:rPr>
                      <m:t>=</m:t>
                    </m:r>
                    <m:sSup>
                      <m:sSupPr>
                        <m:ctrlPr>
                          <a:rPr lang="en-US" altLang="en-US" sz="3200" i="1">
                            <a:latin typeface="Cambria Math" panose="02040503050406030204" pitchFamily="18" charset="0"/>
                            <a:cs typeface="Arial" panose="020B0604020202020204" pitchFamily="34" charset="0"/>
                          </a:rPr>
                        </m:ctrlPr>
                      </m:sSupPr>
                      <m:e>
                        <m:r>
                          <a:rPr lang="en-US" altLang="en-US" sz="3200" i="1">
                            <a:latin typeface="Cambria Math" panose="02040503050406030204" pitchFamily="18" charset="0"/>
                            <a:cs typeface="Arial" panose="020B0604020202020204" pitchFamily="34" charset="0"/>
                          </a:rPr>
                          <m:t>𝐼</m:t>
                        </m:r>
                      </m:e>
                      <m:sup>
                        <m:r>
                          <a:rPr lang="en-US" altLang="en-US" sz="3200" i="1">
                            <a:latin typeface="Cambria Math" panose="02040503050406030204" pitchFamily="18" charset="0"/>
                            <a:cs typeface="Arial" panose="020B0604020202020204" pitchFamily="34" charset="0"/>
                          </a:rPr>
                          <m:t>2</m:t>
                        </m:r>
                      </m:sup>
                    </m:sSup>
                    <m:r>
                      <a:rPr lang="en-US" altLang="en-US" sz="3200" i="1">
                        <a:latin typeface="Cambria Math" panose="02040503050406030204" pitchFamily="18" charset="0"/>
                        <a:cs typeface="Arial" panose="020B0604020202020204" pitchFamily="34" charset="0"/>
                      </a:rPr>
                      <m:t>𝑅</m:t>
                    </m:r>
                  </m:oMath>
                </a14:m>
                <a:r>
                  <a:rPr lang="en-US" altLang="en-US" sz="3200" dirty="0">
                    <a:latin typeface="+mj-lt"/>
                    <a:cs typeface="Arial" panose="020B0604020202020204" pitchFamily="34" charset="0"/>
                  </a:rPr>
                  <a:t>			</a:t>
                </a:r>
              </a:p>
              <a:p>
                <a:r>
                  <a:rPr lang="en-US" altLang="en-US" sz="1800" dirty="0">
                    <a:latin typeface="+mn-lt"/>
                    <a:cs typeface="Arial" panose="020B0604020202020204" pitchFamily="34" charset="0"/>
                  </a:rPr>
                  <a:t>Improve efficiency and reduce energy losses.</a:t>
                </a:r>
              </a:p>
              <a:p>
                <a:r>
                  <a:rPr lang="en-US" altLang="en-US" sz="1800" dirty="0">
                    <a:latin typeface="+mn-lt"/>
                    <a:cs typeface="Arial" panose="020B0604020202020204" pitchFamily="34" charset="0"/>
                  </a:rPr>
                  <a:t>A </a:t>
                </a:r>
                <a:r>
                  <a:rPr lang="en-US" altLang="en-US" sz="1800" b="1" dirty="0">
                    <a:latin typeface="+mn-lt"/>
                    <a:cs typeface="Arial" panose="020B0604020202020204" pitchFamily="34" charset="0"/>
                  </a:rPr>
                  <a:t>Substation</a:t>
                </a:r>
                <a:r>
                  <a:rPr lang="en-US" altLang="en-US" sz="1800" dirty="0">
                    <a:latin typeface="+mn-lt"/>
                    <a:cs typeface="Arial" panose="020B0604020202020204" pitchFamily="34" charset="0"/>
                  </a:rPr>
                  <a:t> with a transformer that steps up the voltage at the power plant can be used for this purpose. (Think of OE’s turbines and their step-up transformers).</a:t>
                </a:r>
              </a:p>
              <a:p>
                <a:pPr marL="0" indent="0">
                  <a:buNone/>
                </a:pPr>
                <a:r>
                  <a:rPr lang="en-US" altLang="en-US" sz="1800" dirty="0">
                    <a:latin typeface="+mn-lt"/>
                    <a:cs typeface="Arial" panose="020B0604020202020204" pitchFamily="34" charset="0"/>
                  </a:rPr>
                  <a:t>							</a:t>
                </a:r>
              </a:p>
              <a:p>
                <a:pPr marL="0" indent="0">
                  <a:buNone/>
                </a:pPr>
                <a:endParaRPr lang="en-US" altLang="en-US" sz="2800" dirty="0">
                  <a:latin typeface="+mn-lt"/>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909" y="2236795"/>
                <a:ext cx="11790183" cy="5375792"/>
              </a:xfrm>
              <a:blipFill>
                <a:blip r:embed="rId2"/>
                <a:stretch>
                  <a:fillRect l="-362" t="-13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464F340-0EA4-47E2-9FFD-F2489D1B93A0}"/>
              </a:ext>
            </a:extLst>
          </p:cNvPr>
          <p:cNvSpPr txBox="1"/>
          <p:nvPr/>
        </p:nvSpPr>
        <p:spPr>
          <a:xfrm>
            <a:off x="200908" y="1422025"/>
            <a:ext cx="11790182" cy="1486561"/>
          </a:xfrm>
          <a:prstGeom prst="rect">
            <a:avLst/>
          </a:prstGeom>
          <a:noFill/>
        </p:spPr>
        <p:txBody>
          <a:bodyPr wrap="square" rtlCol="0">
            <a:spAutoFit/>
          </a:bodyPr>
          <a:lstStyle/>
          <a:p>
            <a:r>
              <a:rPr lang="en-US" altLang="en-US" b="1" dirty="0">
                <a:cs typeface="Arial" panose="020B0604020202020204" pitchFamily="34" charset="0"/>
              </a:rPr>
              <a:t>Electricity </a:t>
            </a:r>
            <a:r>
              <a:rPr lang="en-US" altLang="en-US" dirty="0">
                <a:cs typeface="Arial" panose="020B0604020202020204" pitchFamily="34" charset="0"/>
              </a:rPr>
              <a:t>generated in power plants needs to “travel” long distances before reaching customers. High voltage transmission lines are used.</a:t>
            </a:r>
          </a:p>
          <a:p>
            <a:r>
              <a:rPr lang="en-US" altLang="en-US" dirty="0">
                <a:cs typeface="Arial" panose="020B0604020202020204" pitchFamily="34" charset="0"/>
              </a:rPr>
              <a:t>					</a:t>
            </a:r>
            <a:r>
              <a:rPr lang="en-US" altLang="en-US" i="1" dirty="0">
                <a:latin typeface="+mj-lt"/>
                <a:cs typeface="Arial" panose="020B0604020202020204" pitchFamily="34" charset="0"/>
              </a:rPr>
              <a:t>Why high voltage?</a:t>
            </a:r>
          </a:p>
          <a:p>
            <a:r>
              <a:rPr lang="en-US" altLang="en-US" sz="1500" dirty="0">
                <a:cs typeface="Arial" panose="020B0604020202020204" pitchFamily="34" charset="0"/>
              </a:rPr>
              <a:t> </a:t>
            </a:r>
          </a:p>
          <a:p>
            <a:endParaRPr lang="en-US" sz="2160" dirty="0"/>
          </a:p>
        </p:txBody>
      </p:sp>
      <p:grpSp>
        <p:nvGrpSpPr>
          <p:cNvPr id="34" name="Group 33">
            <a:extLst>
              <a:ext uri="{FF2B5EF4-FFF2-40B4-BE49-F238E27FC236}">
                <a16:creationId xmlns:a16="http://schemas.microsoft.com/office/drawing/2014/main" id="{F00043EF-2927-4D9E-9B07-48AB6D863C60}"/>
              </a:ext>
            </a:extLst>
          </p:cNvPr>
          <p:cNvGrpSpPr/>
          <p:nvPr/>
        </p:nvGrpSpPr>
        <p:grpSpPr>
          <a:xfrm>
            <a:off x="3416476" y="4451670"/>
            <a:ext cx="8759389" cy="2446199"/>
            <a:chOff x="3416475" y="4451671"/>
            <a:chExt cx="8759389" cy="2446200"/>
          </a:xfrm>
        </p:grpSpPr>
        <p:pic>
          <p:nvPicPr>
            <p:cNvPr id="4104" name="Picture 8" descr="Step up transformers at a generating station">
              <a:extLst>
                <a:ext uri="{FF2B5EF4-FFF2-40B4-BE49-F238E27FC236}">
                  <a16:creationId xmlns:a16="http://schemas.microsoft.com/office/drawing/2014/main" id="{7B442C01-5023-4CBF-8AB5-6EB95576F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781" y="4451671"/>
              <a:ext cx="4697622" cy="228458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B323DEBC-6A2E-4130-B445-97609F603048}"/>
                </a:ext>
              </a:extLst>
            </p:cNvPr>
            <p:cNvCxnSpPr>
              <a:cxnSpLocks/>
            </p:cNvCxnSpPr>
            <p:nvPr/>
          </p:nvCxnSpPr>
          <p:spPr>
            <a:xfrm flipH="1">
              <a:off x="4857226" y="5956183"/>
              <a:ext cx="1031846" cy="18455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a:extLst>
                <a:ext uri="{FF2B5EF4-FFF2-40B4-BE49-F238E27FC236}">
                  <a16:creationId xmlns:a16="http://schemas.microsoft.com/office/drawing/2014/main" id="{DBF7094D-71F2-4B73-A71B-FABE4F44CCCE}"/>
                </a:ext>
              </a:extLst>
            </p:cNvPr>
            <p:cNvCxnSpPr>
              <a:cxnSpLocks/>
            </p:cNvCxnSpPr>
            <p:nvPr/>
          </p:nvCxnSpPr>
          <p:spPr>
            <a:xfrm>
              <a:off x="10209403" y="5956183"/>
              <a:ext cx="562061" cy="18455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3" name="TextBox 32">
              <a:extLst>
                <a:ext uri="{FF2B5EF4-FFF2-40B4-BE49-F238E27FC236}">
                  <a16:creationId xmlns:a16="http://schemas.microsoft.com/office/drawing/2014/main" id="{F3F5AA41-E8F8-48A6-B338-A507FD84D983}"/>
                </a:ext>
              </a:extLst>
            </p:cNvPr>
            <p:cNvSpPr txBox="1"/>
            <p:nvPr/>
          </p:nvSpPr>
          <p:spPr>
            <a:xfrm>
              <a:off x="3416475" y="6140741"/>
              <a:ext cx="1910533" cy="757130"/>
            </a:xfrm>
            <a:prstGeom prst="rect">
              <a:avLst/>
            </a:prstGeom>
            <a:noFill/>
          </p:spPr>
          <p:txBody>
            <a:bodyPr wrap="square" rtlCol="0">
              <a:spAutoFit/>
            </a:bodyPr>
            <a:lstStyle/>
            <a:p>
              <a:r>
                <a:rPr lang="en-US" sz="2160" dirty="0"/>
                <a:t>Step-up XFMRs</a:t>
              </a:r>
            </a:p>
          </p:txBody>
        </p:sp>
        <p:sp>
          <p:nvSpPr>
            <p:cNvPr id="39" name="TextBox 38">
              <a:extLst>
                <a:ext uri="{FF2B5EF4-FFF2-40B4-BE49-F238E27FC236}">
                  <a16:creationId xmlns:a16="http://schemas.microsoft.com/office/drawing/2014/main" id="{7B45F9A4-F67E-4D95-862F-04274F2B1350}"/>
                </a:ext>
              </a:extLst>
            </p:cNvPr>
            <p:cNvSpPr txBox="1"/>
            <p:nvPr/>
          </p:nvSpPr>
          <p:spPr>
            <a:xfrm>
              <a:off x="10290176" y="6069167"/>
              <a:ext cx="1885688" cy="757130"/>
            </a:xfrm>
            <a:prstGeom prst="rect">
              <a:avLst/>
            </a:prstGeom>
            <a:noFill/>
          </p:spPr>
          <p:txBody>
            <a:bodyPr wrap="square" rtlCol="0">
              <a:spAutoFit/>
            </a:bodyPr>
            <a:lstStyle/>
            <a:p>
              <a:r>
                <a:rPr lang="en-US" sz="2160" dirty="0"/>
                <a:t>Step-up XFMRs</a:t>
              </a:r>
            </a:p>
          </p:txBody>
        </p:sp>
      </p:grpSp>
      <p:grpSp>
        <p:nvGrpSpPr>
          <p:cNvPr id="37" name="Group 36">
            <a:extLst>
              <a:ext uri="{FF2B5EF4-FFF2-40B4-BE49-F238E27FC236}">
                <a16:creationId xmlns:a16="http://schemas.microsoft.com/office/drawing/2014/main" id="{F4CEB009-949B-442A-982C-19CFB2626E19}"/>
              </a:ext>
            </a:extLst>
          </p:cNvPr>
          <p:cNvGrpSpPr/>
          <p:nvPr/>
        </p:nvGrpSpPr>
        <p:grpSpPr>
          <a:xfrm>
            <a:off x="200908" y="4110916"/>
            <a:ext cx="8704627" cy="1475477"/>
            <a:chOff x="200908" y="4082339"/>
            <a:chExt cx="8704627" cy="1475477"/>
          </a:xfrm>
        </p:grpSpPr>
        <p:sp>
          <p:nvSpPr>
            <p:cNvPr id="6" name="TextBox 5">
              <a:extLst>
                <a:ext uri="{FF2B5EF4-FFF2-40B4-BE49-F238E27FC236}">
                  <a16:creationId xmlns:a16="http://schemas.microsoft.com/office/drawing/2014/main" id="{D78D6EF9-1DF6-4B54-9F2D-D2A14B413DB4}"/>
                </a:ext>
              </a:extLst>
            </p:cNvPr>
            <p:cNvSpPr txBox="1"/>
            <p:nvPr/>
          </p:nvSpPr>
          <p:spPr>
            <a:xfrm>
              <a:off x="1158962" y="5034596"/>
              <a:ext cx="3394765" cy="523220"/>
            </a:xfrm>
            <a:prstGeom prst="rect">
              <a:avLst/>
            </a:prstGeom>
            <a:noFill/>
          </p:spPr>
          <p:txBody>
            <a:bodyPr wrap="square" rtlCol="0">
              <a:spAutoFit/>
            </a:bodyPr>
            <a:lstStyle/>
            <a:p>
              <a:r>
                <a:rPr lang="en-US" sz="2800" b="1" dirty="0"/>
                <a:t>I</a:t>
              </a:r>
              <a:r>
                <a:rPr lang="en-US" sz="2800" dirty="0"/>
                <a:t>   </a:t>
              </a:r>
              <a:r>
                <a:rPr lang="el-GR" sz="2800" dirty="0"/>
                <a:t>α</a:t>
              </a:r>
              <a:r>
                <a:rPr lang="en-US" sz="2800" dirty="0"/>
                <a:t>  </a:t>
              </a:r>
              <a:r>
                <a:rPr lang="en-US" sz="2800" b="1" dirty="0"/>
                <a:t>Size Cable</a:t>
              </a:r>
            </a:p>
          </p:txBody>
        </p:sp>
        <p:sp>
          <p:nvSpPr>
            <p:cNvPr id="36" name="TextBox 35">
              <a:extLst>
                <a:ext uri="{FF2B5EF4-FFF2-40B4-BE49-F238E27FC236}">
                  <a16:creationId xmlns:a16="http://schemas.microsoft.com/office/drawing/2014/main" id="{D7FB789D-C1D1-4901-BF69-6FF4387B1FA9}"/>
                </a:ext>
              </a:extLst>
            </p:cNvPr>
            <p:cNvSpPr txBox="1"/>
            <p:nvPr/>
          </p:nvSpPr>
          <p:spPr>
            <a:xfrm>
              <a:off x="200908" y="4082339"/>
              <a:ext cx="8704627" cy="323165"/>
            </a:xfrm>
            <a:prstGeom prst="rect">
              <a:avLst/>
            </a:prstGeom>
            <a:noFill/>
          </p:spPr>
          <p:txBody>
            <a:bodyPr wrap="none" rtlCol="0">
              <a:spAutoFit/>
            </a:bodyPr>
            <a:lstStyle/>
            <a:p>
              <a:r>
                <a:rPr lang="en-US" altLang="en-US" sz="1500" dirty="0">
                  <a:cs typeface="Arial" panose="020B0604020202020204" pitchFamily="34" charset="0"/>
                </a:rPr>
                <a:t>Another important consideration is that </a:t>
              </a:r>
              <a:r>
                <a:rPr lang="en-US" altLang="en-US" sz="1500" b="1" dirty="0">
                  <a:cs typeface="Arial" panose="020B0604020202020204" pitchFamily="34" charset="0"/>
                </a:rPr>
                <a:t>current </a:t>
              </a:r>
              <a:r>
                <a:rPr lang="en-US" altLang="en-US" sz="1500" dirty="0">
                  <a:cs typeface="Arial" panose="020B0604020202020204" pitchFamily="34" charset="0"/>
                </a:rPr>
                <a:t>determines the size of the conductor (cable) needed.</a:t>
              </a:r>
              <a:endParaRPr lang="en-US" sz="2160" dirty="0"/>
            </a:p>
          </p:txBody>
        </p:sp>
      </p:grpSp>
    </p:spTree>
    <p:extLst>
      <p:ext uri="{BB962C8B-B14F-4D97-AF65-F5344CB8AC3E}">
        <p14:creationId xmlns:p14="http://schemas.microsoft.com/office/powerpoint/2010/main" val="948257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p>
        </p:txBody>
      </p:sp>
      <p:sp>
        <p:nvSpPr>
          <p:cNvPr id="3" name="Content Placeholder 2"/>
          <p:cNvSpPr>
            <a:spLocks noGrp="1"/>
          </p:cNvSpPr>
          <p:nvPr>
            <p:ph idx="1"/>
          </p:nvPr>
        </p:nvSpPr>
        <p:spPr>
          <a:xfrm>
            <a:off x="200909" y="2228053"/>
            <a:ext cx="11790183" cy="5375792"/>
          </a:xfrm>
        </p:spPr>
        <p:txBody>
          <a:bodyPr>
            <a:normAutofit/>
          </a:bodyPr>
          <a:lstStyle/>
          <a:p>
            <a:pPr marL="0" indent="0">
              <a:buNone/>
            </a:pPr>
            <a:endParaRPr lang="en-US" altLang="en-US" sz="1800" dirty="0">
              <a:latin typeface="+mn-lt"/>
              <a:cs typeface="Arial" panose="020B0604020202020204" pitchFamily="34" charset="0"/>
            </a:endParaRPr>
          </a:p>
          <a:p>
            <a:pPr marL="0" indent="0">
              <a:buNone/>
            </a:pPr>
            <a:r>
              <a:rPr lang="en-US" altLang="en-US" sz="1800" dirty="0">
                <a:latin typeface="+mn-lt"/>
                <a:cs typeface="Arial" panose="020B0604020202020204" pitchFamily="34" charset="0"/>
              </a:rPr>
              <a:t>							</a:t>
            </a:r>
          </a:p>
          <a:p>
            <a:pPr marL="0" indent="0">
              <a:buNone/>
            </a:pPr>
            <a:endParaRPr lang="en-US" altLang="en-US" sz="2800" dirty="0">
              <a:latin typeface="+mn-lt"/>
              <a:cs typeface="Arial" panose="020B0604020202020204" pitchFamily="34" charset="0"/>
            </a:endParaRPr>
          </a:p>
        </p:txBody>
      </p:sp>
      <p:sp>
        <p:nvSpPr>
          <p:cNvPr id="8" name="TextBox 7">
            <a:extLst>
              <a:ext uri="{FF2B5EF4-FFF2-40B4-BE49-F238E27FC236}">
                <a16:creationId xmlns:a16="http://schemas.microsoft.com/office/drawing/2014/main" id="{B464F340-0EA4-47E2-9FFD-F2489D1B93A0}"/>
              </a:ext>
            </a:extLst>
          </p:cNvPr>
          <p:cNvSpPr txBox="1"/>
          <p:nvPr/>
        </p:nvSpPr>
        <p:spPr>
          <a:xfrm>
            <a:off x="200909" y="1549786"/>
            <a:ext cx="11790182" cy="4635115"/>
          </a:xfrm>
          <a:prstGeom prst="rect">
            <a:avLst/>
          </a:prstGeom>
          <a:noFill/>
        </p:spPr>
        <p:txBody>
          <a:bodyPr wrap="square" rtlCol="0">
            <a:spAutoFit/>
          </a:bodyPr>
          <a:lstStyle/>
          <a:p>
            <a:r>
              <a:rPr lang="en-US" altLang="en-US" dirty="0">
                <a:cs typeface="Arial" panose="020B0604020202020204" pitchFamily="34" charset="0"/>
              </a:rPr>
              <a:t>Once </a:t>
            </a:r>
            <a:r>
              <a:rPr lang="en-US" altLang="en-US" b="1" dirty="0">
                <a:cs typeface="Arial" panose="020B0604020202020204" pitchFamily="34" charset="0"/>
              </a:rPr>
              <a:t>electricity</a:t>
            </a:r>
            <a:r>
              <a:rPr lang="en-US" altLang="en-US" dirty="0">
                <a:cs typeface="Arial" panose="020B0604020202020204" pitchFamily="34" charset="0"/>
              </a:rPr>
              <a:t> reaches its destination, it needs to be adjusted to meet the customer’s needs. </a:t>
            </a:r>
          </a:p>
          <a:p>
            <a:endParaRPr lang="en-US" altLang="en-US" dirty="0">
              <a:cs typeface="Arial" panose="020B0604020202020204" pitchFamily="34" charset="0"/>
            </a:endParaRPr>
          </a:p>
          <a:p>
            <a:r>
              <a:rPr lang="en-US" altLang="en-US" dirty="0">
                <a:cs typeface="Arial" panose="020B0604020202020204" pitchFamily="34" charset="0"/>
              </a:rPr>
              <a:t>This is the substation’s purpose.</a:t>
            </a:r>
          </a:p>
          <a:p>
            <a:endParaRPr lang="en-US" altLang="en-US" dirty="0">
              <a:cs typeface="Arial" panose="020B0604020202020204" pitchFamily="34" charset="0"/>
            </a:endParaRPr>
          </a:p>
          <a:p>
            <a:r>
              <a:rPr lang="en-US" altLang="en-US" b="1" dirty="0">
                <a:cs typeface="Arial" panose="020B0604020202020204" pitchFamily="34" charset="0"/>
              </a:rPr>
              <a:t>Substations</a:t>
            </a:r>
            <a:r>
              <a:rPr lang="en-US" altLang="en-US" dirty="0">
                <a:cs typeface="Arial" panose="020B0604020202020204" pitchFamily="34" charset="0"/>
              </a:rPr>
              <a:t> have multiple configurations but there are 5 major pieces of equipment common to all of them:</a:t>
            </a:r>
          </a:p>
          <a:p>
            <a:endParaRPr lang="en-US" altLang="en-US" dirty="0">
              <a:cs typeface="Arial" panose="020B0604020202020204" pitchFamily="34" charset="0"/>
            </a:endParaRPr>
          </a:p>
          <a:p>
            <a:pPr marL="285739" indent="-285739">
              <a:buFont typeface="Arial" panose="020B0604020202020204" pitchFamily="34" charset="0"/>
              <a:buChar char="•"/>
            </a:pPr>
            <a:r>
              <a:rPr lang="en-US" altLang="en-US" dirty="0">
                <a:cs typeface="Arial" panose="020B0604020202020204" pitchFamily="34" charset="0"/>
              </a:rPr>
              <a:t>1- CTs</a:t>
            </a:r>
          </a:p>
          <a:p>
            <a:pPr marL="285739" indent="-285739">
              <a:buFont typeface="Arial" panose="020B0604020202020204" pitchFamily="34" charset="0"/>
              <a:buChar char="•"/>
            </a:pPr>
            <a:endParaRPr lang="en-US" altLang="en-US" dirty="0">
              <a:cs typeface="Arial" panose="020B0604020202020204" pitchFamily="34" charset="0"/>
            </a:endParaRPr>
          </a:p>
          <a:p>
            <a:pPr marL="285739" indent="-285739">
              <a:buFont typeface="Arial" panose="020B0604020202020204" pitchFamily="34" charset="0"/>
              <a:buChar char="•"/>
            </a:pPr>
            <a:r>
              <a:rPr lang="en-US" altLang="en-US" dirty="0">
                <a:cs typeface="Arial" panose="020B0604020202020204" pitchFamily="34" charset="0"/>
              </a:rPr>
              <a:t>2- VTs</a:t>
            </a:r>
          </a:p>
          <a:p>
            <a:pPr marL="285739" indent="-285739">
              <a:buFont typeface="Arial" panose="020B0604020202020204" pitchFamily="34" charset="0"/>
              <a:buChar char="•"/>
            </a:pPr>
            <a:endParaRPr lang="en-US" altLang="en-US" dirty="0">
              <a:cs typeface="Arial" panose="020B0604020202020204" pitchFamily="34" charset="0"/>
            </a:endParaRPr>
          </a:p>
          <a:p>
            <a:pPr marL="285739" indent="-285739">
              <a:buFont typeface="Arial" panose="020B0604020202020204" pitchFamily="34" charset="0"/>
              <a:buChar char="•"/>
            </a:pPr>
            <a:r>
              <a:rPr lang="en-US" altLang="en-US" dirty="0">
                <a:cs typeface="Arial" panose="020B0604020202020204" pitchFamily="34" charset="0"/>
              </a:rPr>
              <a:t>3- Circuit Breaker</a:t>
            </a:r>
          </a:p>
          <a:p>
            <a:pPr marL="285739" indent="-285739">
              <a:buFont typeface="Arial" panose="020B0604020202020204" pitchFamily="34" charset="0"/>
              <a:buChar char="•"/>
            </a:pPr>
            <a:endParaRPr lang="en-US" altLang="en-US" dirty="0">
              <a:cs typeface="Arial" panose="020B0604020202020204" pitchFamily="34" charset="0"/>
            </a:endParaRPr>
          </a:p>
          <a:p>
            <a:pPr marL="285739" indent="-285739">
              <a:buFont typeface="Arial" panose="020B0604020202020204" pitchFamily="34" charset="0"/>
              <a:buChar char="•"/>
            </a:pPr>
            <a:r>
              <a:rPr lang="en-US" altLang="en-US" dirty="0">
                <a:cs typeface="Arial" panose="020B0604020202020204" pitchFamily="34" charset="0"/>
              </a:rPr>
              <a:t>4- Main Power Transformer</a:t>
            </a:r>
          </a:p>
          <a:p>
            <a:endParaRPr lang="en-US" altLang="en-US" dirty="0">
              <a:cs typeface="Arial" panose="020B0604020202020204" pitchFamily="34" charset="0"/>
            </a:endParaRPr>
          </a:p>
          <a:p>
            <a:pPr marL="285739" indent="-285739">
              <a:buFont typeface="Arial" panose="020B0604020202020204" pitchFamily="34" charset="0"/>
              <a:buChar char="•"/>
            </a:pPr>
            <a:r>
              <a:rPr lang="en-US" altLang="en-US" dirty="0">
                <a:cs typeface="Arial" panose="020B0604020202020204" pitchFamily="34" charset="0"/>
              </a:rPr>
              <a:t>5- Voltage Regulators</a:t>
            </a:r>
            <a:r>
              <a:rPr lang="en-US" altLang="en-US" sz="2160" dirty="0">
                <a:cs typeface="Arial" panose="020B0604020202020204" pitchFamily="34" charset="0"/>
              </a:rPr>
              <a:t>				</a:t>
            </a:r>
            <a:endParaRPr lang="en-US" altLang="en-US" sz="1500" dirty="0">
              <a:cs typeface="Arial" panose="020B0604020202020204" pitchFamily="34" charset="0"/>
            </a:endParaRPr>
          </a:p>
          <a:p>
            <a:endParaRPr lang="en-US" sz="2160" dirty="0"/>
          </a:p>
        </p:txBody>
      </p:sp>
      <p:pic>
        <p:nvPicPr>
          <p:cNvPr id="1026" name="Picture 2" descr="AC/DC&amp;#39;s &amp;#39;Power Up&amp;#39;: Album Review - Rolling Stone">
            <a:extLst>
              <a:ext uri="{FF2B5EF4-FFF2-40B4-BE49-F238E27FC236}">
                <a16:creationId xmlns:a16="http://schemas.microsoft.com/office/drawing/2014/main" id="{E592E159-0E57-45BD-B5B6-C81096A1F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630" y="2986069"/>
            <a:ext cx="5260206" cy="3506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879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0909" y="1482208"/>
                <a:ext cx="5788831" cy="5375792"/>
              </a:xfrm>
            </p:spPr>
            <p:txBody>
              <a:bodyPr>
                <a:normAutofit/>
              </a:bodyPr>
              <a:lstStyle/>
              <a:p>
                <a:pPr marL="0" indent="0">
                  <a:buNone/>
                </a:pPr>
                <a:endParaRPr lang="en-US" altLang="en-US" sz="1800" dirty="0">
                  <a:latin typeface="+mn-lt"/>
                  <a:cs typeface="Arial" panose="020B0604020202020204" pitchFamily="34" charset="0"/>
                </a:endParaRPr>
              </a:p>
              <a:p>
                <a:pPr>
                  <a:buFontTx/>
                  <a:buChar char="-"/>
                </a:pPr>
                <a:r>
                  <a:rPr lang="en-US" altLang="en-US" sz="1800" dirty="0">
                    <a:latin typeface="+mn-lt"/>
                    <a:cs typeface="Arial" panose="020B0604020202020204" pitchFamily="34" charset="0"/>
                  </a:rPr>
                  <a:t>Current Transformers (CTs) can measure a low current that represents a higher current.</a:t>
                </a:r>
              </a:p>
              <a:p>
                <a:pPr>
                  <a:buFontTx/>
                  <a:buChar char="-"/>
                </a:pPr>
                <a:r>
                  <a:rPr lang="en-US" altLang="en-US" sz="1800" dirty="0">
                    <a:latin typeface="+mn-lt"/>
                    <a:cs typeface="Arial" panose="020B0604020202020204" pitchFamily="34" charset="0"/>
                  </a:rPr>
                  <a:t>Usually used for metering and protection (relay).</a:t>
                </a:r>
              </a:p>
              <a:p>
                <a:pPr>
                  <a:buFontTx/>
                  <a:buChar char="-"/>
                </a:pPr>
                <a:r>
                  <a:rPr lang="en-US" altLang="en-US" sz="1800" i="1" u="sng" dirty="0">
                    <a:latin typeface="+mn-lt"/>
                    <a:cs typeface="Arial" panose="020B0604020202020204" pitchFamily="34" charset="0"/>
                  </a:rPr>
                  <a:t>Ampere’s Law</a:t>
                </a:r>
                <a:r>
                  <a:rPr lang="en-US" altLang="en-US" sz="1800" dirty="0">
                    <a:latin typeface="+mn-lt"/>
                    <a:cs typeface="Arial" panose="020B0604020202020204" pitchFamily="34" charset="0"/>
                  </a:rPr>
                  <a:t>						</a:t>
                </a:r>
              </a:p>
              <a:p>
                <a:pPr marL="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100" i="1">
                              <a:latin typeface="Cambria Math" panose="02040503050406030204" pitchFamily="18" charset="0"/>
                            </a:rPr>
                          </m:ctrlPr>
                        </m:naryPr>
                        <m:sub/>
                        <m:sup/>
                        <m:e>
                          <m:acc>
                            <m:accPr>
                              <m:chr m:val="⃗"/>
                              <m:ctrlPr>
                                <a:rPr lang="en-US" sz="1100" i="1">
                                  <a:latin typeface="Cambria Math" panose="020405030504060302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𝐵</m:t>
                              </m:r>
                            </m:e>
                          </m:acc>
                        </m:e>
                      </m:nary>
                      <m:r>
                        <a:rPr lang="en-US"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100" i="1">
                              <a:latin typeface="Cambria Math" panose="02040503050406030204" pitchFamily="18" charset="0"/>
                            </a:rPr>
                          </m:ctrlPr>
                        </m:accPr>
                        <m:e>
                          <m:r>
                            <a:rPr lang="en-US" sz="1800" i="1">
                              <a:latin typeface="Cambria Math" panose="02040503050406030204" pitchFamily="18" charset="0"/>
                              <a:ea typeface="Calibri" panose="020F0502020204030204" pitchFamily="34" charset="0"/>
                              <a:cs typeface="Times New Roman" panose="02020603050405020304" pitchFamily="18" charset="0"/>
                            </a:rPr>
                            <m:t>𝑑𝑙</m:t>
                          </m:r>
                        </m:e>
                      </m:acc>
                      <m:r>
                        <a:rPr lang="en-US"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100" i="1">
                              <a:latin typeface="Cambria Math" panose="02040503050406030204" pitchFamily="18" charset="0"/>
                            </a:rPr>
                          </m:ctrlPr>
                        </m:sSubPr>
                        <m:e>
                          <m:r>
                            <a:rPr lang="en-US" sz="1800" i="1">
                              <a:latin typeface="Cambria Math" panose="02040503050406030204" pitchFamily="18" charset="0"/>
                              <a:ea typeface="Calibri" panose="020F0502020204030204" pitchFamily="34" charset="0"/>
                              <a:cs typeface="Times New Roman" panose="02020603050405020304" pitchFamily="18" charset="0"/>
                            </a:rPr>
                            <m:t>𝜇</m:t>
                          </m:r>
                        </m:e>
                        <m:sub>
                          <m:r>
                            <a:rPr lang="en-US" sz="1800" i="1">
                              <a:latin typeface="Cambria Math" panose="02040503050406030204" pitchFamily="18" charset="0"/>
                              <a:ea typeface="Calibri" panose="020F0502020204030204" pitchFamily="34" charset="0"/>
                              <a:cs typeface="Times New Roman" panose="02020603050405020304" pitchFamily="18" charset="0"/>
                            </a:rPr>
                            <m:t>𝑜</m:t>
                          </m:r>
                        </m:sub>
                      </m:sSub>
                      <m:r>
                        <a:rPr lang="en-US" sz="1800" i="1">
                          <a:latin typeface="Cambria Math" panose="02040503050406030204" pitchFamily="18" charset="0"/>
                          <a:ea typeface="Calibri" panose="020F0502020204030204" pitchFamily="34" charset="0"/>
                          <a:cs typeface="Times New Roman" panose="02020603050405020304" pitchFamily="18" charset="0"/>
                        </a:rPr>
                        <m:t>𝐼</m:t>
                      </m:r>
                    </m:oMath>
                  </m:oMathPara>
                </a14:m>
                <a:endParaRPr lang="en-US" altLang="en-US" sz="2800" dirty="0">
                  <a:latin typeface="+mn-lt"/>
                  <a:cs typeface="Arial" panose="020B0604020202020204" pitchFamily="34" charset="0"/>
                </a:endParaRPr>
              </a:p>
              <a:p>
                <a:pPr marL="0" indent="0">
                  <a:buNone/>
                </a:pPr>
                <a:r>
                  <a:rPr lang="en-US" altLang="en-US" sz="1400" dirty="0">
                    <a:latin typeface="+mn-lt"/>
                    <a:cs typeface="Arial" panose="020B0604020202020204" pitchFamily="34" charset="0"/>
                  </a:rPr>
                  <a:t>Where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panose="02040503050406030204" pitchFamily="18" charset="0"/>
                            <a:ea typeface="Calibri" panose="020F0502020204030204" pitchFamily="34" charset="0"/>
                            <a:cs typeface="Times New Roman" panose="02020603050405020304" pitchFamily="18" charset="0"/>
                          </a:rPr>
                          <m:t>𝑩</m:t>
                        </m:r>
                      </m:e>
                    </m:acc>
                  </m:oMath>
                </a14:m>
                <a:r>
                  <a:rPr lang="en-US" altLang="en-US" sz="1400" b="1" dirty="0">
                    <a:latin typeface="+mn-lt"/>
                    <a:cs typeface="Arial" panose="020B0604020202020204" pitchFamily="34" charset="0"/>
                  </a:rPr>
                  <a:t> </a:t>
                </a:r>
                <a:r>
                  <a:rPr lang="en-US" altLang="en-US" sz="1400" dirty="0">
                    <a:latin typeface="+mn-lt"/>
                    <a:cs typeface="Arial" panose="020B0604020202020204" pitchFamily="34" charset="0"/>
                  </a:rPr>
                  <a:t>magnetic field, </a:t>
                </a:r>
                <a14:m>
                  <m:oMath xmlns:m="http://schemas.openxmlformats.org/officeDocument/2006/math">
                    <m:sSub>
                      <m:sSubPr>
                        <m:ctrlPr>
                          <a:rPr lang="en-US" sz="1400" b="1" i="1">
                            <a:latin typeface="Cambria Math" panose="02040503050406030204" pitchFamily="18" charset="0"/>
                          </a:rPr>
                        </m:ctrlPr>
                      </m:sSubPr>
                      <m:e>
                        <m:r>
                          <a:rPr lang="en-US" sz="1400" b="1" i="1">
                            <a:latin typeface="Cambria Math" panose="02040503050406030204" pitchFamily="18" charset="0"/>
                            <a:ea typeface="Calibri" panose="020F0502020204030204" pitchFamily="34" charset="0"/>
                            <a:cs typeface="Times New Roman" panose="02020603050405020304" pitchFamily="18" charset="0"/>
                          </a:rPr>
                          <m:t>𝝁</m:t>
                        </m:r>
                      </m:e>
                      <m:sub>
                        <m:r>
                          <a:rPr lang="en-US" sz="1400" b="1" i="1">
                            <a:latin typeface="Cambria Math" panose="02040503050406030204" pitchFamily="18" charset="0"/>
                            <a:ea typeface="Calibri" panose="020F0502020204030204" pitchFamily="34" charset="0"/>
                            <a:cs typeface="Times New Roman" panose="02020603050405020304" pitchFamily="18" charset="0"/>
                          </a:rPr>
                          <m:t>𝒐</m:t>
                        </m:r>
                      </m:sub>
                    </m:sSub>
                  </m:oMath>
                </a14:m>
                <a:r>
                  <a:rPr lang="en-US" altLang="en-US" sz="1400" b="1" dirty="0">
                    <a:latin typeface="+mn-lt"/>
                    <a:cs typeface="Arial" panose="020B0604020202020204" pitchFamily="34" charset="0"/>
                  </a:rPr>
                  <a:t> </a:t>
                </a:r>
                <a:r>
                  <a:rPr lang="en-US" altLang="en-US" sz="1400" dirty="0">
                    <a:latin typeface="+mn-lt"/>
                    <a:cs typeface="Arial" panose="020B0604020202020204" pitchFamily="34" charset="0"/>
                  </a:rPr>
                  <a:t>vacuum permeability, and</a:t>
                </a:r>
                <a:r>
                  <a:rPr lang="en-US" altLang="en-US" sz="1400" b="1" dirty="0">
                    <a:latin typeface="+mn-lt"/>
                    <a:cs typeface="Arial" panose="020B0604020202020204" pitchFamily="34" charset="0"/>
                  </a:rPr>
                  <a:t> </a:t>
                </a:r>
                <a14:m>
                  <m:oMath xmlns:m="http://schemas.openxmlformats.org/officeDocument/2006/math">
                    <m:r>
                      <a:rPr lang="en-US" sz="1400" b="1" i="1">
                        <a:latin typeface="Cambria Math" panose="02040503050406030204" pitchFamily="18" charset="0"/>
                        <a:ea typeface="Calibri" panose="020F0502020204030204" pitchFamily="34" charset="0"/>
                        <a:cs typeface="Times New Roman" panose="02020603050405020304" pitchFamily="18" charset="0"/>
                      </a:rPr>
                      <m:t>𝑰</m:t>
                    </m:r>
                  </m:oMath>
                </a14:m>
                <a:r>
                  <a:rPr lang="en-US" altLang="en-US" sz="1400" b="1" dirty="0">
                    <a:latin typeface="+mn-lt"/>
                    <a:cs typeface="Arial" panose="020B0604020202020204" pitchFamily="34" charset="0"/>
                  </a:rPr>
                  <a:t> </a:t>
                </a:r>
                <a:r>
                  <a:rPr lang="en-US" altLang="en-US" sz="1400" dirty="0">
                    <a:latin typeface="+mn-lt"/>
                    <a:cs typeface="Arial" panose="020B0604020202020204" pitchFamily="34" charset="0"/>
                  </a:rPr>
                  <a:t>current.</a:t>
                </a:r>
              </a:p>
              <a:p>
                <a:pPr marL="0" indent="0">
                  <a:buNone/>
                </a:pPr>
                <a:endParaRPr lang="en-US" altLang="en-US" sz="1400" dirty="0">
                  <a:latin typeface="+mn-lt"/>
                  <a:cs typeface="Arial" panose="020B0604020202020204" pitchFamily="34" charset="0"/>
                </a:endParaRPr>
              </a:p>
              <a:p>
                <a:pPr>
                  <a:buFontTx/>
                  <a:buChar char="-"/>
                </a:pPr>
                <a:r>
                  <a:rPr lang="en-US" altLang="en-US" sz="1600" dirty="0">
                    <a:latin typeface="+mn-lt"/>
                    <a:cs typeface="Arial" panose="020B0604020202020204" pitchFamily="34" charset="0"/>
                  </a:rPr>
                  <a:t>CTs are made of a magnetic core and a secondary winding around.</a:t>
                </a:r>
              </a:p>
              <a:p>
                <a:pPr>
                  <a:buFontTx/>
                  <a:buChar char="-"/>
                </a:pPr>
                <a:endParaRPr lang="en-US" altLang="en-US" sz="1600" dirty="0">
                  <a:latin typeface="+mn-lt"/>
                  <a:cs typeface="Arial" panose="020B0604020202020204" pitchFamily="34" charset="0"/>
                </a:endParaRPr>
              </a:p>
              <a:p>
                <a:pPr>
                  <a:buFontTx/>
                  <a:buChar char="-"/>
                </a:pPr>
                <a:r>
                  <a:rPr lang="en-US" altLang="en-US" sz="1600" dirty="0">
                    <a:latin typeface="+mn-lt"/>
                    <a:cs typeface="Arial" panose="020B0604020202020204" pitchFamily="34" charset="0"/>
                  </a:rPr>
                  <a:t>The wire with the current wished to be measured is passed through the center.</a:t>
                </a:r>
              </a:p>
              <a:p>
                <a:pPr marL="0" indent="0">
                  <a:buNone/>
                </a:pPr>
                <a:endParaRPr lang="en-US" altLang="en-US" sz="1600" dirty="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0909" y="1482208"/>
                <a:ext cx="5788831" cy="5375792"/>
              </a:xfrm>
              <a:blipFill>
                <a:blip r:embed="rId2"/>
                <a:stretch>
                  <a:fillRect l="-1158"/>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805D0AFB-C405-47AC-8B98-1790744F8851}"/>
              </a:ext>
            </a:extLst>
          </p:cNvPr>
          <p:cNvGrpSpPr/>
          <p:nvPr/>
        </p:nvGrpSpPr>
        <p:grpSpPr>
          <a:xfrm>
            <a:off x="6054478" y="2008846"/>
            <a:ext cx="5936615" cy="4115435"/>
            <a:chOff x="6054477" y="2008845"/>
            <a:chExt cx="5936615" cy="4115435"/>
          </a:xfrm>
        </p:grpSpPr>
        <p:pic>
          <p:nvPicPr>
            <p:cNvPr id="7" name="Picture 6" descr="Diagram&#10;&#10;Description automatically generated">
              <a:extLst>
                <a:ext uri="{FF2B5EF4-FFF2-40B4-BE49-F238E27FC236}">
                  <a16:creationId xmlns:a16="http://schemas.microsoft.com/office/drawing/2014/main" id="{0AC8AE0B-B59C-4673-92B0-5E53BA41FDE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4477" y="2008845"/>
              <a:ext cx="5936615" cy="4115435"/>
            </a:xfrm>
            <a:prstGeom prst="rect">
              <a:avLst/>
            </a:prstGeom>
            <a:noFill/>
            <a:ln w="12700">
              <a:solidFill>
                <a:schemeClr val="tx1"/>
              </a:solidFill>
            </a:ln>
          </p:spPr>
        </p:pic>
        <p:sp>
          <p:nvSpPr>
            <p:cNvPr id="4" name="Rectangle 3">
              <a:extLst>
                <a:ext uri="{FF2B5EF4-FFF2-40B4-BE49-F238E27FC236}">
                  <a16:creationId xmlns:a16="http://schemas.microsoft.com/office/drawing/2014/main" id="{49F43CE1-3B82-4454-A602-93FC460E8437}"/>
                </a:ext>
              </a:extLst>
            </p:cNvPr>
            <p:cNvSpPr/>
            <p:nvPr/>
          </p:nvSpPr>
          <p:spPr>
            <a:xfrm>
              <a:off x="9339472" y="2209799"/>
              <a:ext cx="2607260" cy="380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50" name="Picture 49">
              <a:extLst>
                <a:ext uri="{FF2B5EF4-FFF2-40B4-BE49-F238E27FC236}">
                  <a16:creationId xmlns:a16="http://schemas.microsoft.com/office/drawing/2014/main" id="{DA1FEC37-E462-4E8A-89A6-57D5371729DC}"/>
                </a:ext>
              </a:extLst>
            </p:cNvPr>
            <p:cNvPicPr>
              <a:picLocks noChangeAspect="1"/>
            </p:cNvPicPr>
            <p:nvPr/>
          </p:nvPicPr>
          <p:blipFill>
            <a:blip r:embed="rId4"/>
            <a:stretch>
              <a:fillRect/>
            </a:stretch>
          </p:blipFill>
          <p:spPr>
            <a:xfrm>
              <a:off x="9930999" y="2483844"/>
              <a:ext cx="1544764" cy="2914650"/>
            </a:xfrm>
            <a:prstGeom prst="rect">
              <a:avLst/>
            </a:prstGeom>
          </p:spPr>
        </p:pic>
      </p:grpSp>
    </p:spTree>
    <p:extLst>
      <p:ext uri="{BB962C8B-B14F-4D97-AF65-F5344CB8AC3E}">
        <p14:creationId xmlns:p14="http://schemas.microsoft.com/office/powerpoint/2010/main" val="419608236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CTs</a:t>
            </a:r>
          </a:p>
        </p:txBody>
      </p:sp>
      <p:sp>
        <p:nvSpPr>
          <p:cNvPr id="3" name="Content Placeholder 2"/>
          <p:cNvSpPr>
            <a:spLocks noGrp="1"/>
          </p:cNvSpPr>
          <p:nvPr>
            <p:ph idx="1"/>
          </p:nvPr>
        </p:nvSpPr>
        <p:spPr>
          <a:xfrm>
            <a:off x="145230" y="3304700"/>
            <a:ext cx="6116071" cy="5375792"/>
          </a:xfrm>
        </p:spPr>
        <p:txBody>
          <a:bodyPr>
            <a:normAutofit/>
          </a:bodyPr>
          <a:lstStyle/>
          <a:p>
            <a:pPr marL="0" indent="0">
              <a:buNone/>
            </a:pPr>
            <a:endParaRPr lang="en-US" altLang="en-US" sz="1800" dirty="0">
              <a:latin typeface="+mn-lt"/>
              <a:cs typeface="Arial" panose="020B0604020202020204" pitchFamily="34" charset="0"/>
            </a:endParaRPr>
          </a:p>
          <a:p>
            <a:pPr>
              <a:buFontTx/>
              <a:buChar char="-"/>
            </a:pPr>
            <a:r>
              <a:rPr lang="en-US" altLang="en-US" sz="1800" dirty="0">
                <a:latin typeface="+mn-lt"/>
                <a:cs typeface="Arial" panose="020B0604020202020204" pitchFamily="34" charset="0"/>
              </a:rPr>
              <a:t>CTs operational range is where the magnetic flux is proportional to ampere-turn. </a:t>
            </a:r>
          </a:p>
          <a:p>
            <a:pPr>
              <a:buFontTx/>
              <a:buChar char="-"/>
            </a:pPr>
            <a:endParaRPr lang="en-US" altLang="en-US" sz="1800" dirty="0">
              <a:latin typeface="+mn-lt"/>
              <a:cs typeface="Arial" panose="020B0604020202020204" pitchFamily="34" charset="0"/>
            </a:endParaRPr>
          </a:p>
          <a:p>
            <a:pPr>
              <a:buFontTx/>
              <a:buChar char="-"/>
            </a:pPr>
            <a:r>
              <a:rPr lang="en-US" altLang="en-US" sz="1800" dirty="0">
                <a:latin typeface="+mn-lt"/>
                <a:cs typeface="Arial" panose="020B0604020202020204" pitchFamily="34" charset="0"/>
              </a:rPr>
              <a:t>After a certain point, saturation is reached, and reading can not be considered accurate							</a:t>
            </a:r>
          </a:p>
          <a:p>
            <a:pPr marL="0" indent="0">
              <a:buNone/>
            </a:pPr>
            <a:endParaRPr lang="en-US" altLang="en-US" sz="2800" dirty="0">
              <a:latin typeface="+mn-lt"/>
              <a:cs typeface="Arial" panose="020B0604020202020204" pitchFamily="34" charset="0"/>
            </a:endParaRPr>
          </a:p>
        </p:txBody>
      </p:sp>
      <p:sp>
        <p:nvSpPr>
          <p:cNvPr id="8" name="TextBox 7">
            <a:extLst>
              <a:ext uri="{FF2B5EF4-FFF2-40B4-BE49-F238E27FC236}">
                <a16:creationId xmlns:a16="http://schemas.microsoft.com/office/drawing/2014/main" id="{B464F340-0EA4-47E2-9FFD-F2489D1B93A0}"/>
              </a:ext>
            </a:extLst>
          </p:cNvPr>
          <p:cNvSpPr txBox="1"/>
          <p:nvPr/>
        </p:nvSpPr>
        <p:spPr>
          <a:xfrm>
            <a:off x="145230" y="2104371"/>
            <a:ext cx="5501192" cy="1200329"/>
          </a:xfrm>
          <a:prstGeom prst="rect">
            <a:avLst/>
          </a:prstGeom>
          <a:noFill/>
        </p:spPr>
        <p:txBody>
          <a:bodyPr wrap="square" rtlCol="0">
            <a:spAutoFit/>
          </a:bodyPr>
          <a:lstStyle/>
          <a:p>
            <a:pPr marL="285739" indent="-285739">
              <a:buFontTx/>
              <a:buChar char="-"/>
            </a:pPr>
            <a:r>
              <a:rPr lang="en-US" altLang="en-US" dirty="0">
                <a:cs typeface="Arial" panose="020B0604020202020204" pitchFamily="34" charset="0"/>
              </a:rPr>
              <a:t>CTs ratings are given in ratios i.e. </a:t>
            </a:r>
            <a:r>
              <a:rPr lang="en-US" altLang="en-US" b="1" dirty="0">
                <a:cs typeface="Arial" panose="020B0604020202020204" pitchFamily="34" charset="0"/>
              </a:rPr>
              <a:t>200:1</a:t>
            </a:r>
            <a:r>
              <a:rPr lang="en-US" altLang="en-US" dirty="0">
                <a:cs typeface="Arial" panose="020B0604020202020204" pitchFamily="34" charset="0"/>
              </a:rPr>
              <a:t> </a:t>
            </a:r>
          </a:p>
          <a:p>
            <a:pPr marL="285739" indent="-285739">
              <a:buFontTx/>
              <a:buChar char="-"/>
            </a:pPr>
            <a:endParaRPr lang="en-US" altLang="en-US" dirty="0">
              <a:cs typeface="Arial" panose="020B0604020202020204" pitchFamily="34" charset="0"/>
            </a:endParaRPr>
          </a:p>
          <a:p>
            <a:pPr marL="285739" indent="-285739">
              <a:buFontTx/>
              <a:buChar char="-"/>
            </a:pPr>
            <a:r>
              <a:rPr lang="en-US" altLang="en-US" dirty="0">
                <a:cs typeface="Arial" panose="020B0604020202020204" pitchFamily="34" charset="0"/>
              </a:rPr>
              <a:t>If 200 amps flow in primary conductor, 1 amp would flow on the secondary.</a:t>
            </a:r>
          </a:p>
        </p:txBody>
      </p:sp>
      <p:pic>
        <p:nvPicPr>
          <p:cNvPr id="5" name="Picture 4">
            <a:extLst>
              <a:ext uri="{FF2B5EF4-FFF2-40B4-BE49-F238E27FC236}">
                <a16:creationId xmlns:a16="http://schemas.microsoft.com/office/drawing/2014/main" id="{F872CA0C-34AC-4917-BDAF-B66EE349DD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4216" y="2405225"/>
            <a:ext cx="5081744" cy="4087648"/>
          </a:xfrm>
          <a:prstGeom prst="rect">
            <a:avLst/>
          </a:prstGeom>
          <a:noFill/>
          <a:ln w="12700">
            <a:solidFill>
              <a:schemeClr val="tx1"/>
            </a:solidFill>
          </a:ln>
        </p:spPr>
      </p:pic>
      <p:sp>
        <p:nvSpPr>
          <p:cNvPr id="4" name="Rectangle 3">
            <a:extLst>
              <a:ext uri="{FF2B5EF4-FFF2-40B4-BE49-F238E27FC236}">
                <a16:creationId xmlns:a16="http://schemas.microsoft.com/office/drawing/2014/main" id="{7B70E50E-7E9C-42EC-8068-E269FDA11373}"/>
              </a:ext>
            </a:extLst>
          </p:cNvPr>
          <p:cNvSpPr/>
          <p:nvPr/>
        </p:nvSpPr>
        <p:spPr>
          <a:xfrm>
            <a:off x="7686972" y="5494920"/>
            <a:ext cx="388620" cy="388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Tree>
    <p:extLst>
      <p:ext uri="{BB962C8B-B14F-4D97-AF65-F5344CB8AC3E}">
        <p14:creationId xmlns:p14="http://schemas.microsoft.com/office/powerpoint/2010/main" val="12072371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CTs</a:t>
            </a:r>
          </a:p>
        </p:txBody>
      </p:sp>
      <p:sp>
        <p:nvSpPr>
          <p:cNvPr id="6" name="TextBox 5">
            <a:extLst>
              <a:ext uri="{FF2B5EF4-FFF2-40B4-BE49-F238E27FC236}">
                <a16:creationId xmlns:a16="http://schemas.microsoft.com/office/drawing/2014/main" id="{8C1E1F71-5E98-4A5E-81EE-DD67CB5D9D4D}"/>
              </a:ext>
            </a:extLst>
          </p:cNvPr>
          <p:cNvSpPr txBox="1"/>
          <p:nvPr/>
        </p:nvSpPr>
        <p:spPr>
          <a:xfrm>
            <a:off x="8316984" y="1692864"/>
            <a:ext cx="2416030" cy="369332"/>
          </a:xfrm>
          <a:prstGeom prst="rect">
            <a:avLst/>
          </a:prstGeom>
          <a:noFill/>
        </p:spPr>
        <p:txBody>
          <a:bodyPr wrap="square" rtlCol="0">
            <a:spAutoFit/>
          </a:bodyPr>
          <a:lstStyle/>
          <a:p>
            <a:r>
              <a:rPr lang="en-US" b="1" dirty="0"/>
              <a:t>Protection (Relay)</a:t>
            </a:r>
          </a:p>
        </p:txBody>
      </p:sp>
      <p:sp>
        <p:nvSpPr>
          <p:cNvPr id="9" name="TextBox 8">
            <a:extLst>
              <a:ext uri="{FF2B5EF4-FFF2-40B4-BE49-F238E27FC236}">
                <a16:creationId xmlns:a16="http://schemas.microsoft.com/office/drawing/2014/main" id="{171447E3-8609-483E-998C-5AA805406821}"/>
              </a:ext>
            </a:extLst>
          </p:cNvPr>
          <p:cNvSpPr txBox="1"/>
          <p:nvPr/>
        </p:nvSpPr>
        <p:spPr>
          <a:xfrm>
            <a:off x="609734" y="1692864"/>
            <a:ext cx="2416030" cy="369332"/>
          </a:xfrm>
          <a:prstGeom prst="rect">
            <a:avLst/>
          </a:prstGeom>
          <a:noFill/>
        </p:spPr>
        <p:txBody>
          <a:bodyPr wrap="square" rtlCol="0">
            <a:spAutoFit/>
          </a:bodyPr>
          <a:lstStyle/>
          <a:p>
            <a:r>
              <a:rPr lang="en-US" b="1" dirty="0"/>
              <a:t>Metering (Billing)</a:t>
            </a:r>
          </a:p>
        </p:txBody>
      </p:sp>
      <p:sp>
        <p:nvSpPr>
          <p:cNvPr id="10" name="TextBox 9">
            <a:extLst>
              <a:ext uri="{FF2B5EF4-FFF2-40B4-BE49-F238E27FC236}">
                <a16:creationId xmlns:a16="http://schemas.microsoft.com/office/drawing/2014/main" id="{5D75853A-5A57-4D7F-A520-33E995E90596}"/>
              </a:ext>
            </a:extLst>
          </p:cNvPr>
          <p:cNvSpPr txBox="1"/>
          <p:nvPr/>
        </p:nvSpPr>
        <p:spPr>
          <a:xfrm>
            <a:off x="8075592" y="2062196"/>
            <a:ext cx="3903887" cy="2308324"/>
          </a:xfrm>
          <a:prstGeom prst="rect">
            <a:avLst/>
          </a:prstGeom>
          <a:noFill/>
        </p:spPr>
        <p:txBody>
          <a:bodyPr wrap="square" rtlCol="0">
            <a:spAutoFit/>
          </a:bodyPr>
          <a:lstStyle/>
          <a:p>
            <a:pPr marL="285739" indent="-285739">
              <a:buFont typeface="Arial" panose="020B0604020202020204" pitchFamily="34" charset="0"/>
              <a:buChar char="•"/>
            </a:pPr>
            <a:r>
              <a:rPr lang="en-US" dirty="0"/>
              <a:t>Less accurate</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Used in combination with relays to trip breaker</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CT Class – C/T/H/L</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Burden expressed as VA</a:t>
            </a:r>
          </a:p>
        </p:txBody>
      </p:sp>
      <p:sp>
        <p:nvSpPr>
          <p:cNvPr id="13" name="TextBox 12">
            <a:extLst>
              <a:ext uri="{FF2B5EF4-FFF2-40B4-BE49-F238E27FC236}">
                <a16:creationId xmlns:a16="http://schemas.microsoft.com/office/drawing/2014/main" id="{5AF2ED02-E0AF-4B6B-B53A-D6E5F3B8FAD7}"/>
              </a:ext>
            </a:extLst>
          </p:cNvPr>
          <p:cNvSpPr txBox="1"/>
          <p:nvPr/>
        </p:nvSpPr>
        <p:spPr>
          <a:xfrm>
            <a:off x="392952" y="2213722"/>
            <a:ext cx="2632813" cy="2031325"/>
          </a:xfrm>
          <a:prstGeom prst="rect">
            <a:avLst/>
          </a:prstGeom>
          <a:noFill/>
        </p:spPr>
        <p:txBody>
          <a:bodyPr wrap="square" rtlCol="0">
            <a:spAutoFit/>
          </a:bodyPr>
          <a:lstStyle/>
          <a:p>
            <a:pPr marL="285739" indent="-285739">
              <a:buFont typeface="Arial" panose="020B0604020202020204" pitchFamily="34" charset="0"/>
              <a:buChar char="•"/>
            </a:pPr>
            <a:r>
              <a:rPr lang="en-US" dirty="0"/>
              <a:t>Extremely accurate (revenue grade)</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CT Class – B</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Burden expressed as ohms impedance</a:t>
            </a:r>
          </a:p>
        </p:txBody>
      </p:sp>
      <p:pic>
        <p:nvPicPr>
          <p:cNvPr id="14" name="Picture 13" descr="Text&#10;&#10;Description automatically generated">
            <a:extLst>
              <a:ext uri="{FF2B5EF4-FFF2-40B4-BE49-F238E27FC236}">
                <a16:creationId xmlns:a16="http://schemas.microsoft.com/office/drawing/2014/main" id="{3394BA0A-77FD-4E5D-9F32-1089B56BA3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9236" y="3032828"/>
            <a:ext cx="4020185" cy="1108075"/>
          </a:xfrm>
          <a:prstGeom prst="rect">
            <a:avLst/>
          </a:prstGeom>
          <a:noFill/>
          <a:ln w="12700">
            <a:solidFill>
              <a:schemeClr val="tx1"/>
            </a:solidFill>
          </a:ln>
        </p:spPr>
      </p:pic>
      <p:sp>
        <p:nvSpPr>
          <p:cNvPr id="15" name="TextBox 14">
            <a:extLst>
              <a:ext uri="{FF2B5EF4-FFF2-40B4-BE49-F238E27FC236}">
                <a16:creationId xmlns:a16="http://schemas.microsoft.com/office/drawing/2014/main" id="{3ECAE88A-25C7-449C-873A-71F59E35BFFC}"/>
              </a:ext>
            </a:extLst>
          </p:cNvPr>
          <p:cNvSpPr txBox="1"/>
          <p:nvPr/>
        </p:nvSpPr>
        <p:spPr>
          <a:xfrm>
            <a:off x="4935035" y="1697914"/>
            <a:ext cx="530915" cy="424732"/>
          </a:xfrm>
          <a:prstGeom prst="rect">
            <a:avLst/>
          </a:prstGeom>
          <a:noFill/>
        </p:spPr>
        <p:txBody>
          <a:bodyPr wrap="none" rtlCol="0">
            <a:spAutoFit/>
          </a:bodyPr>
          <a:lstStyle/>
          <a:p>
            <a:r>
              <a:rPr lang="en-US" sz="2160" dirty="0"/>
              <a:t>VS</a:t>
            </a:r>
          </a:p>
        </p:txBody>
      </p:sp>
      <p:sp>
        <p:nvSpPr>
          <p:cNvPr id="16" name="TextBox 15">
            <a:extLst>
              <a:ext uri="{FF2B5EF4-FFF2-40B4-BE49-F238E27FC236}">
                <a16:creationId xmlns:a16="http://schemas.microsoft.com/office/drawing/2014/main" id="{B023C94B-D899-4823-84BB-8B9885F8459C}"/>
              </a:ext>
            </a:extLst>
          </p:cNvPr>
          <p:cNvSpPr txBox="1"/>
          <p:nvPr/>
        </p:nvSpPr>
        <p:spPr>
          <a:xfrm>
            <a:off x="3731072" y="2213723"/>
            <a:ext cx="2881130" cy="369332"/>
          </a:xfrm>
          <a:prstGeom prst="rect">
            <a:avLst/>
          </a:prstGeom>
          <a:noFill/>
        </p:spPr>
        <p:txBody>
          <a:bodyPr wrap="square" rtlCol="0">
            <a:spAutoFit/>
          </a:bodyPr>
          <a:lstStyle/>
          <a:p>
            <a:r>
              <a:rPr lang="en-US" i="1" dirty="0"/>
              <a:t>Which one is more accurate?</a:t>
            </a:r>
          </a:p>
        </p:txBody>
      </p:sp>
      <p:sp>
        <p:nvSpPr>
          <p:cNvPr id="17" name="TextBox 16">
            <a:extLst>
              <a:ext uri="{FF2B5EF4-FFF2-40B4-BE49-F238E27FC236}">
                <a16:creationId xmlns:a16="http://schemas.microsoft.com/office/drawing/2014/main" id="{13788293-4BF8-42CB-9DBB-F7D78480ECAA}"/>
              </a:ext>
            </a:extLst>
          </p:cNvPr>
          <p:cNvSpPr txBox="1"/>
          <p:nvPr/>
        </p:nvSpPr>
        <p:spPr>
          <a:xfrm>
            <a:off x="1286690" y="5639902"/>
            <a:ext cx="9406056" cy="584775"/>
          </a:xfrm>
          <a:prstGeom prst="rect">
            <a:avLst/>
          </a:prstGeom>
          <a:noFill/>
        </p:spPr>
        <p:txBody>
          <a:bodyPr wrap="square" rtlCol="0">
            <a:spAutoFit/>
          </a:bodyPr>
          <a:lstStyle/>
          <a:p>
            <a:r>
              <a:rPr lang="en-US" sz="1600" b="1" dirty="0"/>
              <a:t>Ground fault protection </a:t>
            </a:r>
            <a:r>
              <a:rPr lang="en-US" sz="1600" dirty="0"/>
              <a:t>achieved by passing all the phases and neutral* conductors through a “ground fault” CT. It determines if any residual current exists.</a:t>
            </a:r>
          </a:p>
        </p:txBody>
      </p:sp>
    </p:spTree>
    <p:extLst>
      <p:ext uri="{BB962C8B-B14F-4D97-AF65-F5344CB8AC3E}">
        <p14:creationId xmlns:p14="http://schemas.microsoft.com/office/powerpoint/2010/main" val="2400329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CTs</a:t>
            </a:r>
          </a:p>
        </p:txBody>
      </p:sp>
      <p:sp>
        <p:nvSpPr>
          <p:cNvPr id="9" name="TextBox 8">
            <a:extLst>
              <a:ext uri="{FF2B5EF4-FFF2-40B4-BE49-F238E27FC236}">
                <a16:creationId xmlns:a16="http://schemas.microsoft.com/office/drawing/2014/main" id="{171447E3-8609-483E-998C-5AA805406821}"/>
              </a:ext>
            </a:extLst>
          </p:cNvPr>
          <p:cNvSpPr txBox="1"/>
          <p:nvPr/>
        </p:nvSpPr>
        <p:spPr>
          <a:xfrm>
            <a:off x="3147871" y="1493614"/>
            <a:ext cx="5324774" cy="369332"/>
          </a:xfrm>
          <a:prstGeom prst="rect">
            <a:avLst/>
          </a:prstGeom>
          <a:noFill/>
        </p:spPr>
        <p:txBody>
          <a:bodyPr wrap="square" rtlCol="0">
            <a:spAutoFit/>
          </a:bodyPr>
          <a:lstStyle/>
          <a:p>
            <a:r>
              <a:rPr lang="en-US" b="1" u="sng" dirty="0"/>
              <a:t>Sample Calculation for Secondary burden</a:t>
            </a:r>
          </a:p>
        </p:txBody>
      </p:sp>
      <p:sp>
        <p:nvSpPr>
          <p:cNvPr id="3" name="TextBox 2">
            <a:extLst>
              <a:ext uri="{FF2B5EF4-FFF2-40B4-BE49-F238E27FC236}">
                <a16:creationId xmlns:a16="http://schemas.microsoft.com/office/drawing/2014/main" id="{01887127-12FB-4F1C-BB85-75EDB2DDA969}"/>
              </a:ext>
            </a:extLst>
          </p:cNvPr>
          <p:cNvSpPr txBox="1"/>
          <p:nvPr/>
        </p:nvSpPr>
        <p:spPr>
          <a:xfrm>
            <a:off x="1068852" y="1956386"/>
            <a:ext cx="9254468" cy="923330"/>
          </a:xfrm>
          <a:prstGeom prst="rect">
            <a:avLst/>
          </a:prstGeom>
          <a:noFill/>
        </p:spPr>
        <p:txBody>
          <a:bodyPr wrap="square" rtlCol="0">
            <a:spAutoFit/>
          </a:bodyPr>
          <a:lstStyle/>
          <a:p>
            <a:r>
              <a:rPr lang="en-US" dirty="0"/>
              <a:t>Assume that we have a </a:t>
            </a:r>
            <a:r>
              <a:rPr lang="en-US" b="1" dirty="0"/>
              <a:t>relay</a:t>
            </a:r>
            <a:r>
              <a:rPr lang="en-US" dirty="0"/>
              <a:t> that has a </a:t>
            </a:r>
            <a:r>
              <a:rPr lang="en-US" b="1" dirty="0"/>
              <a:t>resistance (R) </a:t>
            </a:r>
            <a:r>
              <a:rPr lang="en-US" dirty="0"/>
              <a:t>of 0.4</a:t>
            </a:r>
            <a:r>
              <a:rPr lang="el-GR" dirty="0"/>
              <a:t>Ω</a:t>
            </a:r>
            <a:r>
              <a:rPr lang="en-US" dirty="0"/>
              <a:t>, the connecting wires have 0.3</a:t>
            </a:r>
            <a:r>
              <a:rPr lang="el-GR" dirty="0"/>
              <a:t> Ω</a:t>
            </a:r>
            <a:r>
              <a:rPr lang="en-US" dirty="0"/>
              <a:t>, and the secondary winding resistance of the CT is also 0.3</a:t>
            </a:r>
            <a:r>
              <a:rPr lang="el-GR" dirty="0"/>
              <a:t> Ω</a:t>
            </a:r>
            <a:r>
              <a:rPr lang="en-US" dirty="0"/>
              <a:t>. The rated secondary </a:t>
            </a:r>
            <a:r>
              <a:rPr lang="en-US" b="1" dirty="0"/>
              <a:t>current (I) </a:t>
            </a:r>
            <a:r>
              <a:rPr lang="en-US" dirty="0"/>
              <a:t>of the CT is 5 amp. What is the </a:t>
            </a:r>
            <a:r>
              <a:rPr lang="en-US" b="1" dirty="0"/>
              <a:t>secondary burden (VA)</a:t>
            </a:r>
            <a:r>
              <a:rPr lang="en-US" dirty="0"/>
              <a:t> for this CT?</a:t>
            </a:r>
          </a:p>
        </p:txBody>
      </p:sp>
      <p:sp>
        <p:nvSpPr>
          <p:cNvPr id="4" name="TextBox 3">
            <a:extLst>
              <a:ext uri="{FF2B5EF4-FFF2-40B4-BE49-F238E27FC236}">
                <a16:creationId xmlns:a16="http://schemas.microsoft.com/office/drawing/2014/main" id="{5FC7F673-A4AC-475E-8C39-42892BA6E98F}"/>
              </a:ext>
            </a:extLst>
          </p:cNvPr>
          <p:cNvSpPr txBox="1"/>
          <p:nvPr/>
        </p:nvSpPr>
        <p:spPr>
          <a:xfrm>
            <a:off x="4161802" y="4725826"/>
            <a:ext cx="2623559" cy="1200329"/>
          </a:xfrm>
          <a:prstGeom prst="rect">
            <a:avLst/>
          </a:prstGeom>
          <a:noFill/>
        </p:spPr>
        <p:txBody>
          <a:bodyPr wrap="square" rtlCol="0">
            <a:spAutoFit/>
          </a:bodyPr>
          <a:lstStyle/>
          <a:p>
            <a:pPr algn="ctr"/>
            <a:r>
              <a:rPr lang="en-US" u="sng" dirty="0"/>
              <a:t>Ohm’s Law</a:t>
            </a:r>
          </a:p>
          <a:p>
            <a:pPr algn="ctr"/>
            <a:r>
              <a:rPr lang="en-US" dirty="0"/>
              <a:t>V=I x R</a:t>
            </a:r>
          </a:p>
          <a:p>
            <a:pPr algn="ctr"/>
            <a:endParaRPr lang="en-US" dirty="0"/>
          </a:p>
          <a:p>
            <a:pPr algn="ctr"/>
            <a:r>
              <a:rPr lang="en-US" dirty="0"/>
              <a:t>VA=</a:t>
            </a:r>
            <a:r>
              <a:rPr lang="en-US" dirty="0" err="1"/>
              <a:t>Volts∙amps</a:t>
            </a:r>
            <a:endParaRPr lang="en-US" dirty="0"/>
          </a:p>
        </p:txBody>
      </p:sp>
      <p:sp>
        <p:nvSpPr>
          <p:cNvPr id="5" name="TextBox 4">
            <a:extLst>
              <a:ext uri="{FF2B5EF4-FFF2-40B4-BE49-F238E27FC236}">
                <a16:creationId xmlns:a16="http://schemas.microsoft.com/office/drawing/2014/main" id="{7AA7B5F7-247B-49D6-A5A2-A0E6FEEFC147}"/>
              </a:ext>
            </a:extLst>
          </p:cNvPr>
          <p:cNvSpPr txBox="1"/>
          <p:nvPr/>
        </p:nvSpPr>
        <p:spPr>
          <a:xfrm>
            <a:off x="749017" y="3429000"/>
            <a:ext cx="9449125" cy="1361014"/>
          </a:xfrm>
          <a:prstGeom prst="rect">
            <a:avLst/>
          </a:prstGeom>
          <a:noFill/>
        </p:spPr>
        <p:txBody>
          <a:bodyPr wrap="none" rtlCol="0">
            <a:spAutoFit/>
          </a:bodyPr>
          <a:lstStyle/>
          <a:p>
            <a:pPr marL="342886" indent="-342886" algn="just">
              <a:lnSpc>
                <a:spcPct val="107000"/>
              </a:lnSpc>
              <a:buFont typeface="Symbol" panose="05050102010706020507" pitchFamily="18" charset="2"/>
              <a:buChar char=""/>
            </a:pPr>
            <a:r>
              <a:rPr lang="en-US" dirty="0">
                <a:latin typeface="Palatino Linotype" panose="02040502050505030304" pitchFamily="18" charset="0"/>
                <a:ea typeface="Calibri" panose="020F0502020204030204" pitchFamily="34" charset="0"/>
                <a:cs typeface="Times New Roman" panose="02020603050405020304" pitchFamily="18" charset="0"/>
              </a:rPr>
              <a:t>Total burden of the CT = 0.3 </a:t>
            </a:r>
            <a:r>
              <a:rPr lang="en-US" dirty="0">
                <a:latin typeface="Times New Roman" panose="02020603050405020304" pitchFamily="18" charset="0"/>
                <a:ea typeface="Calibri" panose="020F0502020204030204" pitchFamily="34" charset="0"/>
                <a:cs typeface="Times New Roman" panose="02020603050405020304" pitchFamily="18" charset="0"/>
              </a:rPr>
              <a:t>Ω</a:t>
            </a:r>
            <a:r>
              <a:rPr lang="en-US" dirty="0">
                <a:latin typeface="Palatino Linotype" panose="02040502050505030304" pitchFamily="18" charset="0"/>
                <a:ea typeface="Calibri" panose="020F0502020204030204" pitchFamily="34" charset="0"/>
                <a:cs typeface="Times New Roman" panose="02020603050405020304" pitchFamily="18" charset="0"/>
              </a:rPr>
              <a:t> + 0.3</a:t>
            </a:r>
            <a:r>
              <a:rPr lang="en-US" dirty="0">
                <a:latin typeface="Times New Roman" panose="02020603050405020304" pitchFamily="18" charset="0"/>
                <a:ea typeface="Calibri" panose="020F0502020204030204" pitchFamily="34" charset="0"/>
                <a:cs typeface="Times New Roman" panose="02020603050405020304" pitchFamily="18" charset="0"/>
              </a:rPr>
              <a:t>Ω</a:t>
            </a:r>
            <a:r>
              <a:rPr lang="en-US" dirty="0">
                <a:latin typeface="Palatino Linotype" panose="02040502050505030304" pitchFamily="18" charset="0"/>
                <a:ea typeface="Calibri" panose="020F0502020204030204" pitchFamily="34" charset="0"/>
                <a:cs typeface="Times New Roman" panose="02020603050405020304" pitchFamily="18" charset="0"/>
              </a:rPr>
              <a:t> + 0.4</a:t>
            </a:r>
            <a:r>
              <a:rPr lang="en-US" dirty="0">
                <a:latin typeface="Times New Roman" panose="02020603050405020304" pitchFamily="18" charset="0"/>
                <a:ea typeface="Calibri" panose="020F0502020204030204" pitchFamily="34" charset="0"/>
                <a:cs typeface="Times New Roman" panose="02020603050405020304" pitchFamily="18" charset="0"/>
              </a:rPr>
              <a:t>Ω</a:t>
            </a:r>
            <a:r>
              <a:rPr lang="en-US" dirty="0">
                <a:latin typeface="Palatino Linotype" panose="02040502050505030304" pitchFamily="18" charset="0"/>
                <a:ea typeface="Calibri" panose="020F0502020204030204" pitchFamily="34" charset="0"/>
                <a:cs typeface="Times New Roman" panose="02020603050405020304" pitchFamily="18" charset="0"/>
              </a:rPr>
              <a:t> = 1.0 </a:t>
            </a:r>
            <a:r>
              <a:rPr lang="en-US" dirty="0">
                <a:latin typeface="Times New Roman" panose="02020603050405020304" pitchFamily="18" charset="0"/>
                <a:ea typeface="Calibri" panose="020F0502020204030204" pitchFamily="34" charset="0"/>
                <a:cs typeface="Times New Roman" panose="02020603050405020304" pitchFamily="18" charset="0"/>
              </a:rPr>
              <a:t>Ω</a:t>
            </a:r>
            <a:endParaRPr lang="en-US" dirty="0">
              <a:latin typeface="Palatino Linotype" panose="02040502050505030304" pitchFamily="18" charset="0"/>
              <a:ea typeface="Calibri" panose="020F0502020204030204" pitchFamily="34" charset="0"/>
              <a:cs typeface="Times New Roman" panose="02020603050405020304" pitchFamily="18" charset="0"/>
            </a:endParaRPr>
          </a:p>
          <a:p>
            <a:pPr marL="342886" indent="-342886" algn="just">
              <a:lnSpc>
                <a:spcPct val="107000"/>
              </a:lnSpc>
              <a:buFont typeface="Symbol" panose="05050102010706020507" pitchFamily="18" charset="2"/>
              <a:buChar char=""/>
            </a:pPr>
            <a:r>
              <a:rPr lang="en-US" dirty="0">
                <a:latin typeface="Palatino Linotype" panose="02040502050505030304" pitchFamily="18" charset="0"/>
                <a:ea typeface="Calibri" panose="020F0502020204030204" pitchFamily="34" charset="0"/>
                <a:cs typeface="Times New Roman" panose="02020603050405020304" pitchFamily="18" charset="0"/>
              </a:rPr>
              <a:t>Secondary voltage = Secondary Current (I) X Resistance  = 5*1.0= 5 V</a:t>
            </a:r>
          </a:p>
          <a:p>
            <a:pPr marL="342886" indent="-342886" algn="just">
              <a:lnSpc>
                <a:spcPct val="107000"/>
              </a:lnSpc>
              <a:spcAft>
                <a:spcPts val="800"/>
              </a:spcAft>
              <a:buFont typeface="Symbol" panose="05050102010706020507" pitchFamily="18" charset="2"/>
              <a:buChar char=""/>
            </a:pPr>
            <a:r>
              <a:rPr lang="en-US" b="1" dirty="0">
                <a:latin typeface="Palatino Linotype" panose="02040502050505030304" pitchFamily="18" charset="0"/>
                <a:ea typeface="Calibri" panose="020F0502020204030204" pitchFamily="34" charset="0"/>
                <a:cs typeface="Times New Roman" panose="02020603050405020304" pitchFamily="18" charset="0"/>
              </a:rPr>
              <a:t>Secondary burden (VA)</a:t>
            </a:r>
            <a:r>
              <a:rPr lang="en-US" dirty="0">
                <a:latin typeface="Palatino Linotype" panose="02040502050505030304" pitchFamily="18" charset="0"/>
                <a:ea typeface="Calibri" panose="020F0502020204030204" pitchFamily="34" charset="0"/>
                <a:cs typeface="Times New Roman" panose="02020603050405020304" pitchFamily="18" charset="0"/>
              </a:rPr>
              <a:t> = CT Secondary Current X CT Secondary Voltage = 5*5= 25 VA </a:t>
            </a:r>
          </a:p>
          <a:p>
            <a:endParaRPr lang="en-US" dirty="0"/>
          </a:p>
        </p:txBody>
      </p:sp>
    </p:spTree>
    <p:extLst>
      <p:ext uri="{BB962C8B-B14F-4D97-AF65-F5344CB8AC3E}">
        <p14:creationId xmlns:p14="http://schemas.microsoft.com/office/powerpoint/2010/main" val="713347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VTs</a:t>
            </a:r>
          </a:p>
        </p:txBody>
      </p:sp>
      <p:sp>
        <p:nvSpPr>
          <p:cNvPr id="8" name="TextBox 7">
            <a:extLst>
              <a:ext uri="{FF2B5EF4-FFF2-40B4-BE49-F238E27FC236}">
                <a16:creationId xmlns:a16="http://schemas.microsoft.com/office/drawing/2014/main" id="{81D16225-C201-481A-ADF6-8860E0FC07F0}"/>
              </a:ext>
            </a:extLst>
          </p:cNvPr>
          <p:cNvSpPr txBox="1"/>
          <p:nvPr/>
        </p:nvSpPr>
        <p:spPr>
          <a:xfrm>
            <a:off x="1" y="5564822"/>
            <a:ext cx="11842315" cy="1255728"/>
          </a:xfrm>
          <a:prstGeom prst="rect">
            <a:avLst/>
          </a:prstGeom>
          <a:noFill/>
        </p:spPr>
        <p:txBody>
          <a:bodyPr wrap="square" rtlCol="0">
            <a:spAutoFit/>
          </a:bodyPr>
          <a:lstStyle/>
          <a:p>
            <a:pPr marL="628625" lvl="1" indent="-171443">
              <a:buFont typeface="Arial" panose="020B0604020202020204" pitchFamily="34" charset="0"/>
              <a:buChar char="•"/>
            </a:pPr>
            <a:r>
              <a:rPr lang="en-US" i="1" dirty="0"/>
              <a:t>CT/VT instead of just CT to make safer conditions for metering</a:t>
            </a:r>
          </a:p>
          <a:p>
            <a:pPr marL="628625" lvl="1" indent="-171443">
              <a:buFont typeface="Arial" panose="020B0604020202020204" pitchFamily="34" charset="0"/>
              <a:buChar char="•"/>
            </a:pPr>
            <a:r>
              <a:rPr lang="en-US" i="1" dirty="0"/>
              <a:t>If a service has both CTs and VTs, then the two values are multiplied together to give the billing multiplier. For example, if  200:5 CT and 2.4:1 VT, the multiplier will be (40x2.4)= 96.</a:t>
            </a:r>
            <a:endParaRPr lang="en-US" dirty="0"/>
          </a:p>
          <a:p>
            <a:endParaRPr lang="en-US" sz="2160" dirty="0"/>
          </a:p>
        </p:txBody>
      </p:sp>
      <p:sp>
        <p:nvSpPr>
          <p:cNvPr id="10" name="TextBox 9">
            <a:extLst>
              <a:ext uri="{FF2B5EF4-FFF2-40B4-BE49-F238E27FC236}">
                <a16:creationId xmlns:a16="http://schemas.microsoft.com/office/drawing/2014/main" id="{3AC520B7-67EE-4394-9248-E1A73179ABDF}"/>
              </a:ext>
            </a:extLst>
          </p:cNvPr>
          <p:cNvSpPr txBox="1"/>
          <p:nvPr/>
        </p:nvSpPr>
        <p:spPr>
          <a:xfrm>
            <a:off x="302003" y="1787779"/>
            <a:ext cx="8278741" cy="1532727"/>
          </a:xfrm>
          <a:prstGeom prst="rect">
            <a:avLst/>
          </a:prstGeom>
          <a:noFill/>
        </p:spPr>
        <p:txBody>
          <a:bodyPr wrap="none" rtlCol="0">
            <a:spAutoFit/>
          </a:bodyPr>
          <a:lstStyle/>
          <a:p>
            <a:pPr marL="285739" indent="-285739">
              <a:buFont typeface="Arial" panose="020B0604020202020204" pitchFamily="34" charset="0"/>
              <a:buChar char="•"/>
            </a:pPr>
            <a:r>
              <a:rPr lang="en-US" b="1" dirty="0"/>
              <a:t>VTs </a:t>
            </a:r>
            <a:r>
              <a:rPr lang="en-US" dirty="0"/>
              <a:t>are used to measure the phase voltage in the conductors of a substation.</a:t>
            </a:r>
          </a:p>
          <a:p>
            <a:pPr marL="285739" indent="-285739">
              <a:buFont typeface="Arial" panose="020B0604020202020204" pitchFamily="34" charset="0"/>
              <a:buChar char="•"/>
            </a:pPr>
            <a:endParaRPr lang="en-US" dirty="0"/>
          </a:p>
          <a:p>
            <a:pPr marL="285739" indent="-285739">
              <a:buFont typeface="Arial" panose="020B0604020202020204" pitchFamily="34" charset="0"/>
              <a:buChar char="•"/>
            </a:pPr>
            <a:r>
              <a:rPr lang="en-US" dirty="0"/>
              <a:t>Like CTs, also used for protection and metering purposes.</a:t>
            </a:r>
          </a:p>
          <a:p>
            <a:endParaRPr lang="en-US" dirty="0"/>
          </a:p>
          <a:p>
            <a:endParaRPr lang="en-US" sz="2160" dirty="0"/>
          </a:p>
        </p:txBody>
      </p:sp>
      <p:grpSp>
        <p:nvGrpSpPr>
          <p:cNvPr id="94" name="Group 93">
            <a:extLst>
              <a:ext uri="{FF2B5EF4-FFF2-40B4-BE49-F238E27FC236}">
                <a16:creationId xmlns:a16="http://schemas.microsoft.com/office/drawing/2014/main" id="{6577482A-5B97-41A8-98E7-C628BABAF01D}"/>
              </a:ext>
            </a:extLst>
          </p:cNvPr>
          <p:cNvGrpSpPr/>
          <p:nvPr/>
        </p:nvGrpSpPr>
        <p:grpSpPr>
          <a:xfrm>
            <a:off x="1095030" y="2741513"/>
            <a:ext cx="4088056" cy="2706130"/>
            <a:chOff x="6076604" y="2456432"/>
            <a:chExt cx="4088056" cy="2706130"/>
          </a:xfrm>
        </p:grpSpPr>
        <p:sp>
          <p:nvSpPr>
            <p:cNvPr id="19" name="Rectangle 18">
              <a:extLst>
                <a:ext uri="{FF2B5EF4-FFF2-40B4-BE49-F238E27FC236}">
                  <a16:creationId xmlns:a16="http://schemas.microsoft.com/office/drawing/2014/main" id="{C16354E5-73B8-4D7F-8415-CB7D2378DB6F}"/>
                </a:ext>
              </a:extLst>
            </p:cNvPr>
            <p:cNvSpPr/>
            <p:nvPr/>
          </p:nvSpPr>
          <p:spPr>
            <a:xfrm>
              <a:off x="6096000" y="2456432"/>
              <a:ext cx="4068660" cy="270613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21" name="Frame 20">
              <a:extLst>
                <a:ext uri="{FF2B5EF4-FFF2-40B4-BE49-F238E27FC236}">
                  <a16:creationId xmlns:a16="http://schemas.microsoft.com/office/drawing/2014/main" id="{E9BFE8E1-20AD-45A0-8C95-8D0E9BB92140}"/>
                </a:ext>
              </a:extLst>
            </p:cNvPr>
            <p:cNvSpPr/>
            <p:nvPr/>
          </p:nvSpPr>
          <p:spPr>
            <a:xfrm>
              <a:off x="7306812" y="2978092"/>
              <a:ext cx="1493240" cy="137579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chemeClr val="tx1"/>
                </a:solidFill>
              </a:endParaRPr>
            </a:p>
          </p:txBody>
        </p:sp>
        <p:cxnSp>
          <p:nvCxnSpPr>
            <p:cNvPr id="23" name="Straight Connector 22">
              <a:extLst>
                <a:ext uri="{FF2B5EF4-FFF2-40B4-BE49-F238E27FC236}">
                  <a16:creationId xmlns:a16="http://schemas.microsoft.com/office/drawing/2014/main" id="{43AB2A46-7BB6-4938-A53B-ECFA05FAC360}"/>
                </a:ext>
              </a:extLst>
            </p:cNvPr>
            <p:cNvCxnSpPr>
              <a:cxnSpLocks/>
            </p:cNvCxnSpPr>
            <p:nvPr/>
          </p:nvCxnSpPr>
          <p:spPr>
            <a:xfrm flipH="1">
              <a:off x="6591300" y="3305175"/>
              <a:ext cx="885825"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F2A689ED-3735-4273-AC37-D7F29670F094}"/>
                </a:ext>
              </a:extLst>
            </p:cNvPr>
            <p:cNvCxnSpPr>
              <a:cxnSpLocks/>
            </p:cNvCxnSpPr>
            <p:nvPr/>
          </p:nvCxnSpPr>
          <p:spPr>
            <a:xfrm flipH="1">
              <a:off x="6591300" y="3943350"/>
              <a:ext cx="885825"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a:extLst>
                <a:ext uri="{FF2B5EF4-FFF2-40B4-BE49-F238E27FC236}">
                  <a16:creationId xmlns:a16="http://schemas.microsoft.com/office/drawing/2014/main" id="{731EAB4D-0C7F-47E4-A19A-2C66CB5B78F0}"/>
                </a:ext>
              </a:extLst>
            </p:cNvPr>
            <p:cNvCxnSpPr>
              <a:cxnSpLocks/>
            </p:cNvCxnSpPr>
            <p:nvPr/>
          </p:nvCxnSpPr>
          <p:spPr>
            <a:xfrm flipH="1">
              <a:off x="7306812" y="3429000"/>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96F60D7E-564A-42CE-8331-95E4CA21412B}"/>
                </a:ext>
              </a:extLst>
            </p:cNvPr>
            <p:cNvCxnSpPr>
              <a:cxnSpLocks/>
            </p:cNvCxnSpPr>
            <p:nvPr/>
          </p:nvCxnSpPr>
          <p:spPr>
            <a:xfrm flipH="1">
              <a:off x="7306812" y="3524250"/>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BCA3DDAC-8571-4D3B-9427-C009F2E8E68B}"/>
                </a:ext>
              </a:extLst>
            </p:cNvPr>
            <p:cNvCxnSpPr>
              <a:cxnSpLocks/>
            </p:cNvCxnSpPr>
            <p:nvPr/>
          </p:nvCxnSpPr>
          <p:spPr>
            <a:xfrm flipH="1">
              <a:off x="7306812" y="3609975"/>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380D5173-AEDF-440A-8436-D90F26B54088}"/>
                </a:ext>
              </a:extLst>
            </p:cNvPr>
            <p:cNvCxnSpPr>
              <a:cxnSpLocks/>
            </p:cNvCxnSpPr>
            <p:nvPr/>
          </p:nvCxnSpPr>
          <p:spPr>
            <a:xfrm flipH="1">
              <a:off x="7306812" y="3705225"/>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a:extLst>
                <a:ext uri="{FF2B5EF4-FFF2-40B4-BE49-F238E27FC236}">
                  <a16:creationId xmlns:a16="http://schemas.microsoft.com/office/drawing/2014/main" id="{E60AF4F7-E6C0-456C-A984-8E830EEEFFC0}"/>
                </a:ext>
              </a:extLst>
            </p:cNvPr>
            <p:cNvCxnSpPr>
              <a:cxnSpLocks/>
            </p:cNvCxnSpPr>
            <p:nvPr/>
          </p:nvCxnSpPr>
          <p:spPr>
            <a:xfrm flipH="1">
              <a:off x="7306812" y="3798093"/>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26BF3A92-AE12-43C7-9B74-1D218E4FD69A}"/>
                </a:ext>
              </a:extLst>
            </p:cNvPr>
            <p:cNvCxnSpPr>
              <a:cxnSpLocks/>
            </p:cNvCxnSpPr>
            <p:nvPr/>
          </p:nvCxnSpPr>
          <p:spPr>
            <a:xfrm flipH="1">
              <a:off x="7306812" y="3883819"/>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E9F9BA27-BF9B-4EE6-9BCC-461C90D71614}"/>
                </a:ext>
              </a:extLst>
            </p:cNvPr>
            <p:cNvCxnSpPr>
              <a:cxnSpLocks/>
            </p:cNvCxnSpPr>
            <p:nvPr/>
          </p:nvCxnSpPr>
          <p:spPr>
            <a:xfrm flipH="1">
              <a:off x="7306812" y="3364707"/>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AFBE3D8-926B-4A06-BA6B-A20E83CC1D6B}"/>
                </a:ext>
              </a:extLst>
            </p:cNvPr>
            <p:cNvCxnSpPr>
              <a:cxnSpLocks/>
            </p:cNvCxnSpPr>
            <p:nvPr/>
          </p:nvCxnSpPr>
          <p:spPr>
            <a:xfrm flipH="1">
              <a:off x="8629739" y="3292475"/>
              <a:ext cx="857161" cy="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C3E3B205-322B-462F-9788-8F5DC4E9A8F0}"/>
                </a:ext>
              </a:extLst>
            </p:cNvPr>
            <p:cNvCxnSpPr>
              <a:cxnSpLocks/>
            </p:cNvCxnSpPr>
            <p:nvPr/>
          </p:nvCxnSpPr>
          <p:spPr>
            <a:xfrm flipH="1">
              <a:off x="8629739" y="3930650"/>
              <a:ext cx="857161" cy="0"/>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a:extLst>
                <a:ext uri="{FF2B5EF4-FFF2-40B4-BE49-F238E27FC236}">
                  <a16:creationId xmlns:a16="http://schemas.microsoft.com/office/drawing/2014/main" id="{32BA38D0-EA67-4721-958A-24CC14C05FDE}"/>
                </a:ext>
              </a:extLst>
            </p:cNvPr>
            <p:cNvCxnSpPr>
              <a:cxnSpLocks/>
            </p:cNvCxnSpPr>
            <p:nvPr/>
          </p:nvCxnSpPr>
          <p:spPr>
            <a:xfrm flipH="1">
              <a:off x="8629739" y="3416300"/>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7EC52DC3-C3F5-4DDB-B688-6F193F3BA04D}"/>
                </a:ext>
              </a:extLst>
            </p:cNvPr>
            <p:cNvCxnSpPr>
              <a:cxnSpLocks/>
            </p:cNvCxnSpPr>
            <p:nvPr/>
          </p:nvCxnSpPr>
          <p:spPr>
            <a:xfrm flipH="1">
              <a:off x="8629739" y="3597275"/>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08E08E2E-3DE3-4ABB-B752-86BB4B17B958}"/>
                </a:ext>
              </a:extLst>
            </p:cNvPr>
            <p:cNvCxnSpPr>
              <a:cxnSpLocks/>
            </p:cNvCxnSpPr>
            <p:nvPr/>
          </p:nvCxnSpPr>
          <p:spPr>
            <a:xfrm flipH="1">
              <a:off x="8629739" y="3785393"/>
              <a:ext cx="170313" cy="0"/>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a:extLst>
                <a:ext uri="{FF2B5EF4-FFF2-40B4-BE49-F238E27FC236}">
                  <a16:creationId xmlns:a16="http://schemas.microsoft.com/office/drawing/2014/main" id="{6D5CEA58-C8F9-40F5-9B32-8A2AA578363A}"/>
                </a:ext>
              </a:extLst>
            </p:cNvPr>
            <p:cNvCxnSpPr>
              <a:cxnSpLocks/>
            </p:cNvCxnSpPr>
            <p:nvPr/>
          </p:nvCxnSpPr>
          <p:spPr>
            <a:xfrm flipV="1">
              <a:off x="9486900" y="3284537"/>
              <a:ext cx="0" cy="207963"/>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a:extLst>
                <a:ext uri="{FF2B5EF4-FFF2-40B4-BE49-F238E27FC236}">
                  <a16:creationId xmlns:a16="http://schemas.microsoft.com/office/drawing/2014/main" id="{C84D6570-DBFA-4FDD-972C-3AF5696358EB}"/>
                </a:ext>
              </a:extLst>
            </p:cNvPr>
            <p:cNvCxnSpPr>
              <a:cxnSpLocks/>
            </p:cNvCxnSpPr>
            <p:nvPr/>
          </p:nvCxnSpPr>
          <p:spPr>
            <a:xfrm flipV="1">
              <a:off x="9486900" y="3749675"/>
              <a:ext cx="0" cy="193675"/>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a:extLst>
                <a:ext uri="{FF2B5EF4-FFF2-40B4-BE49-F238E27FC236}">
                  <a16:creationId xmlns:a16="http://schemas.microsoft.com/office/drawing/2014/main" id="{CC4A6791-A65B-4DC2-BBF3-7C934D276571}"/>
                </a:ext>
              </a:extLst>
            </p:cNvPr>
            <p:cNvCxnSpPr>
              <a:cxnSpLocks/>
            </p:cNvCxnSpPr>
            <p:nvPr/>
          </p:nvCxnSpPr>
          <p:spPr>
            <a:xfrm flipV="1">
              <a:off x="6591300" y="3292475"/>
              <a:ext cx="0" cy="193675"/>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a:extLst>
                <a:ext uri="{FF2B5EF4-FFF2-40B4-BE49-F238E27FC236}">
                  <a16:creationId xmlns:a16="http://schemas.microsoft.com/office/drawing/2014/main" id="{27B91AAE-7C9B-4631-960D-13BC9F237745}"/>
                </a:ext>
              </a:extLst>
            </p:cNvPr>
            <p:cNvCxnSpPr>
              <a:cxnSpLocks/>
            </p:cNvCxnSpPr>
            <p:nvPr/>
          </p:nvCxnSpPr>
          <p:spPr>
            <a:xfrm flipV="1">
              <a:off x="6591300" y="3750468"/>
              <a:ext cx="0" cy="193675"/>
            </a:xfrm>
            <a:prstGeom prst="line">
              <a:avLst/>
            </a:prstGeom>
          </p:spPr>
          <p:style>
            <a:lnRef idx="3">
              <a:schemeClr val="dk1"/>
            </a:lnRef>
            <a:fillRef idx="0">
              <a:schemeClr val="dk1"/>
            </a:fillRef>
            <a:effectRef idx="2">
              <a:schemeClr val="dk1"/>
            </a:effectRef>
            <a:fontRef idx="minor">
              <a:schemeClr val="tx1"/>
            </a:fontRef>
          </p:style>
        </p:cxnSp>
        <p:sp>
          <p:nvSpPr>
            <p:cNvPr id="86" name="Oval 85">
              <a:extLst>
                <a:ext uri="{FF2B5EF4-FFF2-40B4-BE49-F238E27FC236}">
                  <a16:creationId xmlns:a16="http://schemas.microsoft.com/office/drawing/2014/main" id="{6C3890C1-8E0E-4369-91BC-80F2208628DA}"/>
                </a:ext>
              </a:extLst>
            </p:cNvPr>
            <p:cNvSpPr/>
            <p:nvPr/>
          </p:nvSpPr>
          <p:spPr>
            <a:xfrm>
              <a:off x="6455613" y="3484020"/>
              <a:ext cx="268578" cy="26857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chemeClr val="tx1"/>
                  </a:solidFill>
                </a:rPr>
                <a:t>~</a:t>
              </a:r>
            </a:p>
          </p:txBody>
        </p:sp>
        <p:sp>
          <p:nvSpPr>
            <p:cNvPr id="87" name="Oval 86">
              <a:extLst>
                <a:ext uri="{FF2B5EF4-FFF2-40B4-BE49-F238E27FC236}">
                  <a16:creationId xmlns:a16="http://schemas.microsoft.com/office/drawing/2014/main" id="{DB3C93BA-2D21-492E-BCED-13EA4224DD95}"/>
                </a:ext>
              </a:extLst>
            </p:cNvPr>
            <p:cNvSpPr/>
            <p:nvPr/>
          </p:nvSpPr>
          <p:spPr>
            <a:xfrm>
              <a:off x="9352611" y="3484020"/>
              <a:ext cx="268578" cy="26857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160" dirty="0"/>
                <a:t>V</a:t>
              </a:r>
            </a:p>
          </p:txBody>
        </p:sp>
        <p:sp>
          <p:nvSpPr>
            <p:cNvPr id="88" name="TextBox 87">
              <a:extLst>
                <a:ext uri="{FF2B5EF4-FFF2-40B4-BE49-F238E27FC236}">
                  <a16:creationId xmlns:a16="http://schemas.microsoft.com/office/drawing/2014/main" id="{96A21E67-E5AC-4E68-BE26-ABCCB23BDDE5}"/>
                </a:ext>
              </a:extLst>
            </p:cNvPr>
            <p:cNvSpPr txBox="1"/>
            <p:nvPr/>
          </p:nvSpPr>
          <p:spPr>
            <a:xfrm>
              <a:off x="6076604" y="2602102"/>
              <a:ext cx="1578124" cy="307777"/>
            </a:xfrm>
            <a:prstGeom prst="rect">
              <a:avLst/>
            </a:prstGeom>
            <a:noFill/>
          </p:spPr>
          <p:txBody>
            <a:bodyPr wrap="none" rtlCol="0">
              <a:spAutoFit/>
            </a:bodyPr>
            <a:lstStyle/>
            <a:p>
              <a:r>
                <a:rPr lang="en-US" sz="1400" dirty="0"/>
                <a:t>Primary Winding</a:t>
              </a:r>
            </a:p>
          </p:txBody>
        </p:sp>
        <p:sp>
          <p:nvSpPr>
            <p:cNvPr id="89" name="TextBox 88">
              <a:extLst>
                <a:ext uri="{FF2B5EF4-FFF2-40B4-BE49-F238E27FC236}">
                  <a16:creationId xmlns:a16="http://schemas.microsoft.com/office/drawing/2014/main" id="{87F53B01-560B-4039-BCE0-E3B6C40B3A94}"/>
                </a:ext>
              </a:extLst>
            </p:cNvPr>
            <p:cNvSpPr txBox="1"/>
            <p:nvPr/>
          </p:nvSpPr>
          <p:spPr>
            <a:xfrm>
              <a:off x="8398181" y="2617979"/>
              <a:ext cx="1759264" cy="307777"/>
            </a:xfrm>
            <a:prstGeom prst="rect">
              <a:avLst/>
            </a:prstGeom>
            <a:noFill/>
          </p:spPr>
          <p:txBody>
            <a:bodyPr wrap="none" rtlCol="0">
              <a:spAutoFit/>
            </a:bodyPr>
            <a:lstStyle/>
            <a:p>
              <a:r>
                <a:rPr lang="en-US" sz="1400" dirty="0"/>
                <a:t>Secondary Winding</a:t>
              </a:r>
            </a:p>
          </p:txBody>
        </p:sp>
        <p:sp>
          <p:nvSpPr>
            <p:cNvPr id="90" name="TextBox 89">
              <a:extLst>
                <a:ext uri="{FF2B5EF4-FFF2-40B4-BE49-F238E27FC236}">
                  <a16:creationId xmlns:a16="http://schemas.microsoft.com/office/drawing/2014/main" id="{9F8A34A2-B033-45A8-A716-5C201E11B6E7}"/>
                </a:ext>
              </a:extLst>
            </p:cNvPr>
            <p:cNvSpPr txBox="1"/>
            <p:nvPr/>
          </p:nvSpPr>
          <p:spPr>
            <a:xfrm>
              <a:off x="6865666" y="2945905"/>
              <a:ext cx="441146" cy="307777"/>
            </a:xfrm>
            <a:prstGeom prst="rect">
              <a:avLst/>
            </a:prstGeom>
            <a:noFill/>
          </p:spPr>
          <p:txBody>
            <a:bodyPr wrap="none" rtlCol="0">
              <a:spAutoFit/>
            </a:bodyPr>
            <a:lstStyle/>
            <a:p>
              <a:r>
                <a:rPr lang="en-US" sz="1400" dirty="0"/>
                <a:t>Np</a:t>
              </a:r>
            </a:p>
          </p:txBody>
        </p:sp>
        <p:sp>
          <p:nvSpPr>
            <p:cNvPr id="91" name="TextBox 90">
              <a:extLst>
                <a:ext uri="{FF2B5EF4-FFF2-40B4-BE49-F238E27FC236}">
                  <a16:creationId xmlns:a16="http://schemas.microsoft.com/office/drawing/2014/main" id="{4FF51A2D-5A59-4D93-A758-3C51C7B77515}"/>
                </a:ext>
              </a:extLst>
            </p:cNvPr>
            <p:cNvSpPr txBox="1"/>
            <p:nvPr/>
          </p:nvSpPr>
          <p:spPr>
            <a:xfrm>
              <a:off x="8868727" y="2903059"/>
              <a:ext cx="409086" cy="307777"/>
            </a:xfrm>
            <a:prstGeom prst="rect">
              <a:avLst/>
            </a:prstGeom>
            <a:noFill/>
          </p:spPr>
          <p:txBody>
            <a:bodyPr wrap="none" rtlCol="0">
              <a:spAutoFit/>
            </a:bodyPr>
            <a:lstStyle/>
            <a:p>
              <a:r>
                <a:rPr lang="en-US" sz="1400" dirty="0"/>
                <a:t>Ns</a:t>
              </a:r>
            </a:p>
          </p:txBody>
        </p:sp>
        <p:sp>
          <p:nvSpPr>
            <p:cNvPr id="92" name="TextBox 91">
              <a:extLst>
                <a:ext uri="{FF2B5EF4-FFF2-40B4-BE49-F238E27FC236}">
                  <a16:creationId xmlns:a16="http://schemas.microsoft.com/office/drawing/2014/main" id="{56B308D5-D85C-49CC-962E-0B311B0050BA}"/>
                </a:ext>
              </a:extLst>
            </p:cNvPr>
            <p:cNvSpPr txBox="1"/>
            <p:nvPr/>
          </p:nvSpPr>
          <p:spPr>
            <a:xfrm>
              <a:off x="6258326" y="3995914"/>
              <a:ext cx="723275" cy="307777"/>
            </a:xfrm>
            <a:prstGeom prst="rect">
              <a:avLst/>
            </a:prstGeom>
            <a:noFill/>
          </p:spPr>
          <p:txBody>
            <a:bodyPr wrap="none" rtlCol="0">
              <a:spAutoFit/>
            </a:bodyPr>
            <a:lstStyle/>
            <a:p>
              <a:r>
                <a:rPr lang="en-US" sz="1400" dirty="0"/>
                <a:t>Source</a:t>
              </a:r>
            </a:p>
          </p:txBody>
        </p:sp>
        <p:sp>
          <p:nvSpPr>
            <p:cNvPr id="93" name="TextBox 92">
              <a:extLst>
                <a:ext uri="{FF2B5EF4-FFF2-40B4-BE49-F238E27FC236}">
                  <a16:creationId xmlns:a16="http://schemas.microsoft.com/office/drawing/2014/main" id="{ED85E834-8F11-406C-A392-E63B09FF3269}"/>
                </a:ext>
              </a:extLst>
            </p:cNvPr>
            <p:cNvSpPr txBox="1"/>
            <p:nvPr/>
          </p:nvSpPr>
          <p:spPr>
            <a:xfrm>
              <a:off x="8980732" y="3976785"/>
              <a:ext cx="973472" cy="307777"/>
            </a:xfrm>
            <a:prstGeom prst="rect">
              <a:avLst/>
            </a:prstGeom>
            <a:noFill/>
          </p:spPr>
          <p:txBody>
            <a:bodyPr wrap="none" rtlCol="0">
              <a:spAutoFit/>
            </a:bodyPr>
            <a:lstStyle/>
            <a:p>
              <a:r>
                <a:rPr lang="en-US" sz="1400" dirty="0"/>
                <a:t>Voltmeter</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B108452-204F-4128-9C81-C6D3F16071EE}"/>
                    </a:ext>
                  </a:extLst>
                </p:cNvPr>
                <p:cNvSpPr txBox="1"/>
                <p:nvPr/>
              </p:nvSpPr>
              <p:spPr>
                <a:xfrm>
                  <a:off x="6838043" y="4405221"/>
                  <a:ext cx="2656703" cy="753604"/>
                </a:xfrm>
                <a:prstGeom prst="rect">
                  <a:avLst/>
                </a:prstGeom>
                <a:no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rPr>
                                  <m:t>𝑵</m:t>
                                </m:r>
                              </m:e>
                              <m:sub>
                                <m:r>
                                  <a:rPr lang="en-US" sz="2400" b="1" i="1">
                                    <a:latin typeface="Cambria Math" panose="02040503050406030204" pitchFamily="18" charset="0"/>
                                  </a:rPr>
                                  <m:t>𝑷</m:t>
                                </m:r>
                              </m:sub>
                            </m:sSub>
                          </m:num>
                          <m:den>
                            <m:sSub>
                              <m:sSubPr>
                                <m:ctrlPr>
                                  <a:rPr lang="en-US" sz="2400" b="1" i="1">
                                    <a:latin typeface="Cambria Math" panose="02040503050406030204" pitchFamily="18" charset="0"/>
                                  </a:rPr>
                                </m:ctrlPr>
                              </m:sSubPr>
                              <m:e>
                                <m:r>
                                  <a:rPr lang="en-US" sz="2400" b="1" i="1">
                                    <a:latin typeface="Cambria Math" panose="02040503050406030204" pitchFamily="18" charset="0"/>
                                  </a:rPr>
                                  <m:t>𝑵</m:t>
                                </m:r>
                              </m:e>
                              <m:sub>
                                <m:r>
                                  <a:rPr lang="en-US" sz="2400" b="1" i="1">
                                    <a:latin typeface="Cambria Math" panose="02040503050406030204" pitchFamily="18" charset="0"/>
                                  </a:rPr>
                                  <m:t>𝒔</m:t>
                                </m:r>
                              </m:sub>
                            </m:sSub>
                          </m:den>
                        </m:f>
                        <m:r>
                          <a:rPr lang="en-US" sz="2400" b="1">
                            <a:latin typeface="Cambria Math" panose="02040503050406030204" pitchFamily="18" charset="0"/>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en-US" sz="2400" b="1" i="1">
                                    <a:latin typeface="Cambria Math" panose="02040503050406030204" pitchFamily="18" charset="0"/>
                                  </a:rPr>
                                  <m:t>𝑽</m:t>
                                </m:r>
                              </m:e>
                              <m:sub>
                                <m:r>
                                  <a:rPr lang="en-US" sz="2400" b="1" i="1">
                                    <a:latin typeface="Cambria Math" panose="02040503050406030204" pitchFamily="18" charset="0"/>
                                  </a:rPr>
                                  <m:t>𝑷</m:t>
                                </m:r>
                              </m:sub>
                            </m:sSub>
                          </m:num>
                          <m:den>
                            <m:sSub>
                              <m:sSubPr>
                                <m:ctrlPr>
                                  <a:rPr lang="en-US" sz="2400" b="1" i="1">
                                    <a:latin typeface="Cambria Math" panose="02040503050406030204" pitchFamily="18" charset="0"/>
                                  </a:rPr>
                                </m:ctrlPr>
                              </m:sSubPr>
                              <m:e>
                                <m:r>
                                  <a:rPr lang="en-US" sz="2400" b="1" i="1">
                                    <a:latin typeface="Cambria Math" panose="02040503050406030204" pitchFamily="18" charset="0"/>
                                  </a:rPr>
                                  <m:t>𝑽</m:t>
                                </m:r>
                              </m:e>
                              <m:sub>
                                <m:r>
                                  <a:rPr lang="en-US" sz="2400" b="1" i="1">
                                    <a:latin typeface="Cambria Math" panose="02040503050406030204" pitchFamily="18" charset="0"/>
                                  </a:rPr>
                                  <m:t>𝒔</m:t>
                                </m:r>
                              </m:sub>
                            </m:sSub>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𝑰𝒔</m:t>
                            </m:r>
                          </m:num>
                          <m:den>
                            <m:sSub>
                              <m:sSubPr>
                                <m:ctrlPr>
                                  <a:rPr lang="en-US" sz="2400" b="1" i="1">
                                    <a:latin typeface="Cambria Math" panose="02040503050406030204" pitchFamily="18" charset="0"/>
                                  </a:rPr>
                                </m:ctrlPr>
                              </m:sSubPr>
                              <m:e>
                                <m:r>
                                  <a:rPr lang="en-US" sz="2400" b="1" i="1">
                                    <a:latin typeface="Cambria Math" panose="02040503050406030204" pitchFamily="18" charset="0"/>
                                  </a:rPr>
                                  <m:t>𝑰</m:t>
                                </m:r>
                              </m:e>
                              <m:sub>
                                <m:r>
                                  <a:rPr lang="en-US" sz="2400" b="1" i="1">
                                    <a:latin typeface="Cambria Math" panose="02040503050406030204" pitchFamily="18" charset="0"/>
                                  </a:rPr>
                                  <m:t>𝑷</m:t>
                                </m:r>
                              </m:sub>
                            </m:sSub>
                          </m:den>
                        </m:f>
                      </m:oMath>
                    </m:oMathPara>
                  </a14:m>
                  <a:endParaRPr lang="en-US" sz="2400" b="1" dirty="0"/>
                </a:p>
              </p:txBody>
            </p:sp>
          </mc:Choice>
          <mc:Fallback xmlns="">
            <p:sp>
              <p:nvSpPr>
                <p:cNvPr id="18" name="TextBox 17">
                  <a:extLst>
                    <a:ext uri="{FF2B5EF4-FFF2-40B4-BE49-F238E27FC236}">
                      <a16:creationId xmlns:a16="http://schemas.microsoft.com/office/drawing/2014/main" id="{8B108452-204F-4128-9C81-C6D3F16071EE}"/>
                    </a:ext>
                  </a:extLst>
                </p:cNvPr>
                <p:cNvSpPr txBox="1">
                  <a:spLocks noRot="1" noChangeAspect="1" noMove="1" noResize="1" noEditPoints="1" noAdjustHandles="1" noChangeArrowheads="1" noChangeShapeType="1" noTextEdit="1"/>
                </p:cNvSpPr>
                <p:nvPr/>
              </p:nvSpPr>
              <p:spPr>
                <a:xfrm>
                  <a:off x="6838043" y="4405221"/>
                  <a:ext cx="2656703" cy="753604"/>
                </a:xfrm>
                <a:prstGeom prst="rect">
                  <a:avLst/>
                </a:prstGeom>
                <a:blipFill>
                  <a:blip r:embed="rId2"/>
                  <a:stretch>
                    <a:fillRect/>
                  </a:stretch>
                </a:blipFill>
                <a:ln>
                  <a:solidFill>
                    <a:schemeClr val="tx1"/>
                  </a:solidFill>
                </a:ln>
              </p:spPr>
              <p:txBody>
                <a:bodyPr/>
                <a:lstStyle/>
                <a:p>
                  <a:r>
                    <a:rPr lang="en-US">
                      <a:noFill/>
                    </a:rPr>
                    <a:t> </a:t>
                  </a:r>
                </a:p>
              </p:txBody>
            </p:sp>
          </mc:Fallback>
        </mc:AlternateContent>
      </p:grpSp>
      <p:pic>
        <p:nvPicPr>
          <p:cNvPr id="3074" name="Picture 2" descr="Voltage Transformer: Learn the Purpose, Cost, and Lead Time to Procure |  PEguru">
            <a:extLst>
              <a:ext uri="{FF2B5EF4-FFF2-40B4-BE49-F238E27FC236}">
                <a16:creationId xmlns:a16="http://schemas.microsoft.com/office/drawing/2014/main" id="{D9B49A7D-09F1-4825-BD17-EB4C2E657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6863" y="2334621"/>
            <a:ext cx="1834219" cy="323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8257"/>
      </p:ext>
    </p:extLst>
  </p:cSld>
  <p:clrMapOvr>
    <a:masterClrMapping/>
  </p:clrMapOvr>
  <p:transition spd="slow">
    <p:wipe/>
  </p:transition>
</p:sld>
</file>

<file path=ppt/theme/theme1.xml><?xml version="1.0" encoding="utf-8"?>
<a:theme xmlns:a="http://schemas.openxmlformats.org/drawingml/2006/main" name="One Energy Presenta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8D6C9821-A175-4749-AA5E-47A9349046E1}" vid="{3C5D64F5-1030-4299-AA3F-9E0B8CB8EA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Wide Pg - blue_2019</Template>
  <TotalTime>3915</TotalTime>
  <Words>1059</Words>
  <Application>Microsoft Office PowerPoint</Application>
  <PresentationFormat>Widescreen</PresentationFormat>
  <Paragraphs>147</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Cambria</vt:lpstr>
      <vt:lpstr>Cambria Math</vt:lpstr>
      <vt:lpstr>Century Gothic</vt:lpstr>
      <vt:lpstr>Palatino Linotype</vt:lpstr>
      <vt:lpstr>Symbol</vt:lpstr>
      <vt:lpstr>Times New Roman</vt:lpstr>
      <vt:lpstr>One Energy Presentations</vt:lpstr>
      <vt:lpstr>PowerPoint Presentation</vt:lpstr>
      <vt:lpstr>Definition</vt:lpstr>
      <vt:lpstr>Introduction</vt:lpstr>
      <vt:lpstr>Introduction</vt:lpstr>
      <vt:lpstr>CTs</vt:lpstr>
      <vt:lpstr>CTs</vt:lpstr>
      <vt:lpstr>CTs</vt:lpstr>
      <vt:lpstr>CTs</vt:lpstr>
      <vt:lpstr>VTs</vt:lpstr>
      <vt:lpstr>Circuit breaker</vt:lpstr>
      <vt:lpstr>Circuit breaker</vt:lpstr>
      <vt:lpstr>Main Power Transformer</vt:lpstr>
      <vt:lpstr>Voltage regulators</vt:lpstr>
      <vt:lpstr>One-line Diagram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Kleinau</dc:creator>
  <cp:lastModifiedBy>Juan Reimondo</cp:lastModifiedBy>
  <cp:revision>39</cp:revision>
  <cp:lastPrinted>2017-03-15T21:18:02Z</cp:lastPrinted>
  <dcterms:created xsi:type="dcterms:W3CDTF">2021-08-03T17:22:32Z</dcterms:created>
  <dcterms:modified xsi:type="dcterms:W3CDTF">2022-03-01T20:48:04Z</dcterms:modified>
</cp:coreProperties>
</file>