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3" r:id="rId6"/>
    <p:sldId id="268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A8268D-A85F-4548-A2CC-C3DDC4059DCC}">
          <p14:sldIdLst>
            <p14:sldId id="256"/>
            <p14:sldId id="259"/>
            <p14:sldId id="260"/>
            <p14:sldId id="262"/>
            <p14:sldId id="263"/>
            <p14:sldId id="268"/>
            <p14:sldId id="261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4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B8DED-EBA2-4766-908C-A1784D075350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F8B05-337B-4454-B558-930237D0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1354976"/>
            <a:ext cx="9144000" cy="5503024"/>
            <a:chOff x="687278" y="1354975"/>
            <a:chExt cx="9144000" cy="5503025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55" t="20859" r="73275" b="953"/>
            <a:stretch/>
          </p:blipFill>
          <p:spPr>
            <a:xfrm>
              <a:off x="687278" y="1354975"/>
              <a:ext cx="1844366" cy="550302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47" t="78760" r="3411"/>
            <a:stretch/>
          </p:blipFill>
          <p:spPr>
            <a:xfrm>
              <a:off x="2474284" y="5037513"/>
              <a:ext cx="7356994" cy="1820487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 userDrawn="1"/>
          </p:nvSpPr>
          <p:spPr>
            <a:xfrm>
              <a:off x="2474284" y="1354976"/>
              <a:ext cx="7356994" cy="3682537"/>
            </a:xfrm>
            <a:prstGeom prst="rect">
              <a:avLst/>
            </a:prstGeom>
            <a:solidFill>
              <a:srgbClr val="00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2738880" y="2299018"/>
            <a:ext cx="5564981" cy="931862"/>
          </a:xfrm>
        </p:spPr>
        <p:txBody>
          <a:bodyPr>
            <a:noAutofit/>
          </a:bodyPr>
          <a:lstStyle>
            <a:lvl1pPr marL="0" indent="0" algn="ctr">
              <a:buNone/>
              <a:defRPr sz="4800" b="1" cap="all" baseline="0">
                <a:solidFill>
                  <a:schemeClr val="bg1"/>
                </a:solidFill>
                <a:latin typeface="+mj-lt"/>
              </a:defRPr>
            </a:lvl1pPr>
            <a:lvl2pPr>
              <a:defRPr b="1" cap="all" baseline="0">
                <a:solidFill>
                  <a:schemeClr val="bg1"/>
                </a:solidFill>
                <a:latin typeface="+mj-lt"/>
              </a:defRPr>
            </a:lvl2pPr>
            <a:lvl3pPr>
              <a:defRPr b="1" cap="all" baseline="0">
                <a:solidFill>
                  <a:schemeClr val="bg1"/>
                </a:solidFill>
                <a:latin typeface="+mj-lt"/>
              </a:defRPr>
            </a:lvl3pPr>
            <a:lvl4pPr>
              <a:defRPr b="1" cap="all" baseline="0">
                <a:solidFill>
                  <a:schemeClr val="bg1"/>
                </a:solidFill>
                <a:latin typeface="+mj-lt"/>
              </a:defRPr>
            </a:lvl4pPr>
            <a:lvl5pPr>
              <a:defRPr b="1" cap="all" baseline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CC96AF5-6017-07A7-3D97-1DC264F4A9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608" y="156833"/>
            <a:ext cx="1707145" cy="103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0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1353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471353"/>
            <a:ext cx="4629150" cy="46373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148791"/>
            <a:ext cx="2949178" cy="295990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09D4-84DB-4B78-AF1D-B934C8797209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2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82826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6200" y="1482826"/>
            <a:ext cx="4629150" cy="467690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150524"/>
            <a:ext cx="2949178" cy="30092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F6BC-BD2C-480D-AE7A-AC0D1779272C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5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1A1-E075-4A77-8317-1C6D1E49FF66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54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454727"/>
            <a:ext cx="1971675" cy="472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1454727"/>
            <a:ext cx="5800725" cy="472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C7A17-4B7D-4D6E-B9C2-D28203B9BD80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76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 b="1"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E1AD1-8C34-4217-B81B-B9ABC8BB3121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293227" y="365135"/>
            <a:ext cx="7222127" cy="7872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054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E1AD1-8C34-4217-B81B-B9ABC8BB3121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0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E1AD1-8C34-4217-B81B-B9ABC8BB3121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6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A33A-E54C-442D-9186-352CD1C3D61D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9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B29F-4592-471E-BAC3-27AE3182B56C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5941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1871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E46F-87FE-46F2-961E-ECA482E6E173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667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989" y="374073"/>
            <a:ext cx="6629552" cy="798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14475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1447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D660-C672-4606-9D09-165DFF4FC29C}" type="datetime1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63DC-FC82-4ED9-AC86-9975A7C3DDCC}" type="datetime1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7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9001-50EA-470E-A2C4-93317094E12C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2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3862" y="365126"/>
            <a:ext cx="6711488" cy="802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3E46F-87FE-46F2-961E-ECA482E6E173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93DFA-70F6-4220-86AB-AD3183C08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 flipV="1">
            <a:off x="0" y="1346961"/>
            <a:ext cx="9144000" cy="53951"/>
          </a:xfrm>
          <a:prstGeom prst="rect">
            <a:avLst/>
          </a:prstGeom>
          <a:solidFill>
            <a:srgbClr val="004A8B"/>
          </a:solidFill>
          <a:ln>
            <a:noFill/>
          </a:ln>
          <a:effectLst/>
        </p:spPr>
        <p:txBody>
          <a:bodyPr vert="horz" wrap="square" lIns="20596" tIns="20596" rIns="20596" bIns="20596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79612"/>
            <a:ext cx="826075" cy="77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0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75" r:id="rId3"/>
    <p:sldLayoutId id="2147483664" r:id="rId4"/>
    <p:sldLayoutId id="2147483665" r:id="rId5"/>
    <p:sldLayoutId id="2147483662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50" r:id="rId14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C10741-A0E5-4B6A-8F04-7EA613470AF1}"/>
              </a:ext>
            </a:extLst>
          </p:cNvPr>
          <p:cNvSpPr/>
          <p:nvPr/>
        </p:nvSpPr>
        <p:spPr>
          <a:xfrm>
            <a:off x="1819835" y="1380565"/>
            <a:ext cx="7283823" cy="311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en-US" sz="4800" b="1" cap="all" dirty="0">
                <a:solidFill>
                  <a:prstClr val="white"/>
                </a:solidFill>
                <a:latin typeface="Century Gothic" panose="020B0502020202020204"/>
              </a:rPr>
              <a:t>Renewable hydrocarbon fuels</a:t>
            </a: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endParaRPr lang="en-US" sz="2800" b="1" cap="all" dirty="0">
              <a:solidFill>
                <a:prstClr val="white"/>
              </a:solidFill>
              <a:latin typeface="Century Gothic" panose="020B0502020202020204"/>
            </a:endParaRP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b="1" cap="all" dirty="0">
                <a:solidFill>
                  <a:prstClr val="white"/>
                </a:solidFill>
                <a:latin typeface="Century Gothic" panose="020B0502020202020204"/>
              </a:rPr>
              <a:t>Rachel Warne</a:t>
            </a:r>
          </a:p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b="1" cap="all" dirty="0">
                <a:solidFill>
                  <a:prstClr val="white"/>
                </a:solidFill>
                <a:latin typeface="Century Gothic" panose="020B0502020202020204"/>
              </a:rPr>
              <a:t>10/11/22</a:t>
            </a:r>
          </a:p>
        </p:txBody>
      </p:sp>
    </p:spTree>
    <p:extLst>
      <p:ext uri="{BB962C8B-B14F-4D97-AF65-F5344CB8AC3E}">
        <p14:creationId xmlns:p14="http://schemas.microsoft.com/office/powerpoint/2010/main" val="328952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7AE8-40CB-C39F-9D80-B3100837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A431E-0ABE-4614-1E4F-241964834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35C3D-E2E0-5890-1F94-5F6D0B61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8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82E4-DD38-B889-2D8D-33783E7B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0919F0-D25C-94FF-F146-0AE2C89A0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87" y="2177256"/>
            <a:ext cx="5000625" cy="36480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06A04-1D41-19E4-E631-6D0D3AFF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5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F664-327B-4B8C-9750-63788C0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2449-7A59-40B4-AD2F-FEFAAE5F2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Fuels made from renewable sources</a:t>
            </a:r>
          </a:p>
          <a:p>
            <a:endParaRPr lang="en-US" dirty="0"/>
          </a:p>
          <a:p>
            <a:r>
              <a:rPr lang="en-US" dirty="0"/>
              <a:t>Example feeds:</a:t>
            </a:r>
          </a:p>
          <a:p>
            <a:pPr lvl="1"/>
            <a:r>
              <a:rPr lang="en-US" dirty="0"/>
              <a:t>Vegetable Oils (Corn, Soy, Sunflower, </a:t>
            </a:r>
            <a:r>
              <a:rPr lang="en-US" dirty="0" err="1"/>
              <a:t>ect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Tallow</a:t>
            </a:r>
          </a:p>
          <a:p>
            <a:pPr lvl="1"/>
            <a:r>
              <a:rPr lang="en-US" dirty="0"/>
              <a:t>Cooking Grease</a:t>
            </a:r>
          </a:p>
          <a:p>
            <a:pPr lvl="1"/>
            <a:r>
              <a:rPr lang="en-US" dirty="0"/>
              <a:t>Algae</a:t>
            </a:r>
          </a:p>
          <a:p>
            <a:pPr lvl="1"/>
            <a:r>
              <a:rPr lang="en-US" dirty="0"/>
              <a:t>Crop Residue</a:t>
            </a:r>
          </a:p>
          <a:p>
            <a:pPr lvl="1"/>
            <a:r>
              <a:rPr lang="en-US" dirty="0"/>
              <a:t>Woody Biomass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436DA-3DCD-41E3-9E06-AF21E5FF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96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C78C8-014B-334C-27A7-F3BC7464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73071-AFD4-9E04-4003-A8F27D0BE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fuel does Dickinson make?</a:t>
            </a:r>
          </a:p>
          <a:p>
            <a:pPr lvl="1"/>
            <a:r>
              <a:rPr lang="en-US" dirty="0"/>
              <a:t>Renewable Diesel</a:t>
            </a:r>
          </a:p>
          <a:p>
            <a:endParaRPr lang="en-US" dirty="0"/>
          </a:p>
          <a:p>
            <a:r>
              <a:rPr lang="en-US" dirty="0"/>
              <a:t>What is Renewable Diesel?</a:t>
            </a:r>
          </a:p>
          <a:p>
            <a:pPr lvl="1"/>
            <a:r>
              <a:rPr lang="en-US" dirty="0"/>
              <a:t>Diesel produced from renewable feed stocks</a:t>
            </a:r>
          </a:p>
          <a:p>
            <a:pPr lvl="1"/>
            <a:r>
              <a:rPr lang="en-US" dirty="0"/>
              <a:t>Chemically identical to ULSD</a:t>
            </a:r>
          </a:p>
          <a:p>
            <a:pPr lvl="1"/>
            <a:endParaRPr lang="en-US" dirty="0"/>
          </a:p>
          <a:p>
            <a:r>
              <a:rPr lang="en-US" dirty="0"/>
              <a:t>How does it differ from Biodiesel?</a:t>
            </a:r>
          </a:p>
          <a:p>
            <a:pPr lvl="1"/>
            <a:r>
              <a:rPr lang="en-US" dirty="0"/>
              <a:t>Let’s talk about that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2BE6D-3A80-40CF-DC28-ADAD9837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29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72D4A-A395-50D3-25E1-097241A4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FD06-2365-5F36-782E-55876482A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Renewable Diesel:</a:t>
            </a:r>
          </a:p>
          <a:p>
            <a:r>
              <a:rPr lang="en-US" dirty="0"/>
              <a:t>Hydrotreating</a:t>
            </a:r>
          </a:p>
          <a:p>
            <a:pPr lvl="1"/>
            <a:r>
              <a:rPr lang="en-US" dirty="0"/>
              <a:t>Heat, pressure, solid catalyst to crack longer hydrocarbon molecules into smaller ones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Biodiesel:</a:t>
            </a:r>
          </a:p>
          <a:p>
            <a:r>
              <a:rPr lang="en-US" dirty="0"/>
              <a:t>Transesterification</a:t>
            </a:r>
          </a:p>
          <a:p>
            <a:pPr lvl="1"/>
            <a:r>
              <a:rPr lang="en-US" dirty="0"/>
              <a:t>Acid, base, or enzymes used as a catalyst to accomplish change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65E9B-00AF-6651-F6BA-7788BEA0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08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9E5D-D83C-F035-584E-16E26FB4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50504-5784-8ED7-C1BB-41CC4DB1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7845"/>
            <a:ext cx="7886700" cy="46985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is Cloud Point?</a:t>
            </a:r>
          </a:p>
          <a:p>
            <a:pPr lvl="1"/>
            <a:r>
              <a:rPr lang="en-US" dirty="0"/>
              <a:t>Temperature at which wax crystals start to form in the fuel</a:t>
            </a:r>
          </a:p>
          <a:p>
            <a:pPr lvl="1"/>
            <a:endParaRPr lang="en-US" dirty="0"/>
          </a:p>
          <a:p>
            <a:r>
              <a:rPr lang="en-US" dirty="0"/>
              <a:t>Why is this important?</a:t>
            </a:r>
          </a:p>
          <a:p>
            <a:pPr lvl="1"/>
            <a:r>
              <a:rPr lang="en-US" dirty="0"/>
              <a:t>Determines viability for fuels at lower temperatures</a:t>
            </a:r>
          </a:p>
          <a:p>
            <a:pPr lvl="1"/>
            <a:endParaRPr lang="en-US" dirty="0"/>
          </a:p>
          <a:p>
            <a:r>
              <a:rPr lang="en-US" dirty="0"/>
              <a:t>Do Renewable Diesel and Biodiesel have different cloud points?</a:t>
            </a:r>
          </a:p>
          <a:p>
            <a:pPr lvl="1"/>
            <a:r>
              <a:rPr lang="en-US" dirty="0"/>
              <a:t>Yes, typically renewable diesel has a lower cloud point</a:t>
            </a:r>
          </a:p>
          <a:p>
            <a:pPr lvl="1"/>
            <a:endParaRPr lang="en-US" dirty="0"/>
          </a:p>
          <a:p>
            <a:r>
              <a:rPr lang="en-US" dirty="0"/>
              <a:t>How do these compare to ULSD?</a:t>
            </a:r>
          </a:p>
          <a:p>
            <a:pPr lvl="1"/>
            <a:r>
              <a:rPr lang="en-US" dirty="0"/>
              <a:t>Depending on feed stocks used and specific process setpoints, cloud point can differ.</a:t>
            </a:r>
          </a:p>
          <a:p>
            <a:pPr lvl="1"/>
            <a:r>
              <a:rPr lang="en-US" dirty="0"/>
              <a:t>Generally: ULSD &lt;/≈/&gt; Renewable Diesel &lt; Biodiesel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C0B0F-586A-B08C-5E12-8B300948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8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FF287-8C43-58E7-89B3-EBC80C85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Infrastructure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41CE-6344-63F6-E4F1-E220FE43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are Renewable Diesel and Biodiesel transported?</a:t>
            </a:r>
          </a:p>
          <a:p>
            <a:pPr lvl="1"/>
            <a:r>
              <a:rPr lang="en-US" dirty="0"/>
              <a:t>Renewable Diesel is chemically identical to ULSD and can use existing infrastructure</a:t>
            </a:r>
          </a:p>
          <a:p>
            <a:pPr lvl="1"/>
            <a:r>
              <a:rPr lang="en-US" dirty="0"/>
              <a:t>Biodiesel is more corrosive and causes cracking in steel</a:t>
            </a:r>
          </a:p>
          <a:p>
            <a:pPr lvl="2"/>
            <a:r>
              <a:rPr lang="en-US" dirty="0"/>
              <a:t>Is not transported in pipelines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r>
              <a:rPr lang="en-US" dirty="0"/>
              <a:t>What does that mean for existing diesel engines?</a:t>
            </a:r>
          </a:p>
          <a:p>
            <a:pPr lvl="1"/>
            <a:r>
              <a:rPr lang="en-US" dirty="0"/>
              <a:t>Renewable Diesel is a 1-1 replacement (or drop-in) fuel</a:t>
            </a:r>
          </a:p>
          <a:p>
            <a:pPr lvl="2"/>
            <a:r>
              <a:rPr lang="en-US" dirty="0"/>
              <a:t>Can be used in existing engines without causing damage</a:t>
            </a:r>
          </a:p>
          <a:p>
            <a:pPr lvl="1"/>
            <a:r>
              <a:rPr lang="en-US" dirty="0"/>
              <a:t>Biodiesel must be mixed for most existing diesel engines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F406D-6830-333C-32A1-42D10CFD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5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19CB-6E6D-09F6-E9C7-DD425440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Renewable vs bio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72F77-85EB-8ACA-F4B3-2C218DEF0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Renewable Diesel and Biodiesel are different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DB83B-7BA2-317A-8A9F-78D50942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67212E1-F4C1-F4C2-3887-A93611D6B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54057"/>
              </p:ext>
            </p:extLst>
          </p:nvPr>
        </p:nvGraphicFramePr>
        <p:xfrm>
          <a:off x="1524000" y="2675716"/>
          <a:ext cx="6096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872">
                  <a:extLst>
                    <a:ext uri="{9D8B030D-6E8A-4147-A177-3AD203B41FA5}">
                      <a16:colId xmlns:a16="http://schemas.microsoft.com/office/drawing/2014/main" val="1803354622"/>
                    </a:ext>
                  </a:extLst>
                </a:gridCol>
                <a:gridCol w="1929467">
                  <a:extLst>
                    <a:ext uri="{9D8B030D-6E8A-4147-A177-3AD203B41FA5}">
                      <a16:colId xmlns:a16="http://schemas.microsoft.com/office/drawing/2014/main" val="3333989511"/>
                    </a:ext>
                  </a:extLst>
                </a:gridCol>
                <a:gridCol w="2544661">
                  <a:extLst>
                    <a:ext uri="{9D8B030D-6E8A-4147-A177-3AD203B41FA5}">
                      <a16:colId xmlns:a16="http://schemas.microsoft.com/office/drawing/2014/main" val="4218816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Renewable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474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Hydrotreating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Transesterification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Cloud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4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existing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 separate storage and handling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0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1-1 replacement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be mixed with other fuel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133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77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43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CD0B4-11E7-3725-5AB2-0466661B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in </a:t>
            </a:r>
            <a:r>
              <a:rPr lang="en-US" dirty="0" err="1"/>
              <a:t>USa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1002C18-8379-FF43-F9DE-279BA4949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436620"/>
            <a:ext cx="4145563" cy="214674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B51B0-9B30-4DB5-5346-68E922E6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E3EAFA-A716-DB3D-75F7-D3D6660FEF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46"/>
          <a:stretch/>
        </p:blipFill>
        <p:spPr>
          <a:xfrm>
            <a:off x="4893423" y="3511698"/>
            <a:ext cx="3621927" cy="29542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C64B42-FE40-D1A4-6B54-B73559438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313" y="1478236"/>
            <a:ext cx="4178687" cy="22742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A1F82-3E3C-80AC-3EFF-A5D3B221BF4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2" t="15867" r="-242" b="-15867"/>
          <a:stretch/>
        </p:blipFill>
        <p:spPr>
          <a:xfrm>
            <a:off x="579646" y="3752476"/>
            <a:ext cx="3874352" cy="365723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D651740-7A36-0C39-0CF8-2FBAE3D04A6C}"/>
              </a:ext>
            </a:extLst>
          </p:cNvPr>
          <p:cNvSpPr txBox="1"/>
          <p:nvPr/>
        </p:nvSpPr>
        <p:spPr>
          <a:xfrm>
            <a:off x="7122253" y="6415802"/>
            <a:ext cx="1159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Source: eia.gov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B4542C-0784-11BF-C32C-0CDC2D0156D9}"/>
              </a:ext>
            </a:extLst>
          </p:cNvPr>
          <p:cNvSpPr txBox="1"/>
          <p:nvPr/>
        </p:nvSpPr>
        <p:spPr>
          <a:xfrm>
            <a:off x="2826319" y="3670981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Note: Excludes biodiesel</a:t>
            </a:r>
          </a:p>
        </p:txBody>
      </p:sp>
    </p:spTree>
    <p:extLst>
      <p:ext uri="{BB962C8B-B14F-4D97-AF65-F5344CB8AC3E}">
        <p14:creationId xmlns:p14="http://schemas.microsoft.com/office/powerpoint/2010/main" val="353583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596FA-4AE0-2E7F-7868-90929344A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B88D7-4391-8AF1-071A-78BF9FDB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 we talk about this?</a:t>
            </a:r>
          </a:p>
          <a:p>
            <a:pPr lvl="1"/>
            <a:r>
              <a:rPr lang="en-US" dirty="0"/>
              <a:t>Important to know what our customers’ businesses are so you do not say something incorrect and accidentally spread misinformation</a:t>
            </a:r>
          </a:p>
          <a:p>
            <a:pPr lvl="1"/>
            <a:r>
              <a:rPr lang="en-US" dirty="0"/>
              <a:t>Understand that terms that are colloquially interchangeable may not be scientifically interchangeable</a:t>
            </a:r>
          </a:p>
          <a:p>
            <a:pPr lvl="1"/>
            <a:r>
              <a:rPr lang="en-US" dirty="0"/>
              <a:t>When in doubt, check you are using the correct terms and wording statements in the way our customers want</a:t>
            </a:r>
          </a:p>
          <a:p>
            <a:pPr lvl="1"/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20DC4-B501-81B0-2C23-654C5940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DFA-70F6-4220-86AB-AD3183C08C9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3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ne Energy Presentation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DB2B937-A818-43D8-A812-C248108C9190}" vid="{D02390CC-4B2C-4DB2-B3AD-42CA879F1A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_OE MASTER Presentation Layout - Standard Page_20220601</Template>
  <TotalTime>6341</TotalTime>
  <Words>395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Palatino Linotype</vt:lpstr>
      <vt:lpstr>One Energy Presentations</vt:lpstr>
      <vt:lpstr>PowerPoint Presentation</vt:lpstr>
      <vt:lpstr>What are they?</vt:lpstr>
      <vt:lpstr>Introduction</vt:lpstr>
      <vt:lpstr>Processes</vt:lpstr>
      <vt:lpstr>Cloud Point</vt:lpstr>
      <vt:lpstr>Existing Infrastructure</vt:lpstr>
      <vt:lpstr>Renewable vs bio</vt:lpstr>
      <vt:lpstr>Production in USa</vt:lpstr>
      <vt:lpstr>Final notes</vt:lpstr>
      <vt:lpstr>To Wrap Up</vt:lpstr>
      <vt:lpstr>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Warne</dc:creator>
  <cp:lastModifiedBy>Rachel Warne</cp:lastModifiedBy>
  <cp:revision>10</cp:revision>
  <dcterms:created xsi:type="dcterms:W3CDTF">2022-06-07T18:51:48Z</dcterms:created>
  <dcterms:modified xsi:type="dcterms:W3CDTF">2022-10-11T20:54:59Z</dcterms:modified>
</cp:coreProperties>
</file>