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sldIdLst>
    <p:sldId id="256" r:id="rId2"/>
    <p:sldId id="259" r:id="rId3"/>
    <p:sldId id="260" r:id="rId4"/>
    <p:sldId id="261" r:id="rId5"/>
    <p:sldId id="262" r:id="rId6"/>
    <p:sldId id="264" r:id="rId7"/>
    <p:sldId id="263" r:id="rId8"/>
    <p:sldId id="266" r:id="rId9"/>
    <p:sldId id="265" r:id="rId10"/>
    <p:sldId id="267" r:id="rId11"/>
    <p:sldId id="268" r:id="rId12"/>
    <p:sldId id="269" r:id="rId13"/>
    <p:sldId id="272" r:id="rId14"/>
    <p:sldId id="273" r:id="rId15"/>
    <p:sldId id="270" r:id="rId16"/>
    <p:sldId id="271"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5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1686" y="102"/>
      </p:cViewPr>
      <p:guideLst/>
    </p:cSldViewPr>
  </p:slideViewPr>
  <p:notesTextViewPr>
    <p:cViewPr>
      <p:scale>
        <a:sx n="3" d="2"/>
        <a:sy n="3" d="2"/>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B8DED-EBA2-4766-908C-A1784D075350}" type="datetimeFigureOut">
              <a:rPr lang="en-US" smtClean="0"/>
              <a:t>10/21/2022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Properties can be used for data validation</a:t>
            </a:r>
          </a:p>
        </p:txBody>
      </p:sp>
      <p:sp>
        <p:nvSpPr>
          <p:cNvPr id="4" name="Slide Number Placeholder 3"/>
          <p:cNvSpPr>
            <a:spLocks noGrp="1"/>
          </p:cNvSpPr>
          <p:nvPr>
            <p:ph type="sldNum" sz="quarter" idx="5"/>
          </p:nvPr>
        </p:nvSpPr>
        <p:spPr/>
        <p:txBody>
          <a:bodyPr/>
          <a:lstStyle/>
          <a:p>
            <a:fld id="{320F8B05-337B-4454-B558-930237D0DB5A}" type="slidenum">
              <a:rPr lang="en-US" smtClean="0"/>
              <a:t>11</a:t>
            </a:fld>
            <a:endParaRPr lang="en-US"/>
          </a:p>
        </p:txBody>
      </p:sp>
    </p:spTree>
    <p:extLst>
      <p:ext uri="{BB962C8B-B14F-4D97-AF65-F5344CB8AC3E}">
        <p14:creationId xmlns:p14="http://schemas.microsoft.com/office/powerpoint/2010/main" val="3667375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12" name="Group 11"/>
          <p:cNvGrpSpPr/>
          <p:nvPr userDrawn="1"/>
        </p:nvGrpSpPr>
        <p:grpSpPr>
          <a:xfrm>
            <a:off x="0" y="1354976"/>
            <a:ext cx="9144000" cy="5503024"/>
            <a:chOff x="687278" y="1354975"/>
            <a:chExt cx="9144000" cy="5503025"/>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7255" t="20859" r="73275" b="953"/>
            <a:stretch/>
          </p:blipFill>
          <p:spPr>
            <a:xfrm>
              <a:off x="687278" y="1354975"/>
              <a:ext cx="1844366" cy="5503025"/>
            </a:xfrm>
            <a:prstGeom prst="rect">
              <a:avLst/>
            </a:prstGeom>
          </p:spPr>
        </p:pic>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r="3411"/>
            <a:stretch/>
          </p:blipFill>
          <p:spPr>
            <a:xfrm>
              <a:off x="2474284" y="5037513"/>
              <a:ext cx="7356994" cy="1820487"/>
            </a:xfrm>
            <a:prstGeom prst="rect">
              <a:avLst/>
            </a:prstGeom>
          </p:spPr>
        </p:pic>
        <p:sp>
          <p:nvSpPr>
            <p:cNvPr id="16" name="Rectangle 15"/>
            <p:cNvSpPr/>
            <p:nvPr userDrawn="1"/>
          </p:nvSpPr>
          <p:spPr>
            <a:xfrm>
              <a:off x="2474284" y="1354976"/>
              <a:ext cx="7356994" cy="3682537"/>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14"/>
          <p:cNvSpPr>
            <a:spLocks noGrp="1"/>
          </p:cNvSpPr>
          <p:nvPr>
            <p:ph type="body" sz="quarter" idx="10"/>
          </p:nvPr>
        </p:nvSpPr>
        <p:spPr>
          <a:xfrm>
            <a:off x="2738880" y="2299018"/>
            <a:ext cx="5564981" cy="931862"/>
          </a:xfrm>
        </p:spPr>
        <p:txBody>
          <a:bodyPr>
            <a:noAutofit/>
          </a:bodyPr>
          <a:lstStyle>
            <a:lvl1pPr marL="0" indent="0" algn="ctr">
              <a:buNone/>
              <a:defRPr sz="4800"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pic>
        <p:nvPicPr>
          <p:cNvPr id="8" name="Picture 7" descr="Icon&#10;&#10;Description automatically generated">
            <a:extLst>
              <a:ext uri="{FF2B5EF4-FFF2-40B4-BE49-F238E27FC236}">
                <a16:creationId xmlns:a16="http://schemas.microsoft.com/office/drawing/2014/main" id="{8CC96AF5-6017-07A7-3D97-1DC264F4A9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08" y="156833"/>
            <a:ext cx="1707145" cy="1033272"/>
          </a:xfrm>
          <a:prstGeom prst="rect">
            <a:avLst/>
          </a:prstGeom>
        </p:spPr>
      </p:pic>
    </p:spTree>
    <p:extLst>
      <p:ext uri="{BB962C8B-B14F-4D97-AF65-F5344CB8AC3E}">
        <p14:creationId xmlns:p14="http://schemas.microsoft.com/office/powerpoint/2010/main" val="265630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14772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471353"/>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6200" y="1471353"/>
            <a:ext cx="4629150" cy="46373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8650" y="3148791"/>
            <a:ext cx="2949178" cy="29599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71822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482826"/>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6200" y="1482826"/>
            <a:ext cx="4629150" cy="467690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8650" y="3150524"/>
            <a:ext cx="2949178" cy="30092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83175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741A1-E075-4A77-8317-1C6D1E49FF66}" type="datetime1">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54754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454727"/>
            <a:ext cx="1971675" cy="47222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57225" y="1454727"/>
            <a:ext cx="5800725" cy="472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AC7A17-4B7D-4D6E-B9C2-D28203B9BD80}" type="datetime1">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235276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1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293227" y="365135"/>
            <a:ext cx="7222127" cy="787269"/>
          </a:xfrm>
        </p:spPr>
        <p:txBody>
          <a:bodyPr/>
          <a:lstStyle/>
          <a:p>
            <a:r>
              <a:rPr lang="en-US"/>
              <a:t>Click to edit Master title style</a:t>
            </a:r>
          </a:p>
        </p:txBody>
      </p:sp>
    </p:spTree>
    <p:extLst>
      <p:ext uri="{BB962C8B-B14F-4D97-AF65-F5344CB8AC3E}">
        <p14:creationId xmlns:p14="http://schemas.microsoft.com/office/powerpoint/2010/main" val="19705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151400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074" t="20847" r="8681" b="9286"/>
          <a:stretch/>
        </p:blipFill>
        <p:spPr>
          <a:xfrm>
            <a:off x="0" y="0"/>
            <a:ext cx="9183469" cy="5686425"/>
          </a:xfrm>
          <a:prstGeom prst="rect">
            <a:avLst/>
          </a:prstGeom>
        </p:spPr>
      </p:pic>
      <p:sp>
        <p:nvSpPr>
          <p:cNvPr id="11" name="Title Placeholder 1"/>
          <p:cNvSpPr>
            <a:spLocks noGrp="1"/>
          </p:cNvSpPr>
          <p:nvPr>
            <p:ph type="title"/>
          </p:nvPr>
        </p:nvSpPr>
        <p:spPr>
          <a:xfrm>
            <a:off x="92870" y="5780384"/>
            <a:ext cx="6829425" cy="829246"/>
          </a:xfrm>
          <a:prstGeom prst="rect">
            <a:avLst/>
          </a:prstGeom>
        </p:spPr>
        <p:txBody>
          <a:bodyPr vert="horz" lIns="91440" tIns="45720" rIns="91440" bIns="45720" rtlCol="0" anchor="ctr">
            <a:normAutofit/>
          </a:bodyPr>
          <a:lstStyle>
            <a:lvl1pPr algn="l">
              <a:defRPr/>
            </a:lvl1pPr>
          </a:lstStyle>
          <a:p>
            <a:r>
              <a:rPr lang="en-US"/>
              <a:t>Click to edit Master title style</a:t>
            </a:r>
            <a:endParaRPr lang="en-US" dirty="0"/>
          </a:p>
        </p:txBody>
      </p:sp>
      <p:sp>
        <p:nvSpPr>
          <p:cNvPr id="12" name="TextBox 11"/>
          <p:cNvSpPr txBox="1"/>
          <p:nvPr userDrawn="1"/>
        </p:nvSpPr>
        <p:spPr>
          <a:xfrm>
            <a:off x="6985760" y="5828900"/>
            <a:ext cx="2158240" cy="47320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825" b="1" dirty="0">
                <a:solidFill>
                  <a:schemeClr val="tx1"/>
                </a:solidFill>
                <a:latin typeface="+mn-lt"/>
              </a:rPr>
              <a:t>12385 Township Rd</a:t>
            </a:r>
            <a:r>
              <a:rPr lang="en-US" sz="825" b="1" baseline="0" dirty="0">
                <a:solidFill>
                  <a:schemeClr val="tx1"/>
                </a:solidFill>
                <a:latin typeface="+mn-lt"/>
              </a:rPr>
              <a:t> 215 | PO Box 894</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825" b="1" baseline="0" dirty="0">
                <a:solidFill>
                  <a:schemeClr val="tx1"/>
                </a:solidFill>
                <a:latin typeface="+mn-lt"/>
              </a:rPr>
              <a:t>Findlay, Ohio 45840</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825" b="1" kern="1200" dirty="0">
                <a:solidFill>
                  <a:schemeClr val="tx1"/>
                </a:solidFill>
                <a:latin typeface="+mn-lt"/>
                <a:ea typeface="+mn-ea"/>
                <a:cs typeface="+mn-cs"/>
              </a:rPr>
              <a:t>877-298-5853</a:t>
            </a:r>
            <a:r>
              <a:rPr lang="en-US" sz="825" b="1" kern="1200" baseline="0" dirty="0">
                <a:solidFill>
                  <a:schemeClr val="tx1"/>
                </a:solidFill>
                <a:latin typeface="+mn-lt"/>
                <a:ea typeface="+mn-ea"/>
                <a:cs typeface="+mn-cs"/>
              </a:rPr>
              <a:t> | </a:t>
            </a:r>
            <a:r>
              <a:rPr lang="en-US" sz="825" b="1" kern="1200" dirty="0">
                <a:solidFill>
                  <a:schemeClr val="tx1"/>
                </a:solidFill>
                <a:latin typeface="+mn-lt"/>
                <a:ea typeface="+mn-ea"/>
                <a:cs typeface="+mn-cs"/>
              </a:rPr>
              <a:t>www.oneenergy.com</a:t>
            </a:r>
            <a:endParaRPr lang="en-US" sz="825" b="1" dirty="0">
              <a:solidFill>
                <a:schemeClr val="tx1"/>
              </a:solidFill>
              <a:latin typeface="+mn-lt"/>
            </a:endParaRPr>
          </a:p>
        </p:txBody>
      </p:sp>
      <p:cxnSp>
        <p:nvCxnSpPr>
          <p:cNvPr id="3" name="Straight Connector 2"/>
          <p:cNvCxnSpPr/>
          <p:nvPr userDrawn="1"/>
        </p:nvCxnSpPr>
        <p:spPr>
          <a:xfrm>
            <a:off x="6985760" y="5895575"/>
            <a:ext cx="1" cy="598864"/>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44593152-F833-21DD-2539-E597D9B400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7695" y="265114"/>
            <a:ext cx="1752467" cy="1060704"/>
          </a:xfrm>
          <a:prstGeom prst="rect">
            <a:avLst/>
          </a:prstGeom>
        </p:spPr>
      </p:pic>
    </p:spTree>
    <p:extLst>
      <p:ext uri="{BB962C8B-B14F-4D97-AF65-F5344CB8AC3E}">
        <p14:creationId xmlns:p14="http://schemas.microsoft.com/office/powerpoint/2010/main" val="231485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144396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39789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A9B29F-4592-471E-BAC3-27AE3182B56C}" type="datetime1">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96180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5941"/>
            <a:ext cx="7772400" cy="23876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1143000" y="4341871"/>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33E46F-87FE-46F2-961E-ECA482E6E173}" type="datetime1">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295656672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6989" y="374073"/>
            <a:ext cx="6629552" cy="79802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8650" y="151447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51447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6BD660-C672-4606-9D09-165DFF4FC29C}" type="datetime1">
              <a:rPr lang="en-US" smtClean="0"/>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38345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C463DC-FC82-4ED9-AC86-9975A7C3DDCC}" type="datetime1">
              <a:rPr lang="en-US" smtClean="0"/>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42047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3862" y="365126"/>
            <a:ext cx="6711488" cy="8024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10/21/2022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61"/>
            <a:ext cx="9144000" cy="53951"/>
          </a:xfrm>
          <a:prstGeom prst="rect">
            <a:avLst/>
          </a:prstGeom>
          <a:solidFill>
            <a:srgbClr val="004A8B"/>
          </a:solidFill>
          <a:ln>
            <a:noFill/>
          </a:ln>
          <a:effectLst/>
        </p:spPr>
        <p:txBody>
          <a:bodyPr vert="horz" wrap="square" lIns="20596" tIns="20596" rIns="20596" bIns="20596" numCol="1" anchor="t" anchorCtr="0" compatLnSpc="1">
            <a:prstTxWarp prst="textNoShape">
              <a:avLst/>
            </a:prstTxWarp>
          </a:bodyPr>
          <a:lstStyle/>
          <a:p>
            <a:endParaRPr lang="en-US" sz="1013" dirty="0"/>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28650" y="379612"/>
            <a:ext cx="826075" cy="773474"/>
          </a:xfrm>
          <a:prstGeom prst="rect">
            <a:avLst/>
          </a:prstGeom>
        </p:spPr>
      </p:pic>
    </p:spTree>
    <p:extLst>
      <p:ext uri="{BB962C8B-B14F-4D97-AF65-F5344CB8AC3E}">
        <p14:creationId xmlns:p14="http://schemas.microsoft.com/office/powerpoint/2010/main" val="1307707659"/>
      </p:ext>
    </p:extLst>
  </p:cSld>
  <p:clrMap bg1="lt1" tx1="dk1" bg2="lt2" tx2="dk2" accent1="accent1" accent2="accent2" accent3="accent3" accent4="accent4" accent5="accent5" accent6="accent6" hlink="hlink" folHlink="folHlink"/>
  <p:sldLayoutIdLst>
    <p:sldLayoutId id="2147483673" r:id="rId1"/>
    <p:sldLayoutId id="2147483663" r:id="rId2"/>
    <p:sldLayoutId id="2147483674" r:id="rId3"/>
    <p:sldLayoutId id="2147483675" r:id="rId4"/>
    <p:sldLayoutId id="2147483664" r:id="rId5"/>
    <p:sldLayoutId id="2147483665" r:id="rId6"/>
    <p:sldLayoutId id="2147483662" r:id="rId7"/>
    <p:sldLayoutId id="2147483666" r:id="rId8"/>
    <p:sldLayoutId id="2147483667" r:id="rId9"/>
    <p:sldLayoutId id="2147483668" r:id="rId10"/>
    <p:sldLayoutId id="2147483669" r:id="rId11"/>
    <p:sldLayoutId id="2147483670" r:id="rId12"/>
    <p:sldLayoutId id="2147483671" r:id="rId13"/>
    <p:sldLayoutId id="2147483672" r:id="rId14"/>
    <p:sldLayoutId id="2147483650" r:id="rId15"/>
  </p:sldLayoutIdLst>
  <p:hf hdr="0" ftr="0" dt="0"/>
  <p:txStyles>
    <p:titleStyle>
      <a:lvl1pPr algn="r" defTabSz="914400" rtl="0" eaLnBrk="1" latinLnBrk="0" hangingPunct="1">
        <a:lnSpc>
          <a:spcPct val="90000"/>
        </a:lnSpc>
        <a:spcBef>
          <a:spcPct val="0"/>
        </a:spcBef>
        <a:buNone/>
        <a:defRPr sz="3000" b="1" i="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C10741-A0E5-4B6A-8F04-7EA613470AF1}"/>
              </a:ext>
            </a:extLst>
          </p:cNvPr>
          <p:cNvSpPr/>
          <p:nvPr/>
        </p:nvSpPr>
        <p:spPr>
          <a:xfrm>
            <a:off x="1819835" y="1380565"/>
            <a:ext cx="7283823" cy="1900007"/>
          </a:xfrm>
          <a:prstGeom prst="rect">
            <a:avLst/>
          </a:prstGeom>
        </p:spPr>
        <p:txBody>
          <a:bodyPr wrap="square">
            <a:spAutoFit/>
          </a:bodyPr>
          <a:lstStyle/>
          <a:p>
            <a:pPr lvl="0" algn="ctr" defTabSz="914400">
              <a:lnSpc>
                <a:spcPct val="90000"/>
              </a:lnSpc>
              <a:spcBef>
                <a:spcPts val="1000"/>
              </a:spcBef>
            </a:pPr>
            <a:r>
              <a:rPr lang="en-US" sz="2800" b="1" cap="all" dirty="0">
                <a:solidFill>
                  <a:prstClr val="white"/>
                </a:solidFill>
                <a:latin typeface="Century Gothic" panose="020B0502020202020204"/>
              </a:rPr>
              <a:t>Basic Programming Techniques and Best Practices</a:t>
            </a:r>
          </a:p>
          <a:p>
            <a:pPr lvl="0" algn="ctr" defTabSz="914400">
              <a:lnSpc>
                <a:spcPct val="90000"/>
              </a:lnSpc>
              <a:spcBef>
                <a:spcPts val="1000"/>
              </a:spcBef>
            </a:pPr>
            <a:r>
              <a:rPr lang="en-US" sz="2800" b="1" cap="all" dirty="0">
                <a:solidFill>
                  <a:prstClr val="white"/>
                </a:solidFill>
                <a:latin typeface="Century Gothic" panose="020B0502020202020204"/>
              </a:rPr>
              <a:t>Eathan Baumgartner</a:t>
            </a:r>
          </a:p>
          <a:p>
            <a:pPr lvl="0" algn="ctr" defTabSz="914400">
              <a:lnSpc>
                <a:spcPct val="90000"/>
              </a:lnSpc>
              <a:spcBef>
                <a:spcPts val="1000"/>
              </a:spcBef>
            </a:pPr>
            <a:r>
              <a:rPr lang="en-US" sz="2800" b="1" cap="all" dirty="0">
                <a:solidFill>
                  <a:prstClr val="white"/>
                </a:solidFill>
                <a:latin typeface="Century Gothic" panose="020B0502020202020204"/>
              </a:rPr>
              <a:t>10/25/22</a:t>
            </a:r>
          </a:p>
        </p:txBody>
      </p:sp>
    </p:spTree>
    <p:extLst>
      <p:ext uri="{BB962C8B-B14F-4D97-AF65-F5344CB8AC3E}">
        <p14:creationId xmlns:p14="http://schemas.microsoft.com/office/powerpoint/2010/main" val="32895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7032-BF93-6CEC-9BB9-CB164AF0067B}"/>
              </a:ext>
            </a:extLst>
          </p:cNvPr>
          <p:cNvSpPr>
            <a:spLocks noGrp="1"/>
          </p:cNvSpPr>
          <p:nvPr>
            <p:ph type="title"/>
          </p:nvPr>
        </p:nvSpPr>
        <p:spPr/>
        <p:txBody>
          <a:bodyPr/>
          <a:lstStyle/>
          <a:p>
            <a:r>
              <a:rPr lang="en-US" dirty="0"/>
              <a:t>Object-Oriented Basics</a:t>
            </a:r>
          </a:p>
        </p:txBody>
      </p:sp>
      <p:sp>
        <p:nvSpPr>
          <p:cNvPr id="3" name="Content Placeholder 2">
            <a:extLst>
              <a:ext uri="{FF2B5EF4-FFF2-40B4-BE49-F238E27FC236}">
                <a16:creationId xmlns:a16="http://schemas.microsoft.com/office/drawing/2014/main" id="{2689052E-7659-B934-4760-D462DBECA9C4}"/>
              </a:ext>
            </a:extLst>
          </p:cNvPr>
          <p:cNvSpPr>
            <a:spLocks noGrp="1"/>
          </p:cNvSpPr>
          <p:nvPr>
            <p:ph idx="1"/>
          </p:nvPr>
        </p:nvSpPr>
        <p:spPr/>
        <p:txBody>
          <a:bodyPr>
            <a:normAutofit lnSpcReduction="10000"/>
          </a:bodyPr>
          <a:lstStyle/>
          <a:p>
            <a:pPr marL="0" indent="0">
              <a:buNone/>
            </a:pPr>
            <a:r>
              <a:rPr lang="en-US" dirty="0"/>
              <a:t>Fields</a:t>
            </a:r>
          </a:p>
          <a:p>
            <a:pPr marL="0" indent="0">
              <a:buNone/>
            </a:pPr>
            <a:endParaRPr lang="en-US" dirty="0"/>
          </a:p>
          <a:p>
            <a:pPr lvl="1"/>
            <a:r>
              <a:rPr lang="en-US" dirty="0"/>
              <a:t>Essentially variables declared directly in a class, but outside methods (C#) or subs and functions (VBA).</a:t>
            </a:r>
          </a:p>
          <a:p>
            <a:pPr lvl="1"/>
            <a:r>
              <a:rPr lang="en-US" dirty="0"/>
              <a:t>Can be accessed only from within the class if private, or anywhere in the project if public.</a:t>
            </a:r>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r>
              <a:rPr lang="en-US" dirty="0"/>
              <a:t> </a:t>
            </a:r>
          </a:p>
        </p:txBody>
      </p:sp>
      <p:sp>
        <p:nvSpPr>
          <p:cNvPr id="4" name="Slide Number Placeholder 3">
            <a:extLst>
              <a:ext uri="{FF2B5EF4-FFF2-40B4-BE49-F238E27FC236}">
                <a16:creationId xmlns:a16="http://schemas.microsoft.com/office/drawing/2014/main" id="{D6600C79-27C1-E18E-C7E7-EC1142E23907}"/>
              </a:ext>
            </a:extLst>
          </p:cNvPr>
          <p:cNvSpPr>
            <a:spLocks noGrp="1"/>
          </p:cNvSpPr>
          <p:nvPr>
            <p:ph type="sldNum" sz="quarter" idx="12"/>
          </p:nvPr>
        </p:nvSpPr>
        <p:spPr/>
        <p:txBody>
          <a:bodyPr/>
          <a:lstStyle/>
          <a:p>
            <a:fld id="{4EC93DFA-70F6-4220-86AB-AD3183C08C91}" type="slidenum">
              <a:rPr lang="en-US" smtClean="0"/>
              <a:t>10</a:t>
            </a:fld>
            <a:endParaRPr lang="en-US" dirty="0"/>
          </a:p>
        </p:txBody>
      </p:sp>
      <p:grpSp>
        <p:nvGrpSpPr>
          <p:cNvPr id="18" name="Group 17">
            <a:extLst>
              <a:ext uri="{FF2B5EF4-FFF2-40B4-BE49-F238E27FC236}">
                <a16:creationId xmlns:a16="http://schemas.microsoft.com/office/drawing/2014/main" id="{48EA1393-2C4D-B8D2-AD1A-6756DC3CF721}"/>
              </a:ext>
            </a:extLst>
          </p:cNvPr>
          <p:cNvGrpSpPr/>
          <p:nvPr/>
        </p:nvGrpSpPr>
        <p:grpSpPr>
          <a:xfrm>
            <a:off x="1283516" y="3877469"/>
            <a:ext cx="3827591" cy="2275077"/>
            <a:chOff x="1283516" y="3877469"/>
            <a:chExt cx="3827591" cy="2275077"/>
          </a:xfrm>
        </p:grpSpPr>
        <p:grpSp>
          <p:nvGrpSpPr>
            <p:cNvPr id="16" name="Group 15">
              <a:extLst>
                <a:ext uri="{FF2B5EF4-FFF2-40B4-BE49-F238E27FC236}">
                  <a16:creationId xmlns:a16="http://schemas.microsoft.com/office/drawing/2014/main" id="{75B340B9-A6AA-7332-6B5C-1781B9E2A5AE}"/>
                </a:ext>
              </a:extLst>
            </p:cNvPr>
            <p:cNvGrpSpPr/>
            <p:nvPr/>
          </p:nvGrpSpPr>
          <p:grpSpPr>
            <a:xfrm>
              <a:off x="1367782" y="3877469"/>
              <a:ext cx="3743325" cy="2053547"/>
              <a:chOff x="1367782" y="3877469"/>
              <a:chExt cx="3743325" cy="2053547"/>
            </a:xfrm>
          </p:grpSpPr>
          <p:grpSp>
            <p:nvGrpSpPr>
              <p:cNvPr id="14" name="Group 13">
                <a:extLst>
                  <a:ext uri="{FF2B5EF4-FFF2-40B4-BE49-F238E27FC236}">
                    <a16:creationId xmlns:a16="http://schemas.microsoft.com/office/drawing/2014/main" id="{117B03AE-BA59-1D3A-99BA-A504AEFB209A}"/>
                  </a:ext>
                </a:extLst>
              </p:cNvPr>
              <p:cNvGrpSpPr/>
              <p:nvPr/>
            </p:nvGrpSpPr>
            <p:grpSpPr>
              <a:xfrm>
                <a:off x="1367782" y="4001294"/>
                <a:ext cx="3743325" cy="1620077"/>
                <a:chOff x="1367782" y="4001294"/>
                <a:chExt cx="3743325" cy="1620077"/>
              </a:xfrm>
            </p:grpSpPr>
            <p:pic>
              <p:nvPicPr>
                <p:cNvPr id="9" name="Picture 8">
                  <a:extLst>
                    <a:ext uri="{FF2B5EF4-FFF2-40B4-BE49-F238E27FC236}">
                      <a16:creationId xmlns:a16="http://schemas.microsoft.com/office/drawing/2014/main" id="{91384033-EA0E-3DCA-70AE-59859D6E0E35}"/>
                    </a:ext>
                  </a:extLst>
                </p:cNvPr>
                <p:cNvPicPr>
                  <a:picLocks noChangeAspect="1"/>
                </p:cNvPicPr>
                <p:nvPr/>
              </p:nvPicPr>
              <p:blipFill>
                <a:blip r:embed="rId2"/>
                <a:stretch>
                  <a:fillRect/>
                </a:stretch>
              </p:blipFill>
              <p:spPr>
                <a:xfrm>
                  <a:off x="1367782" y="4001294"/>
                  <a:ext cx="2009775" cy="419100"/>
                </a:xfrm>
                <a:prstGeom prst="rect">
                  <a:avLst/>
                </a:prstGeom>
                <a:ln>
                  <a:noFill/>
                </a:ln>
              </p:spPr>
            </p:pic>
            <p:pic>
              <p:nvPicPr>
                <p:cNvPr id="13" name="Picture 12">
                  <a:extLst>
                    <a:ext uri="{FF2B5EF4-FFF2-40B4-BE49-F238E27FC236}">
                      <a16:creationId xmlns:a16="http://schemas.microsoft.com/office/drawing/2014/main" id="{9EF21BDC-66CE-71AF-C971-FB67923BCEE4}"/>
                    </a:ext>
                  </a:extLst>
                </p:cNvPr>
                <p:cNvPicPr>
                  <a:picLocks noChangeAspect="1"/>
                </p:cNvPicPr>
                <p:nvPr/>
              </p:nvPicPr>
              <p:blipFill>
                <a:blip r:embed="rId3"/>
                <a:stretch>
                  <a:fillRect/>
                </a:stretch>
              </p:blipFill>
              <p:spPr>
                <a:xfrm>
                  <a:off x="1367782" y="4535521"/>
                  <a:ext cx="3743325" cy="1085850"/>
                </a:xfrm>
                <a:prstGeom prst="rect">
                  <a:avLst/>
                </a:prstGeom>
                <a:ln>
                  <a:noFill/>
                </a:ln>
              </p:spPr>
            </p:pic>
          </p:grpSp>
          <p:sp>
            <p:nvSpPr>
              <p:cNvPr id="15" name="Rectangle 14">
                <a:extLst>
                  <a:ext uri="{FF2B5EF4-FFF2-40B4-BE49-F238E27FC236}">
                    <a16:creationId xmlns:a16="http://schemas.microsoft.com/office/drawing/2014/main" id="{2AC2EFE1-C2F2-4A40-6FFC-977CF7A16E54}"/>
                  </a:ext>
                </a:extLst>
              </p:cNvPr>
              <p:cNvSpPr/>
              <p:nvPr/>
            </p:nvSpPr>
            <p:spPr>
              <a:xfrm>
                <a:off x="1367782" y="3877469"/>
                <a:ext cx="3632056" cy="20535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6F773108-B56B-8FA5-8D54-479877063752}"/>
                </a:ext>
              </a:extLst>
            </p:cNvPr>
            <p:cNvSpPr txBox="1"/>
            <p:nvPr/>
          </p:nvSpPr>
          <p:spPr>
            <a:xfrm>
              <a:off x="1283516" y="5898630"/>
              <a:ext cx="3229761" cy="253916"/>
            </a:xfrm>
            <a:prstGeom prst="rect">
              <a:avLst/>
            </a:prstGeom>
            <a:noFill/>
          </p:spPr>
          <p:txBody>
            <a:bodyPr wrap="square" rtlCol="0">
              <a:spAutoFit/>
            </a:bodyPr>
            <a:lstStyle/>
            <a:p>
              <a:r>
                <a:rPr lang="en-US" sz="1050" dirty="0"/>
                <a:t>Triangle Class Module</a:t>
              </a:r>
            </a:p>
          </p:txBody>
        </p:sp>
      </p:grpSp>
      <p:pic>
        <p:nvPicPr>
          <p:cNvPr id="2052" name="Picture 4" descr="Green checkmark icon - Free green check mark icons">
            <a:extLst>
              <a:ext uri="{FF2B5EF4-FFF2-40B4-BE49-F238E27FC236}">
                <a16:creationId xmlns:a16="http://schemas.microsoft.com/office/drawing/2014/main" id="{A12933BE-5707-1EC2-BE02-5A6E16F77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849" y="5980021"/>
            <a:ext cx="179249" cy="1792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E9271B5-8248-A918-5545-1CED99CB768F}"/>
              </a:ext>
            </a:extLst>
          </p:cNvPr>
          <p:cNvPicPr>
            <a:picLocks noChangeAspect="1"/>
          </p:cNvPicPr>
          <p:nvPr/>
        </p:nvPicPr>
        <p:blipFill>
          <a:blip r:embed="rId2"/>
          <a:stretch>
            <a:fillRect/>
          </a:stretch>
        </p:blipFill>
        <p:spPr>
          <a:xfrm>
            <a:off x="5236505" y="4001294"/>
            <a:ext cx="2009775" cy="419100"/>
          </a:xfrm>
          <a:prstGeom prst="rect">
            <a:avLst/>
          </a:prstGeom>
          <a:ln>
            <a:noFill/>
          </a:ln>
        </p:spPr>
      </p:pic>
      <p:cxnSp>
        <p:nvCxnSpPr>
          <p:cNvPr id="22" name="Straight Connector 21">
            <a:extLst>
              <a:ext uri="{FF2B5EF4-FFF2-40B4-BE49-F238E27FC236}">
                <a16:creationId xmlns:a16="http://schemas.microsoft.com/office/drawing/2014/main" id="{46DAE004-F8EF-1820-5127-C5D520EFE87C}"/>
              </a:ext>
            </a:extLst>
          </p:cNvPr>
          <p:cNvCxnSpPr>
            <a:cxnSpLocks/>
          </p:cNvCxnSpPr>
          <p:nvPr/>
        </p:nvCxnSpPr>
        <p:spPr>
          <a:xfrm>
            <a:off x="5126050" y="3724035"/>
            <a:ext cx="0" cy="2718710"/>
          </a:xfrm>
          <a:prstGeom prst="line">
            <a:avLst/>
          </a:prstGeom>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F4B77EFD-FC3E-8E36-D881-E7C25C5837AC}"/>
              </a:ext>
            </a:extLst>
          </p:cNvPr>
          <p:cNvSpPr/>
          <p:nvPr/>
        </p:nvSpPr>
        <p:spPr>
          <a:xfrm>
            <a:off x="5236505" y="3877469"/>
            <a:ext cx="2009773" cy="658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9AA2FB2-E490-AFB5-2505-1F7C564B7CB5}"/>
              </a:ext>
            </a:extLst>
          </p:cNvPr>
          <p:cNvSpPr txBox="1"/>
          <p:nvPr/>
        </p:nvSpPr>
        <p:spPr>
          <a:xfrm>
            <a:off x="5156661" y="4504252"/>
            <a:ext cx="2114024" cy="253916"/>
          </a:xfrm>
          <a:prstGeom prst="rect">
            <a:avLst/>
          </a:prstGeom>
          <a:noFill/>
        </p:spPr>
        <p:txBody>
          <a:bodyPr wrap="square" rtlCol="0">
            <a:spAutoFit/>
          </a:bodyPr>
          <a:lstStyle/>
          <a:p>
            <a:r>
              <a:rPr lang="en-US" sz="1050" dirty="0"/>
              <a:t>Triangle Class Module</a:t>
            </a:r>
          </a:p>
        </p:txBody>
      </p:sp>
      <p:pic>
        <p:nvPicPr>
          <p:cNvPr id="28" name="Picture 27">
            <a:extLst>
              <a:ext uri="{FF2B5EF4-FFF2-40B4-BE49-F238E27FC236}">
                <a16:creationId xmlns:a16="http://schemas.microsoft.com/office/drawing/2014/main" id="{BB4277A6-7A05-F029-CB20-69C8B9BC99CA}"/>
              </a:ext>
            </a:extLst>
          </p:cNvPr>
          <p:cNvPicPr>
            <a:picLocks noChangeAspect="1"/>
          </p:cNvPicPr>
          <p:nvPr/>
        </p:nvPicPr>
        <p:blipFill>
          <a:blip r:embed="rId5"/>
          <a:stretch>
            <a:fillRect/>
          </a:stretch>
        </p:blipFill>
        <p:spPr>
          <a:xfrm>
            <a:off x="5236505" y="4847862"/>
            <a:ext cx="3114675" cy="1123950"/>
          </a:xfrm>
          <a:prstGeom prst="rect">
            <a:avLst/>
          </a:prstGeom>
        </p:spPr>
      </p:pic>
      <p:sp>
        <p:nvSpPr>
          <p:cNvPr id="29" name="Rectangle 28">
            <a:extLst>
              <a:ext uri="{FF2B5EF4-FFF2-40B4-BE49-F238E27FC236}">
                <a16:creationId xmlns:a16="http://schemas.microsoft.com/office/drawing/2014/main" id="{81A3DB2F-02CF-9A79-8150-1D3D3CA1AFE8}"/>
              </a:ext>
            </a:extLst>
          </p:cNvPr>
          <p:cNvSpPr/>
          <p:nvPr/>
        </p:nvSpPr>
        <p:spPr>
          <a:xfrm>
            <a:off x="5236505" y="4798135"/>
            <a:ext cx="3114666" cy="11736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34B90A0-EE2A-D0C2-BDD2-3DF8BD82364C}"/>
              </a:ext>
            </a:extLst>
          </p:cNvPr>
          <p:cNvSpPr txBox="1"/>
          <p:nvPr/>
        </p:nvSpPr>
        <p:spPr>
          <a:xfrm>
            <a:off x="5140994" y="5942687"/>
            <a:ext cx="1644242" cy="253916"/>
          </a:xfrm>
          <a:prstGeom prst="rect">
            <a:avLst/>
          </a:prstGeom>
          <a:noFill/>
        </p:spPr>
        <p:txBody>
          <a:bodyPr wrap="square" rtlCol="0">
            <a:spAutoFit/>
          </a:bodyPr>
          <a:lstStyle/>
          <a:p>
            <a:r>
              <a:rPr lang="en-US" sz="1050" dirty="0"/>
              <a:t>Another Module</a:t>
            </a:r>
          </a:p>
        </p:txBody>
      </p:sp>
      <p:pic>
        <p:nvPicPr>
          <p:cNvPr id="2054" name="Picture 6" descr="❌ Cross Mark emoji Meaning | Dictionary.com">
            <a:extLst>
              <a:ext uri="{FF2B5EF4-FFF2-40B4-BE49-F238E27FC236}">
                <a16:creationId xmlns:a16="http://schemas.microsoft.com/office/drawing/2014/main" id="{77AA6564-AA87-E02C-547A-DDBE65408D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3332" y="6005406"/>
            <a:ext cx="187839" cy="18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372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A90C-B40D-096B-3987-2635AC25871F}"/>
              </a:ext>
            </a:extLst>
          </p:cNvPr>
          <p:cNvSpPr>
            <a:spLocks noGrp="1"/>
          </p:cNvSpPr>
          <p:nvPr>
            <p:ph type="title"/>
          </p:nvPr>
        </p:nvSpPr>
        <p:spPr/>
        <p:txBody>
          <a:bodyPr/>
          <a:lstStyle/>
          <a:p>
            <a:r>
              <a:rPr lang="en-US" dirty="0"/>
              <a:t>Object-Oriented Basics</a:t>
            </a:r>
          </a:p>
        </p:txBody>
      </p:sp>
      <p:sp>
        <p:nvSpPr>
          <p:cNvPr id="3" name="Content Placeholder 2">
            <a:extLst>
              <a:ext uri="{FF2B5EF4-FFF2-40B4-BE49-F238E27FC236}">
                <a16:creationId xmlns:a16="http://schemas.microsoft.com/office/drawing/2014/main" id="{49D00568-C201-7F36-1F7D-FEA70426AE01}"/>
              </a:ext>
            </a:extLst>
          </p:cNvPr>
          <p:cNvSpPr>
            <a:spLocks noGrp="1"/>
          </p:cNvSpPr>
          <p:nvPr>
            <p:ph idx="1"/>
          </p:nvPr>
        </p:nvSpPr>
        <p:spPr/>
        <p:txBody>
          <a:bodyPr/>
          <a:lstStyle/>
          <a:p>
            <a:pPr marL="0" indent="0">
              <a:buNone/>
            </a:pPr>
            <a:r>
              <a:rPr lang="en-US" dirty="0"/>
              <a:t>Properties</a:t>
            </a:r>
          </a:p>
          <a:p>
            <a:pPr marL="0" indent="0">
              <a:buNone/>
            </a:pPr>
            <a:endParaRPr lang="en-US" dirty="0"/>
          </a:p>
          <a:p>
            <a:pPr lvl="1"/>
            <a:r>
              <a:rPr lang="en-US" dirty="0"/>
              <a:t>Intermediate of a field and a method (C#) or sub (VBA).</a:t>
            </a:r>
          </a:p>
          <a:p>
            <a:pPr lvl="1"/>
            <a:r>
              <a:rPr lang="en-US" dirty="0"/>
              <a:t>Can be used to define how a field can be accessed.</a:t>
            </a:r>
          </a:p>
          <a:p>
            <a:pPr lvl="1"/>
            <a:r>
              <a:rPr lang="en-US" dirty="0"/>
              <a:t>Can be used to interject actions in between returning or setting a value.  </a:t>
            </a:r>
          </a:p>
        </p:txBody>
      </p:sp>
      <p:sp>
        <p:nvSpPr>
          <p:cNvPr id="4" name="Slide Number Placeholder 3">
            <a:extLst>
              <a:ext uri="{FF2B5EF4-FFF2-40B4-BE49-F238E27FC236}">
                <a16:creationId xmlns:a16="http://schemas.microsoft.com/office/drawing/2014/main" id="{49175045-C00D-31F0-FD49-0FEB70AFF214}"/>
              </a:ext>
            </a:extLst>
          </p:cNvPr>
          <p:cNvSpPr>
            <a:spLocks noGrp="1"/>
          </p:cNvSpPr>
          <p:nvPr>
            <p:ph type="sldNum" sz="quarter" idx="12"/>
          </p:nvPr>
        </p:nvSpPr>
        <p:spPr/>
        <p:txBody>
          <a:bodyPr/>
          <a:lstStyle/>
          <a:p>
            <a:fld id="{4EC93DFA-70F6-4220-86AB-AD3183C08C91}" type="slidenum">
              <a:rPr lang="en-US" smtClean="0"/>
              <a:t>11</a:t>
            </a:fld>
            <a:endParaRPr lang="en-US" dirty="0"/>
          </a:p>
        </p:txBody>
      </p:sp>
      <p:pic>
        <p:nvPicPr>
          <p:cNvPr id="10" name="Picture 9">
            <a:extLst>
              <a:ext uri="{FF2B5EF4-FFF2-40B4-BE49-F238E27FC236}">
                <a16:creationId xmlns:a16="http://schemas.microsoft.com/office/drawing/2014/main" id="{2C868DD0-FA2E-287F-E45D-F0243AEA571C}"/>
              </a:ext>
            </a:extLst>
          </p:cNvPr>
          <p:cNvPicPr>
            <a:picLocks noChangeAspect="1"/>
          </p:cNvPicPr>
          <p:nvPr/>
        </p:nvPicPr>
        <p:blipFill>
          <a:blip r:embed="rId3"/>
          <a:stretch>
            <a:fillRect/>
          </a:stretch>
        </p:blipFill>
        <p:spPr>
          <a:xfrm>
            <a:off x="1089127" y="4056480"/>
            <a:ext cx="1888965" cy="2482433"/>
          </a:xfrm>
          <a:prstGeom prst="rect">
            <a:avLst/>
          </a:prstGeom>
        </p:spPr>
      </p:pic>
      <p:sp>
        <p:nvSpPr>
          <p:cNvPr id="13" name="Rectangle 12">
            <a:extLst>
              <a:ext uri="{FF2B5EF4-FFF2-40B4-BE49-F238E27FC236}">
                <a16:creationId xmlns:a16="http://schemas.microsoft.com/office/drawing/2014/main" id="{3028C7A4-B6A5-5CD7-C745-A7B383C0E76C}"/>
              </a:ext>
            </a:extLst>
          </p:cNvPr>
          <p:cNvSpPr/>
          <p:nvPr/>
        </p:nvSpPr>
        <p:spPr>
          <a:xfrm>
            <a:off x="1089127" y="4056480"/>
            <a:ext cx="2057400" cy="24824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D1D2DE1-5307-80B9-510E-F5F185A9E78E}"/>
              </a:ext>
            </a:extLst>
          </p:cNvPr>
          <p:cNvSpPr txBox="1"/>
          <p:nvPr/>
        </p:nvSpPr>
        <p:spPr>
          <a:xfrm>
            <a:off x="990033" y="6492874"/>
            <a:ext cx="1696018" cy="246221"/>
          </a:xfrm>
          <a:prstGeom prst="rect">
            <a:avLst/>
          </a:prstGeom>
          <a:noFill/>
        </p:spPr>
        <p:txBody>
          <a:bodyPr wrap="square" rtlCol="0">
            <a:spAutoFit/>
          </a:bodyPr>
          <a:lstStyle/>
          <a:p>
            <a:r>
              <a:rPr lang="en-US" sz="1000" dirty="0"/>
              <a:t>Triangle Class</a:t>
            </a:r>
          </a:p>
        </p:txBody>
      </p:sp>
      <p:grpSp>
        <p:nvGrpSpPr>
          <p:cNvPr id="16" name="Group 15">
            <a:extLst>
              <a:ext uri="{FF2B5EF4-FFF2-40B4-BE49-F238E27FC236}">
                <a16:creationId xmlns:a16="http://schemas.microsoft.com/office/drawing/2014/main" id="{BECF6FD6-E42C-5DBD-B68A-A011AF59959C}"/>
              </a:ext>
            </a:extLst>
          </p:cNvPr>
          <p:cNvGrpSpPr/>
          <p:nvPr/>
        </p:nvGrpSpPr>
        <p:grpSpPr>
          <a:xfrm>
            <a:off x="6038850" y="4776132"/>
            <a:ext cx="2476500" cy="836102"/>
            <a:chOff x="5578373" y="4390239"/>
            <a:chExt cx="2476500" cy="836102"/>
          </a:xfrm>
        </p:grpSpPr>
        <p:pic>
          <p:nvPicPr>
            <p:cNvPr id="12" name="Picture 11">
              <a:extLst>
                <a:ext uri="{FF2B5EF4-FFF2-40B4-BE49-F238E27FC236}">
                  <a16:creationId xmlns:a16="http://schemas.microsoft.com/office/drawing/2014/main" id="{1785D5EB-009B-B94C-919C-0A949A6F81C5}"/>
                </a:ext>
              </a:extLst>
            </p:cNvPr>
            <p:cNvPicPr>
              <a:picLocks noChangeAspect="1"/>
            </p:cNvPicPr>
            <p:nvPr/>
          </p:nvPicPr>
          <p:blipFill>
            <a:blip r:embed="rId4"/>
            <a:stretch>
              <a:fillRect/>
            </a:stretch>
          </p:blipFill>
          <p:spPr>
            <a:xfrm>
              <a:off x="5578373" y="4390239"/>
              <a:ext cx="2476500" cy="762000"/>
            </a:xfrm>
            <a:prstGeom prst="rect">
              <a:avLst/>
            </a:prstGeom>
          </p:spPr>
        </p:pic>
        <p:sp>
          <p:nvSpPr>
            <p:cNvPr id="15" name="Rectangle 14">
              <a:extLst>
                <a:ext uri="{FF2B5EF4-FFF2-40B4-BE49-F238E27FC236}">
                  <a16:creationId xmlns:a16="http://schemas.microsoft.com/office/drawing/2014/main" id="{E4550233-3E28-BC7C-A9E4-1AE780B0BF83}"/>
                </a:ext>
              </a:extLst>
            </p:cNvPr>
            <p:cNvSpPr/>
            <p:nvPr/>
          </p:nvSpPr>
          <p:spPr>
            <a:xfrm>
              <a:off x="5578373" y="4390239"/>
              <a:ext cx="2476500" cy="8361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6F2DB7EA-7CF2-D8D4-D104-2C7EC0E17437}"/>
              </a:ext>
            </a:extLst>
          </p:cNvPr>
          <p:cNvSpPr txBox="1"/>
          <p:nvPr/>
        </p:nvSpPr>
        <p:spPr>
          <a:xfrm>
            <a:off x="3322979" y="4129801"/>
            <a:ext cx="2498041" cy="646331"/>
          </a:xfrm>
          <a:prstGeom prst="rect">
            <a:avLst/>
          </a:prstGeom>
          <a:noFill/>
        </p:spPr>
        <p:txBody>
          <a:bodyPr wrap="square" rtlCol="0">
            <a:spAutoFit/>
          </a:bodyPr>
          <a:lstStyle/>
          <a:p>
            <a:r>
              <a:rPr lang="en-US" sz="1200" dirty="0"/>
              <a:t>Base, height, and area only modifiable from within the Triangle Class.</a:t>
            </a:r>
          </a:p>
        </p:txBody>
      </p:sp>
      <p:cxnSp>
        <p:nvCxnSpPr>
          <p:cNvPr id="19" name="Straight Arrow Connector 18">
            <a:extLst>
              <a:ext uri="{FF2B5EF4-FFF2-40B4-BE49-F238E27FC236}">
                <a16:creationId xmlns:a16="http://schemas.microsoft.com/office/drawing/2014/main" id="{C1273AE5-7E72-18A9-34B1-ED32E6DB1A68}"/>
              </a:ext>
            </a:extLst>
          </p:cNvPr>
          <p:cNvCxnSpPr/>
          <p:nvPr/>
        </p:nvCxnSpPr>
        <p:spPr>
          <a:xfrm flipH="1">
            <a:off x="3146527" y="4605556"/>
            <a:ext cx="176452" cy="109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ADD63C7-3C1B-5E5A-0B22-65AE548E6C54}"/>
              </a:ext>
            </a:extLst>
          </p:cNvPr>
          <p:cNvSpPr txBox="1"/>
          <p:nvPr/>
        </p:nvSpPr>
        <p:spPr>
          <a:xfrm>
            <a:off x="3322979" y="4800103"/>
            <a:ext cx="2415091" cy="1938992"/>
          </a:xfrm>
          <a:prstGeom prst="rect">
            <a:avLst/>
          </a:prstGeom>
          <a:noFill/>
        </p:spPr>
        <p:txBody>
          <a:bodyPr wrap="square" rtlCol="0">
            <a:spAutoFit/>
          </a:bodyPr>
          <a:lstStyle/>
          <a:p>
            <a:r>
              <a:rPr lang="en-US" sz="1200" dirty="0"/>
              <a:t>Operations can be programmed directly into properties, in this case a specific sub for calculating area is unnecessary, although the calculation will be run every time the triangles area is requested. Useful in some cases (when the value is never constant or to run calculations only if the variable is requested).</a:t>
            </a:r>
          </a:p>
        </p:txBody>
      </p:sp>
      <p:cxnSp>
        <p:nvCxnSpPr>
          <p:cNvPr id="25" name="Straight Arrow Connector 24">
            <a:extLst>
              <a:ext uri="{FF2B5EF4-FFF2-40B4-BE49-F238E27FC236}">
                <a16:creationId xmlns:a16="http://schemas.microsoft.com/office/drawing/2014/main" id="{BCEDAF2A-1BB3-EA2F-DD95-067AD00CA461}"/>
              </a:ext>
            </a:extLst>
          </p:cNvPr>
          <p:cNvCxnSpPr/>
          <p:nvPr/>
        </p:nvCxnSpPr>
        <p:spPr>
          <a:xfrm flipV="1">
            <a:off x="5603846" y="5707379"/>
            <a:ext cx="352337" cy="315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439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A4E9-9CFD-54CB-A580-B8F3CEB3DAF8}"/>
              </a:ext>
            </a:extLst>
          </p:cNvPr>
          <p:cNvSpPr>
            <a:spLocks noGrp="1"/>
          </p:cNvSpPr>
          <p:nvPr>
            <p:ph type="title"/>
          </p:nvPr>
        </p:nvSpPr>
        <p:spPr/>
        <p:txBody>
          <a:bodyPr/>
          <a:lstStyle/>
          <a:p>
            <a:r>
              <a:rPr lang="en-US" dirty="0"/>
              <a:t>Object-Oriented Basics</a:t>
            </a:r>
          </a:p>
        </p:txBody>
      </p:sp>
      <p:sp>
        <p:nvSpPr>
          <p:cNvPr id="3" name="Content Placeholder 2">
            <a:extLst>
              <a:ext uri="{FF2B5EF4-FFF2-40B4-BE49-F238E27FC236}">
                <a16:creationId xmlns:a16="http://schemas.microsoft.com/office/drawing/2014/main" id="{8D4F94C4-3B5E-E9D5-4487-A7141E2F4978}"/>
              </a:ext>
            </a:extLst>
          </p:cNvPr>
          <p:cNvSpPr>
            <a:spLocks noGrp="1"/>
          </p:cNvSpPr>
          <p:nvPr>
            <p:ph idx="1"/>
          </p:nvPr>
        </p:nvSpPr>
        <p:spPr/>
        <p:txBody>
          <a:bodyPr/>
          <a:lstStyle/>
          <a:p>
            <a:pPr marL="0" indent="0">
              <a:buNone/>
            </a:pPr>
            <a:r>
              <a:rPr lang="en-US" dirty="0"/>
              <a:t>Subs, Functions and Methods</a:t>
            </a:r>
          </a:p>
          <a:p>
            <a:pPr lvl="1"/>
            <a:endParaRPr lang="en-US" dirty="0"/>
          </a:p>
          <a:p>
            <a:pPr lvl="1"/>
            <a:r>
              <a:rPr lang="en-US" dirty="0"/>
              <a:t>Where the “stuff” happens.</a:t>
            </a:r>
          </a:p>
          <a:p>
            <a:pPr lvl="1"/>
            <a:r>
              <a:rPr lang="en-US" dirty="0"/>
              <a:t>Subs and Functions used in VBA, Methods used in C#.</a:t>
            </a:r>
          </a:p>
          <a:p>
            <a:pPr lvl="1"/>
            <a:r>
              <a:rPr lang="en-US" dirty="0"/>
              <a:t>Subs do not return anything, just perform an action.</a:t>
            </a:r>
          </a:p>
          <a:p>
            <a:pPr lvl="1"/>
            <a:r>
              <a:rPr lang="en-US" dirty="0"/>
              <a:t>Functions both perform actions and return something.</a:t>
            </a:r>
          </a:p>
          <a:p>
            <a:pPr lvl="1"/>
            <a:r>
              <a:rPr lang="en-US" dirty="0"/>
              <a:t>Methods may perform the job of both subs and functions in C#.</a:t>
            </a:r>
          </a:p>
        </p:txBody>
      </p:sp>
      <p:sp>
        <p:nvSpPr>
          <p:cNvPr id="4" name="Slide Number Placeholder 3">
            <a:extLst>
              <a:ext uri="{FF2B5EF4-FFF2-40B4-BE49-F238E27FC236}">
                <a16:creationId xmlns:a16="http://schemas.microsoft.com/office/drawing/2014/main" id="{6A044783-D7D3-2A2A-AFEF-64FCAA28303D}"/>
              </a:ext>
            </a:extLst>
          </p:cNvPr>
          <p:cNvSpPr>
            <a:spLocks noGrp="1"/>
          </p:cNvSpPr>
          <p:nvPr>
            <p:ph type="sldNum" sz="quarter" idx="12"/>
          </p:nvPr>
        </p:nvSpPr>
        <p:spPr/>
        <p:txBody>
          <a:bodyPr/>
          <a:lstStyle/>
          <a:p>
            <a:fld id="{4EC93DFA-70F6-4220-86AB-AD3183C08C91}" type="slidenum">
              <a:rPr lang="en-US" smtClean="0"/>
              <a:t>12</a:t>
            </a:fld>
            <a:endParaRPr lang="en-US" dirty="0"/>
          </a:p>
        </p:txBody>
      </p:sp>
      <p:grpSp>
        <p:nvGrpSpPr>
          <p:cNvPr id="8" name="Group 7">
            <a:extLst>
              <a:ext uri="{FF2B5EF4-FFF2-40B4-BE49-F238E27FC236}">
                <a16:creationId xmlns:a16="http://schemas.microsoft.com/office/drawing/2014/main" id="{7152899E-721E-A736-42E2-9D5C5FBCB4BB}"/>
              </a:ext>
            </a:extLst>
          </p:cNvPr>
          <p:cNvGrpSpPr/>
          <p:nvPr/>
        </p:nvGrpSpPr>
        <p:grpSpPr>
          <a:xfrm>
            <a:off x="3148012" y="4952207"/>
            <a:ext cx="2847975" cy="876300"/>
            <a:chOff x="1126265" y="3250909"/>
            <a:chExt cx="2847975" cy="876300"/>
          </a:xfrm>
        </p:grpSpPr>
        <p:pic>
          <p:nvPicPr>
            <p:cNvPr id="6" name="Picture 5">
              <a:extLst>
                <a:ext uri="{FF2B5EF4-FFF2-40B4-BE49-F238E27FC236}">
                  <a16:creationId xmlns:a16="http://schemas.microsoft.com/office/drawing/2014/main" id="{A5529E11-1966-A574-C17F-B552F61CFA92}"/>
                </a:ext>
              </a:extLst>
            </p:cNvPr>
            <p:cNvPicPr>
              <a:picLocks noChangeAspect="1"/>
            </p:cNvPicPr>
            <p:nvPr/>
          </p:nvPicPr>
          <p:blipFill>
            <a:blip r:embed="rId2"/>
            <a:stretch>
              <a:fillRect/>
            </a:stretch>
          </p:blipFill>
          <p:spPr>
            <a:xfrm>
              <a:off x="1126265" y="3250909"/>
              <a:ext cx="2847975" cy="876300"/>
            </a:xfrm>
            <a:prstGeom prst="rect">
              <a:avLst/>
            </a:prstGeom>
          </p:spPr>
        </p:pic>
        <p:sp>
          <p:nvSpPr>
            <p:cNvPr id="7" name="Rectangle 6">
              <a:extLst>
                <a:ext uri="{FF2B5EF4-FFF2-40B4-BE49-F238E27FC236}">
                  <a16:creationId xmlns:a16="http://schemas.microsoft.com/office/drawing/2014/main" id="{BB1C141E-F3A3-D8D3-FDB6-02EB75CAC9E6}"/>
                </a:ext>
              </a:extLst>
            </p:cNvPr>
            <p:cNvSpPr/>
            <p:nvPr/>
          </p:nvSpPr>
          <p:spPr>
            <a:xfrm>
              <a:off x="1126265" y="3250909"/>
              <a:ext cx="2623614" cy="876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3949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120F-F9AF-9B17-4D6D-6DA65FD7822C}"/>
              </a:ext>
            </a:extLst>
          </p:cNvPr>
          <p:cNvSpPr>
            <a:spLocks noGrp="1"/>
          </p:cNvSpPr>
          <p:nvPr>
            <p:ph type="title"/>
          </p:nvPr>
        </p:nvSpPr>
        <p:spPr/>
        <p:txBody>
          <a:bodyPr/>
          <a:lstStyle/>
          <a:p>
            <a:r>
              <a:rPr lang="en-US" dirty="0"/>
              <a:t>Object-Oriented Basics</a:t>
            </a:r>
          </a:p>
        </p:txBody>
      </p:sp>
      <p:sp>
        <p:nvSpPr>
          <p:cNvPr id="3" name="Content Placeholder 2">
            <a:extLst>
              <a:ext uri="{FF2B5EF4-FFF2-40B4-BE49-F238E27FC236}">
                <a16:creationId xmlns:a16="http://schemas.microsoft.com/office/drawing/2014/main" id="{B8C007DC-0278-4238-D972-194693C8C385}"/>
              </a:ext>
            </a:extLst>
          </p:cNvPr>
          <p:cNvSpPr>
            <a:spLocks noGrp="1"/>
          </p:cNvSpPr>
          <p:nvPr>
            <p:ph idx="1"/>
          </p:nvPr>
        </p:nvSpPr>
        <p:spPr>
          <a:xfrm>
            <a:off x="628650" y="1825625"/>
            <a:ext cx="4999793" cy="4351338"/>
          </a:xfrm>
        </p:spPr>
        <p:txBody>
          <a:bodyPr/>
          <a:lstStyle/>
          <a:p>
            <a:pPr marL="0" indent="0">
              <a:buNone/>
            </a:pPr>
            <a:r>
              <a:rPr lang="en-US" dirty="0"/>
              <a:t>Creating a class in VBA</a:t>
            </a:r>
          </a:p>
          <a:p>
            <a:pPr marL="0" indent="0">
              <a:buNone/>
            </a:pPr>
            <a:endParaRPr lang="en-US" dirty="0"/>
          </a:p>
          <a:p>
            <a:pPr lvl="1"/>
            <a:r>
              <a:rPr lang="en-US" dirty="0"/>
              <a:t>Right click in project window -&gt; Insert -&gt; Class Module.</a:t>
            </a:r>
          </a:p>
          <a:p>
            <a:pPr lvl="1"/>
            <a:r>
              <a:rPr lang="en-US" dirty="0"/>
              <a:t>Class name is the name of the module.</a:t>
            </a:r>
          </a:p>
          <a:p>
            <a:pPr lvl="1"/>
            <a:r>
              <a:rPr lang="en-US" dirty="0"/>
              <a:t>Everything within the module is a part of the class.</a:t>
            </a:r>
          </a:p>
        </p:txBody>
      </p:sp>
      <p:sp>
        <p:nvSpPr>
          <p:cNvPr id="4" name="Slide Number Placeholder 3">
            <a:extLst>
              <a:ext uri="{FF2B5EF4-FFF2-40B4-BE49-F238E27FC236}">
                <a16:creationId xmlns:a16="http://schemas.microsoft.com/office/drawing/2014/main" id="{0B10B64B-5B5D-DE6F-D2BE-A8988E8D1AFB}"/>
              </a:ext>
            </a:extLst>
          </p:cNvPr>
          <p:cNvSpPr>
            <a:spLocks noGrp="1"/>
          </p:cNvSpPr>
          <p:nvPr>
            <p:ph type="sldNum" sz="quarter" idx="12"/>
          </p:nvPr>
        </p:nvSpPr>
        <p:spPr/>
        <p:txBody>
          <a:bodyPr/>
          <a:lstStyle/>
          <a:p>
            <a:fld id="{4EC93DFA-70F6-4220-86AB-AD3183C08C91}" type="slidenum">
              <a:rPr lang="en-US" smtClean="0"/>
              <a:t>13</a:t>
            </a:fld>
            <a:endParaRPr lang="en-US" dirty="0"/>
          </a:p>
        </p:txBody>
      </p:sp>
      <p:pic>
        <p:nvPicPr>
          <p:cNvPr id="6" name="Picture 5">
            <a:extLst>
              <a:ext uri="{FF2B5EF4-FFF2-40B4-BE49-F238E27FC236}">
                <a16:creationId xmlns:a16="http://schemas.microsoft.com/office/drawing/2014/main" id="{49EC6580-4C35-D9F3-7718-2D23C720DCBB}"/>
              </a:ext>
            </a:extLst>
          </p:cNvPr>
          <p:cNvPicPr>
            <a:picLocks noChangeAspect="1"/>
          </p:cNvPicPr>
          <p:nvPr/>
        </p:nvPicPr>
        <p:blipFill>
          <a:blip r:embed="rId2"/>
          <a:stretch>
            <a:fillRect/>
          </a:stretch>
        </p:blipFill>
        <p:spPr>
          <a:xfrm>
            <a:off x="5714289" y="3214072"/>
            <a:ext cx="2229006" cy="3142279"/>
          </a:xfrm>
          <a:prstGeom prst="rect">
            <a:avLst/>
          </a:prstGeom>
        </p:spPr>
      </p:pic>
    </p:spTree>
    <p:extLst>
      <p:ext uri="{BB962C8B-B14F-4D97-AF65-F5344CB8AC3E}">
        <p14:creationId xmlns:p14="http://schemas.microsoft.com/office/powerpoint/2010/main" val="99613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2560-C79B-E47D-0154-8CB4F41D3E5C}"/>
              </a:ext>
            </a:extLst>
          </p:cNvPr>
          <p:cNvSpPr>
            <a:spLocks noGrp="1"/>
          </p:cNvSpPr>
          <p:nvPr>
            <p:ph type="title"/>
          </p:nvPr>
        </p:nvSpPr>
        <p:spPr/>
        <p:txBody>
          <a:bodyPr/>
          <a:lstStyle/>
          <a:p>
            <a:r>
              <a:rPr lang="en-US" dirty="0"/>
              <a:t>Structs and types</a:t>
            </a:r>
          </a:p>
        </p:txBody>
      </p:sp>
      <p:sp>
        <p:nvSpPr>
          <p:cNvPr id="3" name="Content Placeholder 2">
            <a:extLst>
              <a:ext uri="{FF2B5EF4-FFF2-40B4-BE49-F238E27FC236}">
                <a16:creationId xmlns:a16="http://schemas.microsoft.com/office/drawing/2014/main" id="{6490B92F-DE2D-4DB8-22E2-0222E9509035}"/>
              </a:ext>
            </a:extLst>
          </p:cNvPr>
          <p:cNvSpPr>
            <a:spLocks noGrp="1"/>
          </p:cNvSpPr>
          <p:nvPr>
            <p:ph idx="1"/>
          </p:nvPr>
        </p:nvSpPr>
        <p:spPr/>
        <p:txBody>
          <a:bodyPr/>
          <a:lstStyle/>
          <a:p>
            <a:r>
              <a:rPr lang="en-US" dirty="0"/>
              <a:t>Classes Lite™ </a:t>
            </a:r>
          </a:p>
          <a:p>
            <a:r>
              <a:rPr lang="en-US" dirty="0"/>
              <a:t>Structs (C#) Types (VBA) </a:t>
            </a:r>
          </a:p>
          <a:p>
            <a:r>
              <a:rPr lang="en-US" dirty="0"/>
              <a:t>Used to group variables when other functions of classes are not needed.</a:t>
            </a:r>
          </a:p>
          <a:p>
            <a:r>
              <a:rPr lang="en-US" dirty="0"/>
              <a:t>Easier to read and use for grouping related data than vectors.</a:t>
            </a:r>
          </a:p>
        </p:txBody>
      </p:sp>
      <p:sp>
        <p:nvSpPr>
          <p:cNvPr id="4" name="Slide Number Placeholder 3">
            <a:extLst>
              <a:ext uri="{FF2B5EF4-FFF2-40B4-BE49-F238E27FC236}">
                <a16:creationId xmlns:a16="http://schemas.microsoft.com/office/drawing/2014/main" id="{F362BE93-A4E9-B945-E02E-55DB09F4F5FD}"/>
              </a:ext>
            </a:extLst>
          </p:cNvPr>
          <p:cNvSpPr>
            <a:spLocks noGrp="1"/>
          </p:cNvSpPr>
          <p:nvPr>
            <p:ph type="sldNum" sz="quarter" idx="12"/>
          </p:nvPr>
        </p:nvSpPr>
        <p:spPr/>
        <p:txBody>
          <a:bodyPr/>
          <a:lstStyle/>
          <a:p>
            <a:fld id="{4EC93DFA-70F6-4220-86AB-AD3183C08C91}" type="slidenum">
              <a:rPr lang="en-US" smtClean="0"/>
              <a:t>14</a:t>
            </a:fld>
            <a:endParaRPr lang="en-US" dirty="0"/>
          </a:p>
        </p:txBody>
      </p:sp>
      <p:pic>
        <p:nvPicPr>
          <p:cNvPr id="8" name="Picture 7">
            <a:extLst>
              <a:ext uri="{FF2B5EF4-FFF2-40B4-BE49-F238E27FC236}">
                <a16:creationId xmlns:a16="http://schemas.microsoft.com/office/drawing/2014/main" id="{A5E575AB-360A-AAC9-D8D9-C24360F4BCD4}"/>
              </a:ext>
            </a:extLst>
          </p:cNvPr>
          <p:cNvPicPr>
            <a:picLocks noChangeAspect="1"/>
          </p:cNvPicPr>
          <p:nvPr/>
        </p:nvPicPr>
        <p:blipFill>
          <a:blip r:embed="rId2"/>
          <a:stretch>
            <a:fillRect/>
          </a:stretch>
        </p:blipFill>
        <p:spPr>
          <a:xfrm>
            <a:off x="809625" y="4424363"/>
            <a:ext cx="5648325" cy="2114550"/>
          </a:xfrm>
          <a:prstGeom prst="rect">
            <a:avLst/>
          </a:prstGeom>
        </p:spPr>
      </p:pic>
    </p:spTree>
    <p:extLst>
      <p:ext uri="{BB962C8B-B14F-4D97-AF65-F5344CB8AC3E}">
        <p14:creationId xmlns:p14="http://schemas.microsoft.com/office/powerpoint/2010/main" val="1769965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A8E6-FE7A-7FC3-AE46-5A62F925FB49}"/>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CFC387E9-3A02-827A-4CFD-163F2661AB25}"/>
              </a:ext>
            </a:extLst>
          </p:cNvPr>
          <p:cNvSpPr>
            <a:spLocks noGrp="1"/>
          </p:cNvSpPr>
          <p:nvPr>
            <p:ph idx="1"/>
          </p:nvPr>
        </p:nvSpPr>
        <p:spPr/>
        <p:txBody>
          <a:bodyPr/>
          <a:lstStyle/>
          <a:p>
            <a:pPr marL="0" indent="0">
              <a:buNone/>
            </a:pPr>
            <a:r>
              <a:rPr lang="en-US" dirty="0"/>
              <a:t>Validate inputs</a:t>
            </a:r>
          </a:p>
          <a:p>
            <a:pPr lvl="1"/>
            <a:endParaRPr lang="en-US" dirty="0"/>
          </a:p>
          <a:p>
            <a:pPr lvl="1"/>
            <a:r>
              <a:rPr lang="en-US" dirty="0"/>
              <a:t>Make sure input data is within possible ranges and correct data type.</a:t>
            </a:r>
          </a:p>
          <a:p>
            <a:pPr lvl="2"/>
            <a:r>
              <a:rPr lang="en-US" dirty="0"/>
              <a:t>Sometimes Datasets use unreasonable or impossible values to identify errors.</a:t>
            </a:r>
          </a:p>
          <a:p>
            <a:pPr lvl="2"/>
            <a:r>
              <a:rPr lang="en-US" dirty="0"/>
              <a:t>Users may accidentally provide unexpected input.</a:t>
            </a:r>
          </a:p>
          <a:p>
            <a:pPr lvl="1"/>
            <a:r>
              <a:rPr lang="en-US" dirty="0"/>
              <a:t>Can be accomplished multiple ways.</a:t>
            </a:r>
          </a:p>
          <a:p>
            <a:pPr lvl="1"/>
            <a:endParaRPr lang="en-US" dirty="0"/>
          </a:p>
        </p:txBody>
      </p:sp>
      <p:sp>
        <p:nvSpPr>
          <p:cNvPr id="4" name="Slide Number Placeholder 3">
            <a:extLst>
              <a:ext uri="{FF2B5EF4-FFF2-40B4-BE49-F238E27FC236}">
                <a16:creationId xmlns:a16="http://schemas.microsoft.com/office/drawing/2014/main" id="{BEE86459-EFCB-624E-E9E2-86C50F22D6B2}"/>
              </a:ext>
            </a:extLst>
          </p:cNvPr>
          <p:cNvSpPr>
            <a:spLocks noGrp="1"/>
          </p:cNvSpPr>
          <p:nvPr>
            <p:ph type="sldNum" sz="quarter" idx="12"/>
          </p:nvPr>
        </p:nvSpPr>
        <p:spPr/>
        <p:txBody>
          <a:bodyPr/>
          <a:lstStyle/>
          <a:p>
            <a:fld id="{4EC93DFA-70F6-4220-86AB-AD3183C08C91}" type="slidenum">
              <a:rPr lang="en-US" smtClean="0"/>
              <a:t>15</a:t>
            </a:fld>
            <a:endParaRPr lang="en-US" dirty="0"/>
          </a:p>
        </p:txBody>
      </p:sp>
      <p:pic>
        <p:nvPicPr>
          <p:cNvPr id="4098" name="Picture 2" descr="VBA Type Mismatch Error - The Ultimate Guide - Excel Macro Mastery">
            <a:extLst>
              <a:ext uri="{FF2B5EF4-FFF2-40B4-BE49-F238E27FC236}">
                <a16:creationId xmlns:a16="http://schemas.microsoft.com/office/drawing/2014/main" id="{63E53B4F-340D-BE69-1E21-3AFE72AC4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719" y="4704795"/>
            <a:ext cx="2524561" cy="147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548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0D2A-6001-84F3-6298-D867E8F77189}"/>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6175B303-3744-DA7D-55B8-F7ECB28CD388}"/>
              </a:ext>
            </a:extLst>
          </p:cNvPr>
          <p:cNvSpPr>
            <a:spLocks noGrp="1"/>
          </p:cNvSpPr>
          <p:nvPr>
            <p:ph idx="1"/>
          </p:nvPr>
        </p:nvSpPr>
        <p:spPr>
          <a:xfrm>
            <a:off x="628650" y="1825625"/>
            <a:ext cx="3943350" cy="4351338"/>
          </a:xfrm>
        </p:spPr>
        <p:txBody>
          <a:bodyPr>
            <a:normAutofit fontScale="92500" lnSpcReduction="10000"/>
          </a:bodyPr>
          <a:lstStyle/>
          <a:p>
            <a:pPr marL="0" indent="0">
              <a:buNone/>
            </a:pPr>
            <a:r>
              <a:rPr lang="en-US" dirty="0"/>
              <a:t>Organize the Program </a:t>
            </a:r>
          </a:p>
          <a:p>
            <a:pPr marL="0" indent="0">
              <a:buNone/>
            </a:pPr>
            <a:endParaRPr lang="en-US" dirty="0"/>
          </a:p>
          <a:p>
            <a:pPr lvl="1"/>
            <a:r>
              <a:rPr lang="en-US" dirty="0"/>
              <a:t>Split related methods/subs/functions and variables into classes for object-oriented components or modules for procedural components.</a:t>
            </a:r>
          </a:p>
          <a:p>
            <a:pPr lvl="1"/>
            <a:r>
              <a:rPr lang="en-US" dirty="0"/>
              <a:t>Use structs to organize/group common fields/variables.</a:t>
            </a:r>
          </a:p>
          <a:p>
            <a:pPr lvl="1"/>
            <a:r>
              <a:rPr lang="en-US" dirty="0"/>
              <a:t>Use arrays and collections to group a list of variables of the same type from the same source.</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9453457A-E65E-E06A-0CCA-644179DCCA26}"/>
              </a:ext>
            </a:extLst>
          </p:cNvPr>
          <p:cNvSpPr>
            <a:spLocks noGrp="1"/>
          </p:cNvSpPr>
          <p:nvPr>
            <p:ph type="sldNum" sz="quarter" idx="12"/>
          </p:nvPr>
        </p:nvSpPr>
        <p:spPr/>
        <p:txBody>
          <a:bodyPr/>
          <a:lstStyle/>
          <a:p>
            <a:fld id="{4EC93DFA-70F6-4220-86AB-AD3183C08C91}" type="slidenum">
              <a:rPr lang="en-US" smtClean="0"/>
              <a:t>16</a:t>
            </a:fld>
            <a:endParaRPr lang="en-US" dirty="0"/>
          </a:p>
        </p:txBody>
      </p:sp>
      <p:pic>
        <p:nvPicPr>
          <p:cNvPr id="8" name="Picture 7">
            <a:extLst>
              <a:ext uri="{FF2B5EF4-FFF2-40B4-BE49-F238E27FC236}">
                <a16:creationId xmlns:a16="http://schemas.microsoft.com/office/drawing/2014/main" id="{1F3E2003-9257-6AAC-D448-6AD4E276C41E}"/>
              </a:ext>
            </a:extLst>
          </p:cNvPr>
          <p:cNvPicPr>
            <a:picLocks noChangeAspect="1"/>
          </p:cNvPicPr>
          <p:nvPr/>
        </p:nvPicPr>
        <p:blipFill>
          <a:blip r:embed="rId2"/>
          <a:stretch>
            <a:fillRect/>
          </a:stretch>
        </p:blipFill>
        <p:spPr>
          <a:xfrm>
            <a:off x="4550036" y="2866841"/>
            <a:ext cx="4410354" cy="2610682"/>
          </a:xfrm>
          <a:prstGeom prst="rect">
            <a:avLst/>
          </a:prstGeom>
        </p:spPr>
      </p:pic>
      <p:cxnSp>
        <p:nvCxnSpPr>
          <p:cNvPr id="10" name="Straight Arrow Connector 9">
            <a:extLst>
              <a:ext uri="{FF2B5EF4-FFF2-40B4-BE49-F238E27FC236}">
                <a16:creationId xmlns:a16="http://schemas.microsoft.com/office/drawing/2014/main" id="{46389AB2-670C-CE24-335B-469135AF113C}"/>
              </a:ext>
            </a:extLst>
          </p:cNvPr>
          <p:cNvCxnSpPr>
            <a:cxnSpLocks/>
          </p:cNvCxnSpPr>
          <p:nvPr/>
        </p:nvCxnSpPr>
        <p:spPr>
          <a:xfrm flipV="1">
            <a:off x="3986074" y="3693111"/>
            <a:ext cx="443983" cy="479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6EB120B-7F02-882F-E83F-64B8B8B72F24}"/>
              </a:ext>
            </a:extLst>
          </p:cNvPr>
          <p:cNvCxnSpPr>
            <a:cxnSpLocks/>
          </p:cNvCxnSpPr>
          <p:nvPr/>
        </p:nvCxnSpPr>
        <p:spPr>
          <a:xfrm flipV="1">
            <a:off x="4241472" y="5095783"/>
            <a:ext cx="525837" cy="143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1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E197-CE6E-7BEA-4BA7-E90D1D3EB5B1}"/>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D5CC463C-45E3-8B95-D0C1-B3FCA865A92F}"/>
              </a:ext>
            </a:extLst>
          </p:cNvPr>
          <p:cNvSpPr>
            <a:spLocks noGrp="1"/>
          </p:cNvSpPr>
          <p:nvPr>
            <p:ph idx="1"/>
          </p:nvPr>
        </p:nvSpPr>
        <p:spPr/>
        <p:txBody>
          <a:bodyPr/>
          <a:lstStyle/>
          <a:p>
            <a:pPr marL="0" indent="0" algn="ctr">
              <a:buNone/>
            </a:pPr>
            <a:r>
              <a:rPr lang="en-US" dirty="0"/>
              <a:t>Follow Solid Principles (where applicable)</a:t>
            </a:r>
          </a:p>
          <a:p>
            <a:pPr marL="0" indent="0">
              <a:buNone/>
            </a:pPr>
            <a:endParaRPr lang="en-US" dirty="0"/>
          </a:p>
        </p:txBody>
      </p:sp>
      <p:sp>
        <p:nvSpPr>
          <p:cNvPr id="4" name="Slide Number Placeholder 3">
            <a:extLst>
              <a:ext uri="{FF2B5EF4-FFF2-40B4-BE49-F238E27FC236}">
                <a16:creationId xmlns:a16="http://schemas.microsoft.com/office/drawing/2014/main" id="{F3E07BAD-76B0-73AA-5D9E-3453876D5908}"/>
              </a:ext>
            </a:extLst>
          </p:cNvPr>
          <p:cNvSpPr>
            <a:spLocks noGrp="1"/>
          </p:cNvSpPr>
          <p:nvPr>
            <p:ph type="sldNum" sz="quarter" idx="12"/>
          </p:nvPr>
        </p:nvSpPr>
        <p:spPr/>
        <p:txBody>
          <a:bodyPr/>
          <a:lstStyle/>
          <a:p>
            <a:fld id="{4EC93DFA-70F6-4220-86AB-AD3183C08C91}" type="slidenum">
              <a:rPr lang="en-US" smtClean="0"/>
              <a:t>17</a:t>
            </a:fld>
            <a:endParaRPr lang="en-US" dirty="0"/>
          </a:p>
        </p:txBody>
      </p:sp>
      <p:pic>
        <p:nvPicPr>
          <p:cNvPr id="1026" name="Picture 2" descr="Solid Principles Image">
            <a:extLst>
              <a:ext uri="{FF2B5EF4-FFF2-40B4-BE49-F238E27FC236}">
                <a16:creationId xmlns:a16="http://schemas.microsoft.com/office/drawing/2014/main" id="{601980A3-E2E2-213B-60D2-E0238F7E4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862" y="2546351"/>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7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35C91-F082-91F7-7A62-7606810306A7}"/>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3B01E3C4-99CB-50A8-ABBB-2E5C132D6B38}"/>
              </a:ext>
            </a:extLst>
          </p:cNvPr>
          <p:cNvSpPr>
            <a:spLocks noGrp="1"/>
          </p:cNvSpPr>
          <p:nvPr>
            <p:ph idx="1"/>
          </p:nvPr>
        </p:nvSpPr>
        <p:spPr/>
        <p:txBody>
          <a:bodyPr/>
          <a:lstStyle/>
          <a:p>
            <a:pPr marL="0" indent="0">
              <a:buNone/>
            </a:pPr>
            <a:r>
              <a:rPr lang="en-US" dirty="0"/>
              <a:t>Single Responsibility Principle</a:t>
            </a:r>
          </a:p>
          <a:p>
            <a:pPr marL="0" indent="0">
              <a:buNone/>
            </a:pPr>
            <a:endParaRPr lang="en-US" dirty="0"/>
          </a:p>
          <a:p>
            <a:pPr lvl="1"/>
            <a:r>
              <a:rPr lang="en-US" dirty="0"/>
              <a:t>A class or module should have only one responsibility.</a:t>
            </a:r>
          </a:p>
          <a:p>
            <a:pPr lvl="1"/>
            <a:r>
              <a:rPr lang="en-US" dirty="0"/>
              <a:t>Therefore, a class or module only needs to change for one reason.</a:t>
            </a:r>
          </a:p>
          <a:p>
            <a:pPr lvl="1"/>
            <a:r>
              <a:rPr lang="en-US" dirty="0"/>
              <a:t>Helps keep program separated into chunks of digestible size.</a:t>
            </a:r>
          </a:p>
          <a:p>
            <a:pPr lvl="1"/>
            <a:r>
              <a:rPr lang="en-US" dirty="0"/>
              <a:t>Helps keep program maintainable.</a:t>
            </a:r>
          </a:p>
          <a:p>
            <a:pPr lvl="1"/>
            <a:r>
              <a:rPr lang="en-US" dirty="0"/>
              <a:t>Can generally be applied to methods / subs / functions. Try to keep each method / sub / function as short and simple as possible.</a:t>
            </a:r>
          </a:p>
        </p:txBody>
      </p:sp>
      <p:sp>
        <p:nvSpPr>
          <p:cNvPr id="4" name="Slide Number Placeholder 3">
            <a:extLst>
              <a:ext uri="{FF2B5EF4-FFF2-40B4-BE49-F238E27FC236}">
                <a16:creationId xmlns:a16="http://schemas.microsoft.com/office/drawing/2014/main" id="{F459A464-85AE-B2A9-949C-ECE26F39104B}"/>
              </a:ext>
            </a:extLst>
          </p:cNvPr>
          <p:cNvSpPr>
            <a:spLocks noGrp="1"/>
          </p:cNvSpPr>
          <p:nvPr>
            <p:ph type="sldNum" sz="quarter" idx="12"/>
          </p:nvPr>
        </p:nvSpPr>
        <p:spPr/>
        <p:txBody>
          <a:bodyPr/>
          <a:lstStyle/>
          <a:p>
            <a:fld id="{4EC93DFA-70F6-4220-86AB-AD3183C08C91}" type="slidenum">
              <a:rPr lang="en-US" smtClean="0"/>
              <a:t>18</a:t>
            </a:fld>
            <a:endParaRPr lang="en-US" dirty="0"/>
          </a:p>
        </p:txBody>
      </p:sp>
    </p:spTree>
    <p:extLst>
      <p:ext uri="{BB962C8B-B14F-4D97-AF65-F5344CB8AC3E}">
        <p14:creationId xmlns:p14="http://schemas.microsoft.com/office/powerpoint/2010/main" val="1295862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73E8-AFEF-E5EC-69BD-B287EC700385}"/>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5B8EAA3D-83C9-74EB-B978-6173D4D9FD2A}"/>
              </a:ext>
            </a:extLst>
          </p:cNvPr>
          <p:cNvSpPr>
            <a:spLocks noGrp="1"/>
          </p:cNvSpPr>
          <p:nvPr>
            <p:ph idx="1"/>
          </p:nvPr>
        </p:nvSpPr>
        <p:spPr/>
        <p:txBody>
          <a:bodyPr/>
          <a:lstStyle/>
          <a:p>
            <a:pPr marL="0" indent="0">
              <a:buNone/>
            </a:pPr>
            <a:r>
              <a:rPr lang="en-US" dirty="0"/>
              <a:t>The OLID Principles</a:t>
            </a:r>
          </a:p>
          <a:p>
            <a:pPr marL="0" indent="0">
              <a:buNone/>
            </a:pPr>
            <a:endParaRPr lang="en-US" dirty="0"/>
          </a:p>
          <a:p>
            <a:pPr lvl="1"/>
            <a:r>
              <a:rPr lang="en-US" dirty="0"/>
              <a:t>A little more difficult to explain.</a:t>
            </a:r>
          </a:p>
          <a:p>
            <a:pPr lvl="1"/>
            <a:r>
              <a:rPr lang="en-US" dirty="0"/>
              <a:t>Based on the concept of inheritance (so is the SRP technically), which VBA does not support.</a:t>
            </a:r>
          </a:p>
          <a:p>
            <a:pPr lvl="1"/>
            <a:r>
              <a:rPr lang="en-US" dirty="0"/>
              <a:t>Should read about if working in a language that supports inheritance (like C#).</a:t>
            </a:r>
          </a:p>
        </p:txBody>
      </p:sp>
      <p:sp>
        <p:nvSpPr>
          <p:cNvPr id="4" name="Slide Number Placeholder 3">
            <a:extLst>
              <a:ext uri="{FF2B5EF4-FFF2-40B4-BE49-F238E27FC236}">
                <a16:creationId xmlns:a16="http://schemas.microsoft.com/office/drawing/2014/main" id="{3A72E885-83F7-E52E-0FFE-59203B25EC73}"/>
              </a:ext>
            </a:extLst>
          </p:cNvPr>
          <p:cNvSpPr>
            <a:spLocks noGrp="1"/>
          </p:cNvSpPr>
          <p:nvPr>
            <p:ph type="sldNum" sz="quarter" idx="12"/>
          </p:nvPr>
        </p:nvSpPr>
        <p:spPr/>
        <p:txBody>
          <a:bodyPr/>
          <a:lstStyle/>
          <a:p>
            <a:fld id="{4EC93DFA-70F6-4220-86AB-AD3183C08C91}" type="slidenum">
              <a:rPr lang="en-US" smtClean="0"/>
              <a:t>19</a:t>
            </a:fld>
            <a:endParaRPr lang="en-US" dirty="0"/>
          </a:p>
        </p:txBody>
      </p:sp>
      <p:pic>
        <p:nvPicPr>
          <p:cNvPr id="5" name="Picture 4">
            <a:extLst>
              <a:ext uri="{FF2B5EF4-FFF2-40B4-BE49-F238E27FC236}">
                <a16:creationId xmlns:a16="http://schemas.microsoft.com/office/drawing/2014/main" id="{5860287F-62E1-4AB1-8915-8577614188B3}"/>
              </a:ext>
            </a:extLst>
          </p:cNvPr>
          <p:cNvPicPr>
            <a:picLocks noChangeAspect="1"/>
          </p:cNvPicPr>
          <p:nvPr/>
        </p:nvPicPr>
        <p:blipFill>
          <a:blip r:embed="rId2"/>
          <a:stretch>
            <a:fillRect/>
          </a:stretch>
        </p:blipFill>
        <p:spPr>
          <a:xfrm>
            <a:off x="4435506" y="4129720"/>
            <a:ext cx="2747757" cy="2226631"/>
          </a:xfrm>
          <a:prstGeom prst="rect">
            <a:avLst/>
          </a:prstGeom>
        </p:spPr>
      </p:pic>
    </p:spTree>
    <p:extLst>
      <p:ext uri="{BB962C8B-B14F-4D97-AF65-F5344CB8AC3E}">
        <p14:creationId xmlns:p14="http://schemas.microsoft.com/office/powerpoint/2010/main" val="19257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lstStyle/>
          <a:p>
            <a:r>
              <a:rPr lang="en-US" dirty="0"/>
              <a:t>Types of programming</a:t>
            </a:r>
          </a:p>
        </p:txBody>
      </p:sp>
      <p:sp>
        <p:nvSpPr>
          <p:cNvPr id="3" name="Content Placeholder 2">
            <a:extLst>
              <a:ext uri="{FF2B5EF4-FFF2-40B4-BE49-F238E27FC236}">
                <a16:creationId xmlns:a16="http://schemas.microsoft.com/office/drawing/2014/main" id="{BCB12449-7A59-40B4-AD2F-FEFAAE5F2206}"/>
              </a:ext>
            </a:extLst>
          </p:cNvPr>
          <p:cNvSpPr>
            <a:spLocks noGrp="1"/>
          </p:cNvSpPr>
          <p:nvPr>
            <p:ph idx="1"/>
          </p:nvPr>
        </p:nvSpPr>
        <p:spPr/>
        <p:txBody>
          <a:bodyPr/>
          <a:lstStyle/>
          <a:p>
            <a:pPr marL="0" indent="0" algn="ctr">
              <a:buNone/>
            </a:pPr>
            <a:r>
              <a:rPr lang="en-US" b="1" dirty="0"/>
              <a:t>Procedural Programming</a:t>
            </a:r>
          </a:p>
          <a:p>
            <a:endParaRPr lang="en-US" dirty="0"/>
          </a:p>
          <a:p>
            <a:r>
              <a:rPr lang="en-US" dirty="0"/>
              <a:t>Program is divided into procedures and functions.</a:t>
            </a:r>
          </a:p>
          <a:p>
            <a:pPr marL="0" indent="0">
              <a:buNone/>
            </a:pPr>
            <a:endParaRPr lang="en-US" dirty="0"/>
          </a:p>
          <a:p>
            <a:pPr marL="0" indent="0">
              <a:buNone/>
            </a:pPr>
            <a:r>
              <a:rPr lang="en-US" dirty="0"/>
              <a:t>Examples:</a:t>
            </a:r>
          </a:p>
          <a:p>
            <a:pPr lvl="1"/>
            <a:r>
              <a:rPr lang="en-US" dirty="0"/>
              <a:t>COBOL</a:t>
            </a:r>
          </a:p>
          <a:p>
            <a:pPr lvl="1"/>
            <a:r>
              <a:rPr lang="en-US" dirty="0"/>
              <a:t>ALGOL</a:t>
            </a:r>
          </a:p>
          <a:p>
            <a:pPr lvl="1"/>
            <a:r>
              <a:rPr lang="en-US" dirty="0"/>
              <a:t>BASIC</a:t>
            </a:r>
          </a:p>
          <a:p>
            <a:pPr lvl="1"/>
            <a:r>
              <a:rPr lang="en-US" dirty="0"/>
              <a:t>C</a:t>
            </a:r>
          </a:p>
          <a:p>
            <a:endParaRPr lang="en-US" dirty="0"/>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2</a:t>
            </a:fld>
            <a:endParaRPr lang="en-US" dirty="0"/>
          </a:p>
        </p:txBody>
      </p:sp>
      <p:pic>
        <p:nvPicPr>
          <p:cNvPr id="6" name="Picture 5">
            <a:extLst>
              <a:ext uri="{FF2B5EF4-FFF2-40B4-BE49-F238E27FC236}">
                <a16:creationId xmlns:a16="http://schemas.microsoft.com/office/drawing/2014/main" id="{9EF2C359-0E93-BC16-68D6-C95DFD7C1798}"/>
              </a:ext>
            </a:extLst>
          </p:cNvPr>
          <p:cNvPicPr>
            <a:picLocks noChangeAspect="1"/>
          </p:cNvPicPr>
          <p:nvPr/>
        </p:nvPicPr>
        <p:blipFill>
          <a:blip r:embed="rId2"/>
          <a:stretch>
            <a:fillRect/>
          </a:stretch>
        </p:blipFill>
        <p:spPr>
          <a:xfrm>
            <a:off x="3288484" y="3429000"/>
            <a:ext cx="4468403" cy="2004376"/>
          </a:xfrm>
          <a:prstGeom prst="rect">
            <a:avLst/>
          </a:prstGeom>
        </p:spPr>
      </p:pic>
    </p:spTree>
    <p:extLst>
      <p:ext uri="{BB962C8B-B14F-4D97-AF65-F5344CB8AC3E}">
        <p14:creationId xmlns:p14="http://schemas.microsoft.com/office/powerpoint/2010/main" val="2130963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AABC4-1265-C7D5-93E1-8C4C82A906A8}"/>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E3D78EA4-61FB-27CB-09AF-0FE9517FB7F8}"/>
              </a:ext>
            </a:extLst>
          </p:cNvPr>
          <p:cNvSpPr>
            <a:spLocks noGrp="1"/>
          </p:cNvSpPr>
          <p:nvPr>
            <p:ph idx="1"/>
          </p:nvPr>
        </p:nvSpPr>
        <p:spPr/>
        <p:txBody>
          <a:bodyPr/>
          <a:lstStyle/>
          <a:p>
            <a:pPr marL="0" indent="0">
              <a:buNone/>
            </a:pPr>
            <a:r>
              <a:rPr lang="en-US" dirty="0"/>
              <a:t>Test Your Program</a:t>
            </a:r>
          </a:p>
          <a:p>
            <a:pPr marL="0" indent="0">
              <a:buNone/>
            </a:pPr>
            <a:endParaRPr lang="en-US" dirty="0"/>
          </a:p>
          <a:p>
            <a:pPr lvl="1"/>
            <a:r>
              <a:rPr lang="en-US" dirty="0"/>
              <a:t>Run program and make sure it is functioning properly.</a:t>
            </a:r>
          </a:p>
          <a:p>
            <a:pPr lvl="1"/>
            <a:r>
              <a:rPr lang="en-US" dirty="0"/>
              <a:t>Develop Unit Tests for complex programs.</a:t>
            </a:r>
          </a:p>
        </p:txBody>
      </p:sp>
      <p:sp>
        <p:nvSpPr>
          <p:cNvPr id="4" name="Slide Number Placeholder 3">
            <a:extLst>
              <a:ext uri="{FF2B5EF4-FFF2-40B4-BE49-F238E27FC236}">
                <a16:creationId xmlns:a16="http://schemas.microsoft.com/office/drawing/2014/main" id="{2392DC8F-E2A7-6F07-B176-0B345F16DE0B}"/>
              </a:ext>
            </a:extLst>
          </p:cNvPr>
          <p:cNvSpPr>
            <a:spLocks noGrp="1"/>
          </p:cNvSpPr>
          <p:nvPr>
            <p:ph type="sldNum" sz="quarter" idx="12"/>
          </p:nvPr>
        </p:nvSpPr>
        <p:spPr/>
        <p:txBody>
          <a:bodyPr/>
          <a:lstStyle/>
          <a:p>
            <a:fld id="{4EC93DFA-70F6-4220-86AB-AD3183C08C91}" type="slidenum">
              <a:rPr lang="en-US" smtClean="0"/>
              <a:t>20</a:t>
            </a:fld>
            <a:endParaRPr lang="en-US" dirty="0"/>
          </a:p>
        </p:txBody>
      </p:sp>
      <p:pic>
        <p:nvPicPr>
          <p:cNvPr id="2050" name="Picture 2" descr="Automated Software Testing: Unit Testing, Coverage Criteria and Design for  Testability | edX">
            <a:extLst>
              <a:ext uri="{FF2B5EF4-FFF2-40B4-BE49-F238E27FC236}">
                <a16:creationId xmlns:a16="http://schemas.microsoft.com/office/drawing/2014/main" id="{DDB4C274-7A88-3426-B4EE-066EC39C2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001294"/>
            <a:ext cx="360045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30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740C-A60A-FCDC-0D68-76F3BEC7B0D7}"/>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8F165649-2956-313C-F40E-092DE01DE1AA}"/>
              </a:ext>
            </a:extLst>
          </p:cNvPr>
          <p:cNvSpPr>
            <a:spLocks noGrp="1"/>
          </p:cNvSpPr>
          <p:nvPr>
            <p:ph idx="1"/>
          </p:nvPr>
        </p:nvSpPr>
        <p:spPr/>
        <p:txBody>
          <a:bodyPr/>
          <a:lstStyle/>
          <a:p>
            <a:pPr marL="0" indent="0">
              <a:buNone/>
            </a:pPr>
            <a:r>
              <a:rPr lang="en-US" dirty="0"/>
              <a:t>Unit Tests</a:t>
            </a:r>
          </a:p>
          <a:p>
            <a:pPr marL="0" indent="0">
              <a:buNone/>
            </a:pPr>
            <a:endParaRPr lang="en-US" dirty="0"/>
          </a:p>
          <a:p>
            <a:pPr lvl="1"/>
            <a:r>
              <a:rPr lang="en-US" dirty="0"/>
              <a:t>Programmed tests which validate the output of a method / sub / function.</a:t>
            </a:r>
          </a:p>
          <a:p>
            <a:pPr lvl="1"/>
            <a:r>
              <a:rPr lang="en-US" dirty="0"/>
              <a:t>Many IDEs have built in unit testing functionality.</a:t>
            </a:r>
          </a:p>
          <a:p>
            <a:pPr lvl="1"/>
            <a:r>
              <a:rPr lang="en-US" dirty="0"/>
              <a:t>The free Excel addon “</a:t>
            </a:r>
            <a:r>
              <a:rPr lang="en-US" dirty="0" err="1"/>
              <a:t>Rubberduck</a:t>
            </a:r>
            <a:r>
              <a:rPr lang="en-US" dirty="0"/>
              <a:t>” can be used to Unit Test in VBA.</a:t>
            </a:r>
          </a:p>
        </p:txBody>
      </p:sp>
      <p:sp>
        <p:nvSpPr>
          <p:cNvPr id="4" name="Slide Number Placeholder 3">
            <a:extLst>
              <a:ext uri="{FF2B5EF4-FFF2-40B4-BE49-F238E27FC236}">
                <a16:creationId xmlns:a16="http://schemas.microsoft.com/office/drawing/2014/main" id="{AA50912E-90E7-8931-9111-622555B7CACF}"/>
              </a:ext>
            </a:extLst>
          </p:cNvPr>
          <p:cNvSpPr>
            <a:spLocks noGrp="1"/>
          </p:cNvSpPr>
          <p:nvPr>
            <p:ph type="sldNum" sz="quarter" idx="12"/>
          </p:nvPr>
        </p:nvSpPr>
        <p:spPr/>
        <p:txBody>
          <a:bodyPr/>
          <a:lstStyle/>
          <a:p>
            <a:fld id="{4EC93DFA-70F6-4220-86AB-AD3183C08C91}" type="slidenum">
              <a:rPr lang="en-US" smtClean="0"/>
              <a:t>21</a:t>
            </a:fld>
            <a:endParaRPr lang="en-US" dirty="0"/>
          </a:p>
        </p:txBody>
      </p:sp>
      <p:sp>
        <p:nvSpPr>
          <p:cNvPr id="5" name="AutoShape 2">
            <a:extLst>
              <a:ext uri="{FF2B5EF4-FFF2-40B4-BE49-F238E27FC236}">
                <a16:creationId xmlns:a16="http://schemas.microsoft.com/office/drawing/2014/main" id="{5CB1DDF2-BFF4-4393-ACE6-68C2DBC553B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FC5887A-3EBA-5635-106F-4C150A2CA61D}"/>
              </a:ext>
            </a:extLst>
          </p:cNvPr>
          <p:cNvPicPr>
            <a:picLocks noChangeAspect="1"/>
          </p:cNvPicPr>
          <p:nvPr/>
        </p:nvPicPr>
        <p:blipFill>
          <a:blip r:embed="rId2"/>
          <a:stretch>
            <a:fillRect/>
          </a:stretch>
        </p:blipFill>
        <p:spPr>
          <a:xfrm>
            <a:off x="5459767" y="4542023"/>
            <a:ext cx="1512810" cy="1512810"/>
          </a:xfrm>
          <a:prstGeom prst="rect">
            <a:avLst/>
          </a:prstGeom>
        </p:spPr>
      </p:pic>
    </p:spTree>
    <p:extLst>
      <p:ext uri="{BB962C8B-B14F-4D97-AF65-F5344CB8AC3E}">
        <p14:creationId xmlns:p14="http://schemas.microsoft.com/office/powerpoint/2010/main" val="157013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D5338-23EF-4DCC-188B-74F22A0985E9}"/>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606431D3-E7F8-FB70-E06C-4DC9F9C0BC5F}"/>
              </a:ext>
            </a:extLst>
          </p:cNvPr>
          <p:cNvSpPr>
            <a:spLocks noGrp="1"/>
          </p:cNvSpPr>
          <p:nvPr>
            <p:ph idx="1"/>
          </p:nvPr>
        </p:nvSpPr>
        <p:spPr/>
        <p:txBody>
          <a:bodyPr/>
          <a:lstStyle/>
          <a:p>
            <a:pPr marL="0" indent="0">
              <a:buNone/>
            </a:pPr>
            <a:r>
              <a:rPr lang="en-US" dirty="0"/>
              <a:t>Unit Tests</a:t>
            </a:r>
          </a:p>
          <a:p>
            <a:pPr marL="0" indent="0">
              <a:buNone/>
            </a:pPr>
            <a:endParaRPr lang="en-US" dirty="0"/>
          </a:p>
          <a:p>
            <a:pPr lvl="1"/>
            <a:r>
              <a:rPr lang="en-US" dirty="0"/>
              <a:t>Determine all the possible inputs, outputs, or functionality that needs to be checked.</a:t>
            </a:r>
          </a:p>
          <a:p>
            <a:pPr lvl="1"/>
            <a:r>
              <a:rPr lang="en-US" dirty="0"/>
              <a:t>Code tests for each case.</a:t>
            </a:r>
          </a:p>
          <a:p>
            <a:pPr lvl="1"/>
            <a:r>
              <a:rPr lang="en-US" dirty="0"/>
              <a:t>Some people recommend only testing public classes / methods / subs / functions.</a:t>
            </a:r>
          </a:p>
          <a:p>
            <a:pPr lvl="1"/>
            <a:r>
              <a:rPr lang="en-US" dirty="0"/>
              <a:t>If the component being checked is refactored, the test can be run again to ensure it is still operating properly.</a:t>
            </a:r>
          </a:p>
          <a:p>
            <a:pPr lvl="1"/>
            <a:endParaRPr lang="en-US" dirty="0"/>
          </a:p>
        </p:txBody>
      </p:sp>
      <p:sp>
        <p:nvSpPr>
          <p:cNvPr id="4" name="Slide Number Placeholder 3">
            <a:extLst>
              <a:ext uri="{FF2B5EF4-FFF2-40B4-BE49-F238E27FC236}">
                <a16:creationId xmlns:a16="http://schemas.microsoft.com/office/drawing/2014/main" id="{DB109E6A-2617-99F2-A25E-8818503BBC6A}"/>
              </a:ext>
            </a:extLst>
          </p:cNvPr>
          <p:cNvSpPr>
            <a:spLocks noGrp="1"/>
          </p:cNvSpPr>
          <p:nvPr>
            <p:ph type="sldNum" sz="quarter" idx="12"/>
          </p:nvPr>
        </p:nvSpPr>
        <p:spPr/>
        <p:txBody>
          <a:bodyPr/>
          <a:lstStyle/>
          <a:p>
            <a:fld id="{4EC93DFA-70F6-4220-86AB-AD3183C08C91}" type="slidenum">
              <a:rPr lang="en-US" smtClean="0"/>
              <a:t>22</a:t>
            </a:fld>
            <a:endParaRPr lang="en-US" dirty="0"/>
          </a:p>
        </p:txBody>
      </p:sp>
    </p:spTree>
    <p:extLst>
      <p:ext uri="{BB962C8B-B14F-4D97-AF65-F5344CB8AC3E}">
        <p14:creationId xmlns:p14="http://schemas.microsoft.com/office/powerpoint/2010/main" val="1000761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2343-361E-DFB4-61D1-F9FBDBF58B96}"/>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41B5E82C-C6DC-EEF2-DA1F-AE1E4B46BEDF}"/>
              </a:ext>
            </a:extLst>
          </p:cNvPr>
          <p:cNvSpPr>
            <a:spLocks noGrp="1"/>
          </p:cNvSpPr>
          <p:nvPr>
            <p:ph idx="1"/>
          </p:nvPr>
        </p:nvSpPr>
        <p:spPr/>
        <p:txBody>
          <a:bodyPr/>
          <a:lstStyle/>
          <a:p>
            <a:pPr marL="0" indent="0">
              <a:buNone/>
            </a:pPr>
            <a:r>
              <a:rPr lang="en-US" dirty="0"/>
              <a:t>Unit Tests</a:t>
            </a:r>
          </a:p>
          <a:p>
            <a:pPr lvl="1"/>
            <a:endParaRPr lang="en-US" dirty="0"/>
          </a:p>
          <a:p>
            <a:pPr lvl="1"/>
            <a:r>
              <a:rPr lang="en-US" dirty="0"/>
              <a:t>Three main components: Arrange, Act, Assert.</a:t>
            </a:r>
          </a:p>
          <a:p>
            <a:pPr lvl="1"/>
            <a:r>
              <a:rPr lang="en-US" dirty="0"/>
              <a:t>Arrange: Set up any variables or data needed for the test.</a:t>
            </a:r>
          </a:p>
          <a:p>
            <a:pPr lvl="1"/>
            <a:r>
              <a:rPr lang="en-US" dirty="0"/>
              <a:t>Act: Perform the action being tested.</a:t>
            </a:r>
          </a:p>
          <a:p>
            <a:pPr lvl="1"/>
            <a:r>
              <a:rPr lang="en-US" dirty="0"/>
              <a:t>Assert: Determine if the test resulted in the desired outcome.</a:t>
            </a:r>
          </a:p>
        </p:txBody>
      </p:sp>
      <p:sp>
        <p:nvSpPr>
          <p:cNvPr id="4" name="Slide Number Placeholder 3">
            <a:extLst>
              <a:ext uri="{FF2B5EF4-FFF2-40B4-BE49-F238E27FC236}">
                <a16:creationId xmlns:a16="http://schemas.microsoft.com/office/drawing/2014/main" id="{9E52D022-9603-D3C3-6D9A-1E350D04717D}"/>
              </a:ext>
            </a:extLst>
          </p:cNvPr>
          <p:cNvSpPr>
            <a:spLocks noGrp="1"/>
          </p:cNvSpPr>
          <p:nvPr>
            <p:ph type="sldNum" sz="quarter" idx="12"/>
          </p:nvPr>
        </p:nvSpPr>
        <p:spPr/>
        <p:txBody>
          <a:bodyPr/>
          <a:lstStyle/>
          <a:p>
            <a:fld id="{4EC93DFA-70F6-4220-86AB-AD3183C08C91}" type="slidenum">
              <a:rPr lang="en-US" smtClean="0"/>
              <a:t>23</a:t>
            </a:fld>
            <a:endParaRPr lang="en-US" dirty="0"/>
          </a:p>
        </p:txBody>
      </p:sp>
    </p:spTree>
    <p:extLst>
      <p:ext uri="{BB962C8B-B14F-4D97-AF65-F5344CB8AC3E}">
        <p14:creationId xmlns:p14="http://schemas.microsoft.com/office/powerpoint/2010/main" val="1305502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B8B6-537B-DA59-0868-EBEDE9B7B3B3}"/>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0FAD63F6-27BF-4826-EAB3-DC629384AD35}"/>
              </a:ext>
            </a:extLst>
          </p:cNvPr>
          <p:cNvSpPr>
            <a:spLocks noGrp="1"/>
          </p:cNvSpPr>
          <p:nvPr>
            <p:ph idx="1"/>
          </p:nvPr>
        </p:nvSpPr>
        <p:spPr/>
        <p:txBody>
          <a:bodyPr/>
          <a:lstStyle/>
          <a:p>
            <a:pPr marL="0" indent="0">
              <a:buNone/>
            </a:pPr>
            <a:r>
              <a:rPr lang="en-US" dirty="0"/>
              <a:t>Example Unit Test</a:t>
            </a:r>
          </a:p>
          <a:p>
            <a:pPr lvl="1"/>
            <a:endParaRPr lang="en-US" dirty="0"/>
          </a:p>
          <a:p>
            <a:pPr marL="457200" lvl="1" indent="0">
              <a:buNone/>
            </a:pPr>
            <a:r>
              <a:rPr lang="en-US" sz="2000" dirty="0" err="1"/>
              <a:t>VUToDeg</a:t>
            </a:r>
            <a:r>
              <a:rPr lang="en-US" sz="2000" dirty="0"/>
              <a:t> returns the direction in degrees of a given v and u component of wind.</a:t>
            </a:r>
          </a:p>
          <a:p>
            <a:pPr marL="457200" lvl="1" indent="0">
              <a:buNone/>
            </a:pPr>
            <a:endParaRPr lang="en-US" dirty="0"/>
          </a:p>
        </p:txBody>
      </p:sp>
      <p:sp>
        <p:nvSpPr>
          <p:cNvPr id="4" name="Slide Number Placeholder 3">
            <a:extLst>
              <a:ext uri="{FF2B5EF4-FFF2-40B4-BE49-F238E27FC236}">
                <a16:creationId xmlns:a16="http://schemas.microsoft.com/office/drawing/2014/main" id="{FD9167CE-5A99-4A87-2EC9-825FC5FC442D}"/>
              </a:ext>
            </a:extLst>
          </p:cNvPr>
          <p:cNvSpPr>
            <a:spLocks noGrp="1"/>
          </p:cNvSpPr>
          <p:nvPr>
            <p:ph type="sldNum" sz="quarter" idx="12"/>
          </p:nvPr>
        </p:nvSpPr>
        <p:spPr/>
        <p:txBody>
          <a:bodyPr/>
          <a:lstStyle/>
          <a:p>
            <a:fld id="{4EC93DFA-70F6-4220-86AB-AD3183C08C91}" type="slidenum">
              <a:rPr lang="en-US" smtClean="0"/>
              <a:t>24</a:t>
            </a:fld>
            <a:endParaRPr lang="en-US" dirty="0"/>
          </a:p>
        </p:txBody>
      </p:sp>
      <p:grpSp>
        <p:nvGrpSpPr>
          <p:cNvPr id="12" name="Group 11">
            <a:extLst>
              <a:ext uri="{FF2B5EF4-FFF2-40B4-BE49-F238E27FC236}">
                <a16:creationId xmlns:a16="http://schemas.microsoft.com/office/drawing/2014/main" id="{E5D526E9-3640-C056-99AB-C819560C6535}"/>
              </a:ext>
            </a:extLst>
          </p:cNvPr>
          <p:cNvGrpSpPr/>
          <p:nvPr/>
        </p:nvGrpSpPr>
        <p:grpSpPr>
          <a:xfrm>
            <a:off x="935762" y="3264030"/>
            <a:ext cx="7272476" cy="3092321"/>
            <a:chOff x="628650" y="2352583"/>
            <a:chExt cx="5115202" cy="2175029"/>
          </a:xfrm>
        </p:grpSpPr>
        <p:pic>
          <p:nvPicPr>
            <p:cNvPr id="6" name="Picture 5">
              <a:extLst>
                <a:ext uri="{FF2B5EF4-FFF2-40B4-BE49-F238E27FC236}">
                  <a16:creationId xmlns:a16="http://schemas.microsoft.com/office/drawing/2014/main" id="{B5262C45-E859-19CF-5EBA-300EE6CF1F10}"/>
                </a:ext>
              </a:extLst>
            </p:cNvPr>
            <p:cNvPicPr>
              <a:picLocks noChangeAspect="1"/>
            </p:cNvPicPr>
            <p:nvPr/>
          </p:nvPicPr>
          <p:blipFill>
            <a:blip r:embed="rId2"/>
            <a:stretch>
              <a:fillRect/>
            </a:stretch>
          </p:blipFill>
          <p:spPr>
            <a:xfrm>
              <a:off x="628650" y="2372349"/>
              <a:ext cx="5093600" cy="2113302"/>
            </a:xfrm>
            <a:prstGeom prst="rect">
              <a:avLst/>
            </a:prstGeom>
          </p:spPr>
        </p:pic>
        <p:sp>
          <p:nvSpPr>
            <p:cNvPr id="7" name="Rectangle 6">
              <a:extLst>
                <a:ext uri="{FF2B5EF4-FFF2-40B4-BE49-F238E27FC236}">
                  <a16:creationId xmlns:a16="http://schemas.microsoft.com/office/drawing/2014/main" id="{99161AED-3204-333C-A02E-722C87F9FD58}"/>
                </a:ext>
              </a:extLst>
            </p:cNvPr>
            <p:cNvSpPr/>
            <p:nvPr/>
          </p:nvSpPr>
          <p:spPr>
            <a:xfrm>
              <a:off x="628650" y="2352583"/>
              <a:ext cx="5115202" cy="21750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7887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F6D51-789F-EF46-F7E2-773FAA9BEE9A}"/>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6FCDBCFD-A125-E708-F330-3EF95A915E01}"/>
              </a:ext>
            </a:extLst>
          </p:cNvPr>
          <p:cNvSpPr>
            <a:spLocks noGrp="1"/>
          </p:cNvSpPr>
          <p:nvPr>
            <p:ph idx="1"/>
          </p:nvPr>
        </p:nvSpPr>
        <p:spPr/>
        <p:txBody>
          <a:bodyPr/>
          <a:lstStyle/>
          <a:p>
            <a:pPr marL="0" indent="0">
              <a:buNone/>
            </a:pPr>
            <a:r>
              <a:rPr lang="en-US" dirty="0"/>
              <a:t>Example Unit Test</a:t>
            </a:r>
          </a:p>
          <a:p>
            <a:pPr lvl="1"/>
            <a:endParaRPr lang="en-US" dirty="0"/>
          </a:p>
          <a:p>
            <a:pPr lvl="1"/>
            <a:r>
              <a:rPr lang="en-US" dirty="0"/>
              <a:t>The u and v combination of (0,0) does not translate to a direction.</a:t>
            </a:r>
          </a:p>
          <a:p>
            <a:pPr lvl="1"/>
            <a:r>
              <a:rPr lang="en-US" dirty="0"/>
              <a:t>Need to test a variety of valid u and v components, say in each quadrant, and the case (0,0).</a:t>
            </a:r>
          </a:p>
          <a:p>
            <a:pPr lvl="1"/>
            <a:r>
              <a:rPr lang="en-US" dirty="0"/>
              <a:t>A series of valid test data was made to read in.</a:t>
            </a:r>
          </a:p>
        </p:txBody>
      </p:sp>
      <p:sp>
        <p:nvSpPr>
          <p:cNvPr id="4" name="Slide Number Placeholder 3">
            <a:extLst>
              <a:ext uri="{FF2B5EF4-FFF2-40B4-BE49-F238E27FC236}">
                <a16:creationId xmlns:a16="http://schemas.microsoft.com/office/drawing/2014/main" id="{68FF05E2-AEAA-AAFD-8AD7-3102584C62AA}"/>
              </a:ext>
            </a:extLst>
          </p:cNvPr>
          <p:cNvSpPr>
            <a:spLocks noGrp="1"/>
          </p:cNvSpPr>
          <p:nvPr>
            <p:ph type="sldNum" sz="quarter" idx="12"/>
          </p:nvPr>
        </p:nvSpPr>
        <p:spPr/>
        <p:txBody>
          <a:bodyPr/>
          <a:lstStyle/>
          <a:p>
            <a:fld id="{4EC93DFA-70F6-4220-86AB-AD3183C08C91}" type="slidenum">
              <a:rPr lang="en-US" smtClean="0"/>
              <a:t>25</a:t>
            </a:fld>
            <a:endParaRPr lang="en-US" dirty="0"/>
          </a:p>
        </p:txBody>
      </p:sp>
      <p:pic>
        <p:nvPicPr>
          <p:cNvPr id="6" name="Picture 5">
            <a:extLst>
              <a:ext uri="{FF2B5EF4-FFF2-40B4-BE49-F238E27FC236}">
                <a16:creationId xmlns:a16="http://schemas.microsoft.com/office/drawing/2014/main" id="{3564D7F7-6790-271D-962C-A8001FE590B1}"/>
              </a:ext>
            </a:extLst>
          </p:cNvPr>
          <p:cNvPicPr>
            <a:picLocks noChangeAspect="1"/>
          </p:cNvPicPr>
          <p:nvPr/>
        </p:nvPicPr>
        <p:blipFill>
          <a:blip r:embed="rId2"/>
          <a:stretch>
            <a:fillRect/>
          </a:stretch>
        </p:blipFill>
        <p:spPr>
          <a:xfrm>
            <a:off x="3538537" y="4386263"/>
            <a:ext cx="2066925" cy="1790700"/>
          </a:xfrm>
          <a:prstGeom prst="rect">
            <a:avLst/>
          </a:prstGeom>
        </p:spPr>
      </p:pic>
    </p:spTree>
    <p:extLst>
      <p:ext uri="{BB962C8B-B14F-4D97-AF65-F5344CB8AC3E}">
        <p14:creationId xmlns:p14="http://schemas.microsoft.com/office/powerpoint/2010/main" val="3051429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AC9A-749E-61F8-3BC7-6C05EDCC17C4}"/>
              </a:ext>
            </a:extLst>
          </p:cNvPr>
          <p:cNvSpPr>
            <a:spLocks noGrp="1"/>
          </p:cNvSpPr>
          <p:nvPr>
            <p:ph type="title"/>
          </p:nvPr>
        </p:nvSpPr>
        <p:spPr/>
        <p:txBody>
          <a:bodyPr/>
          <a:lstStyle/>
          <a:p>
            <a:r>
              <a:rPr lang="en-US" dirty="0"/>
              <a:t>Best </a:t>
            </a:r>
            <a:r>
              <a:rPr lang="en-US" dirty="0" err="1"/>
              <a:t>PRactices</a:t>
            </a:r>
            <a:endParaRPr lang="en-US" dirty="0"/>
          </a:p>
        </p:txBody>
      </p:sp>
      <p:sp>
        <p:nvSpPr>
          <p:cNvPr id="3" name="Content Placeholder 2">
            <a:extLst>
              <a:ext uri="{FF2B5EF4-FFF2-40B4-BE49-F238E27FC236}">
                <a16:creationId xmlns:a16="http://schemas.microsoft.com/office/drawing/2014/main" id="{602FC784-CE73-8EA7-523A-BFCB104D5117}"/>
              </a:ext>
            </a:extLst>
          </p:cNvPr>
          <p:cNvSpPr>
            <a:spLocks noGrp="1"/>
          </p:cNvSpPr>
          <p:nvPr>
            <p:ph idx="1"/>
          </p:nvPr>
        </p:nvSpPr>
        <p:spPr/>
        <p:txBody>
          <a:bodyPr/>
          <a:lstStyle/>
          <a:p>
            <a:pPr marL="0" indent="0">
              <a:buNone/>
            </a:pPr>
            <a:r>
              <a:rPr lang="en-US" dirty="0"/>
              <a:t>Example Unit Test</a:t>
            </a:r>
          </a:p>
          <a:p>
            <a:pPr lvl="1"/>
            <a:endParaRPr lang="en-US" dirty="0"/>
          </a:p>
          <a:p>
            <a:pPr lvl="1"/>
            <a:r>
              <a:rPr lang="en-US" dirty="0"/>
              <a:t>Two tests were made. </a:t>
            </a:r>
          </a:p>
          <a:p>
            <a:pPr lvl="1"/>
            <a:r>
              <a:rPr lang="en-US" dirty="0"/>
              <a:t>One reads in the expected output and checks it against running with that input.</a:t>
            </a:r>
          </a:p>
          <a:p>
            <a:pPr lvl="1"/>
            <a:r>
              <a:rPr lang="en-US" dirty="0"/>
              <a:t>One checks to make sure the combination (0,0) returns an error.</a:t>
            </a:r>
          </a:p>
        </p:txBody>
      </p:sp>
      <p:sp>
        <p:nvSpPr>
          <p:cNvPr id="4" name="Slide Number Placeholder 3">
            <a:extLst>
              <a:ext uri="{FF2B5EF4-FFF2-40B4-BE49-F238E27FC236}">
                <a16:creationId xmlns:a16="http://schemas.microsoft.com/office/drawing/2014/main" id="{3813C356-24DC-32CF-3CC3-925884967E4F}"/>
              </a:ext>
            </a:extLst>
          </p:cNvPr>
          <p:cNvSpPr>
            <a:spLocks noGrp="1"/>
          </p:cNvSpPr>
          <p:nvPr>
            <p:ph type="sldNum" sz="quarter" idx="12"/>
          </p:nvPr>
        </p:nvSpPr>
        <p:spPr/>
        <p:txBody>
          <a:bodyPr/>
          <a:lstStyle/>
          <a:p>
            <a:fld id="{4EC93DFA-70F6-4220-86AB-AD3183C08C91}" type="slidenum">
              <a:rPr lang="en-US" smtClean="0"/>
              <a:t>26</a:t>
            </a:fld>
            <a:endParaRPr lang="en-US" dirty="0"/>
          </a:p>
        </p:txBody>
      </p:sp>
      <p:pic>
        <p:nvPicPr>
          <p:cNvPr id="6" name="Picture 5">
            <a:extLst>
              <a:ext uri="{FF2B5EF4-FFF2-40B4-BE49-F238E27FC236}">
                <a16:creationId xmlns:a16="http://schemas.microsoft.com/office/drawing/2014/main" id="{27BD7AEA-F19A-1776-9EFB-3ED6C229AECC}"/>
              </a:ext>
            </a:extLst>
          </p:cNvPr>
          <p:cNvPicPr>
            <a:picLocks noChangeAspect="1"/>
          </p:cNvPicPr>
          <p:nvPr/>
        </p:nvPicPr>
        <p:blipFill>
          <a:blip r:embed="rId2"/>
          <a:stretch>
            <a:fillRect/>
          </a:stretch>
        </p:blipFill>
        <p:spPr>
          <a:xfrm>
            <a:off x="1147023" y="4074712"/>
            <a:ext cx="3078055" cy="2646764"/>
          </a:xfrm>
          <a:prstGeom prst="rect">
            <a:avLst/>
          </a:prstGeom>
        </p:spPr>
      </p:pic>
      <p:pic>
        <p:nvPicPr>
          <p:cNvPr id="8" name="Picture 7">
            <a:extLst>
              <a:ext uri="{FF2B5EF4-FFF2-40B4-BE49-F238E27FC236}">
                <a16:creationId xmlns:a16="http://schemas.microsoft.com/office/drawing/2014/main" id="{3244A79F-8038-E91A-1C0B-9F0A3C23B115}"/>
              </a:ext>
            </a:extLst>
          </p:cNvPr>
          <p:cNvPicPr>
            <a:picLocks noChangeAspect="1"/>
          </p:cNvPicPr>
          <p:nvPr/>
        </p:nvPicPr>
        <p:blipFill>
          <a:blip r:embed="rId3"/>
          <a:stretch>
            <a:fillRect/>
          </a:stretch>
        </p:blipFill>
        <p:spPr>
          <a:xfrm>
            <a:off x="4454349" y="4074023"/>
            <a:ext cx="3915994" cy="2282328"/>
          </a:xfrm>
          <a:prstGeom prst="rect">
            <a:avLst/>
          </a:prstGeom>
        </p:spPr>
      </p:pic>
    </p:spTree>
    <p:extLst>
      <p:ext uri="{BB962C8B-B14F-4D97-AF65-F5344CB8AC3E}">
        <p14:creationId xmlns:p14="http://schemas.microsoft.com/office/powerpoint/2010/main" val="2140644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6728-13DA-B4DE-CE03-6287C22F65C8}"/>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6CA01509-3E0A-8C15-1A6B-7710AB1A8D5C}"/>
              </a:ext>
            </a:extLst>
          </p:cNvPr>
          <p:cNvSpPr>
            <a:spLocks noGrp="1"/>
          </p:cNvSpPr>
          <p:nvPr>
            <p:ph idx="1"/>
          </p:nvPr>
        </p:nvSpPr>
        <p:spPr/>
        <p:txBody>
          <a:bodyPr/>
          <a:lstStyle/>
          <a:p>
            <a:pPr marL="0" indent="0">
              <a:buNone/>
            </a:pPr>
            <a:r>
              <a:rPr lang="en-US" dirty="0"/>
              <a:t>Example Unit Test</a:t>
            </a:r>
          </a:p>
          <a:p>
            <a:pPr lvl="1"/>
            <a:endParaRPr lang="en-US" dirty="0"/>
          </a:p>
          <a:p>
            <a:pPr lvl="1"/>
            <a:r>
              <a:rPr lang="en-US" dirty="0"/>
              <a:t>Tests were successful.</a:t>
            </a:r>
          </a:p>
        </p:txBody>
      </p:sp>
      <p:sp>
        <p:nvSpPr>
          <p:cNvPr id="4" name="Slide Number Placeholder 3">
            <a:extLst>
              <a:ext uri="{FF2B5EF4-FFF2-40B4-BE49-F238E27FC236}">
                <a16:creationId xmlns:a16="http://schemas.microsoft.com/office/drawing/2014/main" id="{B944A3F7-17FE-1BD9-AE0B-3CACF64A0456}"/>
              </a:ext>
            </a:extLst>
          </p:cNvPr>
          <p:cNvSpPr>
            <a:spLocks noGrp="1"/>
          </p:cNvSpPr>
          <p:nvPr>
            <p:ph type="sldNum" sz="quarter" idx="12"/>
          </p:nvPr>
        </p:nvSpPr>
        <p:spPr/>
        <p:txBody>
          <a:bodyPr/>
          <a:lstStyle/>
          <a:p>
            <a:fld id="{4EC93DFA-70F6-4220-86AB-AD3183C08C91}" type="slidenum">
              <a:rPr lang="en-US" smtClean="0"/>
              <a:t>27</a:t>
            </a:fld>
            <a:endParaRPr lang="en-US" dirty="0"/>
          </a:p>
        </p:txBody>
      </p:sp>
      <p:pic>
        <p:nvPicPr>
          <p:cNvPr id="6" name="Picture 5">
            <a:extLst>
              <a:ext uri="{FF2B5EF4-FFF2-40B4-BE49-F238E27FC236}">
                <a16:creationId xmlns:a16="http://schemas.microsoft.com/office/drawing/2014/main" id="{1E2D906F-37F5-493C-2F01-8F4B2E9B259F}"/>
              </a:ext>
            </a:extLst>
          </p:cNvPr>
          <p:cNvPicPr>
            <a:picLocks noChangeAspect="1"/>
          </p:cNvPicPr>
          <p:nvPr/>
        </p:nvPicPr>
        <p:blipFill>
          <a:blip r:embed="rId2"/>
          <a:stretch>
            <a:fillRect/>
          </a:stretch>
        </p:blipFill>
        <p:spPr>
          <a:xfrm>
            <a:off x="628650" y="3258123"/>
            <a:ext cx="7590408" cy="1551214"/>
          </a:xfrm>
          <a:prstGeom prst="rect">
            <a:avLst/>
          </a:prstGeom>
        </p:spPr>
      </p:pic>
    </p:spTree>
    <p:extLst>
      <p:ext uri="{BB962C8B-B14F-4D97-AF65-F5344CB8AC3E}">
        <p14:creationId xmlns:p14="http://schemas.microsoft.com/office/powerpoint/2010/main" val="330240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8142-09BF-CC74-9BA2-2F6348E2C16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E71DD6E-BA63-8C65-E080-C1AEDABB59D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B714B67-AB37-B4B7-8351-FEBD98254E85}"/>
              </a:ext>
            </a:extLst>
          </p:cNvPr>
          <p:cNvSpPr>
            <a:spLocks noGrp="1"/>
          </p:cNvSpPr>
          <p:nvPr>
            <p:ph type="sldNum" sz="quarter" idx="12"/>
          </p:nvPr>
        </p:nvSpPr>
        <p:spPr/>
        <p:txBody>
          <a:bodyPr/>
          <a:lstStyle/>
          <a:p>
            <a:fld id="{4EC93DFA-70F6-4220-86AB-AD3183C08C91}" type="slidenum">
              <a:rPr lang="en-US" smtClean="0"/>
              <a:t>28</a:t>
            </a:fld>
            <a:endParaRPr lang="en-US" dirty="0"/>
          </a:p>
        </p:txBody>
      </p:sp>
    </p:spTree>
    <p:extLst>
      <p:ext uri="{BB962C8B-B14F-4D97-AF65-F5344CB8AC3E}">
        <p14:creationId xmlns:p14="http://schemas.microsoft.com/office/powerpoint/2010/main" val="1959690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Box 2">
            <a:extLst>
              <a:ext uri="{FF2B5EF4-FFF2-40B4-BE49-F238E27FC236}">
                <a16:creationId xmlns:a16="http://schemas.microsoft.com/office/drawing/2014/main" id="{F5785564-5413-4F3E-BB47-3F4EFE268F2F}"/>
              </a:ext>
            </a:extLst>
          </p:cNvPr>
          <p:cNvSpPr txBox="1"/>
          <p:nvPr/>
        </p:nvSpPr>
        <p:spPr>
          <a:xfrm>
            <a:off x="6989669" y="6223451"/>
            <a:ext cx="530915" cy="338554"/>
          </a:xfrm>
          <a:prstGeom prst="rect">
            <a:avLst/>
          </a:prstGeom>
          <a:noFill/>
        </p:spPr>
        <p:txBody>
          <a:bodyPr wrap="none" rtlCol="0">
            <a:spAutoFit/>
          </a:bodyPr>
          <a:lstStyle/>
          <a:p>
            <a:r>
              <a:rPr lang="en-US" sz="800" b="1" dirty="0"/>
              <a:t>[Name]</a:t>
            </a:r>
          </a:p>
          <a:p>
            <a:r>
              <a:rPr lang="en-US" sz="800" b="1" dirty="0"/>
              <a:t>[Date]</a:t>
            </a:r>
          </a:p>
        </p:txBody>
      </p:sp>
    </p:spTree>
    <p:extLst>
      <p:ext uri="{BB962C8B-B14F-4D97-AF65-F5344CB8AC3E}">
        <p14:creationId xmlns:p14="http://schemas.microsoft.com/office/powerpoint/2010/main" val="246043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EC233-D187-BD33-B887-5B434C704A3F}"/>
              </a:ext>
            </a:extLst>
          </p:cNvPr>
          <p:cNvSpPr>
            <a:spLocks noGrp="1"/>
          </p:cNvSpPr>
          <p:nvPr>
            <p:ph type="title"/>
          </p:nvPr>
        </p:nvSpPr>
        <p:spPr/>
        <p:txBody>
          <a:bodyPr/>
          <a:lstStyle/>
          <a:p>
            <a:r>
              <a:rPr lang="en-US" dirty="0"/>
              <a:t>Types of Programming</a:t>
            </a:r>
          </a:p>
        </p:txBody>
      </p:sp>
      <p:sp>
        <p:nvSpPr>
          <p:cNvPr id="3" name="Content Placeholder 2">
            <a:extLst>
              <a:ext uri="{FF2B5EF4-FFF2-40B4-BE49-F238E27FC236}">
                <a16:creationId xmlns:a16="http://schemas.microsoft.com/office/drawing/2014/main" id="{6F85AE33-826C-482A-705D-630E2BDA091F}"/>
              </a:ext>
            </a:extLst>
          </p:cNvPr>
          <p:cNvSpPr>
            <a:spLocks noGrp="1"/>
          </p:cNvSpPr>
          <p:nvPr>
            <p:ph idx="1"/>
          </p:nvPr>
        </p:nvSpPr>
        <p:spPr/>
        <p:txBody>
          <a:bodyPr/>
          <a:lstStyle/>
          <a:p>
            <a:pPr marL="0" indent="0" algn="ctr">
              <a:buNone/>
            </a:pPr>
            <a:r>
              <a:rPr lang="en-US" b="1" dirty="0"/>
              <a:t>Object Oriented Programming</a:t>
            </a:r>
          </a:p>
          <a:p>
            <a:endParaRPr lang="en-US" dirty="0"/>
          </a:p>
          <a:p>
            <a:r>
              <a:rPr lang="en-US" dirty="0"/>
              <a:t>Program is divided into “objects” (classes).</a:t>
            </a:r>
          </a:p>
          <a:p>
            <a:pPr marL="0" indent="0">
              <a:buNone/>
            </a:pPr>
            <a:endParaRPr lang="en-US" dirty="0"/>
          </a:p>
          <a:p>
            <a:pPr marL="0" indent="0">
              <a:buNone/>
            </a:pPr>
            <a:r>
              <a:rPr lang="en-US" dirty="0"/>
              <a:t>Examples</a:t>
            </a:r>
          </a:p>
          <a:p>
            <a:pPr lvl="1"/>
            <a:r>
              <a:rPr lang="en-US" dirty="0"/>
              <a:t>Python</a:t>
            </a:r>
          </a:p>
          <a:p>
            <a:pPr lvl="1"/>
            <a:r>
              <a:rPr lang="en-US" dirty="0"/>
              <a:t>Ruby</a:t>
            </a:r>
          </a:p>
          <a:p>
            <a:pPr lvl="1"/>
            <a:r>
              <a:rPr lang="en-US" dirty="0"/>
              <a:t>Scala</a:t>
            </a:r>
          </a:p>
        </p:txBody>
      </p:sp>
      <p:sp>
        <p:nvSpPr>
          <p:cNvPr id="4" name="Slide Number Placeholder 3">
            <a:extLst>
              <a:ext uri="{FF2B5EF4-FFF2-40B4-BE49-F238E27FC236}">
                <a16:creationId xmlns:a16="http://schemas.microsoft.com/office/drawing/2014/main" id="{66CF3847-7770-4674-3F50-0017045FC33D}"/>
              </a:ext>
            </a:extLst>
          </p:cNvPr>
          <p:cNvSpPr>
            <a:spLocks noGrp="1"/>
          </p:cNvSpPr>
          <p:nvPr>
            <p:ph type="sldNum" sz="quarter" idx="12"/>
          </p:nvPr>
        </p:nvSpPr>
        <p:spPr/>
        <p:txBody>
          <a:bodyPr/>
          <a:lstStyle/>
          <a:p>
            <a:fld id="{4EC93DFA-70F6-4220-86AB-AD3183C08C91}" type="slidenum">
              <a:rPr lang="en-US" smtClean="0"/>
              <a:t>3</a:t>
            </a:fld>
            <a:endParaRPr lang="en-US" dirty="0"/>
          </a:p>
        </p:txBody>
      </p:sp>
      <p:pic>
        <p:nvPicPr>
          <p:cNvPr id="6" name="Picture 5">
            <a:extLst>
              <a:ext uri="{FF2B5EF4-FFF2-40B4-BE49-F238E27FC236}">
                <a16:creationId xmlns:a16="http://schemas.microsoft.com/office/drawing/2014/main" id="{5B8A8847-A6F4-D7B0-E76B-2B41DF1F267F}"/>
              </a:ext>
            </a:extLst>
          </p:cNvPr>
          <p:cNvPicPr>
            <a:picLocks noChangeAspect="1"/>
          </p:cNvPicPr>
          <p:nvPr/>
        </p:nvPicPr>
        <p:blipFill>
          <a:blip r:embed="rId2"/>
          <a:stretch>
            <a:fillRect/>
          </a:stretch>
        </p:blipFill>
        <p:spPr>
          <a:xfrm>
            <a:off x="2418084" y="3244275"/>
            <a:ext cx="2615312" cy="1163919"/>
          </a:xfrm>
          <a:prstGeom prst="rect">
            <a:avLst/>
          </a:prstGeom>
        </p:spPr>
      </p:pic>
      <p:pic>
        <p:nvPicPr>
          <p:cNvPr id="8" name="Picture 7">
            <a:extLst>
              <a:ext uri="{FF2B5EF4-FFF2-40B4-BE49-F238E27FC236}">
                <a16:creationId xmlns:a16="http://schemas.microsoft.com/office/drawing/2014/main" id="{E8F5DD49-0070-0828-7D75-19B6460145F4}"/>
              </a:ext>
            </a:extLst>
          </p:cNvPr>
          <p:cNvPicPr>
            <a:picLocks noChangeAspect="1"/>
          </p:cNvPicPr>
          <p:nvPr/>
        </p:nvPicPr>
        <p:blipFill>
          <a:blip r:embed="rId3"/>
          <a:stretch>
            <a:fillRect/>
          </a:stretch>
        </p:blipFill>
        <p:spPr>
          <a:xfrm>
            <a:off x="5159605" y="3172323"/>
            <a:ext cx="2615311" cy="3493012"/>
          </a:xfrm>
          <a:prstGeom prst="rect">
            <a:avLst/>
          </a:prstGeom>
        </p:spPr>
      </p:pic>
      <p:cxnSp>
        <p:nvCxnSpPr>
          <p:cNvPr id="10" name="Straight Arrow Connector 9">
            <a:extLst>
              <a:ext uri="{FF2B5EF4-FFF2-40B4-BE49-F238E27FC236}">
                <a16:creationId xmlns:a16="http://schemas.microsoft.com/office/drawing/2014/main" id="{A0100872-EEFC-2055-CF92-6A7624BB5263}"/>
              </a:ext>
            </a:extLst>
          </p:cNvPr>
          <p:cNvCxnSpPr>
            <a:cxnSpLocks/>
          </p:cNvCxnSpPr>
          <p:nvPr/>
        </p:nvCxnSpPr>
        <p:spPr>
          <a:xfrm flipH="1">
            <a:off x="7415868" y="2416029"/>
            <a:ext cx="359048" cy="629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A4C3ED8-4F68-FB55-D132-9BD3C7609F66}"/>
              </a:ext>
            </a:extLst>
          </p:cNvPr>
          <p:cNvSpPr txBox="1"/>
          <p:nvPr/>
        </p:nvSpPr>
        <p:spPr>
          <a:xfrm>
            <a:off x="7107991" y="2108252"/>
            <a:ext cx="1635853" cy="307777"/>
          </a:xfrm>
          <a:prstGeom prst="rect">
            <a:avLst/>
          </a:prstGeom>
          <a:noFill/>
        </p:spPr>
        <p:txBody>
          <a:bodyPr wrap="square" rtlCol="0">
            <a:spAutoFit/>
          </a:bodyPr>
          <a:lstStyle/>
          <a:p>
            <a:r>
              <a:rPr lang="en-US" sz="1400" dirty="0"/>
              <a:t>Triangle Class</a:t>
            </a:r>
          </a:p>
        </p:txBody>
      </p:sp>
      <p:sp>
        <p:nvSpPr>
          <p:cNvPr id="13" name="TextBox 12">
            <a:extLst>
              <a:ext uri="{FF2B5EF4-FFF2-40B4-BE49-F238E27FC236}">
                <a16:creationId xmlns:a16="http://schemas.microsoft.com/office/drawing/2014/main" id="{201CC875-9287-9B4A-98BA-A09D517D9AFF}"/>
              </a:ext>
            </a:extLst>
          </p:cNvPr>
          <p:cNvSpPr txBox="1"/>
          <p:nvPr/>
        </p:nvSpPr>
        <p:spPr>
          <a:xfrm>
            <a:off x="2299612" y="4695853"/>
            <a:ext cx="1493240" cy="307777"/>
          </a:xfrm>
          <a:prstGeom prst="rect">
            <a:avLst/>
          </a:prstGeom>
          <a:noFill/>
        </p:spPr>
        <p:txBody>
          <a:bodyPr wrap="square" rtlCol="0">
            <a:spAutoFit/>
          </a:bodyPr>
          <a:lstStyle/>
          <a:p>
            <a:r>
              <a:rPr lang="en-US" sz="1400" dirty="0"/>
              <a:t>Triangle Object</a:t>
            </a:r>
          </a:p>
        </p:txBody>
      </p:sp>
      <p:cxnSp>
        <p:nvCxnSpPr>
          <p:cNvPr id="15" name="Straight Arrow Connector 14">
            <a:extLst>
              <a:ext uri="{FF2B5EF4-FFF2-40B4-BE49-F238E27FC236}">
                <a16:creationId xmlns:a16="http://schemas.microsoft.com/office/drawing/2014/main" id="{D7D62986-2D62-4F45-D07B-151E0F3BFD99}"/>
              </a:ext>
            </a:extLst>
          </p:cNvPr>
          <p:cNvCxnSpPr/>
          <p:nvPr/>
        </p:nvCxnSpPr>
        <p:spPr>
          <a:xfrm flipV="1">
            <a:off x="3046232" y="3742344"/>
            <a:ext cx="0" cy="863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1107157-60C2-F405-6EAF-4F8162E01325}"/>
              </a:ext>
            </a:extLst>
          </p:cNvPr>
          <p:cNvSpPr/>
          <p:nvPr/>
        </p:nvSpPr>
        <p:spPr>
          <a:xfrm>
            <a:off x="5159605" y="3172323"/>
            <a:ext cx="3158757" cy="35491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1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E88D-1EF4-2D70-B9B5-EE546548D00D}"/>
              </a:ext>
            </a:extLst>
          </p:cNvPr>
          <p:cNvSpPr>
            <a:spLocks noGrp="1"/>
          </p:cNvSpPr>
          <p:nvPr>
            <p:ph type="title"/>
          </p:nvPr>
        </p:nvSpPr>
        <p:spPr/>
        <p:txBody>
          <a:bodyPr/>
          <a:lstStyle/>
          <a:p>
            <a:r>
              <a:rPr lang="en-US" dirty="0"/>
              <a:t>Types of Programming</a:t>
            </a:r>
          </a:p>
        </p:txBody>
      </p:sp>
      <p:sp>
        <p:nvSpPr>
          <p:cNvPr id="3" name="Content Placeholder 2">
            <a:extLst>
              <a:ext uri="{FF2B5EF4-FFF2-40B4-BE49-F238E27FC236}">
                <a16:creationId xmlns:a16="http://schemas.microsoft.com/office/drawing/2014/main" id="{263B66C2-0435-F43D-448A-1932655709B1}"/>
              </a:ext>
            </a:extLst>
          </p:cNvPr>
          <p:cNvSpPr>
            <a:spLocks noGrp="1"/>
          </p:cNvSpPr>
          <p:nvPr>
            <p:ph idx="1"/>
          </p:nvPr>
        </p:nvSpPr>
        <p:spPr/>
        <p:txBody>
          <a:bodyPr>
            <a:normAutofit lnSpcReduction="10000"/>
          </a:bodyPr>
          <a:lstStyle/>
          <a:p>
            <a:pPr marL="0" indent="0" algn="ctr">
              <a:buNone/>
            </a:pPr>
            <a:r>
              <a:rPr lang="en-US" b="1" dirty="0"/>
              <a:t>Multi-Paradigm Programming</a:t>
            </a:r>
          </a:p>
          <a:p>
            <a:endParaRPr lang="en-US" dirty="0"/>
          </a:p>
          <a:p>
            <a:r>
              <a:rPr lang="en-US" dirty="0"/>
              <a:t>Program features components of multiple paradigms such as procedural and object oriented. Most common “high-level” languages are technically multi-paradigm.</a:t>
            </a:r>
          </a:p>
          <a:p>
            <a:endParaRPr lang="en-US" dirty="0"/>
          </a:p>
          <a:p>
            <a:pPr marL="0" indent="0">
              <a:buNone/>
            </a:pPr>
            <a:r>
              <a:rPr lang="en-US" dirty="0"/>
              <a:t>Examples</a:t>
            </a:r>
          </a:p>
          <a:p>
            <a:pPr lvl="1"/>
            <a:r>
              <a:rPr lang="en-US" dirty="0"/>
              <a:t>VB &amp; VBA</a:t>
            </a:r>
          </a:p>
          <a:p>
            <a:pPr lvl="1"/>
            <a:r>
              <a:rPr lang="en-US" dirty="0"/>
              <a:t>C++</a:t>
            </a:r>
          </a:p>
          <a:p>
            <a:pPr lvl="1"/>
            <a:r>
              <a:rPr lang="en-US" dirty="0"/>
              <a:t>C#</a:t>
            </a:r>
          </a:p>
          <a:p>
            <a:pPr lvl="1"/>
            <a:r>
              <a:rPr lang="en-US" dirty="0"/>
              <a:t>Java</a:t>
            </a:r>
          </a:p>
          <a:p>
            <a:pPr lvl="1"/>
            <a:r>
              <a:rPr lang="en-US" dirty="0"/>
              <a:t>R</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82FDF60-D0D2-0871-98D8-EFEA419DDE3B}"/>
              </a:ext>
            </a:extLst>
          </p:cNvPr>
          <p:cNvSpPr>
            <a:spLocks noGrp="1"/>
          </p:cNvSpPr>
          <p:nvPr>
            <p:ph type="sldNum" sz="quarter" idx="12"/>
          </p:nvPr>
        </p:nvSpPr>
        <p:spPr/>
        <p:txBody>
          <a:bodyPr/>
          <a:lstStyle/>
          <a:p>
            <a:fld id="{4EC93DFA-70F6-4220-86AB-AD3183C08C91}" type="slidenum">
              <a:rPr lang="en-US" smtClean="0"/>
              <a:t>4</a:t>
            </a:fld>
            <a:endParaRPr lang="en-US" dirty="0"/>
          </a:p>
        </p:txBody>
      </p:sp>
    </p:spTree>
    <p:extLst>
      <p:ext uri="{BB962C8B-B14F-4D97-AF65-F5344CB8AC3E}">
        <p14:creationId xmlns:p14="http://schemas.microsoft.com/office/powerpoint/2010/main" val="3865138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8E6D-3CF2-ADFD-9E54-C27398D36514}"/>
              </a:ext>
            </a:extLst>
          </p:cNvPr>
          <p:cNvSpPr>
            <a:spLocks noGrp="1"/>
          </p:cNvSpPr>
          <p:nvPr>
            <p:ph type="title"/>
          </p:nvPr>
        </p:nvSpPr>
        <p:spPr/>
        <p:txBody>
          <a:bodyPr/>
          <a:lstStyle/>
          <a:p>
            <a:r>
              <a:rPr lang="en-US" dirty="0"/>
              <a:t>Types of Programming</a:t>
            </a:r>
          </a:p>
        </p:txBody>
      </p:sp>
      <p:sp>
        <p:nvSpPr>
          <p:cNvPr id="3" name="Content Placeholder 2">
            <a:extLst>
              <a:ext uri="{FF2B5EF4-FFF2-40B4-BE49-F238E27FC236}">
                <a16:creationId xmlns:a16="http://schemas.microsoft.com/office/drawing/2014/main" id="{D598B286-2484-C7DF-939C-F054B958AED3}"/>
              </a:ext>
            </a:extLst>
          </p:cNvPr>
          <p:cNvSpPr>
            <a:spLocks noGrp="1"/>
          </p:cNvSpPr>
          <p:nvPr>
            <p:ph idx="1"/>
          </p:nvPr>
        </p:nvSpPr>
        <p:spPr/>
        <p:txBody>
          <a:bodyPr/>
          <a:lstStyle/>
          <a:p>
            <a:pPr marL="0" indent="0" algn="ctr">
              <a:buNone/>
            </a:pPr>
            <a:r>
              <a:rPr lang="en-US" dirty="0"/>
              <a:t>What Style is Best?</a:t>
            </a:r>
          </a:p>
        </p:txBody>
      </p:sp>
      <p:sp>
        <p:nvSpPr>
          <p:cNvPr id="4" name="Slide Number Placeholder 3">
            <a:extLst>
              <a:ext uri="{FF2B5EF4-FFF2-40B4-BE49-F238E27FC236}">
                <a16:creationId xmlns:a16="http://schemas.microsoft.com/office/drawing/2014/main" id="{0F5AA3E5-38E9-316B-02FE-33A52CCBC7E0}"/>
              </a:ext>
            </a:extLst>
          </p:cNvPr>
          <p:cNvSpPr>
            <a:spLocks noGrp="1"/>
          </p:cNvSpPr>
          <p:nvPr>
            <p:ph type="sldNum" sz="quarter" idx="12"/>
          </p:nvPr>
        </p:nvSpPr>
        <p:spPr/>
        <p:txBody>
          <a:bodyPr/>
          <a:lstStyle/>
          <a:p>
            <a:fld id="{4EC93DFA-70F6-4220-86AB-AD3183C08C91}" type="slidenum">
              <a:rPr lang="en-US" smtClean="0"/>
              <a:t>5</a:t>
            </a:fld>
            <a:endParaRPr lang="en-US" dirty="0"/>
          </a:p>
        </p:txBody>
      </p:sp>
      <p:pic>
        <p:nvPicPr>
          <p:cNvPr id="1026" name="Picture 2" descr="Computer Face">
            <a:extLst>
              <a:ext uri="{FF2B5EF4-FFF2-40B4-BE49-F238E27FC236}">
                <a16:creationId xmlns:a16="http://schemas.microsoft.com/office/drawing/2014/main" id="{1E312625-2D3F-370F-0B52-4C4388738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14" y="2936147"/>
            <a:ext cx="2619313" cy="196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95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8E6D-3CF2-ADFD-9E54-C27398D36514}"/>
              </a:ext>
            </a:extLst>
          </p:cNvPr>
          <p:cNvSpPr>
            <a:spLocks noGrp="1"/>
          </p:cNvSpPr>
          <p:nvPr>
            <p:ph type="title"/>
          </p:nvPr>
        </p:nvSpPr>
        <p:spPr/>
        <p:txBody>
          <a:bodyPr/>
          <a:lstStyle/>
          <a:p>
            <a:r>
              <a:rPr lang="en-US" dirty="0"/>
              <a:t>Types of Programming</a:t>
            </a:r>
          </a:p>
        </p:txBody>
      </p:sp>
      <p:sp>
        <p:nvSpPr>
          <p:cNvPr id="3" name="Content Placeholder 2">
            <a:extLst>
              <a:ext uri="{FF2B5EF4-FFF2-40B4-BE49-F238E27FC236}">
                <a16:creationId xmlns:a16="http://schemas.microsoft.com/office/drawing/2014/main" id="{D598B286-2484-C7DF-939C-F054B958AED3}"/>
              </a:ext>
            </a:extLst>
          </p:cNvPr>
          <p:cNvSpPr>
            <a:spLocks noGrp="1"/>
          </p:cNvSpPr>
          <p:nvPr>
            <p:ph idx="1"/>
          </p:nvPr>
        </p:nvSpPr>
        <p:spPr/>
        <p:txBody>
          <a:bodyPr/>
          <a:lstStyle/>
          <a:p>
            <a:pPr marL="0" indent="0" algn="ctr">
              <a:buNone/>
            </a:pPr>
            <a:r>
              <a:rPr lang="en-US" dirty="0"/>
              <a:t>What Style is Best?</a:t>
            </a:r>
          </a:p>
          <a:p>
            <a:pPr marL="0" indent="0" algn="ctr">
              <a:buNone/>
            </a:pPr>
            <a:endParaRPr lang="en-US" dirty="0"/>
          </a:p>
          <a:p>
            <a:pPr marL="0" indent="0" algn="ctr">
              <a:buNone/>
            </a:pPr>
            <a:r>
              <a:rPr lang="en-US" b="1" dirty="0"/>
              <a:t>It Depends!</a:t>
            </a:r>
          </a:p>
        </p:txBody>
      </p:sp>
      <p:sp>
        <p:nvSpPr>
          <p:cNvPr id="4" name="Slide Number Placeholder 3">
            <a:extLst>
              <a:ext uri="{FF2B5EF4-FFF2-40B4-BE49-F238E27FC236}">
                <a16:creationId xmlns:a16="http://schemas.microsoft.com/office/drawing/2014/main" id="{0F5AA3E5-38E9-316B-02FE-33A52CCBC7E0}"/>
              </a:ext>
            </a:extLst>
          </p:cNvPr>
          <p:cNvSpPr>
            <a:spLocks noGrp="1"/>
          </p:cNvSpPr>
          <p:nvPr>
            <p:ph type="sldNum" sz="quarter" idx="12"/>
          </p:nvPr>
        </p:nvSpPr>
        <p:spPr/>
        <p:txBody>
          <a:bodyPr/>
          <a:lstStyle/>
          <a:p>
            <a:fld id="{4EC93DFA-70F6-4220-86AB-AD3183C08C91}" type="slidenum">
              <a:rPr lang="en-US" smtClean="0"/>
              <a:t>6</a:t>
            </a:fld>
            <a:endParaRPr lang="en-US" dirty="0"/>
          </a:p>
        </p:txBody>
      </p:sp>
      <p:pic>
        <p:nvPicPr>
          <p:cNvPr id="5" name="Picture 2" descr="Computer Face">
            <a:extLst>
              <a:ext uri="{FF2B5EF4-FFF2-40B4-BE49-F238E27FC236}">
                <a16:creationId xmlns:a16="http://schemas.microsoft.com/office/drawing/2014/main" id="{B68D19AC-49DE-B38C-5111-6BB217E1F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14" y="2936147"/>
            <a:ext cx="2619313" cy="196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FF3D-A58B-657C-B991-2383FF36B479}"/>
              </a:ext>
            </a:extLst>
          </p:cNvPr>
          <p:cNvSpPr>
            <a:spLocks noGrp="1"/>
          </p:cNvSpPr>
          <p:nvPr>
            <p:ph type="title"/>
          </p:nvPr>
        </p:nvSpPr>
        <p:spPr/>
        <p:txBody>
          <a:bodyPr/>
          <a:lstStyle/>
          <a:p>
            <a:r>
              <a:rPr lang="en-US" dirty="0"/>
              <a:t>Procedural Vs Object Oriented</a:t>
            </a:r>
          </a:p>
        </p:txBody>
      </p:sp>
      <p:sp>
        <p:nvSpPr>
          <p:cNvPr id="3" name="Content Placeholder 2">
            <a:extLst>
              <a:ext uri="{FF2B5EF4-FFF2-40B4-BE49-F238E27FC236}">
                <a16:creationId xmlns:a16="http://schemas.microsoft.com/office/drawing/2014/main" id="{9427AD9D-B3AE-36E0-7D25-8CA242A348CB}"/>
              </a:ext>
            </a:extLst>
          </p:cNvPr>
          <p:cNvSpPr>
            <a:spLocks noGrp="1"/>
          </p:cNvSpPr>
          <p:nvPr>
            <p:ph idx="1"/>
          </p:nvPr>
        </p:nvSpPr>
        <p:spPr/>
        <p:txBody>
          <a:bodyPr/>
          <a:lstStyle/>
          <a:p>
            <a:pPr marL="0" indent="0">
              <a:buNone/>
            </a:pPr>
            <a:r>
              <a:rPr lang="en-US" dirty="0"/>
              <a:t>General Rules of Thumb</a:t>
            </a:r>
          </a:p>
          <a:p>
            <a:pPr marL="0" indent="0">
              <a:buNone/>
            </a:pPr>
            <a:endParaRPr lang="en-US" dirty="0"/>
          </a:p>
          <a:p>
            <a:pPr lvl="1"/>
            <a:r>
              <a:rPr lang="en-US" dirty="0"/>
              <a:t>Procedural approach is faster and simpler for a very basic program, but will become confusing and difficult to maintain as the scope of the program increases.</a:t>
            </a:r>
          </a:p>
          <a:p>
            <a:pPr lvl="1"/>
            <a:r>
              <a:rPr lang="en-US" dirty="0"/>
              <a:t>Object-oriented approach improves readability and maintainability, but often requires more lines of code and takes longer to build. Better suited to tasks of medium and higher complexity. </a:t>
            </a:r>
          </a:p>
          <a:p>
            <a:pPr lvl="1"/>
            <a:endParaRPr lang="en-US" dirty="0"/>
          </a:p>
        </p:txBody>
      </p:sp>
      <p:sp>
        <p:nvSpPr>
          <p:cNvPr id="4" name="Slide Number Placeholder 3">
            <a:extLst>
              <a:ext uri="{FF2B5EF4-FFF2-40B4-BE49-F238E27FC236}">
                <a16:creationId xmlns:a16="http://schemas.microsoft.com/office/drawing/2014/main" id="{2A4349E7-C06D-C825-B92D-18B2B70B612F}"/>
              </a:ext>
            </a:extLst>
          </p:cNvPr>
          <p:cNvSpPr>
            <a:spLocks noGrp="1"/>
          </p:cNvSpPr>
          <p:nvPr>
            <p:ph type="sldNum" sz="quarter" idx="12"/>
          </p:nvPr>
        </p:nvSpPr>
        <p:spPr/>
        <p:txBody>
          <a:bodyPr/>
          <a:lstStyle/>
          <a:p>
            <a:fld id="{4EC93DFA-70F6-4220-86AB-AD3183C08C91}" type="slidenum">
              <a:rPr lang="en-US" smtClean="0"/>
              <a:t>7</a:t>
            </a:fld>
            <a:endParaRPr lang="en-US" dirty="0"/>
          </a:p>
        </p:txBody>
      </p:sp>
    </p:spTree>
    <p:extLst>
      <p:ext uri="{BB962C8B-B14F-4D97-AF65-F5344CB8AC3E}">
        <p14:creationId xmlns:p14="http://schemas.microsoft.com/office/powerpoint/2010/main" val="260586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D606-7EC6-77FA-073E-B5C9E743FA69}"/>
              </a:ext>
            </a:extLst>
          </p:cNvPr>
          <p:cNvSpPr>
            <a:spLocks noGrp="1"/>
          </p:cNvSpPr>
          <p:nvPr>
            <p:ph type="title"/>
          </p:nvPr>
        </p:nvSpPr>
        <p:spPr/>
        <p:txBody>
          <a:bodyPr/>
          <a:lstStyle/>
          <a:p>
            <a:r>
              <a:rPr lang="en-US" dirty="0"/>
              <a:t>Object-Oriented Basics</a:t>
            </a:r>
          </a:p>
        </p:txBody>
      </p:sp>
      <p:sp>
        <p:nvSpPr>
          <p:cNvPr id="3" name="Content Placeholder 2">
            <a:extLst>
              <a:ext uri="{FF2B5EF4-FFF2-40B4-BE49-F238E27FC236}">
                <a16:creationId xmlns:a16="http://schemas.microsoft.com/office/drawing/2014/main" id="{F5078684-E433-A715-5247-9162860C408A}"/>
              </a:ext>
            </a:extLst>
          </p:cNvPr>
          <p:cNvSpPr>
            <a:spLocks noGrp="1"/>
          </p:cNvSpPr>
          <p:nvPr>
            <p:ph idx="1"/>
          </p:nvPr>
        </p:nvSpPr>
        <p:spPr/>
        <p:txBody>
          <a:bodyPr/>
          <a:lstStyle/>
          <a:p>
            <a:pPr marL="0" indent="0">
              <a:buNone/>
            </a:pPr>
            <a:r>
              <a:rPr lang="en-US" dirty="0"/>
              <a:t>Classes</a:t>
            </a:r>
          </a:p>
          <a:p>
            <a:pPr marL="0" indent="0">
              <a:buNone/>
            </a:pPr>
            <a:endParaRPr lang="en-US" dirty="0"/>
          </a:p>
          <a:p>
            <a:pPr lvl="1"/>
            <a:r>
              <a:rPr lang="en-US" dirty="0"/>
              <a:t>Can be a template for an object or simply a grouping of similar variables and procedures (depending on language).</a:t>
            </a:r>
          </a:p>
          <a:p>
            <a:pPr lvl="1"/>
            <a:r>
              <a:rPr lang="en-US" dirty="0"/>
              <a:t>Groups related variables and methods (C#) or subs and functions (VBA).</a:t>
            </a:r>
          </a:p>
          <a:p>
            <a:pPr lvl="1"/>
            <a:r>
              <a:rPr lang="en-US" dirty="0"/>
              <a:t>Can be declared to become an object, kind of like a primitive variable (integer, string, double, etc.).</a:t>
            </a:r>
          </a:p>
          <a:p>
            <a:pPr lvl="1"/>
            <a:r>
              <a:rPr lang="en-US" dirty="0"/>
              <a:t>Has components which are accessed by referencing the object, unlike a primitive variable.</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3582780-B81B-AA2B-FDBE-0FC74CBA4D1F}"/>
              </a:ext>
            </a:extLst>
          </p:cNvPr>
          <p:cNvSpPr>
            <a:spLocks noGrp="1"/>
          </p:cNvSpPr>
          <p:nvPr>
            <p:ph type="sldNum" sz="quarter" idx="12"/>
          </p:nvPr>
        </p:nvSpPr>
        <p:spPr/>
        <p:txBody>
          <a:bodyPr/>
          <a:lstStyle/>
          <a:p>
            <a:fld id="{4EC93DFA-70F6-4220-86AB-AD3183C08C91}" type="slidenum">
              <a:rPr lang="en-US" smtClean="0"/>
              <a:t>8</a:t>
            </a:fld>
            <a:endParaRPr lang="en-US" dirty="0"/>
          </a:p>
        </p:txBody>
      </p:sp>
      <p:pic>
        <p:nvPicPr>
          <p:cNvPr id="5" name="Picture 4">
            <a:extLst>
              <a:ext uri="{FF2B5EF4-FFF2-40B4-BE49-F238E27FC236}">
                <a16:creationId xmlns:a16="http://schemas.microsoft.com/office/drawing/2014/main" id="{F187B4C6-0C6B-4B86-10A5-8F65B2209DFD}"/>
              </a:ext>
            </a:extLst>
          </p:cNvPr>
          <p:cNvPicPr>
            <a:picLocks noChangeAspect="1"/>
          </p:cNvPicPr>
          <p:nvPr/>
        </p:nvPicPr>
        <p:blipFill>
          <a:blip r:embed="rId2"/>
          <a:stretch>
            <a:fillRect/>
          </a:stretch>
        </p:blipFill>
        <p:spPr>
          <a:xfrm>
            <a:off x="5150294" y="4955175"/>
            <a:ext cx="2615312" cy="1163919"/>
          </a:xfrm>
          <a:prstGeom prst="rect">
            <a:avLst/>
          </a:prstGeom>
        </p:spPr>
      </p:pic>
    </p:spTree>
    <p:extLst>
      <p:ext uri="{BB962C8B-B14F-4D97-AF65-F5344CB8AC3E}">
        <p14:creationId xmlns:p14="http://schemas.microsoft.com/office/powerpoint/2010/main" val="285276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25E2-FE62-8FA9-A0B7-D1504727D6D3}"/>
              </a:ext>
            </a:extLst>
          </p:cNvPr>
          <p:cNvSpPr>
            <a:spLocks noGrp="1"/>
          </p:cNvSpPr>
          <p:nvPr>
            <p:ph type="title"/>
          </p:nvPr>
        </p:nvSpPr>
        <p:spPr/>
        <p:txBody>
          <a:bodyPr/>
          <a:lstStyle/>
          <a:p>
            <a:r>
              <a:rPr lang="en-US" dirty="0"/>
              <a:t>Object-Oriented Basics</a:t>
            </a:r>
          </a:p>
        </p:txBody>
      </p:sp>
      <p:sp>
        <p:nvSpPr>
          <p:cNvPr id="3" name="Content Placeholder 2">
            <a:extLst>
              <a:ext uri="{FF2B5EF4-FFF2-40B4-BE49-F238E27FC236}">
                <a16:creationId xmlns:a16="http://schemas.microsoft.com/office/drawing/2014/main" id="{8BC24239-A482-3092-38B3-482C45DD2257}"/>
              </a:ext>
            </a:extLst>
          </p:cNvPr>
          <p:cNvSpPr>
            <a:spLocks noGrp="1"/>
          </p:cNvSpPr>
          <p:nvPr>
            <p:ph idx="1"/>
          </p:nvPr>
        </p:nvSpPr>
        <p:spPr/>
        <p:txBody>
          <a:bodyPr/>
          <a:lstStyle/>
          <a:p>
            <a:pPr marL="0" indent="0">
              <a:buNone/>
            </a:pPr>
            <a:r>
              <a:rPr lang="en-US" dirty="0"/>
              <a:t>Class Components</a:t>
            </a:r>
          </a:p>
          <a:p>
            <a:pPr lvl="1"/>
            <a:endParaRPr lang="en-US" dirty="0"/>
          </a:p>
          <a:p>
            <a:pPr lvl="1"/>
            <a:r>
              <a:rPr lang="en-US" dirty="0"/>
              <a:t>Fields</a:t>
            </a:r>
          </a:p>
          <a:p>
            <a:pPr lvl="1"/>
            <a:r>
              <a:rPr lang="en-US" dirty="0"/>
              <a:t>Properties</a:t>
            </a:r>
          </a:p>
          <a:p>
            <a:pPr lvl="1"/>
            <a:r>
              <a:rPr lang="en-US" dirty="0"/>
              <a:t>Methods (C#)</a:t>
            </a:r>
          </a:p>
          <a:p>
            <a:pPr lvl="1"/>
            <a:r>
              <a:rPr lang="en-US" dirty="0"/>
              <a:t>Constructors (C#)</a:t>
            </a:r>
          </a:p>
          <a:p>
            <a:pPr lvl="1"/>
            <a:r>
              <a:rPr lang="en-US" dirty="0"/>
              <a:t>Subs and Functions (VBA)</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281C174-53EB-6C93-2864-8BA62F43741F}"/>
              </a:ext>
            </a:extLst>
          </p:cNvPr>
          <p:cNvSpPr>
            <a:spLocks noGrp="1"/>
          </p:cNvSpPr>
          <p:nvPr>
            <p:ph type="sldNum" sz="quarter" idx="12"/>
          </p:nvPr>
        </p:nvSpPr>
        <p:spPr/>
        <p:txBody>
          <a:bodyPr/>
          <a:lstStyle/>
          <a:p>
            <a:fld id="{4EC93DFA-70F6-4220-86AB-AD3183C08C91}" type="slidenum">
              <a:rPr lang="en-US" smtClean="0"/>
              <a:t>9</a:t>
            </a:fld>
            <a:endParaRPr lang="en-US" dirty="0"/>
          </a:p>
        </p:txBody>
      </p:sp>
      <p:pic>
        <p:nvPicPr>
          <p:cNvPr id="5" name="Picture 4">
            <a:extLst>
              <a:ext uri="{FF2B5EF4-FFF2-40B4-BE49-F238E27FC236}">
                <a16:creationId xmlns:a16="http://schemas.microsoft.com/office/drawing/2014/main" id="{923D8F64-09BD-32F5-2966-C66289261F19}"/>
              </a:ext>
            </a:extLst>
          </p:cNvPr>
          <p:cNvPicPr>
            <a:picLocks noChangeAspect="1"/>
          </p:cNvPicPr>
          <p:nvPr/>
        </p:nvPicPr>
        <p:blipFill>
          <a:blip r:embed="rId2"/>
          <a:stretch>
            <a:fillRect/>
          </a:stretch>
        </p:blipFill>
        <p:spPr>
          <a:xfrm>
            <a:off x="5900039" y="2254788"/>
            <a:ext cx="2615311" cy="3493012"/>
          </a:xfrm>
          <a:prstGeom prst="rect">
            <a:avLst/>
          </a:prstGeom>
        </p:spPr>
      </p:pic>
      <p:sp>
        <p:nvSpPr>
          <p:cNvPr id="6" name="TextBox 5">
            <a:extLst>
              <a:ext uri="{FF2B5EF4-FFF2-40B4-BE49-F238E27FC236}">
                <a16:creationId xmlns:a16="http://schemas.microsoft.com/office/drawing/2014/main" id="{35073738-C015-5E80-B9A1-C061CC0F4FAD}"/>
              </a:ext>
            </a:extLst>
          </p:cNvPr>
          <p:cNvSpPr txBox="1"/>
          <p:nvPr/>
        </p:nvSpPr>
        <p:spPr>
          <a:xfrm>
            <a:off x="5044191" y="1517848"/>
            <a:ext cx="716638" cy="307777"/>
          </a:xfrm>
          <a:prstGeom prst="rect">
            <a:avLst/>
          </a:prstGeom>
          <a:noFill/>
        </p:spPr>
        <p:txBody>
          <a:bodyPr wrap="square" rtlCol="0">
            <a:spAutoFit/>
          </a:bodyPr>
          <a:lstStyle/>
          <a:p>
            <a:r>
              <a:rPr lang="en-US" sz="1400" dirty="0"/>
              <a:t>Fields</a:t>
            </a:r>
          </a:p>
        </p:txBody>
      </p:sp>
      <p:cxnSp>
        <p:nvCxnSpPr>
          <p:cNvPr id="8" name="Straight Arrow Connector 7">
            <a:extLst>
              <a:ext uri="{FF2B5EF4-FFF2-40B4-BE49-F238E27FC236}">
                <a16:creationId xmlns:a16="http://schemas.microsoft.com/office/drawing/2014/main" id="{2C184ACE-0D33-0948-B595-D927964DBDA6}"/>
              </a:ext>
            </a:extLst>
          </p:cNvPr>
          <p:cNvCxnSpPr/>
          <p:nvPr/>
        </p:nvCxnSpPr>
        <p:spPr>
          <a:xfrm>
            <a:off x="5482582" y="1825625"/>
            <a:ext cx="417457" cy="429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46F7A97-61EE-E181-EB9D-C4D3B53DF880}"/>
              </a:ext>
            </a:extLst>
          </p:cNvPr>
          <p:cNvSpPr txBox="1"/>
          <p:nvPr/>
        </p:nvSpPr>
        <p:spPr>
          <a:xfrm>
            <a:off x="4118994" y="2956635"/>
            <a:ext cx="1174459" cy="307777"/>
          </a:xfrm>
          <a:prstGeom prst="rect">
            <a:avLst/>
          </a:prstGeom>
          <a:noFill/>
        </p:spPr>
        <p:txBody>
          <a:bodyPr wrap="square" rtlCol="0">
            <a:spAutoFit/>
          </a:bodyPr>
          <a:lstStyle/>
          <a:p>
            <a:r>
              <a:rPr lang="en-US" sz="1400" dirty="0"/>
              <a:t>Properties</a:t>
            </a:r>
          </a:p>
        </p:txBody>
      </p:sp>
      <p:cxnSp>
        <p:nvCxnSpPr>
          <p:cNvPr id="12" name="Straight Arrow Connector 11">
            <a:extLst>
              <a:ext uri="{FF2B5EF4-FFF2-40B4-BE49-F238E27FC236}">
                <a16:creationId xmlns:a16="http://schemas.microsoft.com/office/drawing/2014/main" id="{D73C34BA-B0DF-C321-4151-91067E183E4C}"/>
              </a:ext>
            </a:extLst>
          </p:cNvPr>
          <p:cNvCxnSpPr/>
          <p:nvPr/>
        </p:nvCxnSpPr>
        <p:spPr>
          <a:xfrm flipV="1">
            <a:off x="5402510" y="2885813"/>
            <a:ext cx="419450" cy="167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4BABCDD-DAB4-85B0-EE47-A6D78927D822}"/>
              </a:ext>
            </a:extLst>
          </p:cNvPr>
          <p:cNvCxnSpPr/>
          <p:nvPr/>
        </p:nvCxnSpPr>
        <p:spPr>
          <a:xfrm>
            <a:off x="5402510" y="3259352"/>
            <a:ext cx="358319" cy="169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0B68676-6E5D-F0ED-7FC6-63884CDD71E7}"/>
              </a:ext>
            </a:extLst>
          </p:cNvPr>
          <p:cNvCxnSpPr/>
          <p:nvPr/>
        </p:nvCxnSpPr>
        <p:spPr>
          <a:xfrm>
            <a:off x="5168822" y="3361370"/>
            <a:ext cx="592007" cy="639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521DB1D-FBEF-7076-80D8-5615FD35091A}"/>
              </a:ext>
            </a:extLst>
          </p:cNvPr>
          <p:cNvSpPr txBox="1"/>
          <p:nvPr/>
        </p:nvSpPr>
        <p:spPr>
          <a:xfrm>
            <a:off x="4781726" y="4935240"/>
            <a:ext cx="911992" cy="307777"/>
          </a:xfrm>
          <a:prstGeom prst="rect">
            <a:avLst/>
          </a:prstGeom>
          <a:noFill/>
        </p:spPr>
        <p:txBody>
          <a:bodyPr wrap="square" rtlCol="0">
            <a:spAutoFit/>
          </a:bodyPr>
          <a:lstStyle/>
          <a:p>
            <a:r>
              <a:rPr lang="en-US" sz="1400" dirty="0"/>
              <a:t>Subs</a:t>
            </a:r>
          </a:p>
        </p:txBody>
      </p:sp>
      <p:cxnSp>
        <p:nvCxnSpPr>
          <p:cNvPr id="19" name="Straight Arrow Connector 18">
            <a:extLst>
              <a:ext uri="{FF2B5EF4-FFF2-40B4-BE49-F238E27FC236}">
                <a16:creationId xmlns:a16="http://schemas.microsoft.com/office/drawing/2014/main" id="{A06DB7A9-08AB-0E0F-00CE-76CA3FED4940}"/>
              </a:ext>
            </a:extLst>
          </p:cNvPr>
          <p:cNvCxnSpPr/>
          <p:nvPr/>
        </p:nvCxnSpPr>
        <p:spPr>
          <a:xfrm flipV="1">
            <a:off x="5374438" y="4659346"/>
            <a:ext cx="447522" cy="27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D1E921E-AF67-5581-91C1-B48B80F390AF}"/>
              </a:ext>
            </a:extLst>
          </p:cNvPr>
          <p:cNvCxnSpPr/>
          <p:nvPr/>
        </p:nvCxnSpPr>
        <p:spPr>
          <a:xfrm>
            <a:off x="5372985" y="5089128"/>
            <a:ext cx="448975" cy="251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592499"/>
      </p:ext>
    </p:extLst>
  </p:cSld>
  <p:clrMapOvr>
    <a:masterClrMapping/>
  </p:clrMapOvr>
</p:sld>
</file>

<file path=ppt/theme/theme1.xml><?xml version="1.0" encoding="utf-8"?>
<a:theme xmlns:a="http://schemas.openxmlformats.org/drawingml/2006/main" name="One Energy Presentation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DB2B937-A818-43D8-A812-C248108C9190}" vid="{D02390CC-4B2C-4DB2-B3AD-42CA879F1A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KN Solid Principles</Template>
  <TotalTime>2808</TotalTime>
  <Words>1142</Words>
  <Application>Microsoft Office PowerPoint</Application>
  <PresentationFormat>On-screen Show (4:3)</PresentationFormat>
  <Paragraphs>214</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Palatino Linotype</vt:lpstr>
      <vt:lpstr>One Energy Presentations</vt:lpstr>
      <vt:lpstr>PowerPoint Presentation</vt:lpstr>
      <vt:lpstr>Types of programming</vt:lpstr>
      <vt:lpstr>Types of Programming</vt:lpstr>
      <vt:lpstr>Types of Programming</vt:lpstr>
      <vt:lpstr>Types of Programming</vt:lpstr>
      <vt:lpstr>Types of Programming</vt:lpstr>
      <vt:lpstr>Procedural Vs Object Oriented</vt:lpstr>
      <vt:lpstr>Object-Oriented Basics</vt:lpstr>
      <vt:lpstr>Object-Oriented Basics</vt:lpstr>
      <vt:lpstr>Object-Oriented Basics</vt:lpstr>
      <vt:lpstr>Object-Oriented Basics</vt:lpstr>
      <vt:lpstr>Object-Oriented Basics</vt:lpstr>
      <vt:lpstr>Object-Oriented Basics</vt:lpstr>
      <vt:lpstr>Structs and types</vt:lpstr>
      <vt:lpstr>Best Practices</vt:lpstr>
      <vt:lpstr>Best Practices</vt:lpstr>
      <vt:lpstr>Best Practices</vt:lpstr>
      <vt:lpstr>Best Practices</vt:lpstr>
      <vt:lpstr>Best Practices</vt:lpstr>
      <vt:lpstr>Best Practices</vt:lpstr>
      <vt:lpstr>Best Practices</vt:lpstr>
      <vt:lpstr>Best Practices</vt:lpstr>
      <vt:lpstr>Best Practices</vt:lpstr>
      <vt:lpstr>Best Practices</vt:lpstr>
      <vt:lpstr>Best Practices</vt:lpstr>
      <vt:lpstr>Best PRactices</vt:lpstr>
      <vt:lpstr>Best Practices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dc:creator>
  <cp:lastModifiedBy>Intern</cp:lastModifiedBy>
  <cp:revision>21</cp:revision>
  <dcterms:created xsi:type="dcterms:W3CDTF">2022-10-17T19:53:52Z</dcterms:created>
  <dcterms:modified xsi:type="dcterms:W3CDTF">2022-10-21T10:05:29Z</dcterms:modified>
</cp:coreProperties>
</file>