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56" r:id="rId5"/>
    <p:sldId id="292" r:id="rId6"/>
    <p:sldId id="303" r:id="rId7"/>
    <p:sldId id="312" r:id="rId8"/>
    <p:sldId id="322" r:id="rId9"/>
    <p:sldId id="420" r:id="rId10"/>
    <p:sldId id="419" r:id="rId11"/>
    <p:sldId id="418" r:id="rId12"/>
    <p:sldId id="417" r:id="rId13"/>
    <p:sldId id="422" r:id="rId14"/>
    <p:sldId id="421" r:id="rId15"/>
    <p:sldId id="426" r:id="rId16"/>
    <p:sldId id="425" r:id="rId17"/>
    <p:sldId id="428" r:id="rId18"/>
    <p:sldId id="289" r:id="rId19"/>
    <p:sldId id="427" r:id="rId20"/>
    <p:sldId id="429" r:id="rId21"/>
    <p:sldId id="430" r:id="rId22"/>
    <p:sldId id="431" r:id="rId23"/>
    <p:sldId id="432" r:id="rId24"/>
    <p:sldId id="433" r:id="rId25"/>
    <p:sldId id="434" r:id="rId26"/>
    <p:sldId id="424" r:id="rId27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690B0C"/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78B01-782F-428C-87DD-646F1375AB3A}" v="318" dt="2023-06-15T01:59:31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86012" y="2963069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D0BA5-7E0F-4C78-8AC6-620F4A4D9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102" y="0"/>
            <a:ext cx="12234202" cy="68898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87F6D-E9EE-43CC-9D3F-D8F6C1ADD9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792" y="3429000"/>
            <a:ext cx="6054417" cy="8413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 b="1">
                <a:solidFill>
                  <a:schemeClr val="bg1"/>
                </a:solidFill>
                <a:latin typeface="+mj-lt"/>
              </a:defRPr>
            </a:lvl4pPr>
            <a:lvl5pPr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02452-F3E5-4C34-9171-76F283F60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57B470B-D131-4E81-B50E-3AB00FE06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27536EC5-76AB-4145-A8D2-072C85EE72F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7CC2D-0E06-4CC3-8E1B-3F70FCA14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3BE2047-6873-4B3B-9C91-2915BBEC8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id="{1B4C72D2-F5F2-4E23-9725-75E600371B7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CD0F8-4980-4B6D-9C14-D4BC62D01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5AB4706-A7D4-4F4F-95CC-1EDB30DCA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2847C2D8-7181-429A-889C-EFA6B649078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61AA8-26ED-4604-933B-25EA115AA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7D2243B-8202-4CC4-B160-EF72E63C5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F79C0493-4F28-479A-A653-AC2A09216F8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5D76F-09D7-42B6-B21D-DA51EB017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DEDEFF0-6D8B-4738-999D-CD94AC8A1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6FB071CC-3237-4FE5-9B7F-D35BB154551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1337D-19CC-4682-BA18-EE0DF5391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0E38137-9431-43C9-A981-CE93350C3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B2F5974C-55E7-4B00-BBD7-2051FCB4F77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1"/>
            <a:ext cx="12192000" cy="5486399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2193" y="374073"/>
            <a:ext cx="4554807" cy="72034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86012" y="2963069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98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536130"/>
          </a:xfrm>
        </p:spPr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EC93DFA-70F6-4220-86AB-AD3183C08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8EC9A-FFC3-4B2F-B59E-35F715A56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B8568E-D395-4DD8-88CC-9B1FFD78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C4A5ACAA-F2FE-4E9F-A8D6-66FFBAD65F6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9585" y="797691"/>
            <a:ext cx="3576314" cy="56559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Centre Pointe Building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9050 Centre Pointe Drive, Suite 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West Chester, OH 45069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877-622-3004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www.OEAdata.com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41" y="5895575"/>
            <a:ext cx="0" cy="785145"/>
          </a:xfrm>
          <a:prstGeom prst="line">
            <a:avLst/>
          </a:prstGeom>
          <a:ln w="19050"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53C3B1-E9AD-4911-947D-9741ED635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144" y="-39036"/>
            <a:ext cx="12322206" cy="69394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69716-88A4-458D-8F7A-AE42FB26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536130"/>
          </a:xfrm>
        </p:spPr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53DFE6F-AA1B-4FAE-AE17-72CF9E74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2AB190-804E-4B3E-8E55-7DE5A642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FF7946-15DE-4863-A9BD-C144729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4EC93DFA-70F6-4220-86AB-AD3183C08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167E73-126D-414A-9EB3-1148EEC3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2BE5BEA-1F9A-4B03-8C4B-7264D2885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86FFA-0DA5-48D0-BE38-B00A963D7B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870585" y="393755"/>
            <a:ext cx="757106" cy="716215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B5898BF7-F25A-4909-B4D4-693870E40D7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89183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0F0B3-3B53-4DE2-BCD7-47067041D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BADCBC2-BD0F-41BD-9FBC-1EC75AAFD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11" name="Rectangle 19">
            <a:extLst>
              <a:ext uri="{FF2B5EF4-FFF2-40B4-BE49-F238E27FC236}">
                <a16:creationId xmlns:a16="http://schemas.microsoft.com/office/drawing/2014/main" id="{763F9E7B-BED0-4FD5-B5BC-05F853071B7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AB2AB-7C9B-405F-88C5-17B7C9461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8571605-BA26-4066-9BF9-69D0226FE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2266DFA5-D639-4600-BEC8-5815C4DBDDC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F836E-E717-4480-82C0-7794BE13D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A3A57FF-6FE3-447F-B77B-4A27DFEF5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11" name="Rectangle 19">
            <a:extLst>
              <a:ext uri="{FF2B5EF4-FFF2-40B4-BE49-F238E27FC236}">
                <a16:creationId xmlns:a16="http://schemas.microsoft.com/office/drawing/2014/main" id="{9ABDB57E-249E-4AA8-8610-CFF3BDDD648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28997-1EDB-4D5E-B42C-AF20ADA14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21" y="393755"/>
            <a:ext cx="757249" cy="71621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721E1A5-7C51-4F9E-9C0D-C730EDA04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6D8A5932-B7BF-4F5B-853B-DCD686ABB6D7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4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nergychoice.ohio.gov/ApplesToApplesCategory.aspx?Category=Electric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gs.com/landing-page/friends-family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uco.ohio.gov/utilities/utility-maps/all-government-aggregators-web-application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el:513-505-7733" TargetMode="External"/><Relationship Id="rId2" Type="http://schemas.openxmlformats.org/officeDocument/2006/relationships/hyperlink" Target="mailto:bohon@oneenergyllc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EFCAB-6299-473B-B649-8CF3B6F3B8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6012" y="3524437"/>
            <a:ext cx="7419975" cy="1419038"/>
          </a:xfrm>
        </p:spPr>
        <p:txBody>
          <a:bodyPr>
            <a:normAutofit/>
          </a:bodyPr>
          <a:lstStyle/>
          <a:p>
            <a:r>
              <a:rPr lang="en-US" sz="3200" dirty="0"/>
              <a:t>Power &amp; Energy Buying 101</a:t>
            </a:r>
          </a:p>
          <a:p>
            <a:r>
              <a:rPr lang="en-US" sz="3200" dirty="0"/>
              <a:t>For your home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0DC258-86B5-42B7-9EEC-04142B7DDE65}"/>
              </a:ext>
            </a:extLst>
          </p:cNvPr>
          <p:cNvSpPr txBox="1">
            <a:spLocks/>
          </p:cNvSpPr>
          <p:nvPr/>
        </p:nvSpPr>
        <p:spPr>
          <a:xfrm>
            <a:off x="214870" y="6184676"/>
            <a:ext cx="2039830" cy="329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6/15/2023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3F04EE-FAA1-4B5E-9671-8218C3F6D810}"/>
              </a:ext>
            </a:extLst>
          </p:cNvPr>
          <p:cNvSpPr txBox="1">
            <a:spLocks/>
          </p:cNvSpPr>
          <p:nvPr/>
        </p:nvSpPr>
        <p:spPr>
          <a:xfrm>
            <a:off x="214870" y="6521373"/>
            <a:ext cx="2039830" cy="329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46B15-4A1D-B969-F951-EF8B4D42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673" y="1520742"/>
            <a:ext cx="4326653" cy="5291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Apple-to-Apple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5D0D-CC37-CA0F-D35F-9CC7C136E514}"/>
              </a:ext>
            </a:extLst>
          </p:cNvPr>
          <p:cNvSpPr txBox="1"/>
          <p:nvPr/>
        </p:nvSpPr>
        <p:spPr>
          <a:xfrm>
            <a:off x="1621653" y="2131750"/>
            <a:ext cx="8948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https://www.energychoice.ohio.gov/ApplesToApplesCategory.aspx?Category=Electric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87C44-7555-5793-369E-7625263A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58" y="2582968"/>
            <a:ext cx="8375355" cy="38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41C356-3AE1-765A-DFAF-CF3EF1A1B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4" y="1490663"/>
            <a:ext cx="10042071" cy="4686300"/>
          </a:xfrm>
        </p:spPr>
      </p:pic>
    </p:spTree>
    <p:extLst>
      <p:ext uri="{BB962C8B-B14F-4D97-AF65-F5344CB8AC3E}">
        <p14:creationId xmlns:p14="http://schemas.microsoft.com/office/powerpoint/2010/main" val="36612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A45BB5-E6FC-2E79-7869-747FC3F21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19" y="1457905"/>
            <a:ext cx="9561945" cy="46863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DBC16-418A-2EB1-60A5-A262AE23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10" y="3527080"/>
            <a:ext cx="1463167" cy="957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9339E-EDE8-9299-09AC-EBA29471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42" y="4959166"/>
            <a:ext cx="1463167" cy="881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40C43E-92D0-1A8D-D1B4-A109C62B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36" y="2219928"/>
            <a:ext cx="1463167" cy="908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999EAE-D143-C812-0EAE-2961AEDCD657}"/>
              </a:ext>
            </a:extLst>
          </p:cNvPr>
          <p:cNvSpPr txBox="1"/>
          <p:nvPr/>
        </p:nvSpPr>
        <p:spPr>
          <a:xfrm>
            <a:off x="9687364" y="4753763"/>
            <a:ext cx="2504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$10/Month @1000kWh = $0.01/kWh</a:t>
            </a:r>
          </a:p>
          <a:p>
            <a:r>
              <a:rPr lang="en-US" dirty="0"/>
              <a:t>$0.0689</a:t>
            </a:r>
          </a:p>
        </p:txBody>
      </p:sp>
    </p:spTree>
    <p:extLst>
      <p:ext uri="{BB962C8B-B14F-4D97-AF65-F5344CB8AC3E}">
        <p14:creationId xmlns:p14="http://schemas.microsoft.com/office/powerpoint/2010/main" val="18335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46B15-4A1D-B969-F951-EF8B4D422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Options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Do nothing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Sign with a supplier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Let government aggregation take care of it</a:t>
            </a:r>
          </a:p>
        </p:txBody>
      </p:sp>
    </p:spTree>
    <p:extLst>
      <p:ext uri="{BB962C8B-B14F-4D97-AF65-F5344CB8AC3E}">
        <p14:creationId xmlns:p14="http://schemas.microsoft.com/office/powerpoint/2010/main" val="202301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Nothing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7DBEBD-3692-5EA1-BAE1-F24BAD32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42" y="1534986"/>
            <a:ext cx="4248705" cy="4686366"/>
          </a:xfrm>
        </p:spPr>
        <p:txBody>
          <a:bodyPr/>
          <a:lstStyle/>
          <a:p>
            <a:r>
              <a:rPr lang="en-US" dirty="0"/>
              <a:t>Simplest Action </a:t>
            </a:r>
          </a:p>
          <a:p>
            <a:r>
              <a:rPr lang="en-US" dirty="0"/>
              <a:t>Likely the most expensive</a:t>
            </a:r>
          </a:p>
          <a:p>
            <a:r>
              <a:rPr lang="en-US" dirty="0"/>
              <a:t>Subject to slamming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005D5-AD4E-9EAF-B56D-2EFC9161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04" y="1534985"/>
            <a:ext cx="7331550" cy="44038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780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Nothing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7DBEBD-3692-5EA1-BAE1-F24BAD326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house uses 1,000 kWh/month</a:t>
            </a:r>
          </a:p>
          <a:p>
            <a:r>
              <a:rPr lang="en-US" dirty="0"/>
              <a:t>A current supply rate is about $0.06/kWh</a:t>
            </a:r>
          </a:p>
          <a:p>
            <a:r>
              <a:rPr lang="en-US" dirty="0"/>
              <a:t>The difference is about $40/month</a:t>
            </a:r>
          </a:p>
        </p:txBody>
      </p:sp>
    </p:spTree>
    <p:extLst>
      <p:ext uri="{BB962C8B-B14F-4D97-AF65-F5344CB8AC3E}">
        <p14:creationId xmlns:p14="http://schemas.microsoft.com/office/powerpoint/2010/main" val="161657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Sign with a supplier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7DBEBD-3692-5EA1-BAE1-F24BAD326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Apples-to-Apples website to find a supplier</a:t>
            </a:r>
          </a:p>
          <a:p>
            <a:pPr marL="457200" lvl="1" indent="0">
              <a:buNone/>
            </a:pPr>
            <a:r>
              <a:rPr lang="en-US" dirty="0"/>
              <a:t>Keep to shorter terms between 12 and 24 months</a:t>
            </a:r>
          </a:p>
          <a:p>
            <a:pPr marL="457200" lvl="1" indent="0">
              <a:buNone/>
            </a:pPr>
            <a:r>
              <a:rPr lang="en-US" dirty="0"/>
              <a:t>Only use reputable supplier from earlier slide</a:t>
            </a:r>
          </a:p>
          <a:p>
            <a:pPr marL="457200" lvl="1" indent="0">
              <a:buNone/>
            </a:pPr>
            <a:r>
              <a:rPr lang="en-US" dirty="0"/>
              <a:t>CHECK THE TERMS CAREFULLY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IGS has offered Friends and Family rate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Offers both gas and electric along with home warranty </a:t>
            </a:r>
          </a:p>
          <a:p>
            <a:pPr marL="457200" lvl="1" indent="0">
              <a:buNone/>
            </a:pPr>
            <a:r>
              <a:rPr lang="en-US" dirty="0"/>
              <a:t>Market rate with some buffering</a:t>
            </a:r>
          </a:p>
          <a:p>
            <a:pPr marL="457200" lvl="1" indent="0">
              <a:buNone/>
            </a:pPr>
            <a:r>
              <a:rPr lang="en-US" dirty="0"/>
              <a:t>Historical rates from 2022 were very good</a:t>
            </a:r>
          </a:p>
          <a:p>
            <a:pPr marL="457200" lvl="1" indent="0">
              <a:buNone/>
            </a:pPr>
            <a:r>
              <a:rPr lang="en-US" dirty="0"/>
              <a:t>Have your utility bill(s) handy as you will need these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1F540F-DFD3-704E-1C6F-EFAE63F11616}"/>
              </a:ext>
            </a:extLst>
          </p:cNvPr>
          <p:cNvSpPr txBox="1">
            <a:spLocks/>
          </p:cNvSpPr>
          <p:nvPr/>
        </p:nvSpPr>
        <p:spPr>
          <a:xfrm>
            <a:off x="1424126" y="4175464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200" dirty="0"/>
              <a:t>Click on link: </a:t>
            </a:r>
            <a:r>
              <a:rPr lang="en-US" sz="6200" u="sng" dirty="0">
                <a:hlinkClick r:id="rId2"/>
              </a:rPr>
              <a:t>https://www.igs.com/landing-page/friends-family</a:t>
            </a:r>
            <a:r>
              <a:rPr lang="en-US" sz="6200" dirty="0"/>
              <a:t> </a:t>
            </a:r>
          </a:p>
          <a:p>
            <a:endParaRPr lang="en-US" sz="62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3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Sign with a supplier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657AD-B4C0-0E2D-C8C3-4340AA91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4" y="1596084"/>
            <a:ext cx="11082322" cy="4659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713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Government Aggregation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C647F-55C0-5C05-9299-6BC2C70F9059}"/>
              </a:ext>
            </a:extLst>
          </p:cNvPr>
          <p:cNvSpPr txBox="1"/>
          <p:nvPr/>
        </p:nvSpPr>
        <p:spPr>
          <a:xfrm>
            <a:off x="1429303" y="1891190"/>
            <a:ext cx="9117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https://puco.ohio.gov/utilities/utility-maps/all-government-aggregators-web-application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1BCA8-8681-7E69-7053-DF6FCB763372}"/>
              </a:ext>
            </a:extLst>
          </p:cNvPr>
          <p:cNvSpPr txBox="1"/>
          <p:nvPr/>
        </p:nvSpPr>
        <p:spPr>
          <a:xfrm>
            <a:off x="3915051" y="1522219"/>
            <a:ext cx="38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PUCO interactive Aggregation map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78E6B-8952-A6FF-4BF6-F4A3922C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2337379"/>
            <a:ext cx="5078026" cy="40189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72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Government Aggregation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3F983-3FB0-D71C-0442-69AC6476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94" y="1463811"/>
            <a:ext cx="7472787" cy="47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94158C-02E0-4A36-BAE7-86393F85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8EBDA-9743-4590-B34E-A9408932F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Regulated vs Deregulate</a:t>
            </a:r>
          </a:p>
        </p:txBody>
      </p:sp>
      <p:pic>
        <p:nvPicPr>
          <p:cNvPr id="6146" name="Picture 2" descr="regulated electricity markets vs deregulated electricity markets">
            <a:extLst>
              <a:ext uri="{FF2B5EF4-FFF2-40B4-BE49-F238E27FC236}">
                <a16:creationId xmlns:a16="http://schemas.microsoft.com/office/drawing/2014/main" id="{D8AB8858-F152-4573-9745-178C4F16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89708"/>
            <a:ext cx="6481762" cy="52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22F04E-6546-4BB3-AA8B-FE49EDFB3B7A}"/>
              </a:ext>
            </a:extLst>
          </p:cNvPr>
          <p:cNvSpPr/>
          <p:nvPr/>
        </p:nvSpPr>
        <p:spPr>
          <a:xfrm>
            <a:off x="4991100" y="2699784"/>
            <a:ext cx="1524626" cy="93096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C19ED-33DC-4C5F-8486-7AFCBC6E26A7}"/>
              </a:ext>
            </a:extLst>
          </p:cNvPr>
          <p:cNvSpPr txBox="1"/>
          <p:nvPr/>
        </p:nvSpPr>
        <p:spPr>
          <a:xfrm>
            <a:off x="7336508" y="2021707"/>
            <a:ext cx="42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+mj-lt"/>
              </a:rPr>
              <a:t>Gas + Electricity Deregulated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7A202-FE8D-467B-9104-5A9975DC891A}"/>
              </a:ext>
            </a:extLst>
          </p:cNvPr>
          <p:cNvSpPr txBox="1"/>
          <p:nvPr/>
        </p:nvSpPr>
        <p:spPr>
          <a:xfrm>
            <a:off x="7336508" y="2646806"/>
            <a:ext cx="42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does that mean for me?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3E0743-C318-4D99-917B-08A98FEE5BDD}"/>
              </a:ext>
            </a:extLst>
          </p:cNvPr>
          <p:cNvSpPr txBox="1"/>
          <p:nvPr/>
        </p:nvSpPr>
        <p:spPr>
          <a:xfrm>
            <a:off x="6898984" y="3301249"/>
            <a:ext cx="508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have the opportunity to “shop” for the electricity and gas commodity, but the utilities will still charge you to get the commodity to you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F2BA19-29AB-478F-9A0E-BFA1D3F3AB05}"/>
              </a:ext>
            </a:extLst>
          </p:cNvPr>
          <p:cNvCxnSpPr>
            <a:cxnSpLocks/>
          </p:cNvCxnSpPr>
          <p:nvPr/>
        </p:nvCxnSpPr>
        <p:spPr>
          <a:xfrm flipH="1">
            <a:off x="5591176" y="2254372"/>
            <a:ext cx="2152649" cy="93096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E81C071-C038-4E35-B86C-A539A8EEAA41}"/>
              </a:ext>
            </a:extLst>
          </p:cNvPr>
          <p:cNvSpPr txBox="1"/>
          <p:nvPr/>
        </p:nvSpPr>
        <p:spPr>
          <a:xfrm>
            <a:off x="6898984" y="4549697"/>
            <a:ext cx="5082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still get electricity and gas commodity through the utility, but it’s the idea of having the choice to pick where you get that commodity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D47D62-5D44-4627-8672-6CC0415D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4EA1D-142D-9123-C5AF-33AFF08E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9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Government Aggregation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4713C-0344-7362-D31F-E94DA6DF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94" y="1591604"/>
            <a:ext cx="8664787" cy="46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Government Aggregation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A1336-A349-49BF-BA48-4A689A47E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07" y="1681280"/>
            <a:ext cx="9028590" cy="43668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624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A5EEA-9469-410C-97C4-0DAE4EA1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5" y="365126"/>
            <a:ext cx="9629503" cy="444771"/>
          </a:xfrm>
        </p:spPr>
        <p:txBody>
          <a:bodyPr>
            <a:normAutofit fontScale="90000"/>
          </a:bodyPr>
          <a:lstStyle/>
          <a:p>
            <a:r>
              <a:rPr lang="en-US" dirty="0"/>
              <a:t>Shopping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6F18-531F-4CCE-9007-4B308511F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Government Aggregation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22A81-8E41-4D19-BBCD-87FBF09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B010-619A-0BE0-C11F-92F3BB7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2A845-8BF6-86C1-EAB3-1692CBD11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0" y="1802167"/>
            <a:ext cx="11677288" cy="3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6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46B15-4A1D-B969-F951-EF8B4D422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options – Take time to educate yourself</a:t>
            </a:r>
          </a:p>
          <a:p>
            <a:r>
              <a:rPr lang="en-US" dirty="0"/>
              <a:t>If you have questions – Reach out to your OEA team: We are here to help</a:t>
            </a:r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FD0D7C6-A9A6-6179-6504-A9D5D257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731" y="2972005"/>
            <a:ext cx="3168105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US" altLang="en-US" sz="3200" dirty="0">
                <a:solidFill>
                  <a:srgbClr val="004A8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RICH BOHON</a:t>
            </a:r>
            <a:br>
              <a:rPr lang="en-US" altLang="en-US" sz="1200" dirty="0">
                <a:solidFill>
                  <a:srgbClr val="690B0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en-US" sz="20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VP, Head of Analytics</a:t>
            </a:r>
            <a:br>
              <a:rPr lang="en-US" altLang="en-US" sz="18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bohon@oneenergyllc.com</a:t>
            </a:r>
            <a:b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</a:t>
            </a: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513-505-7733</a:t>
            </a:r>
            <a:br>
              <a:rPr lang="en-US" altLang="en-US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b="0" dirty="0">
              <a:solidFill>
                <a:prstClr val="black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246767-402E-AD96-C614-E5B4AD03B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526" y="2972005"/>
            <a:ext cx="3494551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US" altLang="en-US" sz="3200" dirty="0">
                <a:solidFill>
                  <a:srgbClr val="00498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SCOTT ERICKSON</a:t>
            </a:r>
            <a:br>
              <a:rPr lang="en-US" altLang="en-US" sz="1200" dirty="0">
                <a:solidFill>
                  <a:srgbClr val="690B0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en-US" sz="20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Director of Analytics</a:t>
            </a:r>
            <a:br>
              <a:rPr lang="en-US" altLang="en-US" sz="18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erickson</a:t>
            </a: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@oneenergyllc.com</a:t>
            </a:r>
            <a:b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</a:t>
            </a: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513-503-0985</a:t>
            </a:r>
            <a:br>
              <a:rPr lang="en-US" altLang="en-US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b="0" dirty="0">
              <a:solidFill>
                <a:prstClr val="black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9899A03-1D11-44BC-F378-A1E6B0C8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731" y="4646372"/>
            <a:ext cx="3959257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US" altLang="en-US" sz="3200" dirty="0">
                <a:solidFill>
                  <a:srgbClr val="004A8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JEFF WEDGEWORTH</a:t>
            </a:r>
            <a:br>
              <a:rPr lang="en-US" altLang="en-US" sz="1200" dirty="0">
                <a:solidFill>
                  <a:srgbClr val="690B0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en-US" sz="20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Principal Energy Advisor </a:t>
            </a:r>
            <a:br>
              <a:rPr lang="en-US" altLang="en-US" sz="18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</a:t>
            </a: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@oneenergyllc.com</a:t>
            </a:r>
            <a:b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</a:t>
            </a: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513-235-2200</a:t>
            </a:r>
            <a:br>
              <a:rPr lang="en-US" altLang="en-US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b="0" dirty="0">
              <a:solidFill>
                <a:prstClr val="black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59EE6E9-814A-3FE5-3659-E9AC6A946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526" y="4546470"/>
            <a:ext cx="3959257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US" altLang="en-US" sz="3200" dirty="0">
                <a:solidFill>
                  <a:srgbClr val="004A8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ERIN ROEKLE</a:t>
            </a:r>
            <a:br>
              <a:rPr lang="en-US" altLang="en-US" sz="1200" dirty="0">
                <a:solidFill>
                  <a:srgbClr val="690B0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en-US" sz="20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Principal Energy Advisor </a:t>
            </a:r>
            <a:br>
              <a:rPr lang="en-US" altLang="en-US" sz="1800" b="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erin</a:t>
            </a: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@oneenergyllc.com</a:t>
            </a:r>
            <a:b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altLang="en-US" sz="1800" b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</a:t>
            </a:r>
            <a:r>
              <a:rPr lang="en-US" altLang="en-US" sz="1800" b="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567-800-9063</a:t>
            </a:r>
            <a:br>
              <a:rPr lang="en-US" altLang="en-US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9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94158C-02E0-4A36-BAE7-86393F85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8EBDA-9743-4590-B34E-A9408932F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Regulated vs Deregulated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E8267-F3F4-4E49-A56B-D73DB862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0B559-ABAB-98B3-463F-DA9933F4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766384-D133-21D3-467E-ABA5163E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80" y="1791346"/>
            <a:ext cx="2177604" cy="18772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C393C8-A37F-7E5A-9A7F-F30E8E47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95" y="1725748"/>
            <a:ext cx="4705350" cy="1238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C99D1E-EC82-16D1-7254-80F2DC41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995" y="3462336"/>
            <a:ext cx="4705350" cy="1238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ACD57C-D29E-1046-B3A3-7F8F226B5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995" y="4813388"/>
            <a:ext cx="4705350" cy="1238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081892-8147-664D-A1F5-F8CFEEDCF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532" y="4813388"/>
            <a:ext cx="28575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81737C-8CA4-45BA-DA80-0994FEAD8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966" y="3462336"/>
            <a:ext cx="2857500" cy="6286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EDAB1A-E673-55B3-93BB-DDA5D87FE4A7}"/>
              </a:ext>
            </a:extLst>
          </p:cNvPr>
          <p:cNvSpPr txBox="1"/>
          <p:nvPr/>
        </p:nvSpPr>
        <p:spPr>
          <a:xfrm rot="19253753">
            <a:off x="910486" y="2836634"/>
            <a:ext cx="983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</a:rPr>
              <a:t>OK to Shop for Energy</a:t>
            </a:r>
          </a:p>
        </p:txBody>
      </p:sp>
    </p:spTree>
    <p:extLst>
      <p:ext uri="{BB962C8B-B14F-4D97-AF65-F5344CB8AC3E}">
        <p14:creationId xmlns:p14="http://schemas.microsoft.com/office/powerpoint/2010/main" val="22839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80CA6-C799-4112-8B64-C2C311BA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 Invoice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C32F6-A5F8-45F3-8BFD-E7048CE9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54D36-CD51-6F83-DE02-727E26A7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910856-21A8-FE77-A0E3-4712219C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70" y="1757779"/>
            <a:ext cx="5392213" cy="4586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E578CCC-D697-A822-508F-4DF882A0DD0B}"/>
              </a:ext>
            </a:extLst>
          </p:cNvPr>
          <p:cNvSpPr/>
          <p:nvPr/>
        </p:nvSpPr>
        <p:spPr>
          <a:xfrm>
            <a:off x="639192" y="1633491"/>
            <a:ext cx="1429305" cy="923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AA0306-09DF-7E8B-8D86-1693EA5656F7}"/>
              </a:ext>
            </a:extLst>
          </p:cNvPr>
          <p:cNvSpPr/>
          <p:nvPr/>
        </p:nvSpPr>
        <p:spPr>
          <a:xfrm>
            <a:off x="838200" y="2812026"/>
            <a:ext cx="1737852" cy="4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6C2440-2F38-96CD-3375-A1C44B06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891" y="1757779"/>
            <a:ext cx="5660015" cy="4318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19DAE5D-DDE8-98F6-72E1-83A0227A2265}"/>
              </a:ext>
            </a:extLst>
          </p:cNvPr>
          <p:cNvSpPr/>
          <p:nvPr/>
        </p:nvSpPr>
        <p:spPr>
          <a:xfrm>
            <a:off x="6430891" y="1638789"/>
            <a:ext cx="1429305" cy="923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3CBAC6-E70F-EE45-228E-6ADB2B3A2EB4}"/>
              </a:ext>
            </a:extLst>
          </p:cNvPr>
          <p:cNvSpPr/>
          <p:nvPr/>
        </p:nvSpPr>
        <p:spPr>
          <a:xfrm>
            <a:off x="9635613" y="2320413"/>
            <a:ext cx="1012722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9676158-0B75-41FB-AC8C-81A5081FFE77}"/>
              </a:ext>
            </a:extLst>
          </p:cNvPr>
          <p:cNvSpPr/>
          <p:nvPr/>
        </p:nvSpPr>
        <p:spPr>
          <a:xfrm rot="10800000">
            <a:off x="3038168" y="4581832"/>
            <a:ext cx="1366684" cy="64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8B06F8C-35EF-AAB6-DBC5-C88D3B5936CA}"/>
              </a:ext>
            </a:extLst>
          </p:cNvPr>
          <p:cNvSpPr/>
          <p:nvPr/>
        </p:nvSpPr>
        <p:spPr>
          <a:xfrm rot="10800000">
            <a:off x="9635613" y="3592592"/>
            <a:ext cx="1366684" cy="64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46B15-4A1D-B969-F951-EF8B4D42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490597"/>
            <a:ext cx="6292646" cy="46863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AEP Customer</a:t>
            </a:r>
          </a:p>
          <a:p>
            <a:pPr marL="457200" lvl="1" indent="0">
              <a:buNone/>
            </a:pPr>
            <a:r>
              <a:rPr lang="en-US" dirty="0"/>
              <a:t>Spent $143.94 total</a:t>
            </a:r>
          </a:p>
          <a:p>
            <a:pPr marL="457200" lvl="1" indent="0">
              <a:buNone/>
            </a:pPr>
            <a:r>
              <a:rPr lang="en-US"/>
              <a:t>$143.94/872 </a:t>
            </a:r>
            <a:r>
              <a:rPr lang="en-US" dirty="0"/>
              <a:t>kWh = $0.164/kWh</a:t>
            </a:r>
          </a:p>
          <a:p>
            <a:pPr marL="457200" lvl="1" indent="0">
              <a:buNone/>
            </a:pPr>
            <a:r>
              <a:rPr lang="en-US" dirty="0"/>
              <a:t>Total all in delivered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$65.32 is supply or generation charges</a:t>
            </a:r>
          </a:p>
          <a:p>
            <a:pPr marL="457200" lvl="1" indent="0">
              <a:buNone/>
            </a:pPr>
            <a:r>
              <a:rPr lang="en-US" dirty="0"/>
              <a:t>$65.32/872 = $0.075/kWh</a:t>
            </a:r>
          </a:p>
          <a:p>
            <a:pPr marL="457200" lvl="1" indent="0">
              <a:buNone/>
            </a:pPr>
            <a:r>
              <a:rPr lang="en-US" dirty="0"/>
              <a:t>This is known as the Price-To-Compare</a:t>
            </a:r>
          </a:p>
          <a:p>
            <a:pPr marL="457200" lvl="1" indent="0">
              <a:buNone/>
            </a:pPr>
            <a:r>
              <a:rPr lang="en-US" dirty="0"/>
              <a:t>This is what you will be shopping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932754-9C08-FBBC-CD1C-FBD7576B0518}"/>
              </a:ext>
            </a:extLst>
          </p:cNvPr>
          <p:cNvGrpSpPr/>
          <p:nvPr/>
        </p:nvGrpSpPr>
        <p:grpSpPr>
          <a:xfrm>
            <a:off x="6539047" y="1490597"/>
            <a:ext cx="5392213" cy="4711248"/>
            <a:chOff x="538070" y="1633491"/>
            <a:chExt cx="5392213" cy="47112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7F1F05-B2C6-5AE4-C484-7DBD83F9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070" y="1757779"/>
              <a:ext cx="5392213" cy="45869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6F70B6-0745-818B-A37F-59E666351918}"/>
                </a:ext>
              </a:extLst>
            </p:cNvPr>
            <p:cNvSpPr/>
            <p:nvPr/>
          </p:nvSpPr>
          <p:spPr>
            <a:xfrm>
              <a:off x="639192" y="1633491"/>
              <a:ext cx="1429305" cy="92327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F423AC-E384-0D26-ACCB-6A8BAAA3AFCA}"/>
                </a:ext>
              </a:extLst>
            </p:cNvPr>
            <p:cNvSpPr/>
            <p:nvPr/>
          </p:nvSpPr>
          <p:spPr>
            <a:xfrm>
              <a:off x="838200" y="2812026"/>
              <a:ext cx="1737852" cy="432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687E5BF-057D-B190-50A2-F4CD17C737EE}"/>
                </a:ext>
              </a:extLst>
            </p:cNvPr>
            <p:cNvSpPr/>
            <p:nvPr/>
          </p:nvSpPr>
          <p:spPr>
            <a:xfrm rot="10800000">
              <a:off x="3038168" y="4581832"/>
              <a:ext cx="1366684" cy="6489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3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46B15-4A1D-B969-F951-EF8B4D42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490597"/>
            <a:ext cx="6292646" cy="46863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Duke Customer</a:t>
            </a:r>
          </a:p>
          <a:p>
            <a:pPr marL="457200" lvl="1" indent="0">
              <a:buNone/>
            </a:pPr>
            <a:r>
              <a:rPr lang="en-US" dirty="0"/>
              <a:t>Spent $86.33 total</a:t>
            </a:r>
          </a:p>
          <a:p>
            <a:pPr marL="457200" lvl="1" indent="0">
              <a:buNone/>
            </a:pPr>
            <a:r>
              <a:rPr lang="en-US" dirty="0"/>
              <a:t>$86.33/732 kWh = $0.118/kWh</a:t>
            </a:r>
          </a:p>
          <a:p>
            <a:pPr marL="457200" lvl="1" indent="0">
              <a:buNone/>
            </a:pPr>
            <a:r>
              <a:rPr lang="en-US" dirty="0"/>
              <a:t>Total all in delivered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$36.30 is supply or generation charges</a:t>
            </a:r>
          </a:p>
          <a:p>
            <a:pPr marL="457200" lvl="1" indent="0">
              <a:buNone/>
            </a:pPr>
            <a:r>
              <a:rPr lang="en-US" dirty="0"/>
              <a:t>$36.30/732 = $0.0496/kWh</a:t>
            </a:r>
          </a:p>
          <a:p>
            <a:pPr marL="457200" lvl="1" indent="0">
              <a:buNone/>
            </a:pPr>
            <a:r>
              <a:rPr lang="en-US" dirty="0"/>
              <a:t>This is known as the Price-To-Compare</a:t>
            </a:r>
          </a:p>
          <a:p>
            <a:pPr marL="457200" lvl="1" indent="0">
              <a:buNone/>
            </a:pPr>
            <a:r>
              <a:rPr lang="en-US" dirty="0"/>
              <a:t>This is what you will be shopping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2DDD08-425B-50F7-E84E-393461EAEFE2}"/>
              </a:ext>
            </a:extLst>
          </p:cNvPr>
          <p:cNvGrpSpPr/>
          <p:nvPr/>
        </p:nvGrpSpPr>
        <p:grpSpPr>
          <a:xfrm>
            <a:off x="6430891" y="1638789"/>
            <a:ext cx="5660015" cy="4437546"/>
            <a:chOff x="6430891" y="1638789"/>
            <a:chExt cx="5660015" cy="44375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CD226B-98BA-A4C2-D3DC-A31F505DA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0891" y="1757779"/>
              <a:ext cx="5660015" cy="4318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39F5B9-98E8-7CCD-4E87-12D17A766E0B}"/>
                </a:ext>
              </a:extLst>
            </p:cNvPr>
            <p:cNvSpPr/>
            <p:nvPr/>
          </p:nvSpPr>
          <p:spPr>
            <a:xfrm>
              <a:off x="6430891" y="1638789"/>
              <a:ext cx="1429305" cy="92327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38650B-EA55-58EA-F7D2-8B37DDA065EF}"/>
                </a:ext>
              </a:extLst>
            </p:cNvPr>
            <p:cNvSpPr/>
            <p:nvPr/>
          </p:nvSpPr>
          <p:spPr>
            <a:xfrm>
              <a:off x="9635613" y="2320413"/>
              <a:ext cx="1012722" cy="383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DA2360D-107D-B6D0-24CF-DBF4288DAAB7}"/>
                </a:ext>
              </a:extLst>
            </p:cNvPr>
            <p:cNvSpPr/>
            <p:nvPr/>
          </p:nvSpPr>
          <p:spPr>
            <a:xfrm rot="10800000">
              <a:off x="9635613" y="3592592"/>
              <a:ext cx="1366684" cy="6489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275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66CBE-DF07-58FF-56B3-F5A0CD9B438A}"/>
              </a:ext>
            </a:extLst>
          </p:cNvPr>
          <p:cNvSpPr txBox="1"/>
          <p:nvPr/>
        </p:nvSpPr>
        <p:spPr>
          <a:xfrm>
            <a:off x="4102505" y="1484670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100+ suppliers serving Ohio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F747B-7B67-757A-D58B-6651B503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27" y="2261112"/>
            <a:ext cx="28575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817B45-315B-2F82-1DE2-252407A7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45" y="3429000"/>
            <a:ext cx="1752445" cy="1111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D89592-F497-5E2B-528A-03629D1D7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96" y="4965834"/>
            <a:ext cx="2680742" cy="658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44BB5-57F1-8121-03DA-A19EA15BF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797" y="2139328"/>
            <a:ext cx="2689868" cy="1188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7AB46C-51BD-26BC-5D2E-2D3F85E21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213" y="3572545"/>
            <a:ext cx="2431509" cy="1111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E251A3-1798-C086-1239-D85E88E47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693" y="5006617"/>
            <a:ext cx="2124075" cy="733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29FCD5-05C6-3D7B-F70C-ED6E5D0A0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435" y="2338048"/>
            <a:ext cx="2630625" cy="811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3632FC-B135-D4CB-1B26-52A818C0EE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9940" y="3603306"/>
            <a:ext cx="3113277" cy="811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EA573B-E560-8614-6A7E-E50C3AAF87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9825" y="4909878"/>
            <a:ext cx="2918235" cy="8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58FBB-D508-8DC8-E7B0-FF343BC6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6" y="1392599"/>
            <a:ext cx="8383265" cy="4947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42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6288-6F89-4A2A-B098-0801EF6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Shopping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AF543-5AA8-4B9F-BB53-E31769A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0C3DD-7AFC-E1D5-9E1E-021C2A2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010B31-867D-8B3F-85F6-0F6DA8A4F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92460"/>
            <a:ext cx="10515600" cy="36730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2DC481-9173-E058-FA45-83F8FCD5D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55" y="2337472"/>
            <a:ext cx="1463167" cy="957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7A9BF-4421-0A1D-AF70-D76BB4DF7F18}"/>
              </a:ext>
            </a:extLst>
          </p:cNvPr>
          <p:cNvSpPr txBox="1"/>
          <p:nvPr/>
        </p:nvSpPr>
        <p:spPr>
          <a:xfrm>
            <a:off x="838199" y="5456255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Forced a contract onto an accounting person</a:t>
            </a:r>
          </a:p>
          <a:p>
            <a:r>
              <a:rPr lang="en-US" dirty="0"/>
              <a:t>4 year contract @ over $0.10/kWh</a:t>
            </a:r>
          </a:p>
        </p:txBody>
      </p:sp>
    </p:spTree>
    <p:extLst>
      <p:ext uri="{BB962C8B-B14F-4D97-AF65-F5344CB8AC3E}">
        <p14:creationId xmlns:p14="http://schemas.microsoft.com/office/powerpoint/2010/main" val="1813446750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1F920D-B95D-4B33-A712-FCEB06B6A7D2}" vid="{CFB8C5FA-2B63-47A9-86B9-BC5FA3404F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665399FF9DF4AACB053AAF760FF83" ma:contentTypeVersion="14" ma:contentTypeDescription="Create a new document." ma:contentTypeScope="" ma:versionID="d593e3b0118b98f0749ff196fec1c5d4">
  <xsd:schema xmlns:xsd="http://www.w3.org/2001/XMLSchema" xmlns:xs="http://www.w3.org/2001/XMLSchema" xmlns:p="http://schemas.microsoft.com/office/2006/metadata/properties" xmlns:ns2="906b3ac4-f7fd-49d0-be17-5e482bc8a79a" xmlns:ns3="5de85e68-7b8c-4993-b15b-ac1a99f00d20" targetNamespace="http://schemas.microsoft.com/office/2006/metadata/properties" ma:root="true" ma:fieldsID="5ab5ec7f728072847f67313be64f5247" ns2:_="" ns3:_="">
    <xsd:import namespace="906b3ac4-f7fd-49d0-be17-5e482bc8a79a"/>
    <xsd:import namespace="5de85e68-7b8c-4993-b15b-ac1a99f00d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b3ac4-f7fd-49d0-be17-5e482bc8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43c56e-df9e-468e-ae46-28ddfee935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85e68-7b8c-4993-b15b-ac1a99f00d2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ddc31a1-d966-4eb9-8f4e-4671b672911e}" ma:internalName="TaxCatchAll" ma:showField="CatchAllData" ma:web="5de85e68-7b8c-4993-b15b-ac1a99f00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6b3ac4-f7fd-49d0-be17-5e482bc8a79a">
      <Terms xmlns="http://schemas.microsoft.com/office/infopath/2007/PartnerControls"/>
    </lcf76f155ced4ddcb4097134ff3c332f>
    <TaxCatchAll xmlns="5de85e68-7b8c-4993-b15b-ac1a99f00d20" xsi:nil="true"/>
  </documentManagement>
</p:properties>
</file>

<file path=customXml/itemProps1.xml><?xml version="1.0" encoding="utf-8"?>
<ds:datastoreItem xmlns:ds="http://schemas.openxmlformats.org/officeDocument/2006/customXml" ds:itemID="{C9CB62E9-9A31-437F-8DF6-DBB1BDBFB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DB6DC-74BD-4C20-8C2E-F4B5C307B734}">
  <ds:schemaRefs>
    <ds:schemaRef ds:uri="5de85e68-7b8c-4993-b15b-ac1a99f00d20"/>
    <ds:schemaRef ds:uri="906b3ac4-f7fd-49d0-be17-5e482bc8a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245FCF-B10D-45E6-A6F9-082E51CEABD7}">
  <ds:schemaRefs>
    <ds:schemaRef ds:uri="5de85e68-7b8c-4993-b15b-ac1a99f00d20"/>
    <ds:schemaRef ds:uri="906b3ac4-f7fd-49d0-be17-5e482bc8a79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_OEA MASTER Presentation Layout - Wide Pg - schematic_2021</Template>
  <TotalTime>4930</TotalTime>
  <Words>567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Palatino Linotype</vt:lpstr>
      <vt:lpstr>Times New Roman</vt:lpstr>
      <vt:lpstr>One Energy Presentations</vt:lpstr>
      <vt:lpstr>PowerPoint Presentation</vt:lpstr>
      <vt:lpstr>background</vt:lpstr>
      <vt:lpstr>background</vt:lpstr>
      <vt:lpstr>Electric Invoice</vt:lpstr>
      <vt:lpstr>Shopping </vt:lpstr>
      <vt:lpstr>Shopping </vt:lpstr>
      <vt:lpstr>Shopping </vt:lpstr>
      <vt:lpstr>Shopping </vt:lpstr>
      <vt:lpstr>Shopping </vt:lpstr>
      <vt:lpstr>Shopping </vt:lpstr>
      <vt:lpstr>Shopping </vt:lpstr>
      <vt:lpstr>Shopping </vt:lpstr>
      <vt:lpstr>Shopping </vt:lpstr>
      <vt:lpstr>Shopping</vt:lpstr>
      <vt:lpstr>Shopping</vt:lpstr>
      <vt:lpstr>Shopping</vt:lpstr>
      <vt:lpstr>Shopping</vt:lpstr>
      <vt:lpstr>Shopping</vt:lpstr>
      <vt:lpstr>Shopping</vt:lpstr>
      <vt:lpstr>Shopping</vt:lpstr>
      <vt:lpstr>Shopping</vt:lpstr>
      <vt:lpstr>Shopping</vt:lpstr>
      <vt:lpstr>Shopping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Doster</dc:creator>
  <cp:lastModifiedBy>Rich Bohon</cp:lastModifiedBy>
  <cp:revision>3</cp:revision>
  <cp:lastPrinted>2017-03-15T21:18:02Z</cp:lastPrinted>
  <dcterms:created xsi:type="dcterms:W3CDTF">2022-04-08T17:30:32Z</dcterms:created>
  <dcterms:modified xsi:type="dcterms:W3CDTF">2023-06-15T20:50:15Z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0x010100B09665399FF9DF4AACB053AAF760FF83</vt:lpwstr>
  </property>
  <property fmtid="{D5CDD505-2E9C-101B-9397-08002B2CF9AE}" pid="3" name="MediaServiceImageTags">
    <vt:lpwstr/>
  </property>
</Properties>
</file>