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1354976"/>
            <a:ext cx="9144000" cy="5503024"/>
            <a:chOff x="687278" y="1354975"/>
            <a:chExt cx="9144000" cy="5503025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5" t="20859" r="73275" b="953"/>
            <a:stretch/>
          </p:blipFill>
          <p:spPr>
            <a:xfrm>
              <a:off x="687278" y="1354975"/>
              <a:ext cx="1844366" cy="55030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 r="3411"/>
            <a:stretch/>
          </p:blipFill>
          <p:spPr>
            <a:xfrm>
              <a:off x="2474284" y="5037513"/>
              <a:ext cx="7356994" cy="182048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2474284" y="1354976"/>
              <a:ext cx="7356994" cy="3682537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89" y="159447"/>
            <a:ext cx="1619585" cy="103065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738880" y="2299018"/>
            <a:ext cx="5564981" cy="931862"/>
          </a:xfrm>
        </p:spPr>
        <p:txBody>
          <a:bodyPr>
            <a:noAutofit/>
          </a:bodyPr>
          <a:lstStyle>
            <a:lvl1pPr marL="0" indent="0" algn="ctr">
              <a:buNone/>
              <a:defRPr sz="4800"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30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1353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471353"/>
            <a:ext cx="4629150" cy="46373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48791"/>
            <a:ext cx="2949178" cy="29599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2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282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200" y="1482826"/>
            <a:ext cx="4629150" cy="46769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150524"/>
            <a:ext cx="2949178" cy="30092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5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454727"/>
            <a:ext cx="1971675" cy="472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5" y="1454727"/>
            <a:ext cx="5800725" cy="472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6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293227" y="365135"/>
            <a:ext cx="7222127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0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6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9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6/4/2021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95941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41871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E46F-87FE-46F2-961E-ECA482E6E173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5667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989" y="374073"/>
            <a:ext cx="6629552" cy="7980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14475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14475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6/4/2021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5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6/4/2021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6/4/2021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3862" y="365126"/>
            <a:ext cx="6711488" cy="802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6/4/2021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61"/>
            <a:ext cx="9144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0596" tIns="20596" rIns="20596" bIns="20596" numCol="1" anchor="t" anchorCtr="0" compatLnSpc="1">
            <a:prstTxWarp prst="textNoShape">
              <a:avLst/>
            </a:prstTxWarp>
          </a:bodyPr>
          <a:lstStyle/>
          <a:p>
            <a:endParaRPr lang="en-US" sz="1013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9612"/>
            <a:ext cx="826075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0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75" r:id="rId3"/>
    <p:sldLayoutId id="2147483664" r:id="rId4"/>
    <p:sldLayoutId id="2147483665" r:id="rId5"/>
    <p:sldLayoutId id="2147483662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50" r:id="rId14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10741-A0E5-4B6A-8F04-7EA613470AF1}"/>
              </a:ext>
            </a:extLst>
          </p:cNvPr>
          <p:cNvSpPr/>
          <p:nvPr/>
        </p:nvSpPr>
        <p:spPr>
          <a:xfrm>
            <a:off x="1767841" y="1380565"/>
            <a:ext cx="7335818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200000"/>
              </a:lnSpc>
              <a:spcBef>
                <a:spcPts val="1800"/>
              </a:spcBef>
            </a:pPr>
            <a:r>
              <a:rPr lang="en-US" sz="4400" b="1" cap="all" dirty="0">
                <a:solidFill>
                  <a:prstClr val="white"/>
                </a:solidFill>
                <a:latin typeface="Century Gothic" panose="020B0502020202020204"/>
              </a:rPr>
              <a:t>One Energy Operations</a:t>
            </a: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endParaRPr lang="en-US" sz="2800" b="1" cap="all" dirty="0">
              <a:solidFill>
                <a:prstClr val="white"/>
              </a:solidFill>
              <a:latin typeface="Century Gothic" panose="020B0502020202020204"/>
            </a:endParaRP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b="1" cap="all" dirty="0">
                <a:solidFill>
                  <a:prstClr val="white"/>
                </a:solidFill>
                <a:latin typeface="Century Gothic" panose="020B0502020202020204"/>
              </a:rPr>
              <a:t>Erica Johnson</a:t>
            </a:r>
          </a:p>
          <a:p>
            <a:pPr lvl="0"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2800" b="1" cap="all" dirty="0">
                <a:solidFill>
                  <a:prstClr val="white"/>
                </a:solidFill>
                <a:latin typeface="Century Gothic" panose="020B0502020202020204"/>
              </a:rPr>
              <a:t>6/8/2021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6C5E-BC09-4D47-A894-769DEF47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Standard Operating Procedures (SOPs)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3D57A-305F-4948-B3A0-A25E096E2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10000"/>
          </a:bodyPr>
          <a:lstStyle/>
          <a:p>
            <a:r>
              <a:rPr lang="en-US" dirty="0"/>
              <a:t>Still in progress</a:t>
            </a:r>
          </a:p>
          <a:p>
            <a:r>
              <a:rPr lang="en-US" dirty="0"/>
              <a:t>Safety/LOTO</a:t>
            </a:r>
          </a:p>
          <a:p>
            <a:pPr lvl="1"/>
            <a:r>
              <a:rPr lang="en-US" dirty="0"/>
              <a:t>Turbine Operation</a:t>
            </a:r>
          </a:p>
          <a:p>
            <a:pPr lvl="1"/>
            <a:r>
              <a:rPr lang="en-US" dirty="0"/>
              <a:t>Turbine Rotor</a:t>
            </a:r>
          </a:p>
          <a:p>
            <a:pPr lvl="1"/>
            <a:r>
              <a:rPr lang="en-US" dirty="0"/>
              <a:t>Project Primary Feed Switchgear LOTO</a:t>
            </a:r>
          </a:p>
          <a:p>
            <a:pPr lvl="1"/>
            <a:r>
              <a:rPr lang="en-US" dirty="0"/>
              <a:t>Turbine Pad-Mount LOTO</a:t>
            </a:r>
          </a:p>
          <a:p>
            <a:r>
              <a:rPr lang="en-US" dirty="0"/>
              <a:t>Turbine Maintenance</a:t>
            </a:r>
          </a:p>
          <a:p>
            <a:pPr lvl="1"/>
            <a:r>
              <a:rPr lang="en-US" dirty="0"/>
              <a:t>Anchor Bolt Tensioning</a:t>
            </a:r>
          </a:p>
          <a:p>
            <a:pPr lvl="1"/>
            <a:r>
              <a:rPr lang="en-US" dirty="0"/>
              <a:t>Tower Torquing</a:t>
            </a:r>
          </a:p>
          <a:p>
            <a:pPr lvl="1"/>
            <a:r>
              <a:rPr lang="en-US" dirty="0"/>
              <a:t>Nacelle Torquing</a:t>
            </a:r>
          </a:p>
          <a:p>
            <a:pPr lvl="1"/>
            <a:r>
              <a:rPr lang="en-US" dirty="0"/>
              <a:t>Generator Torquing </a:t>
            </a:r>
          </a:p>
          <a:p>
            <a:pPr lvl="1"/>
            <a:r>
              <a:rPr lang="en-US" dirty="0"/>
              <a:t>Rotor Torquing</a:t>
            </a:r>
          </a:p>
          <a:p>
            <a:pPr lvl="1"/>
            <a:r>
              <a:rPr lang="en-US" dirty="0"/>
              <a:t>Generator Insulation Testing</a:t>
            </a:r>
          </a:p>
          <a:p>
            <a:pPr lvl="1"/>
            <a:r>
              <a:rPr lang="en-US" dirty="0"/>
              <a:t>Turbine Emergency Pitch System 90° Test</a:t>
            </a:r>
          </a:p>
          <a:p>
            <a:pPr lvl="1"/>
            <a:r>
              <a:rPr lang="en-US" dirty="0"/>
              <a:t>Overtwist Protection System Test</a:t>
            </a:r>
          </a:p>
          <a:p>
            <a:pPr lvl="1"/>
            <a:r>
              <a:rPr lang="en-US" dirty="0"/>
              <a:t>Pitch System Capacitor Emergency Pitch Test</a:t>
            </a:r>
          </a:p>
          <a:p>
            <a:pPr lvl="1"/>
            <a:r>
              <a:rPr lang="en-US" dirty="0"/>
              <a:t>Checking Blade 0 Procedure</a:t>
            </a:r>
          </a:p>
          <a:p>
            <a:pPr lvl="1"/>
            <a:r>
              <a:rPr lang="en-US" dirty="0"/>
              <a:t>Mechanically Locking Blade</a:t>
            </a:r>
          </a:p>
          <a:p>
            <a:pPr lvl="1"/>
            <a:r>
              <a:rPr lang="en-US" dirty="0"/>
              <a:t>Replacing Pitch Belt</a:t>
            </a:r>
          </a:p>
          <a:p>
            <a:r>
              <a:rPr lang="en-US" dirty="0"/>
              <a:t>Blade Maintenance</a:t>
            </a:r>
          </a:p>
          <a:p>
            <a:pPr lvl="1"/>
            <a:r>
              <a:rPr lang="en-US" dirty="0"/>
              <a:t>Aerial Drone Inspection</a:t>
            </a:r>
          </a:p>
          <a:p>
            <a:pPr lvl="1"/>
            <a:r>
              <a:rPr lang="en-US" dirty="0"/>
              <a:t>Rope Access Inspection/Repairs</a:t>
            </a:r>
          </a:p>
          <a:p>
            <a:pPr lvl="1"/>
            <a:r>
              <a:rPr lang="en-US" dirty="0"/>
              <a:t>Platform Access Inspection Repairs</a:t>
            </a:r>
          </a:p>
          <a:p>
            <a:r>
              <a:rPr lang="en-US" dirty="0"/>
              <a:t>Balance of Plant (BOP) Equipment Maintenance</a:t>
            </a:r>
          </a:p>
          <a:p>
            <a:pPr lvl="1"/>
            <a:r>
              <a:rPr lang="en-US" dirty="0"/>
              <a:t>Transformer Oil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F7EB-9C78-4684-89F6-39360CF16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23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AC16-5A0D-464E-B0EB-B2F3D7B0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62C96-E81B-45AF-8EF5-96D7E349E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Monthly</a:t>
            </a:r>
          </a:p>
          <a:p>
            <a:pPr lvl="1"/>
            <a:r>
              <a:rPr lang="en-US" dirty="0"/>
              <a:t>Sent to customer, uploaded to Athena &amp; </a:t>
            </a:r>
            <a:r>
              <a:rPr lang="en-US" dirty="0" err="1"/>
              <a:t>MyWindProject</a:t>
            </a:r>
            <a:endParaRPr lang="en-US" dirty="0"/>
          </a:p>
          <a:p>
            <a:pPr lvl="1"/>
            <a:r>
              <a:rPr lang="en-US" dirty="0"/>
              <a:t>Production, downtime, availability, metering info (if applicable)</a:t>
            </a:r>
          </a:p>
          <a:p>
            <a:pPr lvl="1"/>
            <a:r>
              <a:rPr lang="en-US" dirty="0"/>
              <a:t>SCADA Data + metering sheet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2AED2-3E60-4061-A877-BD787940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5C2F2-64A7-47ED-AB2E-7C2DE738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297" y="3645681"/>
            <a:ext cx="6495406" cy="28471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7839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8B6D-40CC-4DED-A245-DBDB549D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3D280-8692-4687-BE0F-6355194E1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Monthly </a:t>
            </a:r>
            <a:r>
              <a:rPr lang="en-US" dirty="0" err="1"/>
              <a:t>Goldwind</a:t>
            </a:r>
            <a:r>
              <a:rPr lang="en-US" dirty="0"/>
              <a:t> Report</a:t>
            </a:r>
          </a:p>
          <a:p>
            <a:pPr lvl="1"/>
            <a:r>
              <a:rPr lang="en-US" dirty="0"/>
              <a:t>PDF report and Excel availability tracker</a:t>
            </a:r>
          </a:p>
          <a:p>
            <a:pPr lvl="1"/>
            <a:r>
              <a:rPr lang="en-US" dirty="0"/>
              <a:t>PDF uploaded to Athena</a:t>
            </a:r>
          </a:p>
          <a:p>
            <a:pPr lvl="1"/>
            <a:r>
              <a:rPr lang="en-US" dirty="0"/>
              <a:t>SCADA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5307A-D352-4153-8E1F-FEC8A22A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41EC3-DD1A-4B68-A516-ED8A738C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88" y="3269561"/>
            <a:ext cx="4227467" cy="2390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4B9A9-E2ED-43DE-9BD6-03151770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25" y="4727521"/>
            <a:ext cx="6810103" cy="1628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624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8B6D-40CC-4DED-A245-DBDB549D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3D280-8692-4687-BE0F-6355194E1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Quarterly Report</a:t>
            </a:r>
          </a:p>
          <a:p>
            <a:pPr lvl="1"/>
            <a:r>
              <a:rPr lang="en-US" dirty="0"/>
              <a:t>Prepared for Fleet Alpha (</a:t>
            </a:r>
            <a:r>
              <a:rPr lang="en-US" dirty="0" err="1"/>
              <a:t>Rosemawr</a:t>
            </a:r>
            <a:r>
              <a:rPr lang="en-US" dirty="0"/>
              <a:t>) each quarter</a:t>
            </a:r>
          </a:p>
          <a:p>
            <a:pPr lvl="1"/>
            <a:r>
              <a:rPr lang="en-US" dirty="0"/>
              <a:t>Multiple components: Legal, Technical, Financial</a:t>
            </a:r>
          </a:p>
          <a:p>
            <a:pPr lvl="1"/>
            <a:r>
              <a:rPr lang="en-US" dirty="0"/>
              <a:t>Operating project data used to create summary sheets</a:t>
            </a:r>
          </a:p>
          <a:p>
            <a:pPr lvl="1"/>
            <a:r>
              <a:rPr lang="en-US" dirty="0"/>
              <a:t>Safety and insurance stats</a:t>
            </a:r>
          </a:p>
          <a:p>
            <a:pPr lvl="1"/>
            <a:r>
              <a:rPr lang="en-US" dirty="0"/>
              <a:t>Monthly reports included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5307A-D352-4153-8E1F-FEC8A22A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37E25-633E-4D0A-A883-DFCCAC57F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53" y="4001294"/>
            <a:ext cx="5839097" cy="26144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89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5CD9-D831-47DD-94AC-B8830591C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3416B-D26F-4AD5-9CF3-0C87FB60E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OPAR</a:t>
            </a:r>
          </a:p>
          <a:p>
            <a:pPr lvl="1"/>
            <a:r>
              <a:rPr lang="en-US" dirty="0"/>
              <a:t>Currently a PPT function</a:t>
            </a:r>
          </a:p>
          <a:p>
            <a:pPr lvl="1"/>
            <a:r>
              <a:rPr lang="en-US" dirty="0"/>
              <a:t>Analyzes the first 14 months of operation of a project</a:t>
            </a:r>
          </a:p>
          <a:p>
            <a:pPr lvl="1"/>
            <a:r>
              <a:rPr lang="en-US" dirty="0"/>
              <a:t>Uses SCADA data and MERRA2 data to determine wind performance</a:t>
            </a:r>
          </a:p>
          <a:p>
            <a:pPr lvl="1"/>
            <a:r>
              <a:rPr lang="en-US" dirty="0"/>
              <a:t>Reforecasts the production estimate – Operating P50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333FB-031C-44FC-88DD-14E00AD4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D3A76-FBE9-4367-8A7E-055BB027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97" y="4001294"/>
            <a:ext cx="5390606" cy="26230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2102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522F-851C-4284-972E-60130E39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0F8B-5588-462A-862F-8BDCE1156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Rotating teams – weekly rotation</a:t>
            </a:r>
          </a:p>
          <a:p>
            <a:r>
              <a:rPr lang="en-US" dirty="0"/>
              <a:t>Respond to grid events, weather events, comms, planned outages, etc.</a:t>
            </a:r>
          </a:p>
          <a:p>
            <a:r>
              <a:rPr lang="en-US" dirty="0"/>
              <a:t>More fun details at an SO training near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E8477-A5D2-4B59-8B64-F36477FF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A group of windmills in a field&#10;&#10;Description automatically generated with low confidence">
            <a:extLst>
              <a:ext uri="{FF2B5EF4-FFF2-40B4-BE49-F238E27FC236}">
                <a16:creationId xmlns:a16="http://schemas.microsoft.com/office/drawing/2014/main" id="{2D14819B-C4D3-4F8D-8293-9F9F27BF8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45" y="3608135"/>
            <a:ext cx="4885509" cy="2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66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25275-AEDA-445B-A0E9-69279F70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&amp;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26EB5-A252-442B-9CCB-89A10AD61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Accident/incident reporting</a:t>
            </a:r>
          </a:p>
          <a:p>
            <a:pPr lvl="1"/>
            <a:r>
              <a:rPr lang="en-US" dirty="0"/>
              <a:t>NCRs</a:t>
            </a:r>
          </a:p>
          <a:p>
            <a:pPr lvl="1"/>
            <a:r>
              <a:rPr lang="en-US" dirty="0"/>
              <a:t>M&amp;Ms</a:t>
            </a:r>
          </a:p>
          <a:p>
            <a:r>
              <a:rPr lang="en-US" dirty="0"/>
              <a:t>Training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8BA3C-A116-4D4E-B7C7-F1E45AC4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14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66C9-45C9-4643-B78C-16D7DAC4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64F14-3F7B-4632-BA03-B37710CCC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Created for quality issues that impact a project, whether construction or operation</a:t>
            </a:r>
          </a:p>
          <a:p>
            <a:r>
              <a:rPr lang="en-US" dirty="0"/>
              <a:t>Includes dates issue identified/corrected, parties responsible and involved, cost, analysis</a:t>
            </a:r>
          </a:p>
          <a:p>
            <a:r>
              <a:rPr lang="en-US" dirty="0"/>
              <a:t>Example: Rail bracket bolt repair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6FCDD-DA8F-47CA-8261-021BF3AB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FFBB0-D5A6-4E92-8C34-421CC306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54" y="3805645"/>
            <a:ext cx="4531292" cy="28009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0344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8DD0-3B82-4D77-92F1-5ED8010C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47D80-BF3C-46AD-A701-AA1B0DB2A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570367" cy="4351338"/>
          </a:xfrm>
        </p:spPr>
        <p:txBody>
          <a:bodyPr/>
          <a:lstStyle/>
          <a:p>
            <a:r>
              <a:rPr lang="en-US" dirty="0"/>
              <a:t>Near Miss</a:t>
            </a:r>
          </a:p>
          <a:p>
            <a:pPr lvl="1"/>
            <a:r>
              <a:rPr lang="en-US" dirty="0"/>
              <a:t>Something could have happened</a:t>
            </a:r>
          </a:p>
          <a:p>
            <a:r>
              <a:rPr lang="en-US" dirty="0"/>
              <a:t>Recordable</a:t>
            </a:r>
          </a:p>
          <a:p>
            <a:pPr lvl="1"/>
            <a:r>
              <a:rPr lang="en-US" dirty="0"/>
              <a:t>OSHA definitions</a:t>
            </a:r>
          </a:p>
          <a:p>
            <a:r>
              <a:rPr lang="en-US" dirty="0"/>
              <a:t>M&amp;Ms (Mishaps &amp; Mistakes)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8D6F1-9A3B-45BF-9A1E-B5977DEA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18B4F-0262-42D1-9C35-4ABA8739E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25" y="1825625"/>
            <a:ext cx="3306492" cy="4088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250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9DE3-2746-4995-8B15-8E1327C53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8F559-8D81-43AB-8B9D-081149890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EMT/AEMT</a:t>
            </a:r>
          </a:p>
          <a:p>
            <a:r>
              <a:rPr lang="en-US" dirty="0"/>
              <a:t>Tower Rescue</a:t>
            </a:r>
          </a:p>
          <a:p>
            <a:r>
              <a:rPr lang="en-US" dirty="0"/>
              <a:t>Local Fire Department Training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3EE72-15E2-4879-A59B-C0992D3B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 descr="A picture containing sky, outdoor, windmill, outdoor object&#10;&#10;Description automatically generated">
            <a:extLst>
              <a:ext uri="{FF2B5EF4-FFF2-40B4-BE49-F238E27FC236}">
                <a16:creationId xmlns:a16="http://schemas.microsoft.com/office/drawing/2014/main" id="{9E6E157F-92B9-4760-AD59-6DDBC05A3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74360"/>
            <a:ext cx="4572000" cy="29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9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F664-327B-4B8C-9750-63788C0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12449-7A59-40B4-AD2F-FEFAAE5F2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Operations</a:t>
            </a:r>
          </a:p>
          <a:p>
            <a:pPr lvl="1"/>
            <a:r>
              <a:rPr lang="en-US" dirty="0"/>
              <a:t>Turbine Info</a:t>
            </a:r>
          </a:p>
          <a:p>
            <a:pPr lvl="1"/>
            <a:r>
              <a:rPr lang="en-US" dirty="0"/>
              <a:t>Project Info</a:t>
            </a:r>
          </a:p>
          <a:p>
            <a:pPr lvl="1"/>
            <a:r>
              <a:rPr lang="en-US" dirty="0"/>
              <a:t>Service Schedules</a:t>
            </a:r>
          </a:p>
          <a:p>
            <a:pPr lvl="1"/>
            <a:r>
              <a:rPr lang="en-US" dirty="0"/>
              <a:t>SOPs</a:t>
            </a:r>
          </a:p>
          <a:p>
            <a:pPr lvl="1"/>
            <a:r>
              <a:rPr lang="en-US" dirty="0"/>
              <a:t>Production Reports</a:t>
            </a:r>
          </a:p>
          <a:p>
            <a:r>
              <a:rPr lang="en-US" dirty="0"/>
              <a:t>System Operations</a:t>
            </a:r>
          </a:p>
          <a:p>
            <a:pPr lvl="1"/>
            <a:r>
              <a:rPr lang="en-US" dirty="0"/>
              <a:t>Overview</a:t>
            </a:r>
          </a:p>
          <a:p>
            <a:r>
              <a:rPr lang="en-US" dirty="0"/>
              <a:t>Safety &amp; Quality</a:t>
            </a:r>
          </a:p>
          <a:p>
            <a:pPr lvl="1"/>
            <a:r>
              <a:rPr lang="en-US" dirty="0"/>
              <a:t>NCRs</a:t>
            </a:r>
          </a:p>
          <a:p>
            <a:pPr lvl="1"/>
            <a:r>
              <a:rPr lang="en-US" dirty="0"/>
              <a:t>Mistakes &amp; Mishaps</a:t>
            </a:r>
          </a:p>
          <a:p>
            <a:pPr lvl="1"/>
            <a:r>
              <a:rPr lang="en-US" dirty="0"/>
              <a:t>Training</a:t>
            </a:r>
          </a:p>
          <a:p>
            <a:r>
              <a:rPr lang="en-US" dirty="0"/>
              <a:t>Future Functions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436DA-3DCD-41E3-9E06-AF21E5FF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63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485B5-DDE9-47A4-9D4E-25507885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Ops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D4F23-21B3-4BFC-A136-634FD6C9B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5171259" cy="4351338"/>
          </a:xfrm>
        </p:spPr>
        <p:txBody>
          <a:bodyPr/>
          <a:lstStyle/>
          <a:p>
            <a:r>
              <a:rPr lang="en-US" dirty="0"/>
              <a:t>Meter reads</a:t>
            </a:r>
          </a:p>
          <a:p>
            <a:r>
              <a:rPr lang="en-US" dirty="0"/>
              <a:t>OPARs</a:t>
            </a:r>
          </a:p>
          <a:p>
            <a:r>
              <a:rPr lang="en-US" dirty="0"/>
              <a:t>Blade Inspections</a:t>
            </a:r>
          </a:p>
          <a:p>
            <a:r>
              <a:rPr lang="en-US" dirty="0"/>
              <a:t>System Ops</a:t>
            </a:r>
          </a:p>
          <a:p>
            <a:r>
              <a:rPr lang="en-US" dirty="0"/>
              <a:t>Planned outages</a:t>
            </a:r>
          </a:p>
          <a:p>
            <a:r>
              <a:rPr lang="en-US" dirty="0" err="1"/>
              <a:t>ManagedHV</a:t>
            </a:r>
            <a:r>
              <a:rPr lang="en-US" dirty="0"/>
              <a:t> maintenance/inspection/operations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10942-AE7A-4DEF-BC70-3DE8D44E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87D87AD9-93BD-4F81-842C-C1C08DB46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8" y="1675697"/>
            <a:ext cx="3100795" cy="46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9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A8A2D1-9F1E-470C-9420-AA13FEF29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423" y="2433140"/>
            <a:ext cx="4857053" cy="3923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AD3B9-D703-4320-8C43-3AA82900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Turbine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A47E9-7ABB-4C01-97D9-9456D3680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Goldwind</a:t>
            </a:r>
            <a:r>
              <a:rPr lang="en-US" dirty="0"/>
              <a:t> 1.5 MW Permanent Magnet Direct Drive</a:t>
            </a:r>
          </a:p>
          <a:p>
            <a:pPr lvl="1"/>
            <a:r>
              <a:rPr lang="en-US" dirty="0"/>
              <a:t>Full power conversion</a:t>
            </a:r>
          </a:p>
          <a:p>
            <a:pPr lvl="1"/>
            <a:r>
              <a:rPr lang="en-US" dirty="0"/>
              <a:t>Generator driven by rotor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08AC8-05C5-44B7-8ADE-E6DED45A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7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mountain, shore&#10;&#10;Description automatically generated">
            <a:extLst>
              <a:ext uri="{FF2B5EF4-FFF2-40B4-BE49-F238E27FC236}">
                <a16:creationId xmlns:a16="http://schemas.microsoft.com/office/drawing/2014/main" id="{F16762AA-FC17-41F6-813B-D2B4ED305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69" r="266" b="7816"/>
          <a:stretch/>
        </p:blipFill>
        <p:spPr>
          <a:xfrm>
            <a:off x="832622" y="4079717"/>
            <a:ext cx="7488238" cy="23548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128EB-5CC2-49DA-9AE9-7C115E13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Info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CD7D08-E3A6-4831-9032-3D0D386F32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164183"/>
              </p:ext>
            </p:extLst>
          </p:nvPr>
        </p:nvGraphicFramePr>
        <p:xfrm>
          <a:off x="823912" y="1514730"/>
          <a:ext cx="7496175" cy="2416937"/>
        </p:xfrm>
        <a:graphic>
          <a:graphicData uri="http://schemas.openxmlformats.org/drawingml/2006/table">
            <a:tbl>
              <a:tblPr firstRow="1" firstCol="1" bandRow="1"/>
              <a:tblGrid>
                <a:gridCol w="857250">
                  <a:extLst>
                    <a:ext uri="{9D8B030D-6E8A-4147-A177-3AD203B41FA5}">
                      <a16:colId xmlns:a16="http://schemas.microsoft.com/office/drawing/2014/main" val="3006537482"/>
                    </a:ext>
                  </a:extLst>
                </a:gridCol>
                <a:gridCol w="1675447">
                  <a:extLst>
                    <a:ext uri="{9D8B030D-6E8A-4147-A177-3AD203B41FA5}">
                      <a16:colId xmlns:a16="http://schemas.microsoft.com/office/drawing/2014/main" val="2081923957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1212090203"/>
                    </a:ext>
                  </a:extLst>
                </a:gridCol>
                <a:gridCol w="734378">
                  <a:extLst>
                    <a:ext uri="{9D8B030D-6E8A-4147-A177-3AD203B41FA5}">
                      <a16:colId xmlns:a16="http://schemas.microsoft.com/office/drawing/2014/main" val="862386248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924101958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3252851450"/>
                    </a:ext>
                  </a:extLst>
                </a:gridCol>
              </a:tblGrid>
              <a:tr h="908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SIZE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 INSTALLED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DELIVERY METHOD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455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S014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Haviland Plastics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Haviland, OH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CAPEX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686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S015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Cooper Farms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 Wert, OH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2011/2012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CAPEX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092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S017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MPC Harpster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Harpster, OH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58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S019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Zephyr 1.0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Findlay, OH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081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S020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Whirlpool Findlay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Findlay, OH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913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S023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Whirlpool Marion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Marion, OH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MW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499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S024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Whirlpool Ottawa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Ottawa, OH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831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S025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Valfilm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Findlay, OH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22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S026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Whirlpool Greenville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Greenville, OH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MW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581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S027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Autoliv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Findlay, OH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083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S028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LafargeHolcim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Paulding, OH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145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S030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Zephyr 2.0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Findlay, OH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 MW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4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</a:t>
                      </a:r>
                      <a:endParaRPr lang="en-US" sz="14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53156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2FBBB-685D-40CF-8741-2E9EB145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60C48-9249-46D8-88C7-5CCA5C90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Schedules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5308F-0193-4205-B807-1A03B21AA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Performed semi-annually, both OE and </a:t>
            </a:r>
            <a:r>
              <a:rPr lang="en-US" dirty="0" err="1"/>
              <a:t>Goldwind</a:t>
            </a:r>
            <a:r>
              <a:rPr lang="en-US" dirty="0"/>
              <a:t> at REA projects</a:t>
            </a:r>
          </a:p>
          <a:p>
            <a:r>
              <a:rPr lang="en-US" dirty="0"/>
              <a:t>OE not responsible for maintenance at CAPEX projects; audit climbs and blade inspections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D0DBC-013A-43B2-8492-3FC02187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8FB42-0EA0-4E85-8E4E-BC9BD393E0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2" y="3391022"/>
            <a:ext cx="7492755" cy="34060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7918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D1A4-EE3A-4CAA-B300-9FCC3993F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Goldwind</a:t>
            </a:r>
            <a:r>
              <a:rPr lang="en-US" dirty="0"/>
              <a:t>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9D55B-E3A6-4C31-93E6-D789B513F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500 Hour Maintenance</a:t>
            </a:r>
          </a:p>
          <a:p>
            <a:pPr lvl="1"/>
            <a:r>
              <a:rPr lang="en-US" dirty="0"/>
              <a:t>Detailed maintenance on systems including converter, yaw, pitch, cooling, heating, auto lubrication</a:t>
            </a:r>
          </a:p>
          <a:p>
            <a:r>
              <a:rPr lang="en-US" dirty="0"/>
              <a:t>Semi-Annual Maintenance</a:t>
            </a:r>
          </a:p>
          <a:p>
            <a:pPr lvl="1"/>
            <a:r>
              <a:rPr lang="en-US" dirty="0"/>
              <a:t>Component inspection, bearings greased, visual inspection of bolted connections, function test turbine auxiliary systems</a:t>
            </a:r>
          </a:p>
          <a:p>
            <a:r>
              <a:rPr lang="en-US" dirty="0"/>
              <a:t>Annual Maintenance</a:t>
            </a:r>
          </a:p>
          <a:p>
            <a:pPr lvl="1"/>
            <a:r>
              <a:rPr lang="en-US" dirty="0"/>
              <a:t>10% check of bolted connections, general inspection, bearings greased, function test cooling/heating systems, yaw system test, generator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02C2A-0444-40B5-93F0-9E8A25FC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89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98AF3-83E8-4D9D-9DE6-B7CFF6A4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Energy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9B35-19DF-4DAF-80DB-BE8D3DAA3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76344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Anchor bolt 10% tensioning</a:t>
            </a:r>
          </a:p>
          <a:p>
            <a:pPr lvl="1"/>
            <a:r>
              <a:rPr lang="en-US" dirty="0"/>
              <a:t>3 months, 6 months, yearly thereafter</a:t>
            </a:r>
          </a:p>
          <a:p>
            <a:pPr lvl="1"/>
            <a:r>
              <a:rPr lang="en-US" dirty="0"/>
              <a:t>10% of bolts are tensioned to verify tightness</a:t>
            </a:r>
          </a:p>
          <a:p>
            <a:r>
              <a:rPr lang="en-US" dirty="0"/>
              <a:t>Semiannual Inspection</a:t>
            </a:r>
          </a:p>
          <a:p>
            <a:pPr lvl="1"/>
            <a:r>
              <a:rPr lang="en-US" dirty="0"/>
              <a:t>Quality control inspection – full turbine system, BOP equipment, project site</a:t>
            </a:r>
          </a:p>
          <a:p>
            <a:r>
              <a:rPr lang="en-US" dirty="0"/>
              <a:t>Annual Inspection</a:t>
            </a:r>
          </a:p>
          <a:p>
            <a:pPr lvl="1"/>
            <a:r>
              <a:rPr lang="en-US" dirty="0"/>
              <a:t>Quality control inspection – full turbine system, BOP equipment, project site</a:t>
            </a:r>
          </a:p>
          <a:p>
            <a:pPr lvl="1"/>
            <a:r>
              <a:rPr lang="en-US" dirty="0"/>
              <a:t>Detailed BOP inspection – electrical and CEE</a:t>
            </a:r>
          </a:p>
          <a:p>
            <a:r>
              <a:rPr lang="en-US" dirty="0"/>
              <a:t>Blade Inspections</a:t>
            </a:r>
          </a:p>
          <a:p>
            <a:pPr lvl="1"/>
            <a:r>
              <a:rPr lang="en-US" dirty="0"/>
              <a:t>Semiannual drone inspection of blades, root to tip</a:t>
            </a:r>
          </a:p>
          <a:p>
            <a:pPr lvl="1"/>
            <a:r>
              <a:rPr lang="en-US" dirty="0"/>
              <a:t>Goal is quarterly inspections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495C4-BF85-4F8C-9C7E-81AC3AAA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026335-0060-4B48-BE00-F2BD75223F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92091" y="1567815"/>
            <a:ext cx="2543492" cy="2034165"/>
          </a:xfrm>
          <a:prstGeom prst="rect">
            <a:avLst/>
          </a:prstGeom>
        </p:spPr>
      </p:pic>
      <p:pic>
        <p:nvPicPr>
          <p:cNvPr id="7" name="Picture 6" descr="A picture containing sky, outdoor, watercraft, sailing vessel&#10;&#10;Description automatically generated">
            <a:extLst>
              <a:ext uri="{FF2B5EF4-FFF2-40B4-BE49-F238E27FC236}">
                <a16:creationId xmlns:a16="http://schemas.microsoft.com/office/drawing/2014/main" id="{200EC9E0-E997-450D-BD93-0F8A5B1AD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36420" b="9533"/>
          <a:stretch/>
        </p:blipFill>
        <p:spPr>
          <a:xfrm>
            <a:off x="6553494" y="3902296"/>
            <a:ext cx="2220686" cy="21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BE51-EAC8-4C44-B922-474711544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Energy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48FF0-D16B-47EE-AE51-57481F3B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0AD7F-108A-4CF3-9A64-C6FA18F3E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7"/>
          <a:stretch/>
        </p:blipFill>
        <p:spPr>
          <a:xfrm>
            <a:off x="762819" y="1492857"/>
            <a:ext cx="7618351" cy="1981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CE0F8-2BF8-4975-9AA4-D2C3BB9F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36" y="2670932"/>
            <a:ext cx="6381713" cy="2710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E8549-3DA8-49A6-895B-F0840696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097"/>
          <a:stretch/>
        </p:blipFill>
        <p:spPr>
          <a:xfrm>
            <a:off x="2121364" y="4652842"/>
            <a:ext cx="4901255" cy="20533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5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8FB65-D3E9-45D6-A3DE-BE8985540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0F04-FB6E-483E-A9EE-5D54AFA65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Energy</a:t>
            </a:r>
          </a:p>
          <a:p>
            <a:pPr lvl="1"/>
            <a:r>
              <a:rPr lang="en-US" dirty="0"/>
              <a:t>Completed checklists are used to compile </a:t>
            </a:r>
            <a:r>
              <a:rPr lang="en-US" dirty="0" err="1"/>
              <a:t>punchlists</a:t>
            </a:r>
            <a:r>
              <a:rPr lang="en-US" dirty="0"/>
              <a:t> for OE and OEM</a:t>
            </a:r>
          </a:p>
          <a:p>
            <a:pPr lvl="1"/>
            <a:r>
              <a:rPr lang="en-US" dirty="0" err="1"/>
              <a:t>PDF’d</a:t>
            </a:r>
            <a:r>
              <a:rPr lang="en-US" dirty="0"/>
              <a:t> Reports – Dropbox\Projects Operating\[Project]\Maintenance &amp; Inspection</a:t>
            </a:r>
          </a:p>
          <a:p>
            <a:pPr lvl="1"/>
            <a:r>
              <a:rPr lang="en-US" dirty="0"/>
              <a:t>Inspection photos – saved in </a:t>
            </a:r>
            <a:r>
              <a:rPr lang="en-US" dirty="0" err="1"/>
              <a:t>NoteVault</a:t>
            </a:r>
            <a:endParaRPr lang="en-US" dirty="0"/>
          </a:p>
          <a:p>
            <a:pPr lvl="1"/>
            <a:r>
              <a:rPr lang="en-US" dirty="0"/>
              <a:t>Blade Inspection photos – saved in Photos – Project Specific</a:t>
            </a:r>
          </a:p>
          <a:p>
            <a:pPr lvl="1"/>
            <a:r>
              <a:rPr lang="en-US" dirty="0"/>
              <a:t>Completed reports are uploaded to </a:t>
            </a:r>
            <a:r>
              <a:rPr lang="en-US" dirty="0" err="1"/>
              <a:t>Fixx</a:t>
            </a:r>
            <a:endParaRPr lang="en-US" dirty="0"/>
          </a:p>
          <a:p>
            <a:r>
              <a:rPr lang="en-US" dirty="0"/>
              <a:t>OEM</a:t>
            </a:r>
          </a:p>
          <a:p>
            <a:pPr lvl="1"/>
            <a:r>
              <a:rPr lang="en-US" dirty="0"/>
              <a:t>Reports uploaded to </a:t>
            </a:r>
            <a:r>
              <a:rPr lang="en-US" dirty="0" err="1"/>
              <a:t>DataRoom</a:t>
            </a:r>
            <a:r>
              <a:rPr lang="en-US" dirty="0"/>
              <a:t> by the OEM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97475-E18B-4CCF-9992-4F0FBBB63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12571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OE MASTER Presentation Layout - Standard Page_20190429" id="{9A4FFCF9-717A-4A76-8E13-CBA647C257D6}" vid="{7FEEE67B-B7F2-4F58-85B4-5BE7860371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_OE MASTER Presentation Layout - Standard Page_20190429</Template>
  <TotalTime>4277</TotalTime>
  <Words>764</Words>
  <Application>Microsoft Office PowerPoint</Application>
  <PresentationFormat>On-screen Show (4:3)</PresentationFormat>
  <Paragraphs>231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Overview</vt:lpstr>
      <vt:lpstr>Turbine Info</vt:lpstr>
      <vt:lpstr>Project Info</vt:lpstr>
      <vt:lpstr>Service Schedules</vt:lpstr>
      <vt:lpstr>Goldwind Maintenance</vt:lpstr>
      <vt:lpstr>One Energy Maintenance</vt:lpstr>
      <vt:lpstr>One Energy Maintenance</vt:lpstr>
      <vt:lpstr>Maintenance Documentation</vt:lpstr>
      <vt:lpstr>Standard Operating Procedures (SOPs)</vt:lpstr>
      <vt:lpstr>Production Reports</vt:lpstr>
      <vt:lpstr>Production Reports</vt:lpstr>
      <vt:lpstr>Production Reports</vt:lpstr>
      <vt:lpstr>Production Reports</vt:lpstr>
      <vt:lpstr>System Ops</vt:lpstr>
      <vt:lpstr>Safety &amp; Quality</vt:lpstr>
      <vt:lpstr>NCRs</vt:lpstr>
      <vt:lpstr>Safety</vt:lpstr>
      <vt:lpstr>Training</vt:lpstr>
      <vt:lpstr>Future Ops functions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Johnson</dc:creator>
  <cp:lastModifiedBy>Erica Johnson</cp:lastModifiedBy>
  <cp:revision>36</cp:revision>
  <dcterms:created xsi:type="dcterms:W3CDTF">2021-06-01T13:31:37Z</dcterms:created>
  <dcterms:modified xsi:type="dcterms:W3CDTF">2021-06-04T15:01:07Z</dcterms:modified>
</cp:coreProperties>
</file>