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272" r:id="rId3"/>
    <p:sldId id="258" r:id="rId4"/>
    <p:sldId id="259" r:id="rId5"/>
    <p:sldId id="260" r:id="rId6"/>
    <p:sldId id="262" r:id="rId7"/>
    <p:sldId id="287" r:id="rId8"/>
    <p:sldId id="267" r:id="rId9"/>
    <p:sldId id="263" r:id="rId10"/>
    <p:sldId id="264" r:id="rId11"/>
    <p:sldId id="265" r:id="rId12"/>
    <p:sldId id="270" r:id="rId13"/>
    <p:sldId id="271" r:id="rId14"/>
    <p:sldId id="268" r:id="rId15"/>
    <p:sldId id="274" r:id="rId16"/>
    <p:sldId id="269" r:id="rId17"/>
    <p:sldId id="288" r:id="rId18"/>
    <p:sldId id="279" r:id="rId19"/>
    <p:sldId id="280" r:id="rId20"/>
    <p:sldId id="281" r:id="rId21"/>
    <p:sldId id="282" r:id="rId22"/>
    <p:sldId id="313" r:id="rId23"/>
    <p:sldId id="312" r:id="rId24"/>
    <p:sldId id="266" r:id="rId25"/>
    <p:sldId id="278" r:id="rId26"/>
    <p:sldId id="290" r:id="rId27"/>
    <p:sldId id="276" r:id="rId28"/>
    <p:sldId id="306" r:id="rId29"/>
    <p:sldId id="305" r:id="rId30"/>
    <p:sldId id="311" r:id="rId31"/>
    <p:sldId id="310" r:id="rId32"/>
    <p:sldId id="286" r:id="rId33"/>
    <p:sldId id="284" r:id="rId34"/>
    <p:sldId id="285" r:id="rId35"/>
    <p:sldId id="275" r:id="rId36"/>
    <p:sldId id="277" r:id="rId37"/>
    <p:sldId id="289" r:id="rId38"/>
    <p:sldId id="291" r:id="rId39"/>
    <p:sldId id="292"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8A"/>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0AC79F1-4E90-415A-B1B9-02BEC46D4E8B}" type="datetimeFigureOut">
              <a:rPr lang="en-US" smtClean="0"/>
              <a:t>5/25/2021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6714204-8F38-4479-9EDB-54B53AF71B44}" type="slidenum">
              <a:rPr lang="en-US" smtClean="0"/>
              <a:t>‹#›</a:t>
            </a:fld>
            <a:endParaRPr lang="en-US"/>
          </a:p>
        </p:txBody>
      </p:sp>
    </p:spTree>
    <p:extLst>
      <p:ext uri="{BB962C8B-B14F-4D97-AF65-F5344CB8AC3E}">
        <p14:creationId xmlns:p14="http://schemas.microsoft.com/office/powerpoint/2010/main" val="3514068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23B8DED-EBA2-4766-908C-A1784D075350}" type="datetimeFigureOut">
              <a:rPr lang="en-US" smtClean="0"/>
              <a:t>5/25/2021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0F8B05-337B-4454-B558-930237D0DB5A}" type="slidenum">
              <a:rPr lang="en-US" smtClean="0"/>
              <a:t>‹#›</a:t>
            </a:fld>
            <a:endParaRPr lang="en-US"/>
          </a:p>
        </p:txBody>
      </p:sp>
    </p:spTree>
    <p:extLst>
      <p:ext uri="{BB962C8B-B14F-4D97-AF65-F5344CB8AC3E}">
        <p14:creationId xmlns:p14="http://schemas.microsoft.com/office/powerpoint/2010/main" val="7217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0" name="Group 9"/>
          <p:cNvGrpSpPr/>
          <p:nvPr userDrawn="1"/>
        </p:nvGrpSpPr>
        <p:grpSpPr>
          <a:xfrm>
            <a:off x="0" y="1371601"/>
            <a:ext cx="12192000" cy="5486399"/>
            <a:chOff x="0" y="1371601"/>
            <a:chExt cx="12192000" cy="5486399"/>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59" r="73275" b="953"/>
            <a:stretch/>
          </p:blipFill>
          <p:spPr>
            <a:xfrm>
              <a:off x="0" y="1371601"/>
              <a:ext cx="2531644" cy="5486399"/>
            </a:xfrm>
            <a:prstGeom prst="rect">
              <a:avLst/>
            </a:prstGeom>
          </p:spPr>
        </p:pic>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47" t="78760"/>
            <a:stretch/>
          </p:blipFill>
          <p:spPr>
            <a:xfrm>
              <a:off x="2474284" y="4750654"/>
              <a:ext cx="9717716" cy="2107346"/>
            </a:xfrm>
            <a:prstGeom prst="rect">
              <a:avLst/>
            </a:prstGeom>
          </p:spPr>
        </p:pic>
        <p:sp>
          <p:nvSpPr>
            <p:cNvPr id="9" name="Rectangle 8"/>
            <p:cNvSpPr/>
            <p:nvPr userDrawn="1"/>
          </p:nvSpPr>
          <p:spPr>
            <a:xfrm>
              <a:off x="2474284" y="1371601"/>
              <a:ext cx="9717716" cy="3379053"/>
            </a:xfrm>
            <a:prstGeom prst="rect">
              <a:avLst/>
            </a:prstGeom>
            <a:solidFill>
              <a:srgbClr val="004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4526" y="84632"/>
            <a:ext cx="1808767" cy="1148382"/>
          </a:xfrm>
          <a:prstGeom prst="rect">
            <a:avLst/>
          </a:prstGeom>
        </p:spPr>
      </p:pic>
      <p:sp>
        <p:nvSpPr>
          <p:cNvPr id="15" name="Text Placeholder 14"/>
          <p:cNvSpPr>
            <a:spLocks noGrp="1"/>
          </p:cNvSpPr>
          <p:nvPr>
            <p:ph type="body" sz="quarter" idx="10"/>
          </p:nvPr>
        </p:nvSpPr>
        <p:spPr>
          <a:xfrm>
            <a:off x="3651834" y="2299018"/>
            <a:ext cx="7419975" cy="931862"/>
          </a:xfrm>
        </p:spPr>
        <p:txBody>
          <a:bodyPr/>
          <a:lstStyle>
            <a:lvl1pPr marL="0" indent="0" algn="ctr">
              <a:buNone/>
              <a:defRPr b="1" cap="all" baseline="0">
                <a:solidFill>
                  <a:schemeClr val="bg1"/>
                </a:solidFill>
                <a:latin typeface="+mj-lt"/>
              </a:defRPr>
            </a:lvl1pPr>
            <a:lvl2pPr>
              <a:defRPr b="1" cap="all" baseline="0">
                <a:solidFill>
                  <a:schemeClr val="bg1"/>
                </a:solidFill>
                <a:latin typeface="+mj-lt"/>
              </a:defRPr>
            </a:lvl2pPr>
            <a:lvl3pPr>
              <a:defRPr b="1" cap="all" baseline="0">
                <a:solidFill>
                  <a:schemeClr val="bg1"/>
                </a:solidFill>
                <a:latin typeface="+mj-lt"/>
              </a:defRPr>
            </a:lvl3pPr>
            <a:lvl4pPr>
              <a:defRPr b="1" cap="all" baseline="0">
                <a:solidFill>
                  <a:schemeClr val="bg1"/>
                </a:solidFill>
                <a:latin typeface="+mj-lt"/>
              </a:defRPr>
            </a:lvl4pPr>
            <a:lvl5pPr>
              <a:defRPr b="1" cap="all" baseline="0">
                <a:solidFill>
                  <a:schemeClr val="bg1"/>
                </a:solidFill>
                <a:latin typeface="+mj-lt"/>
              </a:defRPr>
            </a:lvl5pPr>
          </a:lstStyle>
          <a:p>
            <a:pPr lvl="0"/>
            <a:r>
              <a:rPr lang="en-US" dirty="0"/>
              <a:t>Edit Master text styles</a:t>
            </a:r>
          </a:p>
        </p:txBody>
      </p:sp>
    </p:spTree>
    <p:extLst>
      <p:ext uri="{BB962C8B-B14F-4D97-AF65-F5344CB8AC3E}">
        <p14:creationId xmlns:p14="http://schemas.microsoft.com/office/powerpoint/2010/main" val="37715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9800" y="191589"/>
            <a:ext cx="9144000" cy="960806"/>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540701"/>
            <a:ext cx="6172200" cy="43203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540701"/>
            <a:ext cx="3932237" cy="4328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83C09D4-84DB-4B78-AF1D-B934C8797209}" type="datetime1">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24032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3763" y="184498"/>
            <a:ext cx="9190037" cy="949107"/>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1509387"/>
            <a:ext cx="6172200" cy="4351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1509387"/>
            <a:ext cx="3932237" cy="43596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85F9F6BC-BD2C-480D-AE7A-AC0D1779272C}" type="datetime1">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884773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3741A1-E075-4A77-8317-1C6D1E49FF66}" type="datetime1">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635077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78071"/>
            <a:ext cx="2628900" cy="46988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478071"/>
            <a:ext cx="7734300" cy="46988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AC7A17-4B7D-4D6E-B9C2-D28203B9BD80}" type="datetime1">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294212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47" b="9286"/>
          <a:stretch/>
        </p:blipFill>
        <p:spPr>
          <a:xfrm>
            <a:off x="0" y="-1"/>
            <a:ext cx="12204753" cy="568642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8526" y="264827"/>
            <a:ext cx="2230166" cy="1415927"/>
          </a:xfrm>
          <a:prstGeom prst="rect">
            <a:avLst/>
          </a:prstGeom>
        </p:spPr>
      </p:pic>
      <p:sp>
        <p:nvSpPr>
          <p:cNvPr id="11" name="Title Placeholder 1"/>
          <p:cNvSpPr>
            <a:spLocks noGrp="1"/>
          </p:cNvSpPr>
          <p:nvPr>
            <p:ph type="title"/>
          </p:nvPr>
        </p:nvSpPr>
        <p:spPr>
          <a:xfrm>
            <a:off x="123825" y="5780384"/>
            <a:ext cx="9105900" cy="829246"/>
          </a:xfrm>
          <a:prstGeom prst="rect">
            <a:avLst/>
          </a:prstGeom>
        </p:spPr>
        <p:txBody>
          <a:bodyPr vert="horz" lIns="91440" tIns="45720" rIns="91440" bIns="45720" rtlCol="0" anchor="ctr">
            <a:normAutofit/>
          </a:bodyPr>
          <a:lstStyle>
            <a:lvl1pPr algn="l">
              <a:defRPr/>
            </a:lvl1pPr>
          </a:lstStyle>
          <a:p>
            <a:r>
              <a:rPr lang="en-US" dirty="0"/>
              <a:t>Click to edit Master title style</a:t>
            </a:r>
          </a:p>
        </p:txBody>
      </p:sp>
      <p:sp>
        <p:nvSpPr>
          <p:cNvPr id="12" name="TextBox 11"/>
          <p:cNvSpPr txBox="1"/>
          <p:nvPr userDrawn="1"/>
        </p:nvSpPr>
        <p:spPr>
          <a:xfrm>
            <a:off x="9313233" y="5911279"/>
            <a:ext cx="293139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12385 Township Rd</a:t>
            </a:r>
            <a:r>
              <a:rPr lang="en-US" sz="1100" b="1" baseline="0" dirty="0">
                <a:solidFill>
                  <a:schemeClr val="tx1"/>
                </a:solidFill>
                <a:latin typeface="+mn-lt"/>
              </a:rPr>
              <a:t> 215 | PO Box 894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mn-lt"/>
              </a:rPr>
              <a:t>Findlay, Ohio 45840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mn-lt"/>
                <a:ea typeface="+mn-ea"/>
                <a:cs typeface="+mn-cs"/>
              </a:rPr>
              <a:t>877-298-5853</a:t>
            </a:r>
            <a:r>
              <a:rPr lang="en-US" sz="1100" b="1" kern="1200" baseline="0" dirty="0">
                <a:solidFill>
                  <a:schemeClr val="tx1"/>
                </a:solidFill>
                <a:latin typeface="+mn-lt"/>
                <a:ea typeface="+mn-ea"/>
                <a:cs typeface="+mn-cs"/>
              </a:rPr>
              <a:t> | </a:t>
            </a:r>
            <a:r>
              <a:rPr lang="en-US" sz="1100" b="1" kern="1200" dirty="0">
                <a:solidFill>
                  <a:schemeClr val="tx1"/>
                </a:solidFill>
                <a:latin typeface="+mn-lt"/>
                <a:ea typeface="+mn-ea"/>
                <a:cs typeface="+mn-cs"/>
              </a:rPr>
              <a:t>www.oneenergywind.com</a:t>
            </a:r>
            <a:endParaRPr lang="en-US" sz="1100" b="1" dirty="0">
              <a:solidFill>
                <a:schemeClr val="tx1"/>
              </a:solidFill>
              <a:latin typeface="+mn-lt"/>
            </a:endParaRPr>
          </a:p>
        </p:txBody>
      </p:sp>
      <p:cxnSp>
        <p:nvCxnSpPr>
          <p:cNvPr id="3" name="Straight Connector 2"/>
          <p:cNvCxnSpPr/>
          <p:nvPr userDrawn="1"/>
        </p:nvCxnSpPr>
        <p:spPr>
          <a:xfrm>
            <a:off x="9314341" y="5895575"/>
            <a:ext cx="1" cy="598864"/>
          </a:xfrm>
          <a:prstGeom prst="line">
            <a:avLst/>
          </a:prstGeom>
          <a:ln w="19050">
            <a:solidFill>
              <a:srgbClr val="004A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31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0E1AD1-8C34-4217-B81B-B9ABC8BB3121}" type="datetime1">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6" y="365126"/>
            <a:ext cx="9629503" cy="787269"/>
          </a:xfrm>
        </p:spPr>
        <p:txBody>
          <a:bodyPr/>
          <a:lstStyle/>
          <a:p>
            <a:r>
              <a:rPr lang="en-US"/>
              <a:t>Click to edit Master title style</a:t>
            </a:r>
          </a:p>
        </p:txBody>
      </p:sp>
    </p:spTree>
    <p:extLst>
      <p:ext uri="{BB962C8B-B14F-4D97-AF65-F5344CB8AC3E}">
        <p14:creationId xmlns:p14="http://schemas.microsoft.com/office/powerpoint/2010/main" val="1970544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0E1AD1-8C34-4217-B81B-B9ABC8BB3121}" type="datetime1">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6" y="365126"/>
            <a:ext cx="9629503" cy="444771"/>
          </a:xfrm>
        </p:spPr>
        <p:txBody>
          <a:bodyPr/>
          <a:lstStyle/>
          <a:p>
            <a:r>
              <a:rPr lang="en-US" dirty="0"/>
              <a:t>Click to edit Master title style</a:t>
            </a:r>
          </a:p>
        </p:txBody>
      </p:sp>
      <p:sp>
        <p:nvSpPr>
          <p:cNvPr id="7" name="Text Placeholder 6"/>
          <p:cNvSpPr>
            <a:spLocks noGrp="1"/>
          </p:cNvSpPr>
          <p:nvPr>
            <p:ph type="body" sz="quarter" idx="13"/>
          </p:nvPr>
        </p:nvSpPr>
        <p:spPr>
          <a:xfrm>
            <a:off x="1724295" y="809897"/>
            <a:ext cx="9629503" cy="417513"/>
          </a:xfrm>
        </p:spPr>
        <p:txBody>
          <a:bodyPr/>
          <a:lstStyle>
            <a:lvl1pPr marL="0" indent="0" algn="r">
              <a:buNone/>
              <a:defRPr b="1">
                <a:latin typeface="+mj-lt"/>
              </a:defRPr>
            </a:lvl1pPr>
          </a:lstStyle>
          <a:p>
            <a:pPr lvl="0"/>
            <a:r>
              <a:rPr lang="en-US" dirty="0"/>
              <a:t>Edit Master text styles</a:t>
            </a:r>
          </a:p>
        </p:txBody>
      </p:sp>
    </p:spTree>
    <p:extLst>
      <p:ext uri="{BB962C8B-B14F-4D97-AF65-F5344CB8AC3E}">
        <p14:creationId xmlns:p14="http://schemas.microsoft.com/office/powerpoint/2010/main" val="196541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478072"/>
            <a:ext cx="10515600" cy="308440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DA33A-E54C-442D-9186-352CD1C3D61D}" type="datetime1">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91497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496860"/>
            <a:ext cx="5181600" cy="4680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96860"/>
            <a:ext cx="5181600" cy="4680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A9B29F-4592-471E-BAC3-27AE3182B56C}" type="datetime1">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910558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2224" y="365125"/>
            <a:ext cx="9683163" cy="793533"/>
          </a:xfrm>
        </p:spPr>
        <p:txBody>
          <a:bodyPr/>
          <a:lstStyle/>
          <a:p>
            <a:r>
              <a:rPr lang="en-US"/>
              <a:t>Click to edit Master title style</a:t>
            </a:r>
          </a:p>
        </p:txBody>
      </p:sp>
      <p:sp>
        <p:nvSpPr>
          <p:cNvPr id="3" name="Text Placeholder 2"/>
          <p:cNvSpPr>
            <a:spLocks noGrp="1"/>
          </p:cNvSpPr>
          <p:nvPr>
            <p:ph type="body" idx="1"/>
          </p:nvPr>
        </p:nvSpPr>
        <p:spPr>
          <a:xfrm>
            <a:off x="839788" y="1471808"/>
            <a:ext cx="5157787" cy="770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242159"/>
            <a:ext cx="5157787" cy="3947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71808"/>
            <a:ext cx="5183188" cy="770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42159"/>
            <a:ext cx="5183188" cy="3947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96BD660-C672-4606-9D09-165DFF4FC29C}" type="datetime1">
              <a:rPr lang="en-US" smtClean="0"/>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58446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C463DC-FC82-4ED9-AC86-9975A7C3DDCC}" type="datetime1">
              <a:rPr lang="en-US" smtClean="0"/>
              <a:t>5/25/2021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08182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F9001-50EA-470E-A2C4-93317094E12C}" type="datetime1">
              <a:rPr lang="en-US" smtClean="0"/>
              <a:t>5/25/2021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408119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24296" y="365126"/>
            <a:ext cx="9629503" cy="7734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90597"/>
            <a:ext cx="10515600" cy="46863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3E46F-87FE-46F2-961E-ECA482E6E173}" type="datetime1">
              <a:rPr lang="en-US" smtClean="0"/>
              <a:t>5/25/2021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3DFA-70F6-4220-86AB-AD3183C08C91}" type="slidenum">
              <a:rPr lang="en-US" smtClean="0"/>
              <a:t>‹#›</a:t>
            </a:fld>
            <a:endParaRPr lang="en-US" dirty="0"/>
          </a:p>
        </p:txBody>
      </p:sp>
      <p:sp>
        <p:nvSpPr>
          <p:cNvPr id="7" name="Rectangle 19"/>
          <p:cNvSpPr>
            <a:spLocks noChangeArrowheads="1"/>
          </p:cNvSpPr>
          <p:nvPr userDrawn="1"/>
        </p:nvSpPr>
        <p:spPr bwMode="auto">
          <a:xfrm flipV="1">
            <a:off x="0" y="1346952"/>
            <a:ext cx="12192000" cy="53951"/>
          </a:xfrm>
          <a:prstGeom prst="rect">
            <a:avLst/>
          </a:prstGeom>
          <a:solidFill>
            <a:srgbClr val="004A8B"/>
          </a:solidFill>
          <a:ln>
            <a:noFill/>
          </a:ln>
          <a:effectLst/>
        </p:spPr>
        <p:txBody>
          <a:bodyPr vert="horz" wrap="square" lIns="27461" tIns="27461" rIns="27461" bIns="27461" numCol="1" anchor="t" anchorCtr="0" compatLnSpc="1">
            <a:prstTxWarp prst="textNoShape">
              <a:avLst/>
            </a:prstTxWarp>
          </a:bodyPr>
          <a:lstStyle/>
          <a:p>
            <a:endParaRPr lang="en-US" sz="1351" dirty="0"/>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38200" y="365126"/>
            <a:ext cx="789492" cy="773474"/>
          </a:xfrm>
          <a:prstGeom prst="rect">
            <a:avLst/>
          </a:prstGeom>
        </p:spPr>
      </p:pic>
    </p:spTree>
    <p:extLst>
      <p:ext uri="{BB962C8B-B14F-4D97-AF65-F5344CB8AC3E}">
        <p14:creationId xmlns:p14="http://schemas.microsoft.com/office/powerpoint/2010/main" val="34341374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r" defTabSz="914400" rtl="0" eaLnBrk="1" latinLnBrk="0" hangingPunct="1">
        <a:lnSpc>
          <a:spcPct val="90000"/>
        </a:lnSpc>
        <a:spcBef>
          <a:spcPct val="0"/>
        </a:spcBef>
        <a:buNone/>
        <a:defRPr sz="3200" b="1" kern="1200" cap="all" baseline="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mailto:filings@oneenergyllc.com" TargetMode="External"/><Relationship Id="rId2" Type="http://schemas.openxmlformats.org/officeDocument/2006/relationships/hyperlink" Target="https://oeaaa.faa.gov/oeaaa/external/portal.jsp"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hyperlink" Target="https://youtu.be/5To849M7f1k"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oeaaa.faa.gov/oeaaa/external/gisTools/gisAction.jsp?action=showNoNoticeRequiredToolForm"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OE Knowledge Night:</a:t>
            </a:r>
          </a:p>
          <a:p>
            <a:r>
              <a:rPr lang="en-US" dirty="0"/>
              <a:t>FAA and Aviation</a:t>
            </a:r>
          </a:p>
        </p:txBody>
      </p:sp>
      <p:sp>
        <p:nvSpPr>
          <p:cNvPr id="3" name="TextBox 2"/>
          <p:cNvSpPr txBox="1"/>
          <p:nvPr/>
        </p:nvSpPr>
        <p:spPr>
          <a:xfrm>
            <a:off x="6090805" y="3666744"/>
            <a:ext cx="2542032" cy="369332"/>
          </a:xfrm>
          <a:prstGeom prst="rect">
            <a:avLst/>
          </a:prstGeom>
          <a:noFill/>
        </p:spPr>
        <p:txBody>
          <a:bodyPr wrap="square" rtlCol="0">
            <a:spAutoFit/>
          </a:bodyPr>
          <a:lstStyle/>
          <a:p>
            <a:pPr algn="ctr"/>
            <a:r>
              <a:rPr lang="en-US" b="1" dirty="0">
                <a:solidFill>
                  <a:schemeClr val="bg1"/>
                </a:solidFill>
                <a:latin typeface="+mj-lt"/>
              </a:rPr>
              <a:t>May 25, 2021</a:t>
            </a:r>
          </a:p>
        </p:txBody>
      </p:sp>
    </p:spTree>
    <p:extLst>
      <p:ext uri="{BB962C8B-B14F-4D97-AF65-F5344CB8AC3E}">
        <p14:creationId xmlns:p14="http://schemas.microsoft.com/office/powerpoint/2010/main" val="32895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Step 4: Further Study</a:t>
            </a:r>
          </a:p>
        </p:txBody>
      </p:sp>
      <p:sp>
        <p:nvSpPr>
          <p:cNvPr id="2" name="Content Placeholder 1"/>
          <p:cNvSpPr>
            <a:spLocks noGrp="1"/>
          </p:cNvSpPr>
          <p:nvPr>
            <p:ph sz="half" idx="1"/>
          </p:nvPr>
        </p:nvSpPr>
        <p:spPr>
          <a:xfrm>
            <a:off x="838200" y="1496860"/>
            <a:ext cx="5181600" cy="5048319"/>
          </a:xfrm>
        </p:spPr>
        <p:txBody>
          <a:bodyPr>
            <a:normAutofit fontScale="85000" lnSpcReduction="10000"/>
          </a:bodyPr>
          <a:lstStyle/>
          <a:p>
            <a:pPr>
              <a:lnSpc>
                <a:spcPct val="120000"/>
              </a:lnSpc>
            </a:pPr>
            <a:r>
              <a:rPr lang="en-US" sz="2400" dirty="0"/>
              <a:t>If the project owner agrees, the project will be “circularized” for public comment</a:t>
            </a:r>
          </a:p>
          <a:p>
            <a:pPr>
              <a:lnSpc>
                <a:spcPct val="120000"/>
              </a:lnSpc>
            </a:pPr>
            <a:r>
              <a:rPr lang="en-US" sz="2400" dirty="0"/>
              <a:t>During this 37-day public comment period, the FAA can collect information regarding the actual impact on the local flying community including:</a:t>
            </a:r>
          </a:p>
          <a:p>
            <a:pPr lvl="1">
              <a:lnSpc>
                <a:spcPct val="120000"/>
              </a:lnSpc>
            </a:pPr>
            <a:r>
              <a:rPr lang="en-US" sz="1600" dirty="0"/>
              <a:t>The airport</a:t>
            </a:r>
          </a:p>
          <a:p>
            <a:pPr lvl="1">
              <a:lnSpc>
                <a:spcPct val="120000"/>
              </a:lnSpc>
            </a:pPr>
            <a:r>
              <a:rPr lang="en-US" sz="1600" dirty="0"/>
              <a:t>The pilots</a:t>
            </a:r>
          </a:p>
          <a:p>
            <a:pPr lvl="1">
              <a:lnSpc>
                <a:spcPct val="120000"/>
              </a:lnSpc>
            </a:pPr>
            <a:r>
              <a:rPr lang="en-US" sz="1600" dirty="0"/>
              <a:t>Military Operations</a:t>
            </a:r>
          </a:p>
          <a:p>
            <a:pPr lvl="1">
              <a:lnSpc>
                <a:spcPct val="120000"/>
              </a:lnSpc>
            </a:pPr>
            <a:r>
              <a:rPr lang="en-US" sz="1600" dirty="0"/>
              <a:t>Local aviation groups</a:t>
            </a:r>
          </a:p>
          <a:p>
            <a:pPr lvl="2">
              <a:lnSpc>
                <a:spcPct val="120000"/>
              </a:lnSpc>
            </a:pPr>
            <a:r>
              <a:rPr lang="en-US" sz="1600" dirty="0"/>
              <a:t>Private Jets</a:t>
            </a:r>
          </a:p>
          <a:p>
            <a:pPr lvl="2">
              <a:lnSpc>
                <a:spcPct val="120000"/>
              </a:lnSpc>
            </a:pPr>
            <a:r>
              <a:rPr lang="en-US" sz="1600" dirty="0"/>
              <a:t>Regional Airlines Association</a:t>
            </a:r>
          </a:p>
          <a:p>
            <a:pPr lvl="2">
              <a:lnSpc>
                <a:spcPct val="120000"/>
              </a:lnSpc>
            </a:pPr>
            <a:r>
              <a:rPr lang="en-US" sz="1600" dirty="0"/>
              <a:t>National Business Aviation Association</a:t>
            </a:r>
          </a:p>
          <a:p>
            <a:pPr lvl="2">
              <a:lnSpc>
                <a:spcPct val="120000"/>
              </a:lnSpc>
            </a:pPr>
            <a:r>
              <a:rPr lang="en-US" sz="1600" dirty="0"/>
              <a:t>Other lobbying groups</a:t>
            </a:r>
          </a:p>
        </p:txBody>
      </p:sp>
      <p:sp>
        <p:nvSpPr>
          <p:cNvPr id="6" name="Content Placeholder 5"/>
          <p:cNvSpPr>
            <a:spLocks noGrp="1"/>
          </p:cNvSpPr>
          <p:nvPr>
            <p:ph sz="half" idx="2"/>
          </p:nvPr>
        </p:nvSpPr>
        <p:spPr/>
        <p:txBody>
          <a:bodyPr>
            <a:normAutofit fontScale="85000" lnSpcReduction="10000"/>
          </a:bodyPr>
          <a:lstStyle/>
          <a:p>
            <a:pPr>
              <a:lnSpc>
                <a:spcPct val="120000"/>
              </a:lnSpc>
            </a:pPr>
            <a:r>
              <a:rPr lang="en-US" dirty="0"/>
              <a:t>They will also conduct a deeper study into the potential issue:</a:t>
            </a:r>
          </a:p>
          <a:p>
            <a:pPr lvl="1">
              <a:lnSpc>
                <a:spcPct val="120000"/>
              </a:lnSpc>
            </a:pPr>
            <a:r>
              <a:rPr lang="en-US" dirty="0"/>
              <a:t>Technical Operations Detailed Study (VOR)</a:t>
            </a:r>
          </a:p>
          <a:p>
            <a:pPr lvl="1">
              <a:lnSpc>
                <a:spcPct val="120000"/>
              </a:lnSpc>
            </a:pPr>
            <a:r>
              <a:rPr lang="en-US" dirty="0"/>
              <a:t>General rule: if one flight per day would be impacted by the proposed structure then it will be considered “significant adverse effect.”</a:t>
            </a:r>
          </a:p>
        </p:txBody>
      </p:sp>
      <p:sp>
        <p:nvSpPr>
          <p:cNvPr id="3" name="Slide Number Placeholder 2"/>
          <p:cNvSpPr>
            <a:spLocks noGrp="1"/>
          </p:cNvSpPr>
          <p:nvPr>
            <p:ph type="sldNum" sz="quarter" idx="12"/>
          </p:nvPr>
        </p:nvSpPr>
        <p:spPr/>
        <p:txBody>
          <a:bodyPr/>
          <a:lstStyle/>
          <a:p>
            <a:fld id="{4EC93DFA-70F6-4220-86AB-AD3183C08C91}" type="slidenum">
              <a:rPr lang="en-US" smtClean="0"/>
              <a:t>10</a:t>
            </a:fld>
            <a:endParaRPr lang="en-US" dirty="0"/>
          </a:p>
        </p:txBody>
      </p:sp>
      <p:sp>
        <p:nvSpPr>
          <p:cNvPr id="5" name="Rectangle 4"/>
          <p:cNvSpPr/>
          <p:nvPr/>
        </p:nvSpPr>
        <p:spPr>
          <a:xfrm>
            <a:off x="6977698" y="4641669"/>
            <a:ext cx="4012686" cy="1728236"/>
          </a:xfrm>
          <a:prstGeom prst="rect">
            <a:avLst/>
          </a:prstGeom>
          <a:solidFill>
            <a:srgbClr val="004A8A"/>
          </a:solidFill>
          <a:ln>
            <a:solidFill>
              <a:srgbClr val="004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Big question: the project has an effect on air navigation, but is it significant? Is the obstruction a hazard to safe air navigation?</a:t>
            </a:r>
          </a:p>
          <a:p>
            <a:pPr algn="ctr"/>
            <a:endParaRPr lang="en-US" sz="1600" dirty="0"/>
          </a:p>
        </p:txBody>
      </p:sp>
    </p:spTree>
    <p:extLst>
      <p:ext uri="{BB962C8B-B14F-4D97-AF65-F5344CB8AC3E}">
        <p14:creationId xmlns:p14="http://schemas.microsoft.com/office/powerpoint/2010/main" val="2977941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Specialist will issue either:</a:t>
            </a:r>
          </a:p>
          <a:p>
            <a:pPr lvl="1"/>
            <a:r>
              <a:rPr lang="en-US" dirty="0"/>
              <a:t>Determination of No Hazard to Air Navigation</a:t>
            </a:r>
          </a:p>
          <a:p>
            <a:pPr lvl="2"/>
            <a:r>
              <a:rPr lang="en-US" dirty="0"/>
              <a:t>“The aeronautical study revealed that the structure would have no substantial adverse effect on the safe and efficient utilization of the navigable airspace by aircraft or on the operation of the air navigation facilities.”</a:t>
            </a:r>
          </a:p>
          <a:p>
            <a:pPr lvl="1"/>
            <a:r>
              <a:rPr lang="en-US" dirty="0"/>
              <a:t>Determination Of Hazard to Air Navigation</a:t>
            </a:r>
          </a:p>
          <a:p>
            <a:pPr lvl="1"/>
            <a:endParaRPr lang="en-US" dirty="0"/>
          </a:p>
          <a:p>
            <a:r>
              <a:rPr lang="en-US" dirty="0"/>
              <a:t>The letter issued will include the comments the FAA received during the public circularization period and their responses to those comments (if any). </a:t>
            </a:r>
          </a:p>
          <a:p>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11</a:t>
            </a:fld>
            <a:endParaRPr lang="en-US" dirty="0"/>
          </a:p>
        </p:txBody>
      </p:sp>
      <p:sp>
        <p:nvSpPr>
          <p:cNvPr id="4" name="Title 3"/>
          <p:cNvSpPr>
            <a:spLocks noGrp="1"/>
          </p:cNvSpPr>
          <p:nvPr>
            <p:ph type="title"/>
          </p:nvPr>
        </p:nvSpPr>
        <p:spPr/>
        <p:txBody>
          <a:bodyPr/>
          <a:lstStyle/>
          <a:p>
            <a:r>
              <a:rPr lang="en-US" dirty="0"/>
              <a:t>Step 5: Final Determination</a:t>
            </a:r>
          </a:p>
        </p:txBody>
      </p:sp>
    </p:spTree>
    <p:extLst>
      <p:ext uri="{BB962C8B-B14F-4D97-AF65-F5344CB8AC3E}">
        <p14:creationId xmlns:p14="http://schemas.microsoft.com/office/powerpoint/2010/main" val="4194798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Notification Criteria</a:t>
            </a:r>
          </a:p>
          <a:p>
            <a:endParaRPr lang="en-US" dirty="0"/>
          </a:p>
          <a:p>
            <a:r>
              <a:rPr lang="en-US" dirty="0"/>
              <a:t>Obstruction Standards</a:t>
            </a:r>
          </a:p>
          <a:p>
            <a:endParaRPr lang="en-US" dirty="0"/>
          </a:p>
          <a:p>
            <a:r>
              <a:rPr lang="en-US" dirty="0"/>
              <a:t>Imaginary Surfaces</a:t>
            </a:r>
          </a:p>
          <a:p>
            <a:pPr marL="0" indent="0">
              <a:buNone/>
            </a:pPr>
            <a:r>
              <a:rPr lang="en-US" dirty="0"/>
              <a:t>				</a:t>
            </a:r>
            <a:r>
              <a:rPr lang="en-US" dirty="0">
                <a:solidFill>
                  <a:srgbClr val="004A8A"/>
                </a:solidFill>
              </a:rPr>
              <a:t>	… These are all very different</a:t>
            </a:r>
          </a:p>
        </p:txBody>
      </p:sp>
      <p:sp>
        <p:nvSpPr>
          <p:cNvPr id="3" name="Slide Number Placeholder 2"/>
          <p:cNvSpPr>
            <a:spLocks noGrp="1"/>
          </p:cNvSpPr>
          <p:nvPr>
            <p:ph type="sldNum" sz="quarter" idx="12"/>
          </p:nvPr>
        </p:nvSpPr>
        <p:spPr/>
        <p:txBody>
          <a:bodyPr/>
          <a:lstStyle/>
          <a:p>
            <a:fld id="{4EC93DFA-70F6-4220-86AB-AD3183C08C91}" type="slidenum">
              <a:rPr lang="en-US" smtClean="0"/>
              <a:t>12</a:t>
            </a:fld>
            <a:endParaRPr lang="en-US" dirty="0"/>
          </a:p>
        </p:txBody>
      </p:sp>
      <p:sp>
        <p:nvSpPr>
          <p:cNvPr id="4" name="Title 3"/>
          <p:cNvSpPr>
            <a:spLocks noGrp="1"/>
          </p:cNvSpPr>
          <p:nvPr>
            <p:ph type="title"/>
          </p:nvPr>
        </p:nvSpPr>
        <p:spPr/>
        <p:txBody>
          <a:bodyPr/>
          <a:lstStyle/>
          <a:p>
            <a:r>
              <a:rPr lang="en-US" dirty="0"/>
              <a:t>14 CFR Part 77</a:t>
            </a:r>
          </a:p>
        </p:txBody>
      </p:sp>
    </p:spTree>
    <p:extLst>
      <p:ext uri="{BB962C8B-B14F-4D97-AF65-F5344CB8AC3E}">
        <p14:creationId xmlns:p14="http://schemas.microsoft.com/office/powerpoint/2010/main" val="747589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1450206" y="3700890"/>
            <a:ext cx="9263308" cy="1551772"/>
          </a:xfrm>
          <a:custGeom>
            <a:avLst/>
            <a:gdLst>
              <a:gd name="connsiteX0" fmla="*/ 0 w 1834986"/>
              <a:gd name="connsiteY0" fmla="*/ 0 h 477116"/>
              <a:gd name="connsiteX1" fmla="*/ 1834986 w 1834986"/>
              <a:gd name="connsiteY1" fmla="*/ 0 h 477116"/>
              <a:gd name="connsiteX2" fmla="*/ 1834986 w 1834986"/>
              <a:gd name="connsiteY2" fmla="*/ 477116 h 477116"/>
              <a:gd name="connsiteX3" fmla="*/ 0 w 1834986"/>
              <a:gd name="connsiteY3" fmla="*/ 477116 h 477116"/>
              <a:gd name="connsiteX4" fmla="*/ 0 w 1834986"/>
              <a:gd name="connsiteY4" fmla="*/ 0 h 477116"/>
              <a:gd name="connsiteX0" fmla="*/ 0 w 5417172"/>
              <a:gd name="connsiteY0" fmla="*/ 1027522 h 1504638"/>
              <a:gd name="connsiteX1" fmla="*/ 5417172 w 5417172"/>
              <a:gd name="connsiteY1" fmla="*/ 0 h 1504638"/>
              <a:gd name="connsiteX2" fmla="*/ 1834986 w 5417172"/>
              <a:gd name="connsiteY2" fmla="*/ 1504638 h 1504638"/>
              <a:gd name="connsiteX3" fmla="*/ 0 w 5417172"/>
              <a:gd name="connsiteY3" fmla="*/ 1504638 h 1504638"/>
              <a:gd name="connsiteX4" fmla="*/ 0 w 5417172"/>
              <a:gd name="connsiteY4" fmla="*/ 1027522 h 1504638"/>
              <a:gd name="connsiteX0" fmla="*/ 0 w 5417172"/>
              <a:gd name="connsiteY0" fmla="*/ 1027522 h 1504638"/>
              <a:gd name="connsiteX1" fmla="*/ 5417172 w 5417172"/>
              <a:gd name="connsiteY1" fmla="*/ 0 h 1504638"/>
              <a:gd name="connsiteX2" fmla="*/ 1768998 w 5417172"/>
              <a:gd name="connsiteY2" fmla="*/ 1485784 h 1504638"/>
              <a:gd name="connsiteX3" fmla="*/ 0 w 5417172"/>
              <a:gd name="connsiteY3" fmla="*/ 1504638 h 1504638"/>
              <a:gd name="connsiteX4" fmla="*/ 0 w 5417172"/>
              <a:gd name="connsiteY4" fmla="*/ 1027522 h 1504638"/>
              <a:gd name="connsiteX0" fmla="*/ 0 w 9121906"/>
              <a:gd name="connsiteY0" fmla="*/ 0 h 1542345"/>
              <a:gd name="connsiteX1" fmla="*/ 9121906 w 9121906"/>
              <a:gd name="connsiteY1" fmla="*/ 37707 h 1542345"/>
              <a:gd name="connsiteX2" fmla="*/ 5473732 w 9121906"/>
              <a:gd name="connsiteY2" fmla="*/ 1523491 h 1542345"/>
              <a:gd name="connsiteX3" fmla="*/ 3704734 w 9121906"/>
              <a:gd name="connsiteY3" fmla="*/ 1542345 h 1542345"/>
              <a:gd name="connsiteX4" fmla="*/ 0 w 9121906"/>
              <a:gd name="connsiteY4" fmla="*/ 0 h 1542345"/>
              <a:gd name="connsiteX0" fmla="*/ 0 w 9121906"/>
              <a:gd name="connsiteY0" fmla="*/ 0 h 1542345"/>
              <a:gd name="connsiteX1" fmla="*/ 9121906 w 9121906"/>
              <a:gd name="connsiteY1" fmla="*/ 9426 h 1542345"/>
              <a:gd name="connsiteX2" fmla="*/ 5473732 w 9121906"/>
              <a:gd name="connsiteY2" fmla="*/ 1523491 h 1542345"/>
              <a:gd name="connsiteX3" fmla="*/ 3704734 w 9121906"/>
              <a:gd name="connsiteY3" fmla="*/ 1542345 h 1542345"/>
              <a:gd name="connsiteX4" fmla="*/ 0 w 9121906"/>
              <a:gd name="connsiteY4" fmla="*/ 0 h 1542345"/>
              <a:gd name="connsiteX0" fmla="*/ 0 w 9178467"/>
              <a:gd name="connsiteY0" fmla="*/ 0 h 1542345"/>
              <a:gd name="connsiteX1" fmla="*/ 9178467 w 9178467"/>
              <a:gd name="connsiteY1" fmla="*/ 9426 h 1542345"/>
              <a:gd name="connsiteX2" fmla="*/ 5473732 w 9178467"/>
              <a:gd name="connsiteY2" fmla="*/ 1523491 h 1542345"/>
              <a:gd name="connsiteX3" fmla="*/ 3704734 w 9178467"/>
              <a:gd name="connsiteY3" fmla="*/ 1542345 h 1542345"/>
              <a:gd name="connsiteX4" fmla="*/ 0 w 9178467"/>
              <a:gd name="connsiteY4" fmla="*/ 0 h 1542345"/>
              <a:gd name="connsiteX0" fmla="*/ 0 w 9263308"/>
              <a:gd name="connsiteY0" fmla="*/ 0 h 1551772"/>
              <a:gd name="connsiteX1" fmla="*/ 9263308 w 9263308"/>
              <a:gd name="connsiteY1" fmla="*/ 18853 h 1551772"/>
              <a:gd name="connsiteX2" fmla="*/ 5558573 w 9263308"/>
              <a:gd name="connsiteY2" fmla="*/ 1532918 h 1551772"/>
              <a:gd name="connsiteX3" fmla="*/ 3789575 w 9263308"/>
              <a:gd name="connsiteY3" fmla="*/ 1551772 h 1551772"/>
              <a:gd name="connsiteX4" fmla="*/ 0 w 9263308"/>
              <a:gd name="connsiteY4" fmla="*/ 0 h 1551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308" h="1551772">
                <a:moveTo>
                  <a:pt x="0" y="0"/>
                </a:moveTo>
                <a:lnTo>
                  <a:pt x="9263308" y="18853"/>
                </a:lnTo>
                <a:lnTo>
                  <a:pt x="5558573" y="1532918"/>
                </a:lnTo>
                <a:lnTo>
                  <a:pt x="3789575" y="1551772"/>
                </a:lnTo>
                <a:lnTo>
                  <a:pt x="0" y="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0" y="1460119"/>
            <a:ext cx="12192000" cy="226233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Notification Requirements</a:t>
            </a:r>
          </a:p>
        </p:txBody>
      </p:sp>
      <p:sp>
        <p:nvSpPr>
          <p:cNvPr id="6" name="Rectangle 5"/>
          <p:cNvSpPr/>
          <p:nvPr/>
        </p:nvSpPr>
        <p:spPr>
          <a:xfrm>
            <a:off x="5202936" y="5166360"/>
            <a:ext cx="1828800" cy="822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427946">
            <a:off x="2543634" y="4184866"/>
            <a:ext cx="1728062" cy="306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100:1 or 50:1</a:t>
            </a:r>
          </a:p>
        </p:txBody>
      </p:sp>
      <p:sp>
        <p:nvSpPr>
          <p:cNvPr id="23" name="Left Bracket 22"/>
          <p:cNvSpPr/>
          <p:nvPr/>
        </p:nvSpPr>
        <p:spPr>
          <a:xfrm rot="16200000" flipV="1">
            <a:off x="3288908" y="3633475"/>
            <a:ext cx="161685" cy="3666366"/>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rot="16200000" flipV="1">
            <a:off x="4166468" y="4824369"/>
            <a:ext cx="145724" cy="192212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p:cNvSpPr/>
          <p:nvPr/>
        </p:nvSpPr>
        <p:spPr>
          <a:xfrm>
            <a:off x="2109326" y="5236021"/>
            <a:ext cx="1610759" cy="35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20,000 </a:t>
            </a:r>
            <a:r>
              <a:rPr lang="en-US" dirty="0" err="1">
                <a:solidFill>
                  <a:schemeClr val="tx1"/>
                </a:solidFill>
              </a:rPr>
              <a:t>ft</a:t>
            </a:r>
            <a:endParaRPr lang="en-US" dirty="0">
              <a:solidFill>
                <a:schemeClr val="tx1"/>
              </a:solidFill>
            </a:endParaRPr>
          </a:p>
        </p:txBody>
      </p:sp>
      <p:sp>
        <p:nvSpPr>
          <p:cNvPr id="27" name="Rectangle 26"/>
          <p:cNvSpPr/>
          <p:nvPr/>
        </p:nvSpPr>
        <p:spPr>
          <a:xfrm>
            <a:off x="3462652" y="5509878"/>
            <a:ext cx="1610759" cy="35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10,000 </a:t>
            </a:r>
            <a:r>
              <a:rPr lang="en-US" dirty="0" err="1">
                <a:solidFill>
                  <a:schemeClr val="tx1"/>
                </a:solidFill>
              </a:rPr>
              <a:t>ft</a:t>
            </a:r>
            <a:endParaRPr lang="en-US" dirty="0">
              <a:solidFill>
                <a:schemeClr val="tx1"/>
              </a:solidFill>
            </a:endParaRPr>
          </a:p>
        </p:txBody>
      </p:sp>
      <p:cxnSp>
        <p:nvCxnSpPr>
          <p:cNvPr id="30" name="Straight Connector 29"/>
          <p:cNvCxnSpPr>
            <a:cxnSpLocks/>
          </p:cNvCxnSpPr>
          <p:nvPr/>
        </p:nvCxnSpPr>
        <p:spPr>
          <a:xfrm>
            <a:off x="7031732" y="5248656"/>
            <a:ext cx="5160268" cy="32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V="1">
            <a:off x="0" y="5236021"/>
            <a:ext cx="5212081" cy="27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368285" y="5230265"/>
            <a:ext cx="1540765" cy="347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Runway</a:t>
            </a:r>
          </a:p>
        </p:txBody>
      </p:sp>
      <p:sp>
        <p:nvSpPr>
          <p:cNvPr id="40" name="Rectangle 39"/>
          <p:cNvSpPr/>
          <p:nvPr/>
        </p:nvSpPr>
        <p:spPr>
          <a:xfrm>
            <a:off x="283463" y="2950428"/>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200 </a:t>
            </a:r>
            <a:r>
              <a:rPr lang="en-US" dirty="0" err="1">
                <a:solidFill>
                  <a:schemeClr val="tx1"/>
                </a:solidFill>
              </a:rPr>
              <a:t>ft</a:t>
            </a:r>
            <a:r>
              <a:rPr lang="en-US" dirty="0">
                <a:solidFill>
                  <a:schemeClr val="tx1"/>
                </a:solidFill>
              </a:rPr>
              <a:t> AGL</a:t>
            </a:r>
          </a:p>
        </p:txBody>
      </p:sp>
      <p:sp>
        <p:nvSpPr>
          <p:cNvPr id="41" name="Rectangle 40"/>
          <p:cNvSpPr/>
          <p:nvPr/>
        </p:nvSpPr>
        <p:spPr>
          <a:xfrm>
            <a:off x="6883693" y="6559861"/>
            <a:ext cx="2088134" cy="35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*Image not to scale</a:t>
            </a:r>
          </a:p>
        </p:txBody>
      </p:sp>
      <p:sp>
        <p:nvSpPr>
          <p:cNvPr id="43" name="Rectangle 42"/>
          <p:cNvSpPr/>
          <p:nvPr/>
        </p:nvSpPr>
        <p:spPr>
          <a:xfrm>
            <a:off x="5202936" y="3750965"/>
            <a:ext cx="1795271" cy="1413611"/>
          </a:xfrm>
          <a:prstGeom prst="rect">
            <a:avLst/>
          </a:prstGeom>
          <a:solidFill>
            <a:schemeClr val="bg2"/>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cxnSpLocks/>
          </p:cNvCxnSpPr>
          <p:nvPr/>
        </p:nvCxnSpPr>
        <p:spPr>
          <a:xfrm flipV="1">
            <a:off x="-10670" y="3716162"/>
            <a:ext cx="12192000" cy="12579"/>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35" name="Graphic 34" descr="Airplane"/>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43371" y="4402836"/>
            <a:ext cx="914400" cy="914400"/>
          </a:xfrm>
          <a:prstGeom prst="rect">
            <a:avLst/>
          </a:prstGeom>
        </p:spPr>
      </p:pic>
      <p:sp>
        <p:nvSpPr>
          <p:cNvPr id="50" name="Rectangle 49"/>
          <p:cNvSpPr/>
          <p:nvPr/>
        </p:nvSpPr>
        <p:spPr>
          <a:xfrm>
            <a:off x="5247666" y="3779816"/>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 Airport</a:t>
            </a:r>
          </a:p>
        </p:txBody>
      </p:sp>
      <p:cxnSp>
        <p:nvCxnSpPr>
          <p:cNvPr id="51" name="Straight Arrow Connector 50"/>
          <p:cNvCxnSpPr>
            <a:cxnSpLocks/>
          </p:cNvCxnSpPr>
          <p:nvPr/>
        </p:nvCxnSpPr>
        <p:spPr>
          <a:xfrm flipH="1">
            <a:off x="856113" y="3209134"/>
            <a:ext cx="87335" cy="49277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6998207" y="6002070"/>
            <a:ext cx="4893730" cy="486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Must File 7460-1 with FAA at least 45 days prior to construction</a:t>
            </a:r>
          </a:p>
        </p:txBody>
      </p:sp>
      <p:sp>
        <p:nvSpPr>
          <p:cNvPr id="63" name="Rectangle 62"/>
          <p:cNvSpPr/>
          <p:nvPr/>
        </p:nvSpPr>
        <p:spPr>
          <a:xfrm>
            <a:off x="6343648" y="6036948"/>
            <a:ext cx="654559" cy="45208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descr="Crane"/>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93" y="3736709"/>
            <a:ext cx="1058419" cy="1649106"/>
          </a:xfrm>
          <a:prstGeom prst="rect">
            <a:avLst/>
          </a:prstGeom>
        </p:spPr>
      </p:pic>
      <p:cxnSp>
        <p:nvCxnSpPr>
          <p:cNvPr id="79" name="Straight Connector 78"/>
          <p:cNvCxnSpPr>
            <a:cxnSpLocks/>
          </p:cNvCxnSpPr>
          <p:nvPr/>
        </p:nvCxnSpPr>
        <p:spPr>
          <a:xfrm flipV="1">
            <a:off x="7060091" y="3754138"/>
            <a:ext cx="3604485" cy="143504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cxnSpLocks/>
            <a:stCxn id="6" idx="1"/>
          </p:cNvCxnSpPr>
          <p:nvPr/>
        </p:nvCxnSpPr>
        <p:spPr>
          <a:xfrm flipH="1" flipV="1">
            <a:off x="1536567" y="3755477"/>
            <a:ext cx="3666369" cy="145203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rot="20104625">
            <a:off x="7932536" y="4167305"/>
            <a:ext cx="1728062" cy="306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100:1 or 50:1</a:t>
            </a:r>
          </a:p>
        </p:txBody>
      </p:sp>
      <p:pic>
        <p:nvPicPr>
          <p:cNvPr id="101" name="Graphic 100" descr="Building"/>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51026" y="4395177"/>
            <a:ext cx="914400" cy="914400"/>
          </a:xfrm>
          <a:prstGeom prst="rect">
            <a:avLst/>
          </a:prstGeom>
        </p:spPr>
      </p:pic>
      <p:sp>
        <p:nvSpPr>
          <p:cNvPr id="103" name="Rectangle 102"/>
          <p:cNvSpPr/>
          <p:nvPr/>
        </p:nvSpPr>
        <p:spPr>
          <a:xfrm>
            <a:off x="-91311" y="5615368"/>
            <a:ext cx="1382899" cy="443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Does not Require Filing</a:t>
            </a:r>
          </a:p>
        </p:txBody>
      </p:sp>
      <p:sp>
        <p:nvSpPr>
          <p:cNvPr id="104" name="Rectangle 103"/>
          <p:cNvSpPr/>
          <p:nvPr/>
        </p:nvSpPr>
        <p:spPr>
          <a:xfrm>
            <a:off x="7060090" y="5337153"/>
            <a:ext cx="1942507" cy="460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Requires Filing</a:t>
            </a:r>
          </a:p>
        </p:txBody>
      </p:sp>
      <p:cxnSp>
        <p:nvCxnSpPr>
          <p:cNvPr id="106" name="Straight Arrow Connector 105"/>
          <p:cNvCxnSpPr>
            <a:cxnSpLocks/>
          </p:cNvCxnSpPr>
          <p:nvPr/>
        </p:nvCxnSpPr>
        <p:spPr>
          <a:xfrm flipH="1" flipV="1">
            <a:off x="619390" y="5267270"/>
            <a:ext cx="19251" cy="199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cxnSpLocks/>
          </p:cNvCxnSpPr>
          <p:nvPr/>
        </p:nvCxnSpPr>
        <p:spPr>
          <a:xfrm flipH="1" flipV="1">
            <a:off x="7825720" y="5261552"/>
            <a:ext cx="19251" cy="199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887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Freeform: Shape 102"/>
          <p:cNvSpPr/>
          <p:nvPr/>
        </p:nvSpPr>
        <p:spPr>
          <a:xfrm>
            <a:off x="631596" y="1630837"/>
            <a:ext cx="10953946" cy="2130458"/>
          </a:xfrm>
          <a:custGeom>
            <a:avLst/>
            <a:gdLst>
              <a:gd name="connsiteX0" fmla="*/ 0 w 10953946"/>
              <a:gd name="connsiteY0" fmla="*/ 0 h 2130458"/>
              <a:gd name="connsiteX1" fmla="*/ 10953946 w 10953946"/>
              <a:gd name="connsiteY1" fmla="*/ 0 h 2130458"/>
              <a:gd name="connsiteX2" fmla="*/ 8220173 w 10953946"/>
              <a:gd name="connsiteY2" fmla="*/ 2130458 h 2130458"/>
              <a:gd name="connsiteX3" fmla="*/ 2762053 w 10953946"/>
              <a:gd name="connsiteY3" fmla="*/ 2130458 h 2130458"/>
              <a:gd name="connsiteX4" fmla="*/ 0 w 10953946"/>
              <a:gd name="connsiteY4" fmla="*/ 0 h 213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946" h="2130458">
                <a:moveTo>
                  <a:pt x="0" y="0"/>
                </a:moveTo>
                <a:lnTo>
                  <a:pt x="10953946" y="0"/>
                </a:lnTo>
                <a:lnTo>
                  <a:pt x="8220173" y="2130458"/>
                </a:lnTo>
                <a:lnTo>
                  <a:pt x="2762053" y="213045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p:cNvSpPr/>
          <p:nvPr/>
        </p:nvSpPr>
        <p:spPr>
          <a:xfrm>
            <a:off x="3968996" y="3764731"/>
            <a:ext cx="4279769" cy="1388222"/>
          </a:xfrm>
          <a:custGeom>
            <a:avLst/>
            <a:gdLst>
              <a:gd name="connsiteX0" fmla="*/ 0 w 4279769"/>
              <a:gd name="connsiteY0" fmla="*/ 37708 h 989815"/>
              <a:gd name="connsiteX1" fmla="*/ 4279769 w 4279769"/>
              <a:gd name="connsiteY1" fmla="*/ 0 h 989815"/>
              <a:gd name="connsiteX2" fmla="*/ 3874416 w 4279769"/>
              <a:gd name="connsiteY2" fmla="*/ 282805 h 989815"/>
              <a:gd name="connsiteX3" fmla="*/ 3252247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055802 w 4279769"/>
              <a:gd name="connsiteY7" fmla="*/ 386499 h 989815"/>
              <a:gd name="connsiteX8" fmla="*/ 480767 w 4279769"/>
              <a:gd name="connsiteY8" fmla="*/ 395926 h 989815"/>
              <a:gd name="connsiteX9" fmla="*/ 0 w 4279769"/>
              <a:gd name="connsiteY9" fmla="*/ 37708 h 989815"/>
              <a:gd name="connsiteX0" fmla="*/ 0 w 4279769"/>
              <a:gd name="connsiteY0" fmla="*/ 9695 h 989815"/>
              <a:gd name="connsiteX1" fmla="*/ 4279769 w 4279769"/>
              <a:gd name="connsiteY1" fmla="*/ 0 h 989815"/>
              <a:gd name="connsiteX2" fmla="*/ 3874416 w 4279769"/>
              <a:gd name="connsiteY2" fmla="*/ 282805 h 989815"/>
              <a:gd name="connsiteX3" fmla="*/ 3252247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055802 w 4279769"/>
              <a:gd name="connsiteY7" fmla="*/ 386499 h 989815"/>
              <a:gd name="connsiteX8" fmla="*/ 480767 w 4279769"/>
              <a:gd name="connsiteY8" fmla="*/ 395926 h 989815"/>
              <a:gd name="connsiteX9" fmla="*/ 0 w 4279769"/>
              <a:gd name="connsiteY9" fmla="*/ 9695 h 989815"/>
              <a:gd name="connsiteX0" fmla="*/ 0 w 4279769"/>
              <a:gd name="connsiteY0" fmla="*/ 9695 h 989815"/>
              <a:gd name="connsiteX1" fmla="*/ 4279769 w 4279769"/>
              <a:gd name="connsiteY1" fmla="*/ 0 h 989815"/>
              <a:gd name="connsiteX2" fmla="*/ 3874416 w 4279769"/>
              <a:gd name="connsiteY2" fmla="*/ 282805 h 989815"/>
              <a:gd name="connsiteX3" fmla="*/ 3252247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055802 w 4279769"/>
              <a:gd name="connsiteY7" fmla="*/ 386499 h 989815"/>
              <a:gd name="connsiteX8" fmla="*/ 480767 w 4279769"/>
              <a:gd name="connsiteY8" fmla="*/ 317058 h 989815"/>
              <a:gd name="connsiteX9" fmla="*/ 0 w 4279769"/>
              <a:gd name="connsiteY9" fmla="*/ 9695 h 989815"/>
              <a:gd name="connsiteX0" fmla="*/ 0 w 4279769"/>
              <a:gd name="connsiteY0" fmla="*/ 9695 h 989815"/>
              <a:gd name="connsiteX1" fmla="*/ 4279769 w 4279769"/>
              <a:gd name="connsiteY1" fmla="*/ 0 h 989815"/>
              <a:gd name="connsiteX2" fmla="*/ 3874416 w 4279769"/>
              <a:gd name="connsiteY2" fmla="*/ 282805 h 989815"/>
              <a:gd name="connsiteX3" fmla="*/ 3252247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063176 w 4279769"/>
              <a:gd name="connsiteY7" fmla="*/ 381241 h 989815"/>
              <a:gd name="connsiteX8" fmla="*/ 480767 w 4279769"/>
              <a:gd name="connsiteY8" fmla="*/ 317058 h 989815"/>
              <a:gd name="connsiteX9" fmla="*/ 0 w 4279769"/>
              <a:gd name="connsiteY9" fmla="*/ 9695 h 989815"/>
              <a:gd name="connsiteX0" fmla="*/ 0 w 4279769"/>
              <a:gd name="connsiteY0" fmla="*/ 9695 h 989815"/>
              <a:gd name="connsiteX1" fmla="*/ 4279769 w 4279769"/>
              <a:gd name="connsiteY1" fmla="*/ 0 h 989815"/>
              <a:gd name="connsiteX2" fmla="*/ 3874416 w 4279769"/>
              <a:gd name="connsiteY2" fmla="*/ 282805 h 989815"/>
              <a:gd name="connsiteX3" fmla="*/ 3252247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063176 w 4279769"/>
              <a:gd name="connsiteY7" fmla="*/ 381241 h 989815"/>
              <a:gd name="connsiteX8" fmla="*/ 488141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74416 w 4279769"/>
              <a:gd name="connsiteY2" fmla="*/ 282805 h 989815"/>
              <a:gd name="connsiteX3" fmla="*/ 3237499 w 4279769"/>
              <a:gd name="connsiteY3" fmla="*/ 36584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063176 w 4279769"/>
              <a:gd name="connsiteY7" fmla="*/ 381241 h 989815"/>
              <a:gd name="connsiteX8" fmla="*/ 488141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59667 w 4279769"/>
              <a:gd name="connsiteY2" fmla="*/ 282805 h 989815"/>
              <a:gd name="connsiteX3" fmla="*/ 3237499 w 4279769"/>
              <a:gd name="connsiteY3" fmla="*/ 36584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063176 w 4279769"/>
              <a:gd name="connsiteY7" fmla="*/ 381241 h 989815"/>
              <a:gd name="connsiteX8" fmla="*/ 488141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59667 w 4279769"/>
              <a:gd name="connsiteY2" fmla="*/ 282805 h 989815"/>
              <a:gd name="connsiteX3" fmla="*/ 3244874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063176 w 4279769"/>
              <a:gd name="connsiteY7" fmla="*/ 381241 h 989815"/>
              <a:gd name="connsiteX8" fmla="*/ 488141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59667 w 4279769"/>
              <a:gd name="connsiteY2" fmla="*/ 282805 h 989815"/>
              <a:gd name="connsiteX3" fmla="*/ 3244874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085299 w 4279769"/>
              <a:gd name="connsiteY7" fmla="*/ 381241 h 989815"/>
              <a:gd name="connsiteX8" fmla="*/ 488141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59667 w 4279769"/>
              <a:gd name="connsiteY2" fmla="*/ 282805 h 989815"/>
              <a:gd name="connsiteX3" fmla="*/ 3244874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122170 w 4279769"/>
              <a:gd name="connsiteY7" fmla="*/ 318146 h 989815"/>
              <a:gd name="connsiteX8" fmla="*/ 488141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59667 w 4279769"/>
              <a:gd name="connsiteY2" fmla="*/ 282805 h 989815"/>
              <a:gd name="connsiteX3" fmla="*/ 3244874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122170 w 4279769"/>
              <a:gd name="connsiteY7" fmla="*/ 318146 h 989815"/>
              <a:gd name="connsiteX8" fmla="*/ 458644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59667 w 4279769"/>
              <a:gd name="connsiteY2" fmla="*/ 282805 h 989815"/>
              <a:gd name="connsiteX3" fmla="*/ 3244874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129544 w 4279769"/>
              <a:gd name="connsiteY7" fmla="*/ 302373 h 989815"/>
              <a:gd name="connsiteX8" fmla="*/ 458644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59667 w 4279769"/>
              <a:gd name="connsiteY2" fmla="*/ 282805 h 989815"/>
              <a:gd name="connsiteX3" fmla="*/ 3193255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129544 w 4279769"/>
              <a:gd name="connsiteY7" fmla="*/ 302373 h 989815"/>
              <a:gd name="connsiteX8" fmla="*/ 458644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44919 w 4279769"/>
              <a:gd name="connsiteY2" fmla="*/ 293321 h 989815"/>
              <a:gd name="connsiteX3" fmla="*/ 3193255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129544 w 4279769"/>
              <a:gd name="connsiteY7" fmla="*/ 302373 h 989815"/>
              <a:gd name="connsiteX8" fmla="*/ 458644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44919 w 4279769"/>
              <a:gd name="connsiteY2" fmla="*/ 293321 h 989815"/>
              <a:gd name="connsiteX3" fmla="*/ 3200629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129544 w 4279769"/>
              <a:gd name="connsiteY7" fmla="*/ 302373 h 989815"/>
              <a:gd name="connsiteX8" fmla="*/ 458644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44919 w 4279769"/>
              <a:gd name="connsiteY2" fmla="*/ 293321 h 989815"/>
              <a:gd name="connsiteX3" fmla="*/ 3200629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129544 w 4279769"/>
              <a:gd name="connsiteY7" fmla="*/ 302373 h 989815"/>
              <a:gd name="connsiteX8" fmla="*/ 458644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44919 w 4279769"/>
              <a:gd name="connsiteY2" fmla="*/ 293321 h 989815"/>
              <a:gd name="connsiteX3" fmla="*/ 3200629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129544 w 4279769"/>
              <a:gd name="connsiteY7" fmla="*/ 302373 h 989815"/>
              <a:gd name="connsiteX8" fmla="*/ 458644 w 4279769"/>
              <a:gd name="connsiteY8" fmla="*/ 296026 h 989815"/>
              <a:gd name="connsiteX9" fmla="*/ 0 w 4279769"/>
              <a:gd name="connsiteY9" fmla="*/ 9695 h 989815"/>
              <a:gd name="connsiteX0" fmla="*/ 0 w 4279769"/>
              <a:gd name="connsiteY0" fmla="*/ 9695 h 989815"/>
              <a:gd name="connsiteX1" fmla="*/ 4279769 w 4279769"/>
              <a:gd name="connsiteY1" fmla="*/ 0 h 989815"/>
              <a:gd name="connsiteX2" fmla="*/ 3844919 w 4279769"/>
              <a:gd name="connsiteY2" fmla="*/ 293321 h 989815"/>
              <a:gd name="connsiteX3" fmla="*/ 3200629 w 4279769"/>
              <a:gd name="connsiteY3" fmla="*/ 292231 h 989815"/>
              <a:gd name="connsiteX4" fmla="*/ 3054284 w 4279769"/>
              <a:gd name="connsiteY4" fmla="*/ 989815 h 989815"/>
              <a:gd name="connsiteX5" fmla="*/ 1244338 w 4279769"/>
              <a:gd name="connsiteY5" fmla="*/ 989815 h 989815"/>
              <a:gd name="connsiteX6" fmla="*/ 1129544 w 4279769"/>
              <a:gd name="connsiteY6" fmla="*/ 302373 h 989815"/>
              <a:gd name="connsiteX7" fmla="*/ 458644 w 4279769"/>
              <a:gd name="connsiteY7" fmla="*/ 296026 h 989815"/>
              <a:gd name="connsiteX8" fmla="*/ 0 w 4279769"/>
              <a:gd name="connsiteY8" fmla="*/ 9695 h 989815"/>
              <a:gd name="connsiteX0" fmla="*/ 0 w 4279769"/>
              <a:gd name="connsiteY0" fmla="*/ 9695 h 989815"/>
              <a:gd name="connsiteX1" fmla="*/ 4279769 w 4279769"/>
              <a:gd name="connsiteY1" fmla="*/ 0 h 989815"/>
              <a:gd name="connsiteX2" fmla="*/ 3844919 w 4279769"/>
              <a:gd name="connsiteY2" fmla="*/ 293321 h 989815"/>
              <a:gd name="connsiteX3" fmla="*/ 3200629 w 4279769"/>
              <a:gd name="connsiteY3" fmla="*/ 292231 h 989815"/>
              <a:gd name="connsiteX4" fmla="*/ 3054284 w 4279769"/>
              <a:gd name="connsiteY4" fmla="*/ 989815 h 989815"/>
              <a:gd name="connsiteX5" fmla="*/ 1244338 w 4279769"/>
              <a:gd name="connsiteY5" fmla="*/ 989815 h 989815"/>
              <a:gd name="connsiteX6" fmla="*/ 1122170 w 4279769"/>
              <a:gd name="connsiteY6" fmla="*/ 307631 h 989815"/>
              <a:gd name="connsiteX7" fmla="*/ 458644 w 4279769"/>
              <a:gd name="connsiteY7" fmla="*/ 296026 h 989815"/>
              <a:gd name="connsiteX8" fmla="*/ 0 w 4279769"/>
              <a:gd name="connsiteY8" fmla="*/ 9695 h 989815"/>
              <a:gd name="connsiteX0" fmla="*/ 0 w 4279769"/>
              <a:gd name="connsiteY0" fmla="*/ 9695 h 989815"/>
              <a:gd name="connsiteX1" fmla="*/ 4279769 w 4279769"/>
              <a:gd name="connsiteY1" fmla="*/ 0 h 989815"/>
              <a:gd name="connsiteX2" fmla="*/ 3844919 w 4279769"/>
              <a:gd name="connsiteY2" fmla="*/ 293321 h 989815"/>
              <a:gd name="connsiteX3" fmla="*/ 3200629 w 4279769"/>
              <a:gd name="connsiteY3" fmla="*/ 292231 h 989815"/>
              <a:gd name="connsiteX4" fmla="*/ 3054284 w 4279769"/>
              <a:gd name="connsiteY4" fmla="*/ 989815 h 989815"/>
              <a:gd name="connsiteX5" fmla="*/ 1244338 w 4279769"/>
              <a:gd name="connsiteY5" fmla="*/ 989815 h 989815"/>
              <a:gd name="connsiteX6" fmla="*/ 1122170 w 4279769"/>
              <a:gd name="connsiteY6" fmla="*/ 297116 h 989815"/>
              <a:gd name="connsiteX7" fmla="*/ 458644 w 4279769"/>
              <a:gd name="connsiteY7" fmla="*/ 296026 h 989815"/>
              <a:gd name="connsiteX8" fmla="*/ 0 w 4279769"/>
              <a:gd name="connsiteY8" fmla="*/ 9695 h 98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69" h="989815">
                <a:moveTo>
                  <a:pt x="0" y="9695"/>
                </a:moveTo>
                <a:lnTo>
                  <a:pt x="4279769" y="0"/>
                </a:lnTo>
                <a:lnTo>
                  <a:pt x="3844919" y="293321"/>
                </a:lnTo>
                <a:lnTo>
                  <a:pt x="3200629" y="292231"/>
                </a:lnTo>
                <a:lnTo>
                  <a:pt x="3054284" y="989815"/>
                </a:lnTo>
                <a:lnTo>
                  <a:pt x="1244338" y="989815"/>
                </a:lnTo>
                <a:lnTo>
                  <a:pt x="1122170" y="297116"/>
                </a:lnTo>
                <a:lnTo>
                  <a:pt x="458644" y="296026"/>
                </a:lnTo>
                <a:lnTo>
                  <a:pt x="0" y="9695"/>
                </a:ln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0" y="1355279"/>
            <a:ext cx="12192000" cy="2473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ormAutofit fontScale="90000"/>
          </a:bodyPr>
          <a:lstStyle/>
          <a:p>
            <a:r>
              <a:rPr lang="en-US" dirty="0"/>
              <a:t>Obstruction Standards</a:t>
            </a:r>
            <a:br>
              <a:rPr lang="en-US" dirty="0"/>
            </a:br>
            <a:r>
              <a:rPr lang="en-US" dirty="0"/>
              <a:t>CFR Part 77.17 (A)(1)/(a)(2)</a:t>
            </a:r>
          </a:p>
        </p:txBody>
      </p:sp>
      <p:sp>
        <p:nvSpPr>
          <p:cNvPr id="5" name="Rectangle 4"/>
          <p:cNvSpPr/>
          <p:nvPr/>
        </p:nvSpPr>
        <p:spPr>
          <a:xfrm>
            <a:off x="5202936" y="5166360"/>
            <a:ext cx="1828800" cy="822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cxnSpLocks/>
          </p:cNvCxnSpPr>
          <p:nvPr/>
        </p:nvCxnSpPr>
        <p:spPr>
          <a:xfrm>
            <a:off x="7031732" y="5248656"/>
            <a:ext cx="5160268" cy="32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V="1">
            <a:off x="0" y="5236021"/>
            <a:ext cx="5212081" cy="27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3384220" y="3767028"/>
            <a:ext cx="5458122"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 name="Graphic 8" descr="Airplane"/>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5344" y="4405216"/>
            <a:ext cx="914400" cy="914400"/>
          </a:xfrm>
          <a:prstGeom prst="rect">
            <a:avLst/>
          </a:prstGeom>
        </p:spPr>
      </p:pic>
      <p:cxnSp>
        <p:nvCxnSpPr>
          <p:cNvPr id="10" name="Straight Connector 9"/>
          <p:cNvCxnSpPr>
            <a:cxnSpLocks/>
          </p:cNvCxnSpPr>
          <p:nvPr/>
        </p:nvCxnSpPr>
        <p:spPr>
          <a:xfrm flipV="1">
            <a:off x="21336" y="1609425"/>
            <a:ext cx="12192000" cy="12579"/>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400701" y="3461893"/>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200 </a:t>
            </a:r>
            <a:r>
              <a:rPr lang="en-US" dirty="0" err="1">
                <a:solidFill>
                  <a:schemeClr val="tx1"/>
                </a:solidFill>
              </a:rPr>
              <a:t>ft</a:t>
            </a:r>
            <a:r>
              <a:rPr lang="en-US" dirty="0">
                <a:solidFill>
                  <a:schemeClr val="tx1"/>
                </a:solidFill>
              </a:rPr>
              <a:t> AGL</a:t>
            </a:r>
          </a:p>
        </p:txBody>
      </p:sp>
      <p:sp>
        <p:nvSpPr>
          <p:cNvPr id="15" name="Rectangle 14"/>
          <p:cNvSpPr/>
          <p:nvPr/>
        </p:nvSpPr>
        <p:spPr>
          <a:xfrm>
            <a:off x="10489690" y="1346050"/>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499 </a:t>
            </a:r>
            <a:r>
              <a:rPr lang="en-US" dirty="0" err="1">
                <a:solidFill>
                  <a:schemeClr val="tx1"/>
                </a:solidFill>
              </a:rPr>
              <a:t>ft</a:t>
            </a:r>
            <a:r>
              <a:rPr lang="en-US" dirty="0">
                <a:solidFill>
                  <a:schemeClr val="tx1"/>
                </a:solidFill>
              </a:rPr>
              <a:t> AGL</a:t>
            </a:r>
          </a:p>
        </p:txBody>
      </p:sp>
      <p:sp>
        <p:nvSpPr>
          <p:cNvPr id="18" name="Left Bracket 17"/>
          <p:cNvSpPr/>
          <p:nvPr/>
        </p:nvSpPr>
        <p:spPr>
          <a:xfrm rot="16200000" flipV="1">
            <a:off x="4621718" y="4101185"/>
            <a:ext cx="192793" cy="2762053"/>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3499245" y="5246596"/>
            <a:ext cx="2019224" cy="342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 NM (18,228 </a:t>
            </a:r>
            <a:r>
              <a:rPr lang="en-US" dirty="0" err="1">
                <a:solidFill>
                  <a:schemeClr val="tx1"/>
                </a:solidFill>
              </a:rPr>
              <a:t>ft</a:t>
            </a:r>
            <a:r>
              <a:rPr lang="en-US" dirty="0">
                <a:solidFill>
                  <a:schemeClr val="tx1"/>
                </a:solidFill>
              </a:rPr>
              <a:t>)</a:t>
            </a:r>
          </a:p>
        </p:txBody>
      </p:sp>
      <p:sp>
        <p:nvSpPr>
          <p:cNvPr id="25" name="Left Bracket 24"/>
          <p:cNvSpPr/>
          <p:nvPr/>
        </p:nvSpPr>
        <p:spPr>
          <a:xfrm rot="16200000" flipV="1">
            <a:off x="4175807" y="3988718"/>
            <a:ext cx="207924" cy="363874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p:cNvSpPr/>
          <p:nvPr/>
        </p:nvSpPr>
        <p:spPr>
          <a:xfrm>
            <a:off x="2858331" y="5564910"/>
            <a:ext cx="2660138" cy="369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 NM (24,304 </a:t>
            </a:r>
            <a:r>
              <a:rPr lang="en-US" dirty="0" err="1">
                <a:solidFill>
                  <a:schemeClr val="tx1"/>
                </a:solidFill>
              </a:rPr>
              <a:t>ft</a:t>
            </a:r>
            <a:r>
              <a:rPr lang="en-US" dirty="0">
                <a:solidFill>
                  <a:schemeClr val="tx1"/>
                </a:solidFill>
              </a:rPr>
              <a:t>)</a:t>
            </a:r>
          </a:p>
        </p:txBody>
      </p:sp>
      <p:sp>
        <p:nvSpPr>
          <p:cNvPr id="27" name="Left Bracket 26"/>
          <p:cNvSpPr/>
          <p:nvPr/>
        </p:nvSpPr>
        <p:spPr>
          <a:xfrm rot="16200000" flipV="1">
            <a:off x="3748088" y="3842357"/>
            <a:ext cx="148959" cy="455314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2189849" y="5905232"/>
            <a:ext cx="3328619" cy="264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 NM (30,380 </a:t>
            </a:r>
            <a:r>
              <a:rPr lang="en-US" dirty="0" err="1">
                <a:solidFill>
                  <a:schemeClr val="tx1"/>
                </a:solidFill>
              </a:rPr>
              <a:t>ft</a:t>
            </a:r>
            <a:r>
              <a:rPr lang="en-US" dirty="0">
                <a:solidFill>
                  <a:schemeClr val="tx1"/>
                </a:solidFill>
              </a:rPr>
              <a:t>)</a:t>
            </a:r>
          </a:p>
        </p:txBody>
      </p:sp>
      <p:sp>
        <p:nvSpPr>
          <p:cNvPr id="42" name="Rectangle 41"/>
          <p:cNvSpPr/>
          <p:nvPr/>
        </p:nvSpPr>
        <p:spPr>
          <a:xfrm>
            <a:off x="8391299" y="2780702"/>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300 </a:t>
            </a:r>
            <a:r>
              <a:rPr lang="en-US" dirty="0" err="1">
                <a:solidFill>
                  <a:schemeClr val="tx1"/>
                </a:solidFill>
              </a:rPr>
              <a:t>ft</a:t>
            </a:r>
            <a:r>
              <a:rPr lang="en-US" dirty="0">
                <a:solidFill>
                  <a:schemeClr val="tx1"/>
                </a:solidFill>
              </a:rPr>
              <a:t> AGL</a:t>
            </a:r>
          </a:p>
        </p:txBody>
      </p:sp>
      <p:sp>
        <p:nvSpPr>
          <p:cNvPr id="43" name="Rectangle 42"/>
          <p:cNvSpPr/>
          <p:nvPr/>
        </p:nvSpPr>
        <p:spPr>
          <a:xfrm>
            <a:off x="9324567" y="2071895"/>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400 </a:t>
            </a:r>
            <a:r>
              <a:rPr lang="en-US" dirty="0" err="1">
                <a:solidFill>
                  <a:schemeClr val="tx1"/>
                </a:solidFill>
              </a:rPr>
              <a:t>ft</a:t>
            </a:r>
            <a:r>
              <a:rPr lang="en-US" dirty="0">
                <a:solidFill>
                  <a:schemeClr val="tx1"/>
                </a:solidFill>
              </a:rPr>
              <a:t> AGL</a:t>
            </a:r>
          </a:p>
        </p:txBody>
      </p:sp>
      <p:sp>
        <p:nvSpPr>
          <p:cNvPr id="56" name="Rectangle 55"/>
          <p:cNvSpPr/>
          <p:nvPr/>
        </p:nvSpPr>
        <p:spPr>
          <a:xfrm>
            <a:off x="2189849" y="2843663"/>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300 </a:t>
            </a:r>
            <a:r>
              <a:rPr lang="en-US" dirty="0" err="1">
                <a:solidFill>
                  <a:schemeClr val="tx1"/>
                </a:solidFill>
              </a:rPr>
              <a:t>ft</a:t>
            </a:r>
            <a:r>
              <a:rPr lang="en-US" dirty="0">
                <a:solidFill>
                  <a:schemeClr val="tx1"/>
                </a:solidFill>
              </a:rPr>
              <a:t> AGL</a:t>
            </a:r>
          </a:p>
        </p:txBody>
      </p:sp>
      <p:sp>
        <p:nvSpPr>
          <p:cNvPr id="58" name="Rectangle 57"/>
          <p:cNvSpPr/>
          <p:nvPr/>
        </p:nvSpPr>
        <p:spPr>
          <a:xfrm>
            <a:off x="1242506" y="2116537"/>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400 </a:t>
            </a:r>
            <a:r>
              <a:rPr lang="en-US" dirty="0" err="1">
                <a:solidFill>
                  <a:schemeClr val="tx1"/>
                </a:solidFill>
              </a:rPr>
              <a:t>ft</a:t>
            </a:r>
            <a:r>
              <a:rPr lang="en-US" dirty="0">
                <a:solidFill>
                  <a:schemeClr val="tx1"/>
                </a:solidFill>
              </a:rPr>
              <a:t> AGL</a:t>
            </a:r>
          </a:p>
        </p:txBody>
      </p:sp>
      <p:sp>
        <p:nvSpPr>
          <p:cNvPr id="59" name="Rectangle 58"/>
          <p:cNvSpPr/>
          <p:nvPr/>
        </p:nvSpPr>
        <p:spPr>
          <a:xfrm>
            <a:off x="121777" y="1355279"/>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499 </a:t>
            </a:r>
            <a:r>
              <a:rPr lang="en-US" dirty="0" err="1">
                <a:solidFill>
                  <a:schemeClr val="tx1"/>
                </a:solidFill>
              </a:rPr>
              <a:t>ft</a:t>
            </a:r>
            <a:r>
              <a:rPr lang="en-US" dirty="0">
                <a:solidFill>
                  <a:schemeClr val="tx1"/>
                </a:solidFill>
              </a:rPr>
              <a:t> AGL</a:t>
            </a:r>
          </a:p>
        </p:txBody>
      </p:sp>
      <p:sp>
        <p:nvSpPr>
          <p:cNvPr id="60" name="Rectangle 59"/>
          <p:cNvSpPr/>
          <p:nvPr/>
        </p:nvSpPr>
        <p:spPr>
          <a:xfrm>
            <a:off x="3104887" y="3510138"/>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200 </a:t>
            </a:r>
            <a:r>
              <a:rPr lang="en-US" dirty="0" err="1">
                <a:solidFill>
                  <a:schemeClr val="tx1"/>
                </a:solidFill>
              </a:rPr>
              <a:t>ft</a:t>
            </a:r>
            <a:r>
              <a:rPr lang="en-US" dirty="0">
                <a:solidFill>
                  <a:schemeClr val="tx1"/>
                </a:solidFill>
              </a:rPr>
              <a:t> AGL</a:t>
            </a:r>
          </a:p>
        </p:txBody>
      </p:sp>
      <p:sp>
        <p:nvSpPr>
          <p:cNvPr id="87" name="Rectangle 86"/>
          <p:cNvSpPr/>
          <p:nvPr/>
        </p:nvSpPr>
        <p:spPr>
          <a:xfrm>
            <a:off x="6632720" y="6051292"/>
            <a:ext cx="399012" cy="3089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6605785" y="6391796"/>
            <a:ext cx="425947" cy="31108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6274653" y="6071192"/>
            <a:ext cx="4671893"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Part 77.17(a)(2) Obstruction Standards</a:t>
            </a:r>
          </a:p>
        </p:txBody>
      </p:sp>
      <p:sp>
        <p:nvSpPr>
          <p:cNvPr id="90" name="Rectangle 89"/>
          <p:cNvSpPr/>
          <p:nvPr/>
        </p:nvSpPr>
        <p:spPr>
          <a:xfrm>
            <a:off x="5339885" y="6418139"/>
            <a:ext cx="5849849" cy="28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Part 77.19 Imaginary Surfaces</a:t>
            </a:r>
          </a:p>
        </p:txBody>
      </p:sp>
      <p:sp>
        <p:nvSpPr>
          <p:cNvPr id="91" name="Left Bracket 90"/>
          <p:cNvSpPr/>
          <p:nvPr/>
        </p:nvSpPr>
        <p:spPr>
          <a:xfrm rot="16200000" flipV="1">
            <a:off x="6862213" y="4639390"/>
            <a:ext cx="195017" cy="1710198"/>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Rectangle 91"/>
          <p:cNvSpPr/>
          <p:nvPr/>
        </p:nvSpPr>
        <p:spPr>
          <a:xfrm>
            <a:off x="6055777" y="5265318"/>
            <a:ext cx="2019224" cy="342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10,000 </a:t>
            </a:r>
            <a:r>
              <a:rPr lang="en-US" dirty="0" err="1">
                <a:solidFill>
                  <a:schemeClr val="tx1"/>
                </a:solidFill>
              </a:rPr>
              <a:t>ft</a:t>
            </a:r>
            <a:endParaRPr lang="en-US" dirty="0">
              <a:solidFill>
                <a:schemeClr val="tx1"/>
              </a:solidFill>
            </a:endParaRPr>
          </a:p>
        </p:txBody>
      </p:sp>
      <p:sp>
        <p:nvSpPr>
          <p:cNvPr id="93" name="Rectangle 92"/>
          <p:cNvSpPr/>
          <p:nvPr/>
        </p:nvSpPr>
        <p:spPr>
          <a:xfrm>
            <a:off x="6431558" y="3858486"/>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150 </a:t>
            </a:r>
            <a:r>
              <a:rPr lang="en-US" dirty="0" err="1">
                <a:solidFill>
                  <a:schemeClr val="tx1"/>
                </a:solidFill>
              </a:rPr>
              <a:t>ft</a:t>
            </a:r>
            <a:r>
              <a:rPr lang="en-US" dirty="0">
                <a:solidFill>
                  <a:schemeClr val="tx1"/>
                </a:solidFill>
              </a:rPr>
              <a:t> AGL</a:t>
            </a:r>
          </a:p>
        </p:txBody>
      </p:sp>
      <p:sp>
        <p:nvSpPr>
          <p:cNvPr id="94" name="Rectangle 93"/>
          <p:cNvSpPr/>
          <p:nvPr/>
        </p:nvSpPr>
        <p:spPr>
          <a:xfrm>
            <a:off x="8159776" y="5373610"/>
            <a:ext cx="984459" cy="249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4,000 </a:t>
            </a:r>
            <a:r>
              <a:rPr lang="en-US" dirty="0" err="1">
                <a:solidFill>
                  <a:schemeClr val="tx1"/>
                </a:solidFill>
              </a:rPr>
              <a:t>ft</a:t>
            </a:r>
            <a:endParaRPr lang="en-US" dirty="0">
              <a:solidFill>
                <a:schemeClr val="tx1"/>
              </a:solidFill>
            </a:endParaRPr>
          </a:p>
        </p:txBody>
      </p:sp>
      <p:sp>
        <p:nvSpPr>
          <p:cNvPr id="95" name="Left Bracket 94"/>
          <p:cNvSpPr/>
          <p:nvPr/>
        </p:nvSpPr>
        <p:spPr>
          <a:xfrm rot="16200000" flipV="1">
            <a:off x="7953537" y="5277909"/>
            <a:ext cx="192204" cy="43034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Left Bracket 100"/>
          <p:cNvSpPr/>
          <p:nvPr/>
        </p:nvSpPr>
        <p:spPr>
          <a:xfrm rot="16200000" flipV="1">
            <a:off x="3252294" y="3664244"/>
            <a:ext cx="207944" cy="547255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Rectangle 101"/>
          <p:cNvSpPr/>
          <p:nvPr/>
        </p:nvSpPr>
        <p:spPr>
          <a:xfrm>
            <a:off x="1718338" y="6224447"/>
            <a:ext cx="3328619" cy="264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 NM (36,456 </a:t>
            </a:r>
            <a:r>
              <a:rPr lang="en-US" dirty="0" err="1">
                <a:solidFill>
                  <a:schemeClr val="tx1"/>
                </a:solidFill>
              </a:rPr>
              <a:t>ft</a:t>
            </a:r>
            <a:r>
              <a:rPr lang="en-US" dirty="0">
                <a:solidFill>
                  <a:schemeClr val="tx1"/>
                </a:solidFill>
              </a:rPr>
              <a:t>)</a:t>
            </a:r>
          </a:p>
        </p:txBody>
      </p:sp>
      <p:sp>
        <p:nvSpPr>
          <p:cNvPr id="104" name="Rectangle 103"/>
          <p:cNvSpPr/>
          <p:nvPr/>
        </p:nvSpPr>
        <p:spPr>
          <a:xfrm>
            <a:off x="6632720" y="5690778"/>
            <a:ext cx="399012" cy="3089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6274653" y="5710678"/>
            <a:ext cx="4671893"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Part 77.17(a)(1) Obstruction Standards</a:t>
            </a:r>
          </a:p>
        </p:txBody>
      </p:sp>
    </p:spTree>
    <p:extLst>
      <p:ext uri="{BB962C8B-B14F-4D97-AF65-F5344CB8AC3E}">
        <p14:creationId xmlns:p14="http://schemas.microsoft.com/office/powerpoint/2010/main" val="1637286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15</a:t>
            </a:fld>
            <a:endParaRPr lang="en-US" dirty="0"/>
          </a:p>
        </p:txBody>
      </p:sp>
      <p:sp>
        <p:nvSpPr>
          <p:cNvPr id="4" name="Title 3"/>
          <p:cNvSpPr>
            <a:spLocks noGrp="1"/>
          </p:cNvSpPr>
          <p:nvPr>
            <p:ph type="title"/>
          </p:nvPr>
        </p:nvSpPr>
        <p:spPr/>
        <p:txBody>
          <a:bodyPr/>
          <a:lstStyle/>
          <a:p>
            <a:r>
              <a:rPr lang="en-US" dirty="0"/>
              <a:t>77.19 Imaginary Surfaces</a:t>
            </a:r>
          </a:p>
        </p:txBody>
      </p:sp>
      <p:sp>
        <p:nvSpPr>
          <p:cNvPr id="5" name="Content Placeholder 1"/>
          <p:cNvSpPr txBox="1">
            <a:spLocks/>
          </p:cNvSpPr>
          <p:nvPr/>
        </p:nvSpPr>
        <p:spPr>
          <a:xfrm>
            <a:off x="207263" y="1563749"/>
            <a:ext cx="4704101" cy="468636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t>14 CFR Part 77.19 Imaginary Surfaces</a:t>
            </a:r>
          </a:p>
          <a:p>
            <a:pPr marL="514350" indent="-514350">
              <a:buFont typeface="+mj-lt"/>
              <a:buAutoNum type="alphaLcParenR"/>
            </a:pPr>
            <a:r>
              <a:rPr lang="en-US" sz="2400" dirty="0"/>
              <a:t>Horizontal Surface</a:t>
            </a:r>
          </a:p>
          <a:p>
            <a:pPr marL="971550" lvl="1" indent="-514350">
              <a:buFont typeface="+mj-lt"/>
              <a:buAutoNum type="alphaLcParenR"/>
            </a:pPr>
            <a:r>
              <a:rPr lang="en-US" sz="2000" dirty="0"/>
              <a:t>5,000 or 10,000 </a:t>
            </a:r>
            <a:r>
              <a:rPr lang="en-US" sz="2000" dirty="0" err="1"/>
              <a:t>ft</a:t>
            </a:r>
            <a:r>
              <a:rPr lang="en-US" sz="2000" dirty="0"/>
              <a:t> from airport depending on runway type</a:t>
            </a:r>
          </a:p>
          <a:p>
            <a:pPr marL="514350" indent="-514350">
              <a:buFont typeface="+mj-lt"/>
              <a:buAutoNum type="alphaLcParenR"/>
            </a:pPr>
            <a:r>
              <a:rPr lang="en-US" sz="2400" dirty="0"/>
              <a:t>Conical Surface</a:t>
            </a:r>
          </a:p>
          <a:p>
            <a:pPr marL="971550" lvl="1" indent="-514350">
              <a:buFont typeface="+mj-lt"/>
              <a:buAutoNum type="alphaLcParenR"/>
            </a:pPr>
            <a:r>
              <a:rPr lang="en-US" sz="2000" dirty="0"/>
              <a:t>4,000 feet past the horizontal surface</a:t>
            </a:r>
          </a:p>
          <a:p>
            <a:pPr marL="514350" indent="-514350">
              <a:buFont typeface="+mj-lt"/>
              <a:buAutoNum type="alphaLcParenR"/>
            </a:pPr>
            <a:r>
              <a:rPr lang="en-US" sz="2400" dirty="0"/>
              <a:t>Primary Surface</a:t>
            </a:r>
          </a:p>
          <a:p>
            <a:pPr marL="971550" lvl="1" indent="-514350">
              <a:buFont typeface="+mj-lt"/>
              <a:buAutoNum type="alphaLcParenR"/>
            </a:pPr>
            <a:r>
              <a:rPr lang="en-US" sz="2000" dirty="0"/>
              <a:t>200-1000 </a:t>
            </a:r>
            <a:r>
              <a:rPr lang="en-US" sz="2000" dirty="0" err="1"/>
              <a:t>ft</a:t>
            </a:r>
            <a:r>
              <a:rPr lang="en-US" sz="2000" dirty="0"/>
              <a:t> depending on runway type</a:t>
            </a:r>
          </a:p>
          <a:p>
            <a:pPr marL="514350" indent="-514350">
              <a:buFont typeface="+mj-lt"/>
              <a:buAutoNum type="alphaLcParenR"/>
            </a:pPr>
            <a:r>
              <a:rPr lang="en-US" sz="2400" dirty="0"/>
              <a:t>Approach Surface</a:t>
            </a:r>
          </a:p>
          <a:p>
            <a:pPr marL="971550" lvl="1" indent="-514350">
              <a:buFont typeface="+mj-lt"/>
              <a:buAutoNum type="alphaLcParenR"/>
            </a:pPr>
            <a:r>
              <a:rPr lang="en-US" sz="2000" dirty="0"/>
              <a:t>Width: 1,250 </a:t>
            </a:r>
            <a:r>
              <a:rPr lang="en-US" sz="2000" dirty="0" err="1"/>
              <a:t>ft</a:t>
            </a:r>
            <a:r>
              <a:rPr lang="en-US" sz="2000" dirty="0"/>
              <a:t> – 16,000 </a:t>
            </a:r>
            <a:r>
              <a:rPr lang="en-US" sz="2000" dirty="0" err="1"/>
              <a:t>ft</a:t>
            </a:r>
            <a:r>
              <a:rPr lang="en-US" sz="2000" dirty="0"/>
              <a:t> depending on runway type</a:t>
            </a:r>
          </a:p>
          <a:p>
            <a:pPr marL="971550" lvl="1" indent="-514350">
              <a:buFont typeface="+mj-lt"/>
              <a:buAutoNum type="alphaLcParenR"/>
            </a:pPr>
            <a:r>
              <a:rPr lang="en-US" sz="2000" dirty="0"/>
              <a:t>Distance:</a:t>
            </a:r>
          </a:p>
          <a:p>
            <a:pPr marL="1428750" lvl="2" indent="-514350">
              <a:buFont typeface="+mj-lt"/>
              <a:buAutoNum type="alphaLcParenR"/>
            </a:pPr>
            <a:r>
              <a:rPr lang="en-US" sz="1600" dirty="0"/>
              <a:t> 5,000 – 10,000 for non precision instrument runways</a:t>
            </a:r>
          </a:p>
          <a:p>
            <a:pPr marL="1428750" lvl="2" indent="-514350">
              <a:buFont typeface="+mj-lt"/>
              <a:buAutoNum type="alphaLcParenR"/>
            </a:pPr>
            <a:r>
              <a:rPr lang="en-US" sz="1600" dirty="0"/>
              <a:t>50,000 for precision instrument runways</a:t>
            </a:r>
          </a:p>
          <a:p>
            <a:pPr marL="514350" indent="-514350">
              <a:buFont typeface="+mj-lt"/>
              <a:buAutoNum type="alphaLcParenR"/>
            </a:pPr>
            <a:r>
              <a:rPr lang="en-US" sz="2400" dirty="0"/>
              <a:t>Transitional Surface</a:t>
            </a:r>
          </a:p>
          <a:p>
            <a:pPr marL="971550" lvl="1" indent="-514350">
              <a:buFont typeface="+mj-lt"/>
              <a:buAutoNum type="alphaLcParenR"/>
            </a:pPr>
            <a:r>
              <a:rPr lang="en-US" sz="2000" dirty="0"/>
              <a:t>Connects the primary, approach, and conical surfaces at a slope of 7:1.</a:t>
            </a:r>
          </a:p>
          <a:p>
            <a:pPr lvl="1"/>
            <a:endParaRPr lang="en-US" dirty="0"/>
          </a:p>
          <a:p>
            <a:r>
              <a:rPr lang="en-US" sz="2000" dirty="0"/>
              <a:t>Referenced in the Ohio Revised Code</a:t>
            </a:r>
          </a:p>
        </p:txBody>
      </p:sp>
      <p:pic>
        <p:nvPicPr>
          <p:cNvPr id="6" name="Picture 5"/>
          <p:cNvPicPr>
            <a:picLocks noChangeAspect="1"/>
          </p:cNvPicPr>
          <p:nvPr/>
        </p:nvPicPr>
        <p:blipFill>
          <a:blip r:embed="rId2"/>
          <a:stretch>
            <a:fillRect/>
          </a:stretch>
        </p:blipFill>
        <p:spPr>
          <a:xfrm>
            <a:off x="4878494" y="1612255"/>
            <a:ext cx="6935401" cy="4637859"/>
          </a:xfrm>
          <a:prstGeom prst="rect">
            <a:avLst/>
          </a:prstGeom>
        </p:spPr>
      </p:pic>
    </p:spTree>
    <p:extLst>
      <p:ext uri="{BB962C8B-B14F-4D97-AF65-F5344CB8AC3E}">
        <p14:creationId xmlns:p14="http://schemas.microsoft.com/office/powerpoint/2010/main" val="2239212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4EC93DFA-70F6-4220-86AB-AD3183C08C91}" type="slidenum">
              <a:rPr lang="en-US" smtClean="0"/>
              <a:t>16</a:t>
            </a:fld>
            <a:endParaRPr lang="en-US" dirty="0"/>
          </a:p>
        </p:txBody>
      </p:sp>
      <p:sp>
        <p:nvSpPr>
          <p:cNvPr id="4" name="Title 3"/>
          <p:cNvSpPr>
            <a:spLocks noGrp="1"/>
          </p:cNvSpPr>
          <p:nvPr>
            <p:ph type="title"/>
          </p:nvPr>
        </p:nvSpPr>
        <p:spPr/>
        <p:txBody>
          <a:bodyPr/>
          <a:lstStyle/>
          <a:p>
            <a:r>
              <a:rPr lang="en-US" dirty="0"/>
              <a:t>Imaginary Surfaces</a:t>
            </a:r>
          </a:p>
        </p:txBody>
      </p:sp>
      <p:pic>
        <p:nvPicPr>
          <p:cNvPr id="5" name="Picture 4"/>
          <p:cNvPicPr>
            <a:picLocks noChangeAspect="1"/>
          </p:cNvPicPr>
          <p:nvPr/>
        </p:nvPicPr>
        <p:blipFill>
          <a:blip r:embed="rId2"/>
          <a:stretch>
            <a:fillRect/>
          </a:stretch>
        </p:blipFill>
        <p:spPr>
          <a:xfrm>
            <a:off x="5337201" y="2366930"/>
            <a:ext cx="6848475" cy="2933700"/>
          </a:xfrm>
          <a:prstGeom prst="rect">
            <a:avLst/>
          </a:prstGeom>
        </p:spPr>
      </p:pic>
      <p:pic>
        <p:nvPicPr>
          <p:cNvPr id="6" name="Picture 5"/>
          <p:cNvPicPr>
            <a:picLocks noChangeAspect="1"/>
          </p:cNvPicPr>
          <p:nvPr/>
        </p:nvPicPr>
        <p:blipFill>
          <a:blip r:embed="rId3"/>
          <a:stretch>
            <a:fillRect/>
          </a:stretch>
        </p:blipFill>
        <p:spPr>
          <a:xfrm>
            <a:off x="140615" y="1543166"/>
            <a:ext cx="5339106" cy="4813184"/>
          </a:xfrm>
          <a:prstGeom prst="rect">
            <a:avLst/>
          </a:prstGeom>
        </p:spPr>
      </p:pic>
    </p:spTree>
    <p:extLst>
      <p:ext uri="{BB962C8B-B14F-4D97-AF65-F5344CB8AC3E}">
        <p14:creationId xmlns:p14="http://schemas.microsoft.com/office/powerpoint/2010/main" val="2458929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OCR 6 Imaginary Surfaces + 14 CFR Part 77.17(a)(2)</a:t>
            </a:r>
          </a:p>
        </p:txBody>
      </p:sp>
      <p:sp>
        <p:nvSpPr>
          <p:cNvPr id="3" name="Slide Number Placeholder 2"/>
          <p:cNvSpPr>
            <a:spLocks noGrp="1"/>
          </p:cNvSpPr>
          <p:nvPr>
            <p:ph type="sldNum" sz="quarter" idx="12"/>
          </p:nvPr>
        </p:nvSpPr>
        <p:spPr/>
        <p:txBody>
          <a:bodyPr/>
          <a:lstStyle/>
          <a:p>
            <a:fld id="{4EC93DFA-70F6-4220-86AB-AD3183C08C91}" type="slidenum">
              <a:rPr lang="en-US" smtClean="0"/>
              <a:t>17</a:t>
            </a:fld>
            <a:endParaRPr lang="en-US" dirty="0"/>
          </a:p>
        </p:txBody>
      </p:sp>
      <p:sp>
        <p:nvSpPr>
          <p:cNvPr id="4" name="Title 3"/>
          <p:cNvSpPr>
            <a:spLocks noGrp="1"/>
          </p:cNvSpPr>
          <p:nvPr>
            <p:ph type="title"/>
          </p:nvPr>
        </p:nvSpPr>
        <p:spPr/>
        <p:txBody>
          <a:bodyPr/>
          <a:lstStyle/>
          <a:p>
            <a:r>
              <a:rPr lang="en-US" dirty="0"/>
              <a:t>Imaginary Surfaces + Part 77</a:t>
            </a:r>
          </a:p>
        </p:txBody>
      </p:sp>
      <p:pic>
        <p:nvPicPr>
          <p:cNvPr id="5" name="Picture 4"/>
          <p:cNvPicPr>
            <a:picLocks noChangeAspect="1"/>
          </p:cNvPicPr>
          <p:nvPr/>
        </p:nvPicPr>
        <p:blipFill>
          <a:blip r:embed="rId2"/>
          <a:stretch>
            <a:fillRect/>
          </a:stretch>
        </p:blipFill>
        <p:spPr>
          <a:xfrm>
            <a:off x="3001690" y="1996174"/>
            <a:ext cx="6188620" cy="4725301"/>
          </a:xfrm>
          <a:prstGeom prst="rect">
            <a:avLst/>
          </a:prstGeom>
        </p:spPr>
      </p:pic>
    </p:spTree>
    <p:extLst>
      <p:ext uri="{BB962C8B-B14F-4D97-AF65-F5344CB8AC3E}">
        <p14:creationId xmlns:p14="http://schemas.microsoft.com/office/powerpoint/2010/main" val="89230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18</a:t>
            </a:fld>
            <a:endParaRPr lang="en-US" dirty="0"/>
          </a:p>
        </p:txBody>
      </p:sp>
      <p:sp>
        <p:nvSpPr>
          <p:cNvPr id="4" name="Title 3"/>
          <p:cNvSpPr>
            <a:spLocks noGrp="1"/>
          </p:cNvSpPr>
          <p:nvPr>
            <p:ph type="title"/>
          </p:nvPr>
        </p:nvSpPr>
        <p:spPr/>
        <p:txBody>
          <a:bodyPr/>
          <a:lstStyle/>
          <a:p>
            <a:r>
              <a:rPr lang="en-US" dirty="0"/>
              <a:t>Other Parts of Part 77: VFR Traffic Patterns</a:t>
            </a:r>
          </a:p>
        </p:txBody>
      </p:sp>
      <p:sp>
        <p:nvSpPr>
          <p:cNvPr id="5" name="Content Placeholder 4"/>
          <p:cNvSpPr txBox="1">
            <a:spLocks/>
          </p:cNvSpPr>
          <p:nvPr/>
        </p:nvSpPr>
        <p:spPr>
          <a:xfrm>
            <a:off x="219456" y="1465994"/>
            <a:ext cx="3694176" cy="263966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Visual Flight Rules</a:t>
            </a:r>
            <a:r>
              <a:rPr lang="en-US" b="0" dirty="0"/>
              <a:t>: regulations under which a pilot operates an aircraft in weather conditions generally clear enough to allow the pilot to see where the aircraft is going</a:t>
            </a:r>
          </a:p>
          <a:p>
            <a:r>
              <a:rPr lang="en-US" dirty="0"/>
              <a:t>Traffic Pattern</a:t>
            </a:r>
            <a:r>
              <a:rPr lang="en-US" b="0" dirty="0"/>
              <a:t>: standard path for coordinating air traffic. Allows pilots to know from where to expect other air traffic.</a:t>
            </a:r>
          </a:p>
          <a:p>
            <a:r>
              <a:rPr lang="en-US" dirty="0"/>
              <a:t>Category: A-D</a:t>
            </a:r>
          </a:p>
        </p:txBody>
      </p:sp>
      <p:pic>
        <p:nvPicPr>
          <p:cNvPr id="7" name="Picture 2" descr="Image result for VFR traffic pat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12" y="4105656"/>
            <a:ext cx="5041392" cy="21375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817870" y="1465994"/>
            <a:ext cx="5231044" cy="4946212"/>
          </a:xfrm>
          <a:prstGeom prst="rect">
            <a:avLst/>
          </a:prstGeom>
        </p:spPr>
      </p:pic>
      <p:sp>
        <p:nvSpPr>
          <p:cNvPr id="10" name="Rectangle 9"/>
          <p:cNvSpPr/>
          <p:nvPr/>
        </p:nvSpPr>
        <p:spPr>
          <a:xfrm>
            <a:off x="11126457" y="2056614"/>
            <a:ext cx="273377" cy="27337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26457" y="1633979"/>
            <a:ext cx="273377" cy="2985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31413" y="2417740"/>
            <a:ext cx="273377" cy="2733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131413" y="2815236"/>
            <a:ext cx="273377" cy="27337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477377" y="1598571"/>
            <a:ext cx="461913" cy="369332"/>
          </a:xfrm>
          <a:prstGeom prst="rect">
            <a:avLst/>
          </a:prstGeom>
          <a:noFill/>
        </p:spPr>
        <p:txBody>
          <a:bodyPr wrap="square" rtlCol="0">
            <a:spAutoFit/>
          </a:bodyPr>
          <a:lstStyle/>
          <a:p>
            <a:r>
              <a:rPr lang="en-US" dirty="0"/>
              <a:t>D</a:t>
            </a:r>
          </a:p>
        </p:txBody>
      </p:sp>
      <p:sp>
        <p:nvSpPr>
          <p:cNvPr id="18" name="TextBox 17"/>
          <p:cNvSpPr txBox="1"/>
          <p:nvPr/>
        </p:nvSpPr>
        <p:spPr>
          <a:xfrm>
            <a:off x="11477376" y="1967903"/>
            <a:ext cx="461913" cy="369332"/>
          </a:xfrm>
          <a:prstGeom prst="rect">
            <a:avLst/>
          </a:prstGeom>
          <a:noFill/>
        </p:spPr>
        <p:txBody>
          <a:bodyPr wrap="square" rtlCol="0">
            <a:spAutoFit/>
          </a:bodyPr>
          <a:lstStyle/>
          <a:p>
            <a:r>
              <a:rPr lang="en-US" dirty="0"/>
              <a:t>C</a:t>
            </a:r>
          </a:p>
        </p:txBody>
      </p:sp>
      <p:sp>
        <p:nvSpPr>
          <p:cNvPr id="19" name="TextBox 18"/>
          <p:cNvSpPr txBox="1"/>
          <p:nvPr/>
        </p:nvSpPr>
        <p:spPr>
          <a:xfrm>
            <a:off x="11477376" y="2369762"/>
            <a:ext cx="461913" cy="369332"/>
          </a:xfrm>
          <a:prstGeom prst="rect">
            <a:avLst/>
          </a:prstGeom>
          <a:noFill/>
        </p:spPr>
        <p:txBody>
          <a:bodyPr wrap="square" rtlCol="0">
            <a:spAutoFit/>
          </a:bodyPr>
          <a:lstStyle/>
          <a:p>
            <a:r>
              <a:rPr lang="en-US" dirty="0"/>
              <a:t>B</a:t>
            </a:r>
          </a:p>
        </p:txBody>
      </p:sp>
      <p:sp>
        <p:nvSpPr>
          <p:cNvPr id="20" name="TextBox 19"/>
          <p:cNvSpPr txBox="1"/>
          <p:nvPr/>
        </p:nvSpPr>
        <p:spPr>
          <a:xfrm>
            <a:off x="11477375" y="2757657"/>
            <a:ext cx="461913" cy="369332"/>
          </a:xfrm>
          <a:prstGeom prst="rect">
            <a:avLst/>
          </a:prstGeom>
          <a:noFill/>
        </p:spPr>
        <p:txBody>
          <a:bodyPr wrap="square" rtlCol="0">
            <a:spAutoFit/>
          </a:bodyPr>
          <a:lstStyle/>
          <a:p>
            <a:r>
              <a:rPr lang="en-US" dirty="0"/>
              <a:t>A</a:t>
            </a:r>
          </a:p>
        </p:txBody>
      </p:sp>
    </p:spTree>
    <p:extLst>
      <p:ext uri="{BB962C8B-B14F-4D97-AF65-F5344CB8AC3E}">
        <p14:creationId xmlns:p14="http://schemas.microsoft.com/office/powerpoint/2010/main" val="2842596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19</a:t>
            </a:fld>
            <a:endParaRPr lang="en-US" dirty="0"/>
          </a:p>
        </p:txBody>
      </p:sp>
      <p:sp>
        <p:nvSpPr>
          <p:cNvPr id="4" name="Title 3"/>
          <p:cNvSpPr>
            <a:spLocks noGrp="1"/>
          </p:cNvSpPr>
          <p:nvPr>
            <p:ph type="title"/>
          </p:nvPr>
        </p:nvSpPr>
        <p:spPr/>
        <p:txBody>
          <a:bodyPr/>
          <a:lstStyle/>
          <a:p>
            <a:r>
              <a:rPr lang="en-US" dirty="0"/>
              <a:t>VFR: Categories</a:t>
            </a:r>
          </a:p>
        </p:txBody>
      </p:sp>
      <p:sp>
        <p:nvSpPr>
          <p:cNvPr id="5" name="Content Placeholder 4"/>
          <p:cNvSpPr>
            <a:spLocks noGrp="1"/>
          </p:cNvSpPr>
          <p:nvPr>
            <p:ph idx="1"/>
          </p:nvPr>
        </p:nvSpPr>
        <p:spPr>
          <a:xfrm>
            <a:off x="219456" y="1465994"/>
            <a:ext cx="11320272" cy="4971382"/>
          </a:xfrm>
        </p:spPr>
        <p:txBody>
          <a:bodyPr>
            <a:normAutofit/>
          </a:bodyPr>
          <a:lstStyle/>
          <a:p>
            <a:r>
              <a:rPr lang="en-US" b="0" dirty="0"/>
              <a:t>VFR Traffic Patterns Vary based on the runway design and the allowable approach speeds for safe landing. Aircraft are categorized by approach speed:</a:t>
            </a:r>
          </a:p>
        </p:txBody>
      </p:sp>
      <p:sp>
        <p:nvSpPr>
          <p:cNvPr id="6" name="Slide Number Placeholder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C93DFA-70F6-4220-86AB-AD3183C08C91}" type="slidenum">
              <a:rPr lang="en-US" smtClean="0"/>
              <a:pPr/>
              <a:t>19</a:t>
            </a:fld>
            <a:endParaRPr lang="en-US" dirty="0"/>
          </a:p>
        </p:txBody>
      </p:sp>
      <p:pic>
        <p:nvPicPr>
          <p:cNvPr id="7" name="Picture 2" descr="Image result for small single engine airpl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101" y="2833291"/>
            <a:ext cx="2543556" cy="16957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EMB-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309" y="2693631"/>
            <a:ext cx="2757488" cy="17058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B737"/>
          <p:cNvPicPr>
            <a:picLocks noChangeAspect="1" noChangeArrowheads="1"/>
          </p:cNvPicPr>
          <p:nvPr/>
        </p:nvPicPr>
        <p:blipFill rotWithShape="1">
          <a:blip r:embed="rId4">
            <a:extLst>
              <a:ext uri="{28A0092B-C50C-407E-A947-70E740481C1C}">
                <a14:useLocalDpi xmlns:a14="http://schemas.microsoft.com/office/drawing/2010/main" val="0"/>
              </a:ext>
            </a:extLst>
          </a:blip>
          <a:srcRect l="5464" r="7063"/>
          <a:stretch/>
        </p:blipFill>
        <p:spPr bwMode="auto">
          <a:xfrm>
            <a:off x="2267479" y="4857043"/>
            <a:ext cx="2969384" cy="1939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Boeing 7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058" y="4890129"/>
            <a:ext cx="2864486" cy="19067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93085" y="2866204"/>
            <a:ext cx="3555644" cy="646331"/>
          </a:xfrm>
          <a:prstGeom prst="rect">
            <a:avLst/>
          </a:prstGeom>
          <a:solidFill>
            <a:schemeClr val="bg1"/>
          </a:solidFill>
          <a:ln>
            <a:solidFill>
              <a:schemeClr val="accent1">
                <a:lumMod val="50000"/>
              </a:schemeClr>
            </a:solidFill>
          </a:ln>
        </p:spPr>
        <p:txBody>
          <a:bodyPr wrap="square" rtlCol="0">
            <a:spAutoFit/>
          </a:bodyPr>
          <a:lstStyle/>
          <a:p>
            <a:r>
              <a:rPr lang="en-US" b="1" dirty="0"/>
              <a:t>Category A</a:t>
            </a:r>
            <a:r>
              <a:rPr lang="en-US" dirty="0"/>
              <a:t>: &lt;91 knots</a:t>
            </a:r>
          </a:p>
          <a:p>
            <a:r>
              <a:rPr lang="en-US" dirty="0"/>
              <a:t>Small single engine airplanes</a:t>
            </a:r>
          </a:p>
        </p:txBody>
      </p:sp>
      <p:sp>
        <p:nvSpPr>
          <p:cNvPr id="12" name="TextBox 11"/>
          <p:cNvSpPr txBox="1"/>
          <p:nvPr/>
        </p:nvSpPr>
        <p:spPr>
          <a:xfrm>
            <a:off x="6539046" y="2508224"/>
            <a:ext cx="2881726" cy="923330"/>
          </a:xfrm>
          <a:prstGeom prst="rect">
            <a:avLst/>
          </a:prstGeom>
          <a:solidFill>
            <a:schemeClr val="bg1"/>
          </a:solidFill>
          <a:ln>
            <a:solidFill>
              <a:schemeClr val="accent1">
                <a:lumMod val="50000"/>
              </a:schemeClr>
            </a:solidFill>
          </a:ln>
        </p:spPr>
        <p:txBody>
          <a:bodyPr wrap="square" rtlCol="0">
            <a:spAutoFit/>
          </a:bodyPr>
          <a:lstStyle/>
          <a:p>
            <a:r>
              <a:rPr lang="en-US" dirty="0"/>
              <a:t>Category B: 91 – 120 knots</a:t>
            </a:r>
          </a:p>
          <a:p>
            <a:r>
              <a:rPr lang="en-US" dirty="0"/>
              <a:t>Commuter aircraft, business jets</a:t>
            </a:r>
          </a:p>
        </p:txBody>
      </p:sp>
      <p:sp>
        <p:nvSpPr>
          <p:cNvPr id="13" name="TextBox 12"/>
          <p:cNvSpPr txBox="1"/>
          <p:nvPr/>
        </p:nvSpPr>
        <p:spPr>
          <a:xfrm>
            <a:off x="522580" y="4622000"/>
            <a:ext cx="3661386" cy="646331"/>
          </a:xfrm>
          <a:prstGeom prst="rect">
            <a:avLst/>
          </a:prstGeom>
          <a:solidFill>
            <a:schemeClr val="bg1"/>
          </a:solidFill>
          <a:ln>
            <a:solidFill>
              <a:schemeClr val="accent1">
                <a:lumMod val="50000"/>
              </a:schemeClr>
            </a:solidFill>
          </a:ln>
        </p:spPr>
        <p:txBody>
          <a:bodyPr wrap="square" rtlCol="0">
            <a:spAutoFit/>
          </a:bodyPr>
          <a:lstStyle/>
          <a:p>
            <a:r>
              <a:rPr lang="en-US" b="1" dirty="0"/>
              <a:t>Category C</a:t>
            </a:r>
            <a:r>
              <a:rPr lang="en-US" dirty="0"/>
              <a:t>: 121 – 140 knots</a:t>
            </a:r>
          </a:p>
          <a:p>
            <a:r>
              <a:rPr lang="en-US" dirty="0"/>
              <a:t>Medium range commercial planes</a:t>
            </a:r>
          </a:p>
        </p:txBody>
      </p:sp>
      <p:sp>
        <p:nvSpPr>
          <p:cNvPr id="14" name="TextBox 13"/>
          <p:cNvSpPr txBox="1"/>
          <p:nvPr/>
        </p:nvSpPr>
        <p:spPr>
          <a:xfrm>
            <a:off x="6461347" y="4483501"/>
            <a:ext cx="3112422" cy="923330"/>
          </a:xfrm>
          <a:prstGeom prst="rect">
            <a:avLst/>
          </a:prstGeom>
          <a:solidFill>
            <a:schemeClr val="bg1"/>
          </a:solidFill>
          <a:ln>
            <a:solidFill>
              <a:schemeClr val="accent1">
                <a:lumMod val="50000"/>
              </a:schemeClr>
            </a:solidFill>
          </a:ln>
        </p:spPr>
        <p:txBody>
          <a:bodyPr wrap="square" rtlCol="0">
            <a:spAutoFit/>
          </a:bodyPr>
          <a:lstStyle/>
          <a:p>
            <a:r>
              <a:rPr lang="en-US" b="1" dirty="0"/>
              <a:t>Category D</a:t>
            </a:r>
            <a:r>
              <a:rPr lang="en-US" dirty="0"/>
              <a:t>: 141 – 165 knots</a:t>
            </a:r>
          </a:p>
          <a:p>
            <a:r>
              <a:rPr lang="en-US" dirty="0"/>
              <a:t>Heavy Range commercial and heavy transport</a:t>
            </a:r>
          </a:p>
        </p:txBody>
      </p:sp>
    </p:spTree>
    <p:extLst>
      <p:ext uri="{BB962C8B-B14F-4D97-AF65-F5344CB8AC3E}">
        <p14:creationId xmlns:p14="http://schemas.microsoft.com/office/powerpoint/2010/main" val="2530490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FAA Filing Process</a:t>
            </a:r>
          </a:p>
          <a:p>
            <a:endParaRPr lang="en-US" dirty="0"/>
          </a:p>
          <a:p>
            <a:r>
              <a:rPr lang="en-US" dirty="0"/>
              <a:t>14 CFR Part 77 Definitions</a:t>
            </a:r>
          </a:p>
          <a:p>
            <a:pPr marL="0" indent="0">
              <a:buNone/>
            </a:pPr>
            <a:endParaRPr lang="en-US" dirty="0"/>
          </a:p>
          <a:p>
            <a:r>
              <a:rPr lang="en-US" dirty="0"/>
              <a:t>ODOT Process</a:t>
            </a:r>
          </a:p>
          <a:p>
            <a:endParaRPr lang="en-US" dirty="0"/>
          </a:p>
          <a:p>
            <a:r>
              <a:rPr lang="en-US" dirty="0"/>
              <a:t>Examples</a:t>
            </a:r>
          </a:p>
          <a:p>
            <a:pPr marL="0" indent="0">
              <a:buNone/>
            </a:pPr>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2</a:t>
            </a:fld>
            <a:endParaRPr lang="en-US" dirty="0"/>
          </a:p>
        </p:txBody>
      </p:sp>
      <p:sp>
        <p:nvSpPr>
          <p:cNvPr id="4" name="Title 3"/>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008971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90597"/>
            <a:ext cx="4671060" cy="4686366"/>
          </a:xfrm>
        </p:spPr>
        <p:txBody>
          <a:bodyPr>
            <a:normAutofit fontScale="92500" lnSpcReduction="10000"/>
          </a:bodyPr>
          <a:lstStyle/>
          <a:p>
            <a:r>
              <a:rPr lang="en-US" dirty="0"/>
              <a:t>ODOT automatically retrieves filings from FAA system.</a:t>
            </a:r>
          </a:p>
          <a:p>
            <a:r>
              <a:rPr lang="en-US" dirty="0"/>
              <a:t>The ORC gives ODOT authority to issue/deny a permit within the 6 imaginary surfaces. (See 4561.31(a))</a:t>
            </a:r>
          </a:p>
          <a:p>
            <a:r>
              <a:rPr lang="en-US" dirty="0"/>
              <a:t>However, ODOT has recently taken the position that all obstructions under Part 77 should be denied permits.</a:t>
            </a:r>
          </a:p>
        </p:txBody>
      </p:sp>
      <p:sp>
        <p:nvSpPr>
          <p:cNvPr id="3" name="Slide Number Placeholder 2"/>
          <p:cNvSpPr>
            <a:spLocks noGrp="1"/>
          </p:cNvSpPr>
          <p:nvPr>
            <p:ph type="sldNum" sz="quarter" idx="12"/>
          </p:nvPr>
        </p:nvSpPr>
        <p:spPr/>
        <p:txBody>
          <a:bodyPr/>
          <a:lstStyle/>
          <a:p>
            <a:fld id="{4EC93DFA-70F6-4220-86AB-AD3183C08C91}" type="slidenum">
              <a:rPr lang="en-US" smtClean="0"/>
              <a:t>20</a:t>
            </a:fld>
            <a:endParaRPr lang="en-US" dirty="0"/>
          </a:p>
        </p:txBody>
      </p:sp>
      <p:sp>
        <p:nvSpPr>
          <p:cNvPr id="4" name="Title 3"/>
          <p:cNvSpPr>
            <a:spLocks noGrp="1"/>
          </p:cNvSpPr>
          <p:nvPr>
            <p:ph type="title"/>
          </p:nvPr>
        </p:nvSpPr>
        <p:spPr/>
        <p:txBody>
          <a:bodyPr/>
          <a:lstStyle/>
          <a:p>
            <a:r>
              <a:rPr lang="en-US" dirty="0"/>
              <a:t>ODOT Process</a:t>
            </a:r>
          </a:p>
        </p:txBody>
      </p:sp>
      <p:pic>
        <p:nvPicPr>
          <p:cNvPr id="5" name="Picture 4"/>
          <p:cNvPicPr>
            <a:picLocks noChangeAspect="1"/>
          </p:cNvPicPr>
          <p:nvPr/>
        </p:nvPicPr>
        <p:blipFill>
          <a:blip r:embed="rId2"/>
          <a:stretch>
            <a:fillRect/>
          </a:stretch>
        </p:blipFill>
        <p:spPr>
          <a:xfrm>
            <a:off x="5604613" y="1561524"/>
            <a:ext cx="6011974" cy="4794826"/>
          </a:xfrm>
          <a:prstGeom prst="rect">
            <a:avLst/>
          </a:prstGeom>
        </p:spPr>
      </p:pic>
    </p:spTree>
    <p:extLst>
      <p:ext uri="{BB962C8B-B14F-4D97-AF65-F5344CB8AC3E}">
        <p14:creationId xmlns:p14="http://schemas.microsoft.com/office/powerpoint/2010/main" val="254754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90597"/>
            <a:ext cx="10515600" cy="3892303"/>
          </a:xfrm>
        </p:spPr>
        <p:txBody>
          <a:bodyPr>
            <a:normAutofit fontScale="92500"/>
          </a:bodyPr>
          <a:lstStyle/>
          <a:p>
            <a:r>
              <a:rPr lang="en-US" dirty="0"/>
              <a:t>1 - 2 people within ODOT and one outside consultant that handle all airspace evaluation matters (compared to hundreds at the FAA) </a:t>
            </a:r>
          </a:p>
          <a:p>
            <a:pPr lvl="1"/>
            <a:r>
              <a:rPr lang="en-US" dirty="0"/>
              <a:t>ODOT usually no prior experience in airspace matters</a:t>
            </a:r>
          </a:p>
          <a:p>
            <a:pPr lvl="1"/>
            <a:r>
              <a:rPr lang="en-US" dirty="0"/>
              <a:t>Consultant only screens for Part 77.17 (a)(1)/(a)(2) obstructions</a:t>
            </a:r>
          </a:p>
          <a:p>
            <a:r>
              <a:rPr lang="en-US" dirty="0"/>
              <a:t>Only one group within ODOT (compared to 10 at the FAA)</a:t>
            </a:r>
          </a:p>
          <a:p>
            <a:r>
              <a:rPr lang="en-US" dirty="0"/>
              <a:t>ODOT has then the position that it will deny permits for any structure that penetrates any Part 77 surface</a:t>
            </a:r>
          </a:p>
          <a:p>
            <a:r>
              <a:rPr lang="en-US" dirty="0"/>
              <a:t>Does not conduct an “Aeronautical Study”</a:t>
            </a:r>
          </a:p>
          <a:p>
            <a:r>
              <a:rPr lang="en-US" dirty="0"/>
              <a:t>Obstructions = Hazards</a:t>
            </a:r>
          </a:p>
          <a:p>
            <a:pPr marL="457200" lvl="1" indent="0">
              <a:buNone/>
            </a:pPr>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21</a:t>
            </a:fld>
            <a:endParaRPr lang="en-US" dirty="0"/>
          </a:p>
        </p:txBody>
      </p:sp>
      <p:sp>
        <p:nvSpPr>
          <p:cNvPr id="4" name="Title 3"/>
          <p:cNvSpPr>
            <a:spLocks noGrp="1"/>
          </p:cNvSpPr>
          <p:nvPr>
            <p:ph type="title"/>
          </p:nvPr>
        </p:nvSpPr>
        <p:spPr/>
        <p:txBody>
          <a:bodyPr/>
          <a:lstStyle/>
          <a:p>
            <a:r>
              <a:rPr lang="en-US" dirty="0"/>
              <a:t>ODOT Process</a:t>
            </a:r>
          </a:p>
        </p:txBody>
      </p:sp>
    </p:spTree>
    <p:extLst>
      <p:ext uri="{BB962C8B-B14F-4D97-AF65-F5344CB8AC3E}">
        <p14:creationId xmlns:p14="http://schemas.microsoft.com/office/powerpoint/2010/main" val="23906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115B5C-C676-43FD-A35A-D40C5119009E}"/>
              </a:ext>
            </a:extLst>
          </p:cNvPr>
          <p:cNvSpPr>
            <a:spLocks noGrp="1"/>
          </p:cNvSpPr>
          <p:nvPr>
            <p:ph idx="1"/>
          </p:nvPr>
        </p:nvSpPr>
        <p:spPr>
          <a:xfrm>
            <a:off x="838200" y="1490597"/>
            <a:ext cx="5713602" cy="4686366"/>
          </a:xfrm>
        </p:spPr>
        <p:txBody>
          <a:bodyPr/>
          <a:lstStyle/>
          <a:p>
            <a:r>
              <a:rPr lang="en-US" dirty="0"/>
              <a:t>Department of Defense</a:t>
            </a:r>
          </a:p>
          <a:p>
            <a:pPr lvl="1"/>
            <a:r>
              <a:rPr lang="en-US" dirty="0"/>
              <a:t>Long Range Radar</a:t>
            </a:r>
          </a:p>
          <a:p>
            <a:pPr lvl="1"/>
            <a:r>
              <a:rPr lang="en-US" dirty="0"/>
              <a:t>NEXRAD Radar</a:t>
            </a:r>
          </a:p>
          <a:p>
            <a:pPr lvl="1"/>
            <a:r>
              <a:rPr lang="en-US" dirty="0"/>
              <a:t>Military Operations</a:t>
            </a:r>
          </a:p>
          <a:p>
            <a:pPr lvl="1"/>
            <a:endParaRPr lang="en-US" dirty="0"/>
          </a:p>
          <a:p>
            <a:pPr lvl="1"/>
            <a:endParaRPr lang="en-US" dirty="0"/>
          </a:p>
          <a:p>
            <a:r>
              <a:rPr lang="en-US" dirty="0"/>
              <a:t>Navigation Aids</a:t>
            </a:r>
          </a:p>
        </p:txBody>
      </p:sp>
      <p:sp>
        <p:nvSpPr>
          <p:cNvPr id="3" name="Slide Number Placeholder 2">
            <a:extLst>
              <a:ext uri="{FF2B5EF4-FFF2-40B4-BE49-F238E27FC236}">
                <a16:creationId xmlns:a16="http://schemas.microsoft.com/office/drawing/2014/main" id="{DE08787E-C859-47F1-9CAD-2FE366205EA9}"/>
              </a:ext>
            </a:extLst>
          </p:cNvPr>
          <p:cNvSpPr>
            <a:spLocks noGrp="1"/>
          </p:cNvSpPr>
          <p:nvPr>
            <p:ph type="sldNum" sz="quarter" idx="12"/>
          </p:nvPr>
        </p:nvSpPr>
        <p:spPr/>
        <p:txBody>
          <a:bodyPr/>
          <a:lstStyle/>
          <a:p>
            <a:fld id="{4EC93DFA-70F6-4220-86AB-AD3183C08C91}" type="slidenum">
              <a:rPr lang="en-US" smtClean="0"/>
              <a:t>22</a:t>
            </a:fld>
            <a:endParaRPr lang="en-US"/>
          </a:p>
        </p:txBody>
      </p:sp>
      <p:sp>
        <p:nvSpPr>
          <p:cNvPr id="2" name="Title 1">
            <a:extLst>
              <a:ext uri="{FF2B5EF4-FFF2-40B4-BE49-F238E27FC236}">
                <a16:creationId xmlns:a16="http://schemas.microsoft.com/office/drawing/2014/main" id="{D2C94F43-925F-43AE-AE51-A07195AC21C5}"/>
              </a:ext>
            </a:extLst>
          </p:cNvPr>
          <p:cNvSpPr>
            <a:spLocks noGrp="1"/>
          </p:cNvSpPr>
          <p:nvPr>
            <p:ph type="title"/>
          </p:nvPr>
        </p:nvSpPr>
        <p:spPr/>
        <p:txBody>
          <a:bodyPr>
            <a:normAutofit fontScale="90000"/>
          </a:bodyPr>
          <a:lstStyle/>
          <a:p>
            <a:r>
              <a:rPr lang="en-US" dirty="0"/>
              <a:t>Other Things to Consider</a:t>
            </a:r>
          </a:p>
        </p:txBody>
      </p:sp>
      <p:sp>
        <p:nvSpPr>
          <p:cNvPr id="5" name="Text Placeholder 4">
            <a:extLst>
              <a:ext uri="{FF2B5EF4-FFF2-40B4-BE49-F238E27FC236}">
                <a16:creationId xmlns:a16="http://schemas.microsoft.com/office/drawing/2014/main" id="{34F22AA1-6631-4C1B-95BA-56F046BB52DA}"/>
              </a:ext>
            </a:extLst>
          </p:cNvPr>
          <p:cNvSpPr>
            <a:spLocks noGrp="1"/>
          </p:cNvSpPr>
          <p:nvPr>
            <p:ph type="body" sz="quarter" idx="13"/>
          </p:nvPr>
        </p:nvSpPr>
        <p:spPr/>
        <p:txBody>
          <a:bodyPr>
            <a:normAutofit fontScale="92500" lnSpcReduction="10000"/>
          </a:bodyPr>
          <a:lstStyle/>
          <a:p>
            <a:endParaRPr lang="en-US"/>
          </a:p>
        </p:txBody>
      </p:sp>
      <p:pic>
        <p:nvPicPr>
          <p:cNvPr id="7" name="Picture 6">
            <a:extLst>
              <a:ext uri="{FF2B5EF4-FFF2-40B4-BE49-F238E27FC236}">
                <a16:creationId xmlns:a16="http://schemas.microsoft.com/office/drawing/2014/main" id="{F110C37F-10F3-4FEA-9966-5D7514B9014B}"/>
              </a:ext>
            </a:extLst>
          </p:cNvPr>
          <p:cNvPicPr>
            <a:picLocks noChangeAspect="1"/>
          </p:cNvPicPr>
          <p:nvPr/>
        </p:nvPicPr>
        <p:blipFill>
          <a:blip r:embed="rId2"/>
          <a:stretch>
            <a:fillRect/>
          </a:stretch>
        </p:blipFill>
        <p:spPr>
          <a:xfrm>
            <a:off x="5461233" y="1490597"/>
            <a:ext cx="3428109" cy="3448196"/>
          </a:xfrm>
          <a:prstGeom prst="rect">
            <a:avLst/>
          </a:prstGeom>
        </p:spPr>
      </p:pic>
      <p:pic>
        <p:nvPicPr>
          <p:cNvPr id="9" name="Picture 8">
            <a:extLst>
              <a:ext uri="{FF2B5EF4-FFF2-40B4-BE49-F238E27FC236}">
                <a16:creationId xmlns:a16="http://schemas.microsoft.com/office/drawing/2014/main" id="{9E4820F0-C152-462B-8DA4-A4C32405F185}"/>
              </a:ext>
            </a:extLst>
          </p:cNvPr>
          <p:cNvPicPr>
            <a:picLocks noChangeAspect="1"/>
          </p:cNvPicPr>
          <p:nvPr/>
        </p:nvPicPr>
        <p:blipFill>
          <a:blip r:embed="rId3"/>
          <a:stretch>
            <a:fillRect/>
          </a:stretch>
        </p:blipFill>
        <p:spPr>
          <a:xfrm>
            <a:off x="8548381" y="1901158"/>
            <a:ext cx="3297398" cy="3264943"/>
          </a:xfrm>
          <a:prstGeom prst="rect">
            <a:avLst/>
          </a:prstGeom>
        </p:spPr>
      </p:pic>
      <p:pic>
        <p:nvPicPr>
          <p:cNvPr id="11" name="Picture 10">
            <a:extLst>
              <a:ext uri="{FF2B5EF4-FFF2-40B4-BE49-F238E27FC236}">
                <a16:creationId xmlns:a16="http://schemas.microsoft.com/office/drawing/2014/main" id="{DB102DAB-56A4-42FB-B210-E65A7381F6C7}"/>
              </a:ext>
            </a:extLst>
          </p:cNvPr>
          <p:cNvPicPr>
            <a:picLocks noChangeAspect="1"/>
          </p:cNvPicPr>
          <p:nvPr/>
        </p:nvPicPr>
        <p:blipFill>
          <a:blip r:embed="rId4"/>
          <a:stretch>
            <a:fillRect/>
          </a:stretch>
        </p:blipFill>
        <p:spPr>
          <a:xfrm>
            <a:off x="6364595" y="3808606"/>
            <a:ext cx="2987442" cy="2987442"/>
          </a:xfrm>
          <a:prstGeom prst="rect">
            <a:avLst/>
          </a:prstGeom>
        </p:spPr>
      </p:pic>
      <p:pic>
        <p:nvPicPr>
          <p:cNvPr id="1026" name="Picture 2" descr="The 9 Most Used Aircraft Navaids In History | Boldmethod">
            <a:extLst>
              <a:ext uri="{FF2B5EF4-FFF2-40B4-BE49-F238E27FC236}">
                <a16:creationId xmlns:a16="http://schemas.microsoft.com/office/drawing/2014/main" id="{AA5E80C0-DF93-4C01-8DB5-205EDABB7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4374" y="4504946"/>
            <a:ext cx="3107284" cy="2216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427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D1FFE55-6721-4CFD-8727-9569B831A3E4}"/>
              </a:ext>
            </a:extLst>
          </p:cNvPr>
          <p:cNvSpPr>
            <a:spLocks noGrp="1"/>
          </p:cNvSpPr>
          <p:nvPr>
            <p:ph idx="1"/>
          </p:nvPr>
        </p:nvSpPr>
        <p:spPr>
          <a:xfrm>
            <a:off x="838200" y="1490597"/>
            <a:ext cx="3613727" cy="4686366"/>
          </a:xfrm>
        </p:spPr>
        <p:txBody>
          <a:bodyPr>
            <a:normAutofit/>
          </a:bodyPr>
          <a:lstStyle/>
          <a:p>
            <a:r>
              <a:rPr lang="en-US" dirty="0"/>
              <a:t>Shows pilots the location of tallest structures in an area</a:t>
            </a:r>
          </a:p>
          <a:p>
            <a:r>
              <a:rPr lang="en-US" dirty="0"/>
              <a:t>Shows location of:</a:t>
            </a:r>
          </a:p>
          <a:p>
            <a:pPr lvl="1"/>
            <a:r>
              <a:rPr lang="en-US" dirty="0"/>
              <a:t>Airports</a:t>
            </a:r>
          </a:p>
          <a:p>
            <a:pPr lvl="1"/>
            <a:r>
              <a:rPr lang="en-US" dirty="0"/>
              <a:t>Navigation Aids</a:t>
            </a:r>
          </a:p>
          <a:p>
            <a:pPr lvl="1"/>
            <a:r>
              <a:rPr lang="en-US" dirty="0"/>
              <a:t>Flight paths</a:t>
            </a:r>
          </a:p>
          <a:p>
            <a:pPr lvl="1"/>
            <a:r>
              <a:rPr lang="en-US" dirty="0"/>
              <a:t>Military airspace</a:t>
            </a:r>
          </a:p>
          <a:p>
            <a:pPr lvl="1"/>
            <a:r>
              <a:rPr lang="en-US" dirty="0"/>
              <a:t>Among other things</a:t>
            </a:r>
          </a:p>
        </p:txBody>
      </p:sp>
      <p:sp>
        <p:nvSpPr>
          <p:cNvPr id="3" name="Slide Number Placeholder 2">
            <a:extLst>
              <a:ext uri="{FF2B5EF4-FFF2-40B4-BE49-F238E27FC236}">
                <a16:creationId xmlns:a16="http://schemas.microsoft.com/office/drawing/2014/main" id="{EC803E8C-D448-4A6E-AA34-906B46E32521}"/>
              </a:ext>
            </a:extLst>
          </p:cNvPr>
          <p:cNvSpPr>
            <a:spLocks noGrp="1"/>
          </p:cNvSpPr>
          <p:nvPr>
            <p:ph type="sldNum" sz="quarter" idx="12"/>
          </p:nvPr>
        </p:nvSpPr>
        <p:spPr/>
        <p:txBody>
          <a:bodyPr/>
          <a:lstStyle/>
          <a:p>
            <a:fld id="{4EC93DFA-70F6-4220-86AB-AD3183C08C91}" type="slidenum">
              <a:rPr lang="en-US" smtClean="0"/>
              <a:t>23</a:t>
            </a:fld>
            <a:endParaRPr lang="en-US"/>
          </a:p>
        </p:txBody>
      </p:sp>
      <p:sp>
        <p:nvSpPr>
          <p:cNvPr id="2" name="Title 1">
            <a:extLst>
              <a:ext uri="{FF2B5EF4-FFF2-40B4-BE49-F238E27FC236}">
                <a16:creationId xmlns:a16="http://schemas.microsoft.com/office/drawing/2014/main" id="{85FC8D3A-2F3A-4E38-9432-E3A7B9768D67}"/>
              </a:ext>
            </a:extLst>
          </p:cNvPr>
          <p:cNvSpPr>
            <a:spLocks noGrp="1"/>
          </p:cNvSpPr>
          <p:nvPr>
            <p:ph type="title"/>
          </p:nvPr>
        </p:nvSpPr>
        <p:spPr/>
        <p:txBody>
          <a:bodyPr>
            <a:normAutofit fontScale="90000"/>
          </a:bodyPr>
          <a:lstStyle/>
          <a:p>
            <a:r>
              <a:rPr lang="en-US" dirty="0"/>
              <a:t>Aeronautical Charts</a:t>
            </a:r>
          </a:p>
        </p:txBody>
      </p:sp>
      <p:sp>
        <p:nvSpPr>
          <p:cNvPr id="9" name="Text Placeholder 8">
            <a:extLst>
              <a:ext uri="{FF2B5EF4-FFF2-40B4-BE49-F238E27FC236}">
                <a16:creationId xmlns:a16="http://schemas.microsoft.com/office/drawing/2014/main" id="{0B17D913-F713-4DF3-A4CA-540B78C62321}"/>
              </a:ext>
            </a:extLst>
          </p:cNvPr>
          <p:cNvSpPr>
            <a:spLocks noGrp="1"/>
          </p:cNvSpPr>
          <p:nvPr>
            <p:ph type="body" sz="quarter" idx="13"/>
          </p:nvPr>
        </p:nvSpPr>
        <p:spPr/>
        <p:txBody>
          <a:bodyPr>
            <a:normAutofit fontScale="92500" lnSpcReduction="10000"/>
          </a:bodyPr>
          <a:lstStyle/>
          <a:p>
            <a:endParaRPr lang="en-US"/>
          </a:p>
        </p:txBody>
      </p:sp>
      <p:pic>
        <p:nvPicPr>
          <p:cNvPr id="7" name="Picture 6">
            <a:extLst>
              <a:ext uri="{FF2B5EF4-FFF2-40B4-BE49-F238E27FC236}">
                <a16:creationId xmlns:a16="http://schemas.microsoft.com/office/drawing/2014/main" id="{EE32D8CB-CDE0-4B25-BB95-5783FC1493A0}"/>
              </a:ext>
            </a:extLst>
          </p:cNvPr>
          <p:cNvPicPr>
            <a:picLocks noChangeAspect="1"/>
          </p:cNvPicPr>
          <p:nvPr/>
        </p:nvPicPr>
        <p:blipFill>
          <a:blip r:embed="rId2"/>
          <a:stretch>
            <a:fillRect/>
          </a:stretch>
        </p:blipFill>
        <p:spPr>
          <a:xfrm>
            <a:off x="4562763" y="1490597"/>
            <a:ext cx="6441209" cy="5094274"/>
          </a:xfrm>
          <a:prstGeom prst="rect">
            <a:avLst/>
          </a:prstGeom>
        </p:spPr>
      </p:pic>
    </p:spTree>
    <p:extLst>
      <p:ext uri="{BB962C8B-B14F-4D97-AF65-F5344CB8AC3E}">
        <p14:creationId xmlns:p14="http://schemas.microsoft.com/office/powerpoint/2010/main" val="1051667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Ottawa, Ohio turbine</a:t>
            </a:r>
          </a:p>
          <a:p>
            <a:pPr lvl="1"/>
            <a:r>
              <a:rPr lang="en-US" dirty="0"/>
              <a:t>&gt;16,900 feet from Putnam County Airport</a:t>
            </a:r>
          </a:p>
          <a:p>
            <a:pPr lvl="1"/>
            <a:r>
              <a:rPr lang="en-US" dirty="0"/>
              <a:t>Exceeds Part 77.17 (a)(2) by 167 </a:t>
            </a:r>
            <a:r>
              <a:rPr lang="en-US" dirty="0" err="1"/>
              <a:t>ft</a:t>
            </a:r>
            <a:endParaRPr lang="en-US" dirty="0"/>
          </a:p>
          <a:p>
            <a:pPr lvl="1"/>
            <a:r>
              <a:rPr lang="en-US" dirty="0"/>
              <a:t>Received a “Notice of Presumed Hazard” from the FAA</a:t>
            </a:r>
          </a:p>
          <a:p>
            <a:pPr lvl="2"/>
            <a:r>
              <a:rPr lang="en-US" dirty="0"/>
              <a:t>It was classified as an “obstruction” that needed further study </a:t>
            </a:r>
          </a:p>
          <a:p>
            <a:pPr lvl="1"/>
            <a:r>
              <a:rPr lang="en-US" dirty="0"/>
              <a:t>Aeronautical study was conducted and public comment period was opened</a:t>
            </a:r>
          </a:p>
          <a:p>
            <a:pPr lvl="1"/>
            <a:r>
              <a:rPr lang="en-US" dirty="0"/>
              <a:t>Conclusion: Determination of No Hazard to Air Navigation</a:t>
            </a:r>
          </a:p>
        </p:txBody>
      </p:sp>
      <p:sp>
        <p:nvSpPr>
          <p:cNvPr id="3" name="Slide Number Placeholder 2"/>
          <p:cNvSpPr>
            <a:spLocks noGrp="1"/>
          </p:cNvSpPr>
          <p:nvPr>
            <p:ph type="sldNum" sz="quarter" idx="12"/>
          </p:nvPr>
        </p:nvSpPr>
        <p:spPr/>
        <p:txBody>
          <a:bodyPr/>
          <a:lstStyle/>
          <a:p>
            <a:fld id="{4EC93DFA-70F6-4220-86AB-AD3183C08C91}" type="slidenum">
              <a:rPr lang="en-US" smtClean="0"/>
              <a:t>24</a:t>
            </a:fld>
            <a:endParaRPr lang="en-US" dirty="0"/>
          </a:p>
        </p:txBody>
      </p:sp>
      <p:sp>
        <p:nvSpPr>
          <p:cNvPr id="4" name="Title 3"/>
          <p:cNvSpPr>
            <a:spLocks noGrp="1"/>
          </p:cNvSpPr>
          <p:nvPr>
            <p:ph type="title"/>
          </p:nvPr>
        </p:nvSpPr>
        <p:spPr/>
        <p:txBody>
          <a:bodyPr/>
          <a:lstStyle/>
          <a:p>
            <a:r>
              <a:rPr lang="en-US" dirty="0"/>
              <a:t>Example 1: Ottawa, Ohio</a:t>
            </a:r>
          </a:p>
        </p:txBody>
      </p:sp>
    </p:spTree>
    <p:extLst>
      <p:ext uri="{BB962C8B-B14F-4D97-AF65-F5344CB8AC3E}">
        <p14:creationId xmlns:p14="http://schemas.microsoft.com/office/powerpoint/2010/main" val="2951118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06690" y="1583307"/>
            <a:ext cx="3782780" cy="4686366"/>
          </a:xfrm>
        </p:spPr>
        <p:txBody>
          <a:bodyPr/>
          <a:lstStyle/>
          <a:p>
            <a:pPr marL="0" indent="0">
              <a:buNone/>
            </a:pPr>
            <a:r>
              <a:rPr lang="en-US" dirty="0"/>
              <a:t>FAA: Determination of No Hazard</a:t>
            </a:r>
          </a:p>
          <a:p>
            <a:endParaRPr lang="en-US" dirty="0"/>
          </a:p>
          <a:p>
            <a:pPr marL="0" indent="0">
              <a:buNone/>
            </a:pPr>
            <a:endParaRPr lang="en-US" dirty="0"/>
          </a:p>
          <a:p>
            <a:endParaRPr lang="en-US" dirty="0"/>
          </a:p>
          <a:p>
            <a:pPr marL="0" indent="0">
              <a:buNone/>
            </a:pPr>
            <a:r>
              <a:rPr lang="en-US" dirty="0"/>
              <a:t>ODOT: Denial</a:t>
            </a:r>
          </a:p>
          <a:p>
            <a:pPr marL="0" indent="0">
              <a:buNone/>
            </a:pPr>
            <a:r>
              <a:rPr lang="en-US" dirty="0"/>
              <a:t>Obstruction = Hazard</a:t>
            </a:r>
          </a:p>
        </p:txBody>
      </p:sp>
      <p:sp>
        <p:nvSpPr>
          <p:cNvPr id="3" name="Slide Number Placeholder 2"/>
          <p:cNvSpPr>
            <a:spLocks noGrp="1"/>
          </p:cNvSpPr>
          <p:nvPr>
            <p:ph type="sldNum" sz="quarter" idx="12"/>
          </p:nvPr>
        </p:nvSpPr>
        <p:spPr/>
        <p:txBody>
          <a:bodyPr/>
          <a:lstStyle/>
          <a:p>
            <a:fld id="{4EC93DFA-70F6-4220-86AB-AD3183C08C91}" type="slidenum">
              <a:rPr lang="en-US" smtClean="0"/>
              <a:t>25</a:t>
            </a:fld>
            <a:endParaRPr lang="en-US" dirty="0"/>
          </a:p>
        </p:txBody>
      </p:sp>
      <p:sp>
        <p:nvSpPr>
          <p:cNvPr id="4" name="Title 3"/>
          <p:cNvSpPr>
            <a:spLocks noGrp="1"/>
          </p:cNvSpPr>
          <p:nvPr>
            <p:ph type="title"/>
          </p:nvPr>
        </p:nvSpPr>
        <p:spPr/>
        <p:txBody>
          <a:bodyPr/>
          <a:lstStyle/>
          <a:p>
            <a:r>
              <a:rPr lang="en-US" dirty="0"/>
              <a:t>Example 1: </a:t>
            </a:r>
            <a:r>
              <a:rPr lang="en-US" dirty="0" err="1"/>
              <a:t>OTTawa</a:t>
            </a:r>
            <a:r>
              <a:rPr lang="en-US" dirty="0"/>
              <a:t>, Ohio</a:t>
            </a:r>
          </a:p>
        </p:txBody>
      </p:sp>
      <p:pic>
        <p:nvPicPr>
          <p:cNvPr id="5" name="Picture 4"/>
          <p:cNvPicPr>
            <a:picLocks noChangeAspect="1"/>
          </p:cNvPicPr>
          <p:nvPr/>
        </p:nvPicPr>
        <p:blipFill>
          <a:blip r:embed="rId2"/>
          <a:stretch>
            <a:fillRect/>
          </a:stretch>
        </p:blipFill>
        <p:spPr>
          <a:xfrm>
            <a:off x="219110" y="1583307"/>
            <a:ext cx="7321998" cy="4773043"/>
          </a:xfrm>
          <a:prstGeom prst="rect">
            <a:avLst/>
          </a:prstGeom>
        </p:spPr>
      </p:pic>
    </p:spTree>
    <p:extLst>
      <p:ext uri="{BB962C8B-B14F-4D97-AF65-F5344CB8AC3E}">
        <p14:creationId xmlns:p14="http://schemas.microsoft.com/office/powerpoint/2010/main" val="887256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90597"/>
            <a:ext cx="4022558" cy="4686366"/>
          </a:xfrm>
        </p:spPr>
        <p:txBody>
          <a:bodyPr/>
          <a:lstStyle/>
          <a:p>
            <a:pPr marL="0" indent="0">
              <a:buNone/>
            </a:pPr>
            <a:r>
              <a:rPr lang="en-US" dirty="0"/>
              <a:t>ODOT: Denial</a:t>
            </a:r>
          </a:p>
          <a:p>
            <a:r>
              <a:rPr lang="en-US" dirty="0"/>
              <a:t>Penetrates Part 77.17(a)(2) surface</a:t>
            </a:r>
          </a:p>
        </p:txBody>
      </p:sp>
      <p:sp>
        <p:nvSpPr>
          <p:cNvPr id="3" name="Slide Number Placeholder 2"/>
          <p:cNvSpPr>
            <a:spLocks noGrp="1"/>
          </p:cNvSpPr>
          <p:nvPr>
            <p:ph type="sldNum" sz="quarter" idx="12"/>
          </p:nvPr>
        </p:nvSpPr>
        <p:spPr/>
        <p:txBody>
          <a:bodyPr/>
          <a:lstStyle/>
          <a:p>
            <a:fld id="{4EC93DFA-70F6-4220-86AB-AD3183C08C91}" type="slidenum">
              <a:rPr lang="en-US" smtClean="0"/>
              <a:t>26</a:t>
            </a:fld>
            <a:endParaRPr lang="en-US" dirty="0"/>
          </a:p>
        </p:txBody>
      </p:sp>
      <p:sp>
        <p:nvSpPr>
          <p:cNvPr id="4" name="Title 3"/>
          <p:cNvSpPr>
            <a:spLocks noGrp="1"/>
          </p:cNvSpPr>
          <p:nvPr>
            <p:ph type="title"/>
          </p:nvPr>
        </p:nvSpPr>
        <p:spPr/>
        <p:txBody>
          <a:bodyPr/>
          <a:lstStyle/>
          <a:p>
            <a:r>
              <a:rPr lang="en-US" dirty="0"/>
              <a:t>Example 1: Ottawa, Ohio</a:t>
            </a:r>
          </a:p>
        </p:txBody>
      </p:sp>
      <p:pic>
        <p:nvPicPr>
          <p:cNvPr id="6" name="Picture 5"/>
          <p:cNvPicPr>
            <a:picLocks noChangeAspect="1"/>
          </p:cNvPicPr>
          <p:nvPr/>
        </p:nvPicPr>
        <p:blipFill>
          <a:blip r:embed="rId2"/>
          <a:stretch>
            <a:fillRect/>
          </a:stretch>
        </p:blipFill>
        <p:spPr>
          <a:xfrm>
            <a:off x="5005137" y="1361748"/>
            <a:ext cx="7186863" cy="5496252"/>
          </a:xfrm>
          <a:prstGeom prst="rect">
            <a:avLst/>
          </a:prstGeom>
        </p:spPr>
      </p:pic>
      <p:pic>
        <p:nvPicPr>
          <p:cNvPr id="5" name="Picture 4"/>
          <p:cNvPicPr>
            <a:picLocks noChangeAspect="1"/>
          </p:cNvPicPr>
          <p:nvPr/>
        </p:nvPicPr>
        <p:blipFill>
          <a:blip r:embed="rId3"/>
          <a:stretch>
            <a:fillRect/>
          </a:stretch>
        </p:blipFill>
        <p:spPr>
          <a:xfrm>
            <a:off x="402627" y="3195230"/>
            <a:ext cx="5966088" cy="9788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7823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90597"/>
            <a:ext cx="4671060" cy="4686366"/>
          </a:xfrm>
        </p:spPr>
        <p:txBody>
          <a:bodyPr>
            <a:normAutofit fontScale="70000" lnSpcReduction="20000"/>
          </a:bodyPr>
          <a:lstStyle/>
          <a:p>
            <a:pPr>
              <a:lnSpc>
                <a:spcPct val="120000"/>
              </a:lnSpc>
            </a:pPr>
            <a:r>
              <a:rPr lang="en-US" dirty="0"/>
              <a:t>Findlay, Ohio Turbine</a:t>
            </a:r>
          </a:p>
          <a:p>
            <a:pPr lvl="1">
              <a:lnSpc>
                <a:spcPct val="120000"/>
              </a:lnSpc>
            </a:pPr>
            <a:r>
              <a:rPr lang="en-US" dirty="0"/>
              <a:t>&gt;24,000 </a:t>
            </a:r>
            <a:r>
              <a:rPr lang="en-US" dirty="0" err="1"/>
              <a:t>ft</a:t>
            </a:r>
            <a:r>
              <a:rPr lang="en-US" dirty="0"/>
              <a:t> to Findlay Airport</a:t>
            </a:r>
          </a:p>
          <a:p>
            <a:pPr lvl="1">
              <a:lnSpc>
                <a:spcPct val="120000"/>
              </a:lnSpc>
            </a:pPr>
            <a:r>
              <a:rPr lang="en-US" dirty="0"/>
              <a:t>Exceeds 77.17(a)(2) as applied to a visual approach runway by 57 feet (Category D </a:t>
            </a:r>
            <a:r>
              <a:rPr lang="en-US" dirty="0" err="1"/>
              <a:t>Airpsace</a:t>
            </a:r>
            <a:r>
              <a:rPr lang="en-US" dirty="0"/>
              <a:t>)</a:t>
            </a:r>
          </a:p>
          <a:p>
            <a:pPr lvl="1">
              <a:lnSpc>
                <a:spcPct val="120000"/>
              </a:lnSpc>
            </a:pPr>
            <a:r>
              <a:rPr lang="en-US" dirty="0"/>
              <a:t>Received a “Notice of Presumed Hazard” from the FAA</a:t>
            </a:r>
          </a:p>
          <a:p>
            <a:pPr lvl="2">
              <a:lnSpc>
                <a:spcPct val="120000"/>
              </a:lnSpc>
            </a:pPr>
            <a:r>
              <a:rPr lang="en-US" dirty="0"/>
              <a:t>It was classified as an “obstruction” that needed further study </a:t>
            </a:r>
          </a:p>
          <a:p>
            <a:pPr lvl="1">
              <a:lnSpc>
                <a:spcPct val="120000"/>
              </a:lnSpc>
            </a:pPr>
            <a:r>
              <a:rPr lang="en-US" dirty="0"/>
              <a:t>Aeronautical study was conducted and public comment period was opened</a:t>
            </a:r>
          </a:p>
          <a:p>
            <a:pPr lvl="2">
              <a:lnSpc>
                <a:spcPct val="120000"/>
              </a:lnSpc>
            </a:pPr>
            <a:r>
              <a:rPr lang="en-US" dirty="0"/>
              <a:t>The Aeronautical Study concluded Category D aircraft do not use the aircraft at least once per day</a:t>
            </a:r>
          </a:p>
          <a:p>
            <a:pPr lvl="1">
              <a:lnSpc>
                <a:spcPct val="120000"/>
              </a:lnSpc>
            </a:pPr>
            <a:r>
              <a:rPr lang="en-US" dirty="0"/>
              <a:t>Conclusion: Determination of No Hazard to Air Navigation</a:t>
            </a:r>
          </a:p>
          <a:p>
            <a:pPr marL="457200" lvl="1" indent="0">
              <a:buNone/>
            </a:pPr>
            <a:endParaRPr lang="en-US" dirty="0"/>
          </a:p>
          <a:p>
            <a:pPr lvl="1"/>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27</a:t>
            </a:fld>
            <a:endParaRPr lang="en-US" dirty="0"/>
          </a:p>
        </p:txBody>
      </p:sp>
      <p:sp>
        <p:nvSpPr>
          <p:cNvPr id="4" name="Title 3"/>
          <p:cNvSpPr>
            <a:spLocks noGrp="1"/>
          </p:cNvSpPr>
          <p:nvPr>
            <p:ph type="title"/>
          </p:nvPr>
        </p:nvSpPr>
        <p:spPr/>
        <p:txBody>
          <a:bodyPr/>
          <a:lstStyle/>
          <a:p>
            <a:r>
              <a:rPr lang="en-US" dirty="0"/>
              <a:t>Example 2: Findlay Airport</a:t>
            </a:r>
          </a:p>
        </p:txBody>
      </p:sp>
      <p:pic>
        <p:nvPicPr>
          <p:cNvPr id="5" name="Picture 4"/>
          <p:cNvPicPr>
            <a:picLocks noChangeAspect="1"/>
          </p:cNvPicPr>
          <p:nvPr/>
        </p:nvPicPr>
        <p:blipFill>
          <a:blip r:embed="rId2"/>
          <a:stretch>
            <a:fillRect/>
          </a:stretch>
        </p:blipFill>
        <p:spPr>
          <a:xfrm>
            <a:off x="5704870" y="1490597"/>
            <a:ext cx="5648929" cy="4994910"/>
          </a:xfrm>
          <a:prstGeom prst="rect">
            <a:avLst/>
          </a:prstGeom>
        </p:spPr>
      </p:pic>
    </p:spTree>
    <p:extLst>
      <p:ext uri="{BB962C8B-B14F-4D97-AF65-F5344CB8AC3E}">
        <p14:creationId xmlns:p14="http://schemas.microsoft.com/office/powerpoint/2010/main" val="3409801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A07FC0-3746-428F-9908-A7FFC2CDF2A0}"/>
              </a:ext>
            </a:extLst>
          </p:cNvPr>
          <p:cNvSpPr>
            <a:spLocks noGrp="1"/>
          </p:cNvSpPr>
          <p:nvPr>
            <p:ph idx="1"/>
          </p:nvPr>
        </p:nvSpPr>
        <p:spPr/>
        <p:txBody>
          <a:bodyPr>
            <a:normAutofit fontScale="92500"/>
          </a:bodyPr>
          <a:lstStyle/>
          <a:p>
            <a:r>
              <a:rPr lang="en-US" dirty="0"/>
              <a:t>The FAA can take 60 days, 90 days, 180 days+ to respond to a Notice of Proposed Construction, depending on how busy they are</a:t>
            </a:r>
          </a:p>
          <a:p>
            <a:r>
              <a:rPr lang="en-US" dirty="0"/>
              <a:t>If multiple departments (like the DoD) need to weigh in, it can take longer</a:t>
            </a:r>
          </a:p>
          <a:p>
            <a:r>
              <a:rPr lang="en-US" dirty="0"/>
              <a:t>Filing as early as possible for our projects is important so the FAA doesn’t hold up the process</a:t>
            </a:r>
          </a:p>
          <a:p>
            <a:r>
              <a:rPr lang="en-US" dirty="0"/>
              <a:t>We can’t file for locations on land the customer owns unless we have permission</a:t>
            </a:r>
          </a:p>
          <a:p>
            <a:r>
              <a:rPr lang="en-US" dirty="0"/>
              <a:t>We CAN file for locations on land that we would have to purchase for the project without permission</a:t>
            </a:r>
          </a:p>
          <a:p>
            <a:r>
              <a:rPr lang="en-US" dirty="0"/>
              <a:t>Head of PPT’s decision on when to file</a:t>
            </a:r>
          </a:p>
        </p:txBody>
      </p:sp>
      <p:sp>
        <p:nvSpPr>
          <p:cNvPr id="3" name="Slide Number Placeholder 2">
            <a:extLst>
              <a:ext uri="{FF2B5EF4-FFF2-40B4-BE49-F238E27FC236}">
                <a16:creationId xmlns:a16="http://schemas.microsoft.com/office/drawing/2014/main" id="{948ACBC2-1889-47CD-B5D9-9770687E155B}"/>
              </a:ext>
            </a:extLst>
          </p:cNvPr>
          <p:cNvSpPr>
            <a:spLocks noGrp="1"/>
          </p:cNvSpPr>
          <p:nvPr>
            <p:ph type="sldNum" sz="quarter" idx="12"/>
          </p:nvPr>
        </p:nvSpPr>
        <p:spPr/>
        <p:txBody>
          <a:bodyPr/>
          <a:lstStyle/>
          <a:p>
            <a:fld id="{4EC93DFA-70F6-4220-86AB-AD3183C08C91}" type="slidenum">
              <a:rPr lang="en-US" smtClean="0"/>
              <a:t>28</a:t>
            </a:fld>
            <a:endParaRPr lang="en-US" dirty="0"/>
          </a:p>
        </p:txBody>
      </p:sp>
      <p:sp>
        <p:nvSpPr>
          <p:cNvPr id="4" name="Title 3">
            <a:extLst>
              <a:ext uri="{FF2B5EF4-FFF2-40B4-BE49-F238E27FC236}">
                <a16:creationId xmlns:a16="http://schemas.microsoft.com/office/drawing/2014/main" id="{A7503E70-F48B-40C9-ACAB-C94EEE223D8A}"/>
              </a:ext>
            </a:extLst>
          </p:cNvPr>
          <p:cNvSpPr>
            <a:spLocks noGrp="1"/>
          </p:cNvSpPr>
          <p:nvPr>
            <p:ph type="title"/>
          </p:nvPr>
        </p:nvSpPr>
        <p:spPr/>
        <p:txBody>
          <a:bodyPr>
            <a:normAutofit fontScale="90000"/>
          </a:bodyPr>
          <a:lstStyle/>
          <a:p>
            <a:r>
              <a:rPr lang="en-US" dirty="0"/>
              <a:t>Impact to Projects</a:t>
            </a:r>
          </a:p>
        </p:txBody>
      </p:sp>
      <p:sp>
        <p:nvSpPr>
          <p:cNvPr id="5" name="Text Placeholder 4">
            <a:extLst>
              <a:ext uri="{FF2B5EF4-FFF2-40B4-BE49-F238E27FC236}">
                <a16:creationId xmlns:a16="http://schemas.microsoft.com/office/drawing/2014/main" id="{6C139A62-23A6-4900-A6F6-96DFBE773DBA}"/>
              </a:ext>
            </a:extLst>
          </p:cNvPr>
          <p:cNvSpPr>
            <a:spLocks noGrp="1"/>
          </p:cNvSpPr>
          <p:nvPr>
            <p:ph type="body" sz="quarter" idx="13"/>
          </p:nvPr>
        </p:nvSpPr>
        <p:spPr/>
        <p:txBody>
          <a:bodyPr>
            <a:normAutofit fontScale="92500" lnSpcReduction="10000"/>
          </a:bodyPr>
          <a:lstStyle/>
          <a:p>
            <a:r>
              <a:rPr lang="en-US" dirty="0"/>
              <a:t>When to File</a:t>
            </a:r>
          </a:p>
        </p:txBody>
      </p:sp>
    </p:spTree>
    <p:extLst>
      <p:ext uri="{BB962C8B-B14F-4D97-AF65-F5344CB8AC3E}">
        <p14:creationId xmlns:p14="http://schemas.microsoft.com/office/powerpoint/2010/main" val="2543149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6A1F63-6C28-4181-B542-20BCCFB1FAE1}"/>
              </a:ext>
            </a:extLst>
          </p:cNvPr>
          <p:cNvSpPr>
            <a:spLocks noGrp="1"/>
          </p:cNvSpPr>
          <p:nvPr>
            <p:ph idx="1"/>
          </p:nvPr>
        </p:nvSpPr>
        <p:spPr/>
        <p:txBody>
          <a:bodyPr>
            <a:normAutofit fontScale="62500" lnSpcReduction="20000"/>
          </a:bodyPr>
          <a:lstStyle/>
          <a:p>
            <a:r>
              <a:rPr lang="en-US" dirty="0">
                <a:hlinkClick r:id="rId2"/>
              </a:rPr>
              <a:t>https://oeaaa.faa.gov/oeaaa/external/portal.jsp</a:t>
            </a:r>
            <a:endParaRPr lang="en-US" dirty="0"/>
          </a:p>
          <a:p>
            <a:r>
              <a:rPr lang="en-US" dirty="0"/>
              <a:t>Login to our account: </a:t>
            </a:r>
            <a:r>
              <a:rPr lang="en-US" dirty="0">
                <a:hlinkClick r:id="rId3"/>
              </a:rPr>
              <a:t>filings@oneenergyllc.com</a:t>
            </a:r>
            <a:endParaRPr lang="en-US" dirty="0"/>
          </a:p>
          <a:p>
            <a:r>
              <a:rPr lang="en-US" dirty="0"/>
              <a:t>“Add new case (off airport)”</a:t>
            </a:r>
          </a:p>
          <a:p>
            <a:pPr lvl="1"/>
            <a:r>
              <a:rPr lang="en-US" dirty="0"/>
              <a:t>Notice of: Construction </a:t>
            </a:r>
          </a:p>
          <a:p>
            <a:pPr lvl="1"/>
            <a:r>
              <a:rPr lang="en-US" dirty="0"/>
              <a:t>Duration: pick a long time period or leave blank</a:t>
            </a:r>
          </a:p>
          <a:p>
            <a:pPr lvl="1"/>
            <a:r>
              <a:rPr lang="en-US" dirty="0"/>
              <a:t>Work Schedule: leave blank</a:t>
            </a:r>
          </a:p>
          <a:p>
            <a:pPr lvl="1"/>
            <a:r>
              <a:rPr lang="en-US" dirty="0"/>
              <a:t>State filing: leave blank</a:t>
            </a:r>
          </a:p>
          <a:p>
            <a:pPr lvl="1"/>
            <a:r>
              <a:rPr lang="en-US" dirty="0"/>
              <a:t>Structure height: 410 feet</a:t>
            </a:r>
          </a:p>
          <a:p>
            <a:pPr lvl="1"/>
            <a:r>
              <a:rPr lang="en-US" dirty="0"/>
              <a:t>Requested marking/lighting: white pant/synchronous red lights</a:t>
            </a:r>
          </a:p>
          <a:p>
            <a:pPr lvl="1"/>
            <a:r>
              <a:rPr lang="en-US" dirty="0"/>
              <a:t>Description of land: “Agricultural/undeveloped land outside/near ______”</a:t>
            </a:r>
          </a:p>
          <a:p>
            <a:pPr lvl="1"/>
            <a:r>
              <a:rPr lang="en-US" dirty="0"/>
              <a:t>Description of proposal: “Private wind turbine.”</a:t>
            </a:r>
          </a:p>
          <a:p>
            <a:pPr lvl="1"/>
            <a:r>
              <a:rPr lang="en-US" dirty="0"/>
              <a:t>Structure type: Wind turbine</a:t>
            </a:r>
          </a:p>
          <a:p>
            <a:pPr lvl="1"/>
            <a:r>
              <a:rPr lang="en-US" dirty="0"/>
              <a:t>Structure name: XX-WTG## …where “XX” is the first letter(s) of the company and ## is the turbine number</a:t>
            </a:r>
          </a:p>
          <a:p>
            <a:pPr lvl="1"/>
            <a:r>
              <a:rPr lang="en-US" dirty="0"/>
              <a:t>Don’t worry about any of the frequency stuff</a:t>
            </a:r>
          </a:p>
          <a:p>
            <a:r>
              <a:rPr lang="en-US" dirty="0"/>
              <a:t>If filing for 3+ turbines, you must add “Multiple Cases”</a:t>
            </a:r>
          </a:p>
          <a:p>
            <a:pPr lvl="1"/>
            <a:r>
              <a:rPr lang="en-US" dirty="0"/>
              <a:t>Fill out </a:t>
            </a:r>
            <a:r>
              <a:rPr lang="en-US" dirty="0" err="1"/>
              <a:t>OECaseDataSpreadsheet</a:t>
            </a:r>
            <a:r>
              <a:rPr lang="en-US" dirty="0"/>
              <a:t> V2.0</a:t>
            </a:r>
          </a:p>
          <a:p>
            <a:pPr lvl="1"/>
            <a:r>
              <a:rPr lang="en-US" dirty="0"/>
              <a:t>Due Diligence – Resources / Aviation (there’s also a link on the website)</a:t>
            </a:r>
          </a:p>
        </p:txBody>
      </p:sp>
      <p:sp>
        <p:nvSpPr>
          <p:cNvPr id="3" name="Slide Number Placeholder 2">
            <a:extLst>
              <a:ext uri="{FF2B5EF4-FFF2-40B4-BE49-F238E27FC236}">
                <a16:creationId xmlns:a16="http://schemas.microsoft.com/office/drawing/2014/main" id="{05FF47A8-44CD-49CB-8E92-3560243593DD}"/>
              </a:ext>
            </a:extLst>
          </p:cNvPr>
          <p:cNvSpPr>
            <a:spLocks noGrp="1"/>
          </p:cNvSpPr>
          <p:nvPr>
            <p:ph type="sldNum" sz="quarter" idx="12"/>
          </p:nvPr>
        </p:nvSpPr>
        <p:spPr/>
        <p:txBody>
          <a:bodyPr/>
          <a:lstStyle/>
          <a:p>
            <a:fld id="{4EC93DFA-70F6-4220-86AB-AD3183C08C91}" type="slidenum">
              <a:rPr lang="en-US" smtClean="0"/>
              <a:t>29</a:t>
            </a:fld>
            <a:endParaRPr lang="en-US" dirty="0"/>
          </a:p>
        </p:txBody>
      </p:sp>
      <p:sp>
        <p:nvSpPr>
          <p:cNvPr id="4" name="Title 3">
            <a:extLst>
              <a:ext uri="{FF2B5EF4-FFF2-40B4-BE49-F238E27FC236}">
                <a16:creationId xmlns:a16="http://schemas.microsoft.com/office/drawing/2014/main" id="{B1E26A9E-B0C8-425F-8B76-B30F0E199FA3}"/>
              </a:ext>
            </a:extLst>
          </p:cNvPr>
          <p:cNvSpPr>
            <a:spLocks noGrp="1"/>
          </p:cNvSpPr>
          <p:nvPr>
            <p:ph type="title"/>
          </p:nvPr>
        </p:nvSpPr>
        <p:spPr/>
        <p:txBody>
          <a:bodyPr>
            <a:normAutofit fontScale="90000"/>
          </a:bodyPr>
          <a:lstStyle/>
          <a:p>
            <a:r>
              <a:rPr lang="en-US" dirty="0"/>
              <a:t>How to </a:t>
            </a:r>
            <a:r>
              <a:rPr lang="en-US" dirty="0" err="1"/>
              <a:t>FIle</a:t>
            </a:r>
            <a:endParaRPr lang="en-US" dirty="0"/>
          </a:p>
        </p:txBody>
      </p:sp>
      <p:sp>
        <p:nvSpPr>
          <p:cNvPr id="5" name="Text Placeholder 4">
            <a:extLst>
              <a:ext uri="{FF2B5EF4-FFF2-40B4-BE49-F238E27FC236}">
                <a16:creationId xmlns:a16="http://schemas.microsoft.com/office/drawing/2014/main" id="{689E0768-FED4-4AF9-8E12-4AC3CE9374D1}"/>
              </a:ext>
            </a:extLst>
          </p:cNvPr>
          <p:cNvSpPr>
            <a:spLocks noGrp="1"/>
          </p:cNvSpPr>
          <p:nvPr>
            <p:ph type="body" sz="quarter" idx="13"/>
          </p:nvPr>
        </p:nvSpPr>
        <p:spPr/>
        <p:txBody>
          <a:bodyPr>
            <a:normAutofit fontScale="92500" lnSpcReduction="10000"/>
          </a:bodyPr>
          <a:lstStyle/>
          <a:p>
            <a:endParaRPr lang="en-US"/>
          </a:p>
        </p:txBody>
      </p:sp>
    </p:spTree>
    <p:extLst>
      <p:ext uri="{BB962C8B-B14F-4D97-AF65-F5344CB8AC3E}">
        <p14:creationId xmlns:p14="http://schemas.microsoft.com/office/powerpoint/2010/main" val="124923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90597"/>
            <a:ext cx="5306568" cy="4686366"/>
          </a:xfrm>
        </p:spPr>
        <p:txBody>
          <a:bodyPr/>
          <a:lstStyle/>
          <a:p>
            <a:r>
              <a:rPr lang="en-US" dirty="0"/>
              <a:t>Part 77: Safe, Efficient Use, and Preservation of the Navigable Airspace</a:t>
            </a:r>
          </a:p>
          <a:p>
            <a:pPr lvl="1"/>
            <a:r>
              <a:rPr lang="en-US" b="0" i="1" dirty="0"/>
              <a:t>(c) The process for aeronautical studies of obstructions to air navigation or navigational facilities to determine the effect on the safe and efficient use of navigable airspace, air navigation facilities or equipment; and</a:t>
            </a:r>
          </a:p>
        </p:txBody>
      </p:sp>
      <p:sp>
        <p:nvSpPr>
          <p:cNvPr id="3" name="Slide Number Placeholder 2"/>
          <p:cNvSpPr>
            <a:spLocks noGrp="1"/>
          </p:cNvSpPr>
          <p:nvPr>
            <p:ph type="sldNum" sz="quarter" idx="12"/>
          </p:nvPr>
        </p:nvSpPr>
        <p:spPr/>
        <p:txBody>
          <a:bodyPr/>
          <a:lstStyle/>
          <a:p>
            <a:fld id="{4EC93DFA-70F6-4220-86AB-AD3183C08C91}" type="slidenum">
              <a:rPr lang="en-US" smtClean="0"/>
              <a:t>3</a:t>
            </a:fld>
            <a:endParaRPr lang="en-US" dirty="0"/>
          </a:p>
        </p:txBody>
      </p:sp>
      <p:sp>
        <p:nvSpPr>
          <p:cNvPr id="4" name="Title 3"/>
          <p:cNvSpPr>
            <a:spLocks noGrp="1"/>
          </p:cNvSpPr>
          <p:nvPr>
            <p:ph type="title"/>
          </p:nvPr>
        </p:nvSpPr>
        <p:spPr/>
        <p:txBody>
          <a:bodyPr/>
          <a:lstStyle/>
          <a:p>
            <a:r>
              <a:rPr lang="en-US" dirty="0"/>
              <a:t>14 CFR Part 77</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871" r="41005" b="15322"/>
          <a:stretch/>
        </p:blipFill>
        <p:spPr>
          <a:xfrm>
            <a:off x="6617616" y="1431550"/>
            <a:ext cx="4317478" cy="5107362"/>
          </a:xfrm>
          <a:prstGeom prst="rect">
            <a:avLst/>
          </a:prstGeom>
        </p:spPr>
      </p:pic>
    </p:spTree>
    <p:extLst>
      <p:ext uri="{BB962C8B-B14F-4D97-AF65-F5344CB8AC3E}">
        <p14:creationId xmlns:p14="http://schemas.microsoft.com/office/powerpoint/2010/main" val="683850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B3F6A8-8B38-434A-9139-ED7BA9055339}"/>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B321C17F-B009-40B7-9FAC-C701F26EAF16}"/>
              </a:ext>
            </a:extLst>
          </p:cNvPr>
          <p:cNvSpPr>
            <a:spLocks noGrp="1"/>
          </p:cNvSpPr>
          <p:nvPr>
            <p:ph type="sldNum" sz="quarter" idx="12"/>
          </p:nvPr>
        </p:nvSpPr>
        <p:spPr/>
        <p:txBody>
          <a:bodyPr/>
          <a:lstStyle/>
          <a:p>
            <a:fld id="{4EC93DFA-70F6-4220-86AB-AD3183C08C91}" type="slidenum">
              <a:rPr lang="en-US" smtClean="0"/>
              <a:t>30</a:t>
            </a:fld>
            <a:endParaRPr lang="en-US" dirty="0"/>
          </a:p>
        </p:txBody>
      </p:sp>
      <p:sp>
        <p:nvSpPr>
          <p:cNvPr id="4" name="Title 3">
            <a:extLst>
              <a:ext uri="{FF2B5EF4-FFF2-40B4-BE49-F238E27FC236}">
                <a16:creationId xmlns:a16="http://schemas.microsoft.com/office/drawing/2014/main" id="{943C10A0-C306-443A-8A60-DD1C0B508408}"/>
              </a:ext>
            </a:extLst>
          </p:cNvPr>
          <p:cNvSpPr>
            <a:spLocks noGrp="1"/>
          </p:cNvSpPr>
          <p:nvPr>
            <p:ph type="title"/>
          </p:nvPr>
        </p:nvSpPr>
        <p:spPr/>
        <p:txBody>
          <a:bodyPr>
            <a:normAutofit fontScale="90000"/>
          </a:bodyPr>
          <a:lstStyle/>
          <a:p>
            <a:r>
              <a:rPr lang="en-US" dirty="0"/>
              <a:t>Documents</a:t>
            </a:r>
          </a:p>
        </p:txBody>
      </p:sp>
      <p:sp>
        <p:nvSpPr>
          <p:cNvPr id="5" name="Text Placeholder 4">
            <a:extLst>
              <a:ext uri="{FF2B5EF4-FFF2-40B4-BE49-F238E27FC236}">
                <a16:creationId xmlns:a16="http://schemas.microsoft.com/office/drawing/2014/main" id="{BEBFC2D5-7B63-4C30-88C4-8AEBD449A363}"/>
              </a:ext>
            </a:extLst>
          </p:cNvPr>
          <p:cNvSpPr>
            <a:spLocks noGrp="1"/>
          </p:cNvSpPr>
          <p:nvPr>
            <p:ph type="body" sz="quarter" idx="13"/>
          </p:nvPr>
        </p:nvSpPr>
        <p:spPr/>
        <p:txBody>
          <a:bodyPr>
            <a:normAutofit fontScale="92500" lnSpcReduction="10000"/>
          </a:bodyPr>
          <a:lstStyle/>
          <a:p>
            <a:endParaRPr lang="en-US"/>
          </a:p>
        </p:txBody>
      </p:sp>
      <p:pic>
        <p:nvPicPr>
          <p:cNvPr id="7" name="Picture 6">
            <a:extLst>
              <a:ext uri="{FF2B5EF4-FFF2-40B4-BE49-F238E27FC236}">
                <a16:creationId xmlns:a16="http://schemas.microsoft.com/office/drawing/2014/main" id="{E8F9D977-49AB-4B82-A9EA-FD8E46AEC8B1}"/>
              </a:ext>
            </a:extLst>
          </p:cNvPr>
          <p:cNvPicPr>
            <a:picLocks noChangeAspect="1"/>
          </p:cNvPicPr>
          <p:nvPr/>
        </p:nvPicPr>
        <p:blipFill>
          <a:blip r:embed="rId2"/>
          <a:stretch>
            <a:fillRect/>
          </a:stretch>
        </p:blipFill>
        <p:spPr>
          <a:xfrm>
            <a:off x="5743205" y="1527008"/>
            <a:ext cx="5233941" cy="5279284"/>
          </a:xfrm>
          <a:prstGeom prst="rect">
            <a:avLst/>
          </a:prstGeom>
        </p:spPr>
      </p:pic>
      <p:pic>
        <p:nvPicPr>
          <p:cNvPr id="9" name="Picture 8">
            <a:extLst>
              <a:ext uri="{FF2B5EF4-FFF2-40B4-BE49-F238E27FC236}">
                <a16:creationId xmlns:a16="http://schemas.microsoft.com/office/drawing/2014/main" id="{8EF3CFB3-2EDC-444F-AB30-37538B86710C}"/>
              </a:ext>
            </a:extLst>
          </p:cNvPr>
          <p:cNvPicPr>
            <a:picLocks noChangeAspect="1"/>
          </p:cNvPicPr>
          <p:nvPr/>
        </p:nvPicPr>
        <p:blipFill>
          <a:blip r:embed="rId3"/>
          <a:stretch>
            <a:fillRect/>
          </a:stretch>
        </p:blipFill>
        <p:spPr>
          <a:xfrm>
            <a:off x="375891" y="1487827"/>
            <a:ext cx="5233942" cy="5318465"/>
          </a:xfrm>
          <a:prstGeom prst="rect">
            <a:avLst/>
          </a:prstGeom>
        </p:spPr>
      </p:pic>
    </p:spTree>
    <p:extLst>
      <p:ext uri="{BB962C8B-B14F-4D97-AF65-F5344CB8AC3E}">
        <p14:creationId xmlns:p14="http://schemas.microsoft.com/office/powerpoint/2010/main" val="4187681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1E2FA8-333C-463A-8B21-C4EC5E1566F8}"/>
              </a:ext>
            </a:extLst>
          </p:cNvPr>
          <p:cNvSpPr>
            <a:spLocks noGrp="1"/>
          </p:cNvSpPr>
          <p:nvPr>
            <p:ph idx="1"/>
          </p:nvPr>
        </p:nvSpPr>
        <p:spPr/>
        <p:txBody>
          <a:bodyPr>
            <a:normAutofit fontScale="85000" lnSpcReduction="20000"/>
          </a:bodyPr>
          <a:lstStyle/>
          <a:p>
            <a:r>
              <a:rPr lang="en-US" dirty="0">
                <a:solidFill>
                  <a:srgbClr val="FF0000"/>
                </a:solidFill>
              </a:rPr>
              <a:t>Within 5 days of the turbine reaching its max height we have to file the 7460-2 with the FAA</a:t>
            </a:r>
          </a:p>
          <a:p>
            <a:r>
              <a:rPr lang="en-US" dirty="0"/>
              <a:t>If the turbine as-built location is within 1 arc second of the filed location and overall height of the turbine has not increased:</a:t>
            </a:r>
          </a:p>
          <a:p>
            <a:pPr lvl="1"/>
            <a:r>
              <a:rPr lang="en-US" dirty="0"/>
              <a:t>Input as-built turbine locations and ground elevation</a:t>
            </a:r>
          </a:p>
          <a:p>
            <a:pPr lvl="1"/>
            <a:r>
              <a:rPr lang="en-US" dirty="0"/>
              <a:t>Attach site drawing with coordinates</a:t>
            </a:r>
          </a:p>
          <a:p>
            <a:r>
              <a:rPr lang="en-US" dirty="0"/>
              <a:t>If the turbine as-built location is outside 1 arc second or total height has increased:</a:t>
            </a:r>
          </a:p>
          <a:p>
            <a:pPr lvl="1"/>
            <a:r>
              <a:rPr lang="en-US" dirty="0"/>
              <a:t>FAA will prompt you to refile the structure</a:t>
            </a:r>
          </a:p>
          <a:p>
            <a:pPr lvl="1"/>
            <a:r>
              <a:rPr lang="en-US" dirty="0"/>
              <a:t>(this is NOT what we want)</a:t>
            </a:r>
          </a:p>
          <a:p>
            <a:r>
              <a:rPr lang="en-US" dirty="0"/>
              <a:t>Keep tabs on when turbine </a:t>
            </a:r>
            <a:r>
              <a:rPr lang="en-US" dirty="0" err="1"/>
              <a:t>lat</a:t>
            </a:r>
            <a:r>
              <a:rPr lang="en-US" dirty="0"/>
              <a:t>/</a:t>
            </a:r>
            <a:r>
              <a:rPr lang="en-US" dirty="0" err="1"/>
              <a:t>lons</a:t>
            </a:r>
            <a:r>
              <a:rPr lang="en-US" dirty="0"/>
              <a:t> have changed and how they compare to the coordinates we filed with the FAA</a:t>
            </a:r>
          </a:p>
          <a:p>
            <a:r>
              <a:rPr lang="en-US" dirty="0"/>
              <a:t>If turbine siting changes, update the FAA filing </a:t>
            </a:r>
            <a:r>
              <a:rPr lang="en-US" dirty="0">
                <a:solidFill>
                  <a:srgbClr val="FF0000"/>
                </a:solidFill>
              </a:rPr>
              <a:t>prior</a:t>
            </a:r>
            <a:r>
              <a:rPr lang="en-US" dirty="0"/>
              <a:t> to the 7460-2</a:t>
            </a:r>
          </a:p>
          <a:p>
            <a:r>
              <a:rPr lang="en-US"/>
              <a:t>Check off task </a:t>
            </a:r>
            <a:r>
              <a:rPr lang="en-US" dirty="0"/>
              <a:t>on project master </a:t>
            </a:r>
            <a:r>
              <a:rPr lang="en-US"/>
              <a:t>in Taskworld</a:t>
            </a:r>
            <a:endParaRPr lang="en-US" dirty="0"/>
          </a:p>
        </p:txBody>
      </p:sp>
      <p:sp>
        <p:nvSpPr>
          <p:cNvPr id="3" name="Slide Number Placeholder 2">
            <a:extLst>
              <a:ext uri="{FF2B5EF4-FFF2-40B4-BE49-F238E27FC236}">
                <a16:creationId xmlns:a16="http://schemas.microsoft.com/office/drawing/2014/main" id="{6A113973-BA4F-4BEE-B5D0-DAE9CE3C9034}"/>
              </a:ext>
            </a:extLst>
          </p:cNvPr>
          <p:cNvSpPr>
            <a:spLocks noGrp="1"/>
          </p:cNvSpPr>
          <p:nvPr>
            <p:ph type="sldNum" sz="quarter" idx="12"/>
          </p:nvPr>
        </p:nvSpPr>
        <p:spPr/>
        <p:txBody>
          <a:bodyPr/>
          <a:lstStyle/>
          <a:p>
            <a:fld id="{4EC93DFA-70F6-4220-86AB-AD3183C08C91}" type="slidenum">
              <a:rPr lang="en-US" smtClean="0"/>
              <a:t>31</a:t>
            </a:fld>
            <a:endParaRPr lang="en-US" dirty="0"/>
          </a:p>
        </p:txBody>
      </p:sp>
      <p:sp>
        <p:nvSpPr>
          <p:cNvPr id="4" name="Title 3">
            <a:extLst>
              <a:ext uri="{FF2B5EF4-FFF2-40B4-BE49-F238E27FC236}">
                <a16:creationId xmlns:a16="http://schemas.microsoft.com/office/drawing/2014/main" id="{B1C08DDD-BA73-4F95-8D7A-0F5B87E83C07}"/>
              </a:ext>
            </a:extLst>
          </p:cNvPr>
          <p:cNvSpPr>
            <a:spLocks noGrp="1"/>
          </p:cNvSpPr>
          <p:nvPr>
            <p:ph type="title"/>
          </p:nvPr>
        </p:nvSpPr>
        <p:spPr/>
        <p:txBody>
          <a:bodyPr>
            <a:normAutofit fontScale="90000"/>
          </a:bodyPr>
          <a:lstStyle/>
          <a:p>
            <a:r>
              <a:rPr lang="en-US" dirty="0"/>
              <a:t>7460-2</a:t>
            </a:r>
          </a:p>
        </p:txBody>
      </p:sp>
      <p:sp>
        <p:nvSpPr>
          <p:cNvPr id="5" name="Text Placeholder 4">
            <a:extLst>
              <a:ext uri="{FF2B5EF4-FFF2-40B4-BE49-F238E27FC236}">
                <a16:creationId xmlns:a16="http://schemas.microsoft.com/office/drawing/2014/main" id="{0F7DE26E-B3E4-42FA-BDA7-66390F222689}"/>
              </a:ext>
            </a:extLst>
          </p:cNvPr>
          <p:cNvSpPr>
            <a:spLocks noGrp="1"/>
          </p:cNvSpPr>
          <p:nvPr>
            <p:ph type="body" sz="quarter" idx="13"/>
          </p:nvPr>
        </p:nvSpPr>
        <p:spPr/>
        <p:txBody>
          <a:bodyPr>
            <a:normAutofit fontScale="92500" lnSpcReduction="10000"/>
          </a:bodyPr>
          <a:lstStyle/>
          <a:p>
            <a:r>
              <a:rPr lang="en-US" dirty="0"/>
              <a:t>After Turbine is Built</a:t>
            </a:r>
          </a:p>
        </p:txBody>
      </p:sp>
    </p:spTree>
    <p:extLst>
      <p:ext uri="{BB962C8B-B14F-4D97-AF65-F5344CB8AC3E}">
        <p14:creationId xmlns:p14="http://schemas.microsoft.com/office/powerpoint/2010/main" val="4102191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678" r="7937"/>
          <a:stretch/>
        </p:blipFill>
        <p:spPr>
          <a:xfrm>
            <a:off x="0" y="0"/>
            <a:ext cx="12192000" cy="7196481"/>
          </a:xfrm>
          <a:prstGeom prst="rect">
            <a:avLst/>
          </a:prstGeom>
        </p:spPr>
      </p:pic>
      <p:sp>
        <p:nvSpPr>
          <p:cNvPr id="2" name="Title 1"/>
          <p:cNvSpPr>
            <a:spLocks noGrp="1"/>
          </p:cNvSpPr>
          <p:nvPr>
            <p:ph type="title"/>
          </p:nvPr>
        </p:nvSpPr>
        <p:spPr/>
        <p:txBody>
          <a:bodyPr/>
          <a:lstStyle/>
          <a:p>
            <a:r>
              <a:rPr lang="en-US" dirty="0"/>
              <a:t>Questions?</a:t>
            </a:r>
          </a:p>
        </p:txBody>
      </p:sp>
      <p:sp>
        <p:nvSpPr>
          <p:cNvPr id="3" name="Slide Number Placeholder 2"/>
          <p:cNvSpPr>
            <a:spLocks noGrp="1"/>
          </p:cNvSpPr>
          <p:nvPr>
            <p:ph type="sldNum" sz="quarter" idx="12"/>
          </p:nvPr>
        </p:nvSpPr>
        <p:spPr/>
        <p:txBody>
          <a:bodyPr/>
          <a:lstStyle/>
          <a:p>
            <a:fld id="{4EC93DFA-70F6-4220-86AB-AD3183C08C91}" type="slidenum">
              <a:rPr lang="en-US" smtClean="0"/>
              <a:t>32</a:t>
            </a:fld>
            <a:endParaRPr lang="en-US"/>
          </a:p>
        </p:txBody>
      </p:sp>
    </p:spTree>
    <p:extLst>
      <p:ext uri="{BB962C8B-B14F-4D97-AF65-F5344CB8AC3E}">
        <p14:creationId xmlns:p14="http://schemas.microsoft.com/office/powerpoint/2010/main" val="95534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90597"/>
            <a:ext cx="3779520" cy="4686366"/>
          </a:xfrm>
        </p:spPr>
        <p:txBody>
          <a:bodyPr/>
          <a:lstStyle/>
          <a:p>
            <a:r>
              <a:rPr lang="en-US" dirty="0"/>
              <a:t>Structures existing in Ohio that violate the (a)(2) surface of airports</a:t>
            </a:r>
          </a:p>
        </p:txBody>
      </p:sp>
      <p:sp>
        <p:nvSpPr>
          <p:cNvPr id="3" name="Slide Number Placeholder 2"/>
          <p:cNvSpPr>
            <a:spLocks noGrp="1"/>
          </p:cNvSpPr>
          <p:nvPr>
            <p:ph type="sldNum" sz="quarter" idx="12"/>
          </p:nvPr>
        </p:nvSpPr>
        <p:spPr/>
        <p:txBody>
          <a:bodyPr/>
          <a:lstStyle/>
          <a:p>
            <a:fld id="{4EC93DFA-70F6-4220-86AB-AD3183C08C91}" type="slidenum">
              <a:rPr lang="en-US" smtClean="0"/>
              <a:t>33</a:t>
            </a:fld>
            <a:endParaRPr lang="en-US" dirty="0"/>
          </a:p>
        </p:txBody>
      </p:sp>
      <p:sp>
        <p:nvSpPr>
          <p:cNvPr id="4" name="Title 3"/>
          <p:cNvSpPr>
            <a:spLocks noGrp="1"/>
          </p:cNvSpPr>
          <p:nvPr>
            <p:ph type="title"/>
          </p:nvPr>
        </p:nvSpPr>
        <p:spPr/>
        <p:txBody>
          <a:bodyPr/>
          <a:lstStyle/>
          <a:p>
            <a:r>
              <a:rPr lang="en-US" dirty="0"/>
              <a:t>Existing Structures in Ohio</a:t>
            </a:r>
          </a:p>
        </p:txBody>
      </p:sp>
      <p:pic>
        <p:nvPicPr>
          <p:cNvPr id="5" name="Picture 4"/>
          <p:cNvPicPr>
            <a:picLocks noChangeAspect="1"/>
          </p:cNvPicPr>
          <p:nvPr/>
        </p:nvPicPr>
        <p:blipFill>
          <a:blip r:embed="rId2"/>
          <a:stretch>
            <a:fillRect/>
          </a:stretch>
        </p:blipFill>
        <p:spPr>
          <a:xfrm>
            <a:off x="4431352" y="1750201"/>
            <a:ext cx="6522818" cy="4971274"/>
          </a:xfrm>
          <a:prstGeom prst="rect">
            <a:avLst/>
          </a:prstGeom>
        </p:spPr>
      </p:pic>
    </p:spTree>
    <p:extLst>
      <p:ext uri="{BB962C8B-B14F-4D97-AF65-F5344CB8AC3E}">
        <p14:creationId xmlns:p14="http://schemas.microsoft.com/office/powerpoint/2010/main" val="613686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90597"/>
            <a:ext cx="3779520" cy="4686366"/>
          </a:xfrm>
        </p:spPr>
        <p:txBody>
          <a:bodyPr/>
          <a:lstStyle/>
          <a:p>
            <a:r>
              <a:rPr lang="en-US" dirty="0"/>
              <a:t>Structures existing in Ohio that violate the (a)(1) surface (&gt;499 feet)</a:t>
            </a:r>
          </a:p>
        </p:txBody>
      </p:sp>
      <p:sp>
        <p:nvSpPr>
          <p:cNvPr id="3" name="Slide Number Placeholder 2"/>
          <p:cNvSpPr>
            <a:spLocks noGrp="1"/>
          </p:cNvSpPr>
          <p:nvPr>
            <p:ph type="sldNum" sz="quarter" idx="12"/>
          </p:nvPr>
        </p:nvSpPr>
        <p:spPr/>
        <p:txBody>
          <a:bodyPr/>
          <a:lstStyle/>
          <a:p>
            <a:fld id="{4EC93DFA-70F6-4220-86AB-AD3183C08C91}" type="slidenum">
              <a:rPr lang="en-US" smtClean="0"/>
              <a:t>34</a:t>
            </a:fld>
            <a:endParaRPr lang="en-US" dirty="0"/>
          </a:p>
        </p:txBody>
      </p:sp>
      <p:sp>
        <p:nvSpPr>
          <p:cNvPr id="4" name="Title 3"/>
          <p:cNvSpPr>
            <a:spLocks noGrp="1"/>
          </p:cNvSpPr>
          <p:nvPr>
            <p:ph type="title"/>
          </p:nvPr>
        </p:nvSpPr>
        <p:spPr/>
        <p:txBody>
          <a:bodyPr/>
          <a:lstStyle/>
          <a:p>
            <a:r>
              <a:rPr lang="en-US" dirty="0"/>
              <a:t>Existing Structures in Ohio</a:t>
            </a:r>
          </a:p>
        </p:txBody>
      </p:sp>
      <p:pic>
        <p:nvPicPr>
          <p:cNvPr id="6" name="Picture 5"/>
          <p:cNvPicPr>
            <a:picLocks noChangeAspect="1"/>
          </p:cNvPicPr>
          <p:nvPr/>
        </p:nvPicPr>
        <p:blipFill>
          <a:blip r:embed="rId2"/>
          <a:stretch>
            <a:fillRect/>
          </a:stretch>
        </p:blipFill>
        <p:spPr>
          <a:xfrm>
            <a:off x="4617720" y="1635755"/>
            <a:ext cx="6453229" cy="4903157"/>
          </a:xfrm>
          <a:prstGeom prst="rect">
            <a:avLst/>
          </a:prstGeom>
        </p:spPr>
      </p:pic>
    </p:spTree>
    <p:extLst>
      <p:ext uri="{BB962C8B-B14F-4D97-AF65-F5344CB8AC3E}">
        <p14:creationId xmlns:p14="http://schemas.microsoft.com/office/powerpoint/2010/main" val="399982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248028352"/>
              </p:ext>
            </p:extLst>
          </p:nvPr>
        </p:nvGraphicFramePr>
        <p:xfrm>
          <a:off x="216031" y="2143137"/>
          <a:ext cx="5390858" cy="2219159"/>
        </p:xfrm>
        <a:graphic>
          <a:graphicData uri="http://schemas.openxmlformats.org/drawingml/2006/table">
            <a:tbl>
              <a:tblPr firstRow="1" bandRow="1">
                <a:tableStyleId>{5C22544A-7EE6-4342-B048-85BDC9FD1C3A}</a:tableStyleId>
              </a:tblPr>
              <a:tblGrid>
                <a:gridCol w="641013">
                  <a:extLst>
                    <a:ext uri="{9D8B030D-6E8A-4147-A177-3AD203B41FA5}">
                      <a16:colId xmlns:a16="http://schemas.microsoft.com/office/drawing/2014/main" val="277737184"/>
                    </a:ext>
                  </a:extLst>
                </a:gridCol>
                <a:gridCol w="2212812">
                  <a:extLst>
                    <a:ext uri="{9D8B030D-6E8A-4147-A177-3AD203B41FA5}">
                      <a16:colId xmlns:a16="http://schemas.microsoft.com/office/drawing/2014/main" val="1460590298"/>
                    </a:ext>
                  </a:extLst>
                </a:gridCol>
                <a:gridCol w="1153352">
                  <a:extLst>
                    <a:ext uri="{9D8B030D-6E8A-4147-A177-3AD203B41FA5}">
                      <a16:colId xmlns:a16="http://schemas.microsoft.com/office/drawing/2014/main" val="1272432003"/>
                    </a:ext>
                  </a:extLst>
                </a:gridCol>
                <a:gridCol w="1383681">
                  <a:extLst>
                    <a:ext uri="{9D8B030D-6E8A-4147-A177-3AD203B41FA5}">
                      <a16:colId xmlns:a16="http://schemas.microsoft.com/office/drawing/2014/main" val="108527215"/>
                    </a:ext>
                  </a:extLst>
                </a:gridCol>
              </a:tblGrid>
              <a:tr h="664679">
                <a:tc>
                  <a:txBody>
                    <a:bodyPr/>
                    <a:lstStyle/>
                    <a:p>
                      <a:r>
                        <a:rPr lang="en-US" dirty="0"/>
                        <a:t>Key</a:t>
                      </a:r>
                    </a:p>
                  </a:txBody>
                  <a:tcPr/>
                </a:tc>
                <a:tc>
                  <a:txBody>
                    <a:bodyPr/>
                    <a:lstStyle/>
                    <a:p>
                      <a:r>
                        <a:rPr lang="en-US" dirty="0"/>
                        <a:t>Farthest Point</a:t>
                      </a:r>
                    </a:p>
                  </a:txBody>
                  <a:tcPr/>
                </a:tc>
                <a:tc>
                  <a:txBody>
                    <a:bodyPr/>
                    <a:lstStyle/>
                    <a:p>
                      <a:pPr algn="ctr"/>
                      <a:r>
                        <a:rPr lang="en-US" dirty="0"/>
                        <a:t>Distance</a:t>
                      </a:r>
                    </a:p>
                  </a:txBody>
                  <a:tcPr anchor="ctr"/>
                </a:tc>
                <a:tc>
                  <a:txBody>
                    <a:bodyPr/>
                    <a:lstStyle/>
                    <a:p>
                      <a:pPr algn="ctr"/>
                      <a:r>
                        <a:rPr lang="en-US" dirty="0"/>
                        <a:t>Square Miles</a:t>
                      </a:r>
                    </a:p>
                  </a:txBody>
                  <a:tcPr anchor="ctr"/>
                </a:tc>
                <a:extLst>
                  <a:ext uri="{0D108BD9-81ED-4DB2-BD59-A6C34878D82A}">
                    <a16:rowId xmlns:a16="http://schemas.microsoft.com/office/drawing/2014/main" val="3005267740"/>
                  </a:ext>
                </a:extLst>
              </a:tr>
              <a:tr h="427603">
                <a:tc>
                  <a:txBody>
                    <a:bodyPr/>
                    <a:lstStyle/>
                    <a:p>
                      <a:endParaRPr lang="en-US" dirty="0"/>
                    </a:p>
                  </a:txBody>
                  <a:tcPr>
                    <a:solidFill>
                      <a:schemeClr val="tx1"/>
                    </a:solidFill>
                  </a:tcPr>
                </a:tc>
                <a:tc>
                  <a:txBody>
                    <a:bodyPr/>
                    <a:lstStyle/>
                    <a:p>
                      <a:r>
                        <a:rPr lang="en-US" dirty="0"/>
                        <a:t>ORC 6 Imaginary Surfaces</a:t>
                      </a:r>
                    </a:p>
                  </a:txBody>
                  <a:tcPr/>
                </a:tc>
                <a:tc>
                  <a:txBody>
                    <a:bodyPr/>
                    <a:lstStyle/>
                    <a:p>
                      <a:r>
                        <a:rPr lang="en-US" dirty="0"/>
                        <a:t>3 miles</a:t>
                      </a:r>
                    </a:p>
                  </a:txBody>
                  <a:tcPr/>
                </a:tc>
                <a:tc>
                  <a:txBody>
                    <a:bodyPr/>
                    <a:lstStyle/>
                    <a:p>
                      <a:r>
                        <a:rPr lang="en-US" dirty="0"/>
                        <a:t>28 miles</a:t>
                      </a:r>
                      <a:r>
                        <a:rPr lang="en-US" baseline="30000" dirty="0"/>
                        <a:t>2</a:t>
                      </a:r>
                      <a:endParaRPr lang="en-US" dirty="0"/>
                    </a:p>
                  </a:txBody>
                  <a:tcPr/>
                </a:tc>
                <a:extLst>
                  <a:ext uri="{0D108BD9-81ED-4DB2-BD59-A6C34878D82A}">
                    <a16:rowId xmlns:a16="http://schemas.microsoft.com/office/drawing/2014/main" val="1093432801"/>
                  </a:ext>
                </a:extLst>
              </a:tr>
              <a:tr h="387853">
                <a:tc>
                  <a:txBody>
                    <a:bodyPr/>
                    <a:lstStyle/>
                    <a:p>
                      <a:endParaRPr lang="en-US" dirty="0"/>
                    </a:p>
                  </a:txBody>
                  <a:tcPr>
                    <a:solidFill>
                      <a:schemeClr val="accent6"/>
                    </a:solidFill>
                  </a:tcPr>
                </a:tc>
                <a:tc>
                  <a:txBody>
                    <a:bodyPr/>
                    <a:lstStyle/>
                    <a:p>
                      <a:r>
                        <a:rPr lang="en-US" dirty="0"/>
                        <a:t>Part 77.17 (a)(2) Obstruction Standard</a:t>
                      </a:r>
                    </a:p>
                  </a:txBody>
                  <a:tcPr/>
                </a:tc>
                <a:tc>
                  <a:txBody>
                    <a:bodyPr/>
                    <a:lstStyle/>
                    <a:p>
                      <a:r>
                        <a:rPr lang="en-US" dirty="0"/>
                        <a:t>7 miles</a:t>
                      </a:r>
                    </a:p>
                  </a:txBody>
                  <a:tcPr/>
                </a:tc>
                <a:tc>
                  <a:txBody>
                    <a:bodyPr/>
                    <a:lstStyle/>
                    <a:p>
                      <a:r>
                        <a:rPr lang="en-US" dirty="0"/>
                        <a:t>150 miles</a:t>
                      </a:r>
                      <a:r>
                        <a:rPr lang="en-US" baseline="30000" dirty="0"/>
                        <a:t>2</a:t>
                      </a:r>
                      <a:endParaRPr lang="en-US" dirty="0"/>
                    </a:p>
                  </a:txBody>
                  <a:tcPr/>
                </a:tc>
                <a:extLst>
                  <a:ext uri="{0D108BD9-81ED-4DB2-BD59-A6C34878D82A}">
                    <a16:rowId xmlns:a16="http://schemas.microsoft.com/office/drawing/2014/main" val="3487960443"/>
                  </a:ext>
                </a:extLst>
              </a:tr>
            </a:tbl>
          </a:graphicData>
        </a:graphic>
      </p:graphicFrame>
      <p:sp>
        <p:nvSpPr>
          <p:cNvPr id="3" name="Slide Number Placeholder 2"/>
          <p:cNvSpPr>
            <a:spLocks noGrp="1"/>
          </p:cNvSpPr>
          <p:nvPr>
            <p:ph type="sldNum" sz="quarter" idx="12"/>
          </p:nvPr>
        </p:nvSpPr>
        <p:spPr/>
        <p:txBody>
          <a:bodyPr/>
          <a:lstStyle/>
          <a:p>
            <a:fld id="{4EC93DFA-70F6-4220-86AB-AD3183C08C91}" type="slidenum">
              <a:rPr lang="en-US" smtClean="0"/>
              <a:t>35</a:t>
            </a:fld>
            <a:endParaRPr lang="en-US" dirty="0"/>
          </a:p>
        </p:txBody>
      </p:sp>
      <p:sp>
        <p:nvSpPr>
          <p:cNvPr id="4" name="Title 3"/>
          <p:cNvSpPr>
            <a:spLocks noGrp="1"/>
          </p:cNvSpPr>
          <p:nvPr>
            <p:ph type="title"/>
          </p:nvPr>
        </p:nvSpPr>
        <p:spPr/>
        <p:txBody>
          <a:bodyPr/>
          <a:lstStyle/>
          <a:p>
            <a:r>
              <a:rPr lang="en-US" dirty="0"/>
              <a:t>Comparison: Findlay Airport</a:t>
            </a:r>
          </a:p>
        </p:txBody>
      </p:sp>
      <p:pic>
        <p:nvPicPr>
          <p:cNvPr id="5" name="Picture 4"/>
          <p:cNvPicPr>
            <a:picLocks noChangeAspect="1"/>
          </p:cNvPicPr>
          <p:nvPr/>
        </p:nvPicPr>
        <p:blipFill>
          <a:blip r:embed="rId2"/>
          <a:stretch>
            <a:fillRect/>
          </a:stretch>
        </p:blipFill>
        <p:spPr>
          <a:xfrm>
            <a:off x="5748291" y="1527396"/>
            <a:ext cx="5605508" cy="4696207"/>
          </a:xfrm>
          <a:prstGeom prst="rect">
            <a:avLst/>
          </a:prstGeom>
        </p:spPr>
      </p:pic>
      <p:sp>
        <p:nvSpPr>
          <p:cNvPr id="7" name="Rectangle 6"/>
          <p:cNvSpPr/>
          <p:nvPr/>
        </p:nvSpPr>
        <p:spPr>
          <a:xfrm>
            <a:off x="0" y="4539690"/>
            <a:ext cx="4836736" cy="235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*Height restrictions vary within the areas. </a:t>
            </a:r>
          </a:p>
        </p:txBody>
      </p:sp>
    </p:spTree>
    <p:extLst>
      <p:ext uri="{BB962C8B-B14F-4D97-AF65-F5344CB8AC3E}">
        <p14:creationId xmlns:p14="http://schemas.microsoft.com/office/powerpoint/2010/main" val="2050547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36</a:t>
            </a:fld>
            <a:endParaRPr lang="en-US" dirty="0"/>
          </a:p>
        </p:txBody>
      </p:sp>
      <p:sp>
        <p:nvSpPr>
          <p:cNvPr id="4" name="Title 3"/>
          <p:cNvSpPr>
            <a:spLocks noGrp="1"/>
          </p:cNvSpPr>
          <p:nvPr>
            <p:ph type="title"/>
          </p:nvPr>
        </p:nvSpPr>
        <p:spPr/>
        <p:txBody>
          <a:bodyPr/>
          <a:lstStyle/>
          <a:p>
            <a:r>
              <a:rPr lang="en-US" dirty="0"/>
              <a:t>Comparison: What about All of Ohio?</a:t>
            </a:r>
          </a:p>
        </p:txBody>
      </p:sp>
      <p:graphicFrame>
        <p:nvGraphicFramePr>
          <p:cNvPr id="5" name="Content Placeholder 5"/>
          <p:cNvGraphicFramePr>
            <a:graphicFrameLocks/>
          </p:cNvGraphicFramePr>
          <p:nvPr>
            <p:extLst>
              <p:ext uri="{D42A27DB-BD31-4B8C-83A1-F6EECF244321}">
                <p14:modId xmlns:p14="http://schemas.microsoft.com/office/powerpoint/2010/main" val="3612739493"/>
              </p:ext>
            </p:extLst>
          </p:nvPr>
        </p:nvGraphicFramePr>
        <p:xfrm>
          <a:off x="727561" y="1951867"/>
          <a:ext cx="10784266" cy="2584919"/>
        </p:xfrm>
        <a:graphic>
          <a:graphicData uri="http://schemas.openxmlformats.org/drawingml/2006/table">
            <a:tbl>
              <a:tblPr firstRow="1" bandRow="1">
                <a:tableStyleId>{5C22544A-7EE6-4342-B048-85BDC9FD1C3A}</a:tableStyleId>
              </a:tblPr>
              <a:tblGrid>
                <a:gridCol w="5508093">
                  <a:extLst>
                    <a:ext uri="{9D8B030D-6E8A-4147-A177-3AD203B41FA5}">
                      <a16:colId xmlns:a16="http://schemas.microsoft.com/office/drawing/2014/main" val="1460590298"/>
                    </a:ext>
                  </a:extLst>
                </a:gridCol>
                <a:gridCol w="2123265">
                  <a:extLst>
                    <a:ext uri="{9D8B030D-6E8A-4147-A177-3AD203B41FA5}">
                      <a16:colId xmlns:a16="http://schemas.microsoft.com/office/drawing/2014/main" val="108527215"/>
                    </a:ext>
                  </a:extLst>
                </a:gridCol>
                <a:gridCol w="3152908">
                  <a:extLst>
                    <a:ext uri="{9D8B030D-6E8A-4147-A177-3AD203B41FA5}">
                      <a16:colId xmlns:a16="http://schemas.microsoft.com/office/drawing/2014/main" val="3043023720"/>
                    </a:ext>
                  </a:extLst>
                </a:gridCol>
              </a:tblGrid>
              <a:tr h="664679">
                <a:tc>
                  <a:txBody>
                    <a:bodyPr/>
                    <a:lstStyle/>
                    <a:p>
                      <a:r>
                        <a:rPr lang="en-US" dirty="0"/>
                        <a:t>ODOT Permit Requirement</a:t>
                      </a:r>
                    </a:p>
                  </a:txBody>
                  <a:tcPr/>
                </a:tc>
                <a:tc>
                  <a:txBody>
                    <a:bodyPr/>
                    <a:lstStyle/>
                    <a:p>
                      <a:pPr algn="ctr"/>
                      <a:r>
                        <a:rPr lang="en-US" dirty="0"/>
                        <a:t>Square Miles</a:t>
                      </a:r>
                    </a:p>
                  </a:txBody>
                  <a:tcPr anchor="ctr"/>
                </a:tc>
                <a:tc>
                  <a:txBody>
                    <a:bodyPr/>
                    <a:lstStyle/>
                    <a:p>
                      <a:pPr algn="ctr"/>
                      <a:r>
                        <a:rPr lang="en-US" dirty="0"/>
                        <a:t>% of Ohio*</a:t>
                      </a:r>
                    </a:p>
                  </a:txBody>
                  <a:tcPr anchor="ctr"/>
                </a:tc>
                <a:extLst>
                  <a:ext uri="{0D108BD9-81ED-4DB2-BD59-A6C34878D82A}">
                    <a16:rowId xmlns:a16="http://schemas.microsoft.com/office/drawing/2014/main" val="3005267740"/>
                  </a:ext>
                </a:extLst>
              </a:tr>
              <a:tr h="427603">
                <a:tc>
                  <a:txBody>
                    <a:bodyPr/>
                    <a:lstStyle/>
                    <a:p>
                      <a:r>
                        <a:rPr lang="en-US" dirty="0"/>
                        <a:t>Current ODOT ORC Permit Area: 6 Imaginary Surfaces</a:t>
                      </a:r>
                    </a:p>
                  </a:txBody>
                  <a:tcPr/>
                </a:tc>
                <a:tc>
                  <a:txBody>
                    <a:bodyPr/>
                    <a:lstStyle/>
                    <a:p>
                      <a:pPr algn="ctr"/>
                      <a:r>
                        <a:rPr lang="en-US" dirty="0"/>
                        <a:t>3,950 miles</a:t>
                      </a:r>
                      <a:r>
                        <a:rPr lang="en-US" baseline="30000" dirty="0"/>
                        <a:t>2</a:t>
                      </a:r>
                      <a:endParaRPr lang="en-US" dirty="0"/>
                    </a:p>
                  </a:txBody>
                  <a:tcPr/>
                </a:tc>
                <a:tc>
                  <a:txBody>
                    <a:bodyPr/>
                    <a:lstStyle/>
                    <a:p>
                      <a:pPr algn="ctr"/>
                      <a:r>
                        <a:rPr lang="en-US" dirty="0"/>
                        <a:t>~10%</a:t>
                      </a:r>
                    </a:p>
                  </a:txBody>
                  <a:tcPr/>
                </a:tc>
                <a:extLst>
                  <a:ext uri="{0D108BD9-81ED-4DB2-BD59-A6C34878D82A}">
                    <a16:rowId xmlns:a16="http://schemas.microsoft.com/office/drawing/2014/main" val="1093432801"/>
                  </a:ext>
                </a:extLst>
              </a:tr>
              <a:tr h="385092">
                <a:tc>
                  <a:txBody>
                    <a:bodyPr/>
                    <a:lstStyle/>
                    <a:p>
                      <a:r>
                        <a:rPr lang="en-US" dirty="0"/>
                        <a:t>Proposed ODOT Permit area: 14 CFR Part 77.17 (a)(2)</a:t>
                      </a:r>
                    </a:p>
                  </a:txBody>
                  <a:tcPr/>
                </a:tc>
                <a:tc>
                  <a:txBody>
                    <a:bodyPr/>
                    <a:lstStyle/>
                    <a:p>
                      <a:pPr algn="ctr"/>
                      <a:r>
                        <a:rPr lang="en-US" dirty="0"/>
                        <a:t>19,107 miles</a:t>
                      </a:r>
                      <a:r>
                        <a:rPr lang="en-US" baseline="30000" dirty="0"/>
                        <a:t>2</a:t>
                      </a:r>
                      <a:endParaRPr lang="en-US" dirty="0"/>
                    </a:p>
                  </a:txBody>
                  <a:tcPr/>
                </a:tc>
                <a:tc>
                  <a:txBody>
                    <a:bodyPr/>
                    <a:lstStyle/>
                    <a:p>
                      <a:pPr algn="ctr"/>
                      <a:r>
                        <a:rPr lang="en-US" dirty="0"/>
                        <a:t>~40%</a:t>
                      </a:r>
                    </a:p>
                  </a:txBody>
                  <a:tcPr/>
                </a:tc>
                <a:extLst>
                  <a:ext uri="{0D108BD9-81ED-4DB2-BD59-A6C34878D82A}">
                    <a16:rowId xmlns:a16="http://schemas.microsoft.com/office/drawing/2014/main" val="3487960443"/>
                  </a:ext>
                </a:extLst>
              </a:tr>
              <a:tr h="385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Proposed ODOT Permit area: 14 CFR Part 77.17(a)(1) (&gt;499 </a:t>
                      </a:r>
                      <a:r>
                        <a:rPr lang="en-US" dirty="0" err="1"/>
                        <a:t>ft</a:t>
                      </a:r>
                      <a:r>
                        <a:rPr lang="en-US" dirty="0"/>
                        <a:t>)</a:t>
                      </a:r>
                    </a:p>
                  </a:txBody>
                  <a:tcPr/>
                </a:tc>
                <a:tc>
                  <a:txBody>
                    <a:bodyPr/>
                    <a:lstStyle/>
                    <a:p>
                      <a:pPr algn="ctr"/>
                      <a:r>
                        <a:rPr lang="en-US" dirty="0"/>
                        <a:t>44,825 miles</a:t>
                      </a:r>
                      <a:r>
                        <a:rPr lang="en-US" baseline="30000" dirty="0"/>
                        <a:t>2</a:t>
                      </a:r>
                      <a:endParaRPr lang="en-US" dirty="0"/>
                    </a:p>
                  </a:txBody>
                  <a:tcPr/>
                </a:tc>
                <a:tc>
                  <a:txBody>
                    <a:bodyPr/>
                    <a:lstStyle/>
                    <a:p>
                      <a:pPr algn="ctr"/>
                      <a:r>
                        <a:rPr lang="en-US" dirty="0"/>
                        <a:t>100%</a:t>
                      </a:r>
                    </a:p>
                  </a:txBody>
                  <a:tcPr/>
                </a:tc>
                <a:extLst>
                  <a:ext uri="{0D108BD9-81ED-4DB2-BD59-A6C34878D82A}">
                    <a16:rowId xmlns:a16="http://schemas.microsoft.com/office/drawing/2014/main" val="1972055348"/>
                  </a:ext>
                </a:extLst>
              </a:tr>
            </a:tbl>
          </a:graphicData>
        </a:graphic>
      </p:graphicFrame>
      <p:sp>
        <p:nvSpPr>
          <p:cNvPr id="2" name="TextBox 1"/>
          <p:cNvSpPr txBox="1"/>
          <p:nvPr/>
        </p:nvSpPr>
        <p:spPr>
          <a:xfrm>
            <a:off x="8476488" y="4608576"/>
            <a:ext cx="3364992" cy="523220"/>
          </a:xfrm>
          <a:prstGeom prst="rect">
            <a:avLst/>
          </a:prstGeom>
          <a:noFill/>
        </p:spPr>
        <p:txBody>
          <a:bodyPr wrap="square" rtlCol="0">
            <a:spAutoFit/>
          </a:bodyPr>
          <a:lstStyle/>
          <a:p>
            <a:r>
              <a:rPr lang="en-US" sz="1400" dirty="0"/>
              <a:t>*Does not exclude overlapping surfaces, assuming mid-size airports</a:t>
            </a:r>
          </a:p>
        </p:txBody>
      </p:sp>
    </p:spTree>
    <p:extLst>
      <p:ext uri="{BB962C8B-B14F-4D97-AF65-F5344CB8AC3E}">
        <p14:creationId xmlns:p14="http://schemas.microsoft.com/office/powerpoint/2010/main" val="2405859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Imaginary Surfaces In Ohio</a:t>
            </a:r>
          </a:p>
        </p:txBody>
      </p:sp>
      <p:sp>
        <p:nvSpPr>
          <p:cNvPr id="3" name="Slide Number Placeholder 2"/>
          <p:cNvSpPr>
            <a:spLocks noGrp="1"/>
          </p:cNvSpPr>
          <p:nvPr>
            <p:ph type="sldNum" sz="quarter" idx="12"/>
          </p:nvPr>
        </p:nvSpPr>
        <p:spPr/>
        <p:txBody>
          <a:bodyPr/>
          <a:lstStyle/>
          <a:p>
            <a:fld id="{4EC93DFA-70F6-4220-86AB-AD3183C08C91}" type="slidenum">
              <a:rPr lang="en-US" smtClean="0"/>
              <a:t>37</a:t>
            </a:fld>
            <a:endParaRPr lang="en-US"/>
          </a:p>
        </p:txBody>
      </p:sp>
      <p:pic>
        <p:nvPicPr>
          <p:cNvPr id="4" name="Picture 3"/>
          <p:cNvPicPr>
            <a:picLocks noChangeAspect="1"/>
          </p:cNvPicPr>
          <p:nvPr/>
        </p:nvPicPr>
        <p:blipFill>
          <a:blip r:embed="rId2"/>
          <a:stretch>
            <a:fillRect/>
          </a:stretch>
        </p:blipFill>
        <p:spPr>
          <a:xfrm>
            <a:off x="3991164" y="1531854"/>
            <a:ext cx="6771661" cy="5189621"/>
          </a:xfrm>
          <a:prstGeom prst="rect">
            <a:avLst/>
          </a:prstGeom>
        </p:spPr>
      </p:pic>
      <p:sp>
        <p:nvSpPr>
          <p:cNvPr id="5" name="TextBox 4"/>
          <p:cNvSpPr txBox="1"/>
          <p:nvPr/>
        </p:nvSpPr>
        <p:spPr>
          <a:xfrm>
            <a:off x="641683" y="2793367"/>
            <a:ext cx="3189059" cy="2246769"/>
          </a:xfrm>
          <a:prstGeom prst="rect">
            <a:avLst/>
          </a:prstGeom>
          <a:noFill/>
        </p:spPr>
        <p:txBody>
          <a:bodyPr wrap="square" rtlCol="0">
            <a:spAutoFit/>
          </a:bodyPr>
          <a:lstStyle/>
          <a:p>
            <a:r>
              <a:rPr lang="en-US" sz="2800" dirty="0"/>
              <a:t>ORC 6 Imaginary Surfaces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3,900 mi</a:t>
            </a:r>
            <a:r>
              <a:rPr lang="en-US" sz="2800" baseline="30000" dirty="0"/>
              <a:t>2</a:t>
            </a:r>
          </a:p>
          <a:p>
            <a:pPr marL="285750" indent="-285750">
              <a:buFont typeface="Arial" panose="020B0604020202020204" pitchFamily="34" charset="0"/>
              <a:buChar char="•"/>
            </a:pPr>
            <a:r>
              <a:rPr lang="en-US" sz="2800" dirty="0"/>
              <a:t>9.5% of Ohio</a:t>
            </a:r>
          </a:p>
        </p:txBody>
      </p:sp>
    </p:spTree>
    <p:extLst>
      <p:ext uri="{BB962C8B-B14F-4D97-AF65-F5344CB8AC3E}">
        <p14:creationId xmlns:p14="http://schemas.microsoft.com/office/powerpoint/2010/main" val="73529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77.17(a)(2)</a:t>
            </a:r>
          </a:p>
        </p:txBody>
      </p:sp>
      <p:sp>
        <p:nvSpPr>
          <p:cNvPr id="3" name="Slide Number Placeholder 2"/>
          <p:cNvSpPr>
            <a:spLocks noGrp="1"/>
          </p:cNvSpPr>
          <p:nvPr>
            <p:ph type="sldNum" sz="quarter" idx="12"/>
          </p:nvPr>
        </p:nvSpPr>
        <p:spPr/>
        <p:txBody>
          <a:bodyPr/>
          <a:lstStyle/>
          <a:p>
            <a:fld id="{4EC93DFA-70F6-4220-86AB-AD3183C08C91}" type="slidenum">
              <a:rPr lang="en-US" smtClean="0"/>
              <a:t>38</a:t>
            </a:fld>
            <a:endParaRPr lang="en-US"/>
          </a:p>
        </p:txBody>
      </p:sp>
      <p:pic>
        <p:nvPicPr>
          <p:cNvPr id="4" name="Picture 3"/>
          <p:cNvPicPr>
            <a:picLocks noChangeAspect="1"/>
          </p:cNvPicPr>
          <p:nvPr/>
        </p:nvPicPr>
        <p:blipFill>
          <a:blip r:embed="rId2"/>
          <a:stretch>
            <a:fillRect/>
          </a:stretch>
        </p:blipFill>
        <p:spPr>
          <a:xfrm>
            <a:off x="3962400" y="1510705"/>
            <a:ext cx="6849587" cy="5210770"/>
          </a:xfrm>
          <a:prstGeom prst="rect">
            <a:avLst/>
          </a:prstGeom>
        </p:spPr>
      </p:pic>
      <p:sp>
        <p:nvSpPr>
          <p:cNvPr id="5" name="TextBox 4"/>
          <p:cNvSpPr txBox="1"/>
          <p:nvPr/>
        </p:nvSpPr>
        <p:spPr>
          <a:xfrm>
            <a:off x="641683" y="2624090"/>
            <a:ext cx="3189059" cy="1815882"/>
          </a:xfrm>
          <a:prstGeom prst="rect">
            <a:avLst/>
          </a:prstGeom>
          <a:noFill/>
        </p:spPr>
        <p:txBody>
          <a:bodyPr wrap="square" rtlCol="0">
            <a:spAutoFit/>
          </a:bodyPr>
          <a:lstStyle/>
          <a:p>
            <a:r>
              <a:rPr lang="en-US" sz="2800" dirty="0"/>
              <a:t>Part 77.17(a)(2)</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&gt;19,000 mi</a:t>
            </a:r>
            <a:r>
              <a:rPr lang="en-US" sz="2800" baseline="30000" dirty="0"/>
              <a:t>2</a:t>
            </a:r>
          </a:p>
          <a:p>
            <a:pPr marL="285750" indent="-285750">
              <a:buFont typeface="Arial" panose="020B0604020202020204" pitchFamily="34" charset="0"/>
              <a:buChar char="•"/>
            </a:pPr>
            <a:r>
              <a:rPr lang="en-US" sz="2800" dirty="0"/>
              <a:t>46% of Ohio</a:t>
            </a:r>
          </a:p>
        </p:txBody>
      </p:sp>
    </p:spTree>
    <p:extLst>
      <p:ext uri="{BB962C8B-B14F-4D97-AF65-F5344CB8AC3E}">
        <p14:creationId xmlns:p14="http://schemas.microsoft.com/office/powerpoint/2010/main" val="232164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77.17(a)(1)</a:t>
            </a:r>
          </a:p>
        </p:txBody>
      </p:sp>
      <p:sp>
        <p:nvSpPr>
          <p:cNvPr id="3" name="Slide Number Placeholder 2"/>
          <p:cNvSpPr>
            <a:spLocks noGrp="1"/>
          </p:cNvSpPr>
          <p:nvPr>
            <p:ph type="sldNum" sz="quarter" idx="12"/>
          </p:nvPr>
        </p:nvSpPr>
        <p:spPr/>
        <p:txBody>
          <a:bodyPr/>
          <a:lstStyle/>
          <a:p>
            <a:fld id="{4EC93DFA-70F6-4220-86AB-AD3183C08C91}" type="slidenum">
              <a:rPr lang="en-US" smtClean="0"/>
              <a:t>39</a:t>
            </a:fld>
            <a:endParaRPr lang="en-US"/>
          </a:p>
        </p:txBody>
      </p:sp>
      <p:sp>
        <p:nvSpPr>
          <p:cNvPr id="4" name="TextBox 3"/>
          <p:cNvSpPr txBox="1"/>
          <p:nvPr/>
        </p:nvSpPr>
        <p:spPr>
          <a:xfrm>
            <a:off x="641683" y="2624090"/>
            <a:ext cx="3189059" cy="3108543"/>
          </a:xfrm>
          <a:prstGeom prst="rect">
            <a:avLst/>
          </a:prstGeom>
          <a:noFill/>
        </p:spPr>
        <p:txBody>
          <a:bodyPr wrap="square" rtlCol="0">
            <a:spAutoFit/>
          </a:bodyPr>
          <a:lstStyle/>
          <a:p>
            <a:r>
              <a:rPr lang="en-US" sz="2800" dirty="0"/>
              <a:t>Part 77.17(a)(1)</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44,825 mi</a:t>
            </a:r>
            <a:r>
              <a:rPr lang="en-US" sz="2800" baseline="30000" dirty="0"/>
              <a:t>2</a:t>
            </a:r>
          </a:p>
          <a:p>
            <a:pPr marL="285750" indent="-285750">
              <a:buFont typeface="Arial" panose="020B0604020202020204" pitchFamily="34" charset="0"/>
              <a:buChar char="•"/>
            </a:pPr>
            <a:r>
              <a:rPr lang="en-US" sz="2800" dirty="0"/>
              <a:t>100% of Ohio</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Everything over 499 </a:t>
            </a:r>
            <a:r>
              <a:rPr lang="en-US" sz="2800" dirty="0" err="1"/>
              <a:t>ft</a:t>
            </a:r>
            <a:endParaRPr lang="en-US" sz="2800" dirty="0"/>
          </a:p>
        </p:txBody>
      </p:sp>
      <p:pic>
        <p:nvPicPr>
          <p:cNvPr id="5" name="Picture 4"/>
          <p:cNvPicPr>
            <a:picLocks noChangeAspect="1"/>
          </p:cNvPicPr>
          <p:nvPr/>
        </p:nvPicPr>
        <p:blipFill>
          <a:blip r:embed="rId2"/>
          <a:stretch>
            <a:fillRect/>
          </a:stretch>
        </p:blipFill>
        <p:spPr>
          <a:xfrm>
            <a:off x="4193102" y="1509712"/>
            <a:ext cx="6585551" cy="5029200"/>
          </a:xfrm>
          <a:prstGeom prst="rect">
            <a:avLst/>
          </a:prstGeom>
        </p:spPr>
      </p:pic>
    </p:spTree>
    <p:extLst>
      <p:ext uri="{BB962C8B-B14F-4D97-AF65-F5344CB8AC3E}">
        <p14:creationId xmlns:p14="http://schemas.microsoft.com/office/powerpoint/2010/main" val="3608770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Part 77 Allows the FAA to: </a:t>
            </a:r>
          </a:p>
          <a:p>
            <a:pPr lvl="1"/>
            <a:r>
              <a:rPr lang="en-US" b="1" dirty="0">
                <a:solidFill>
                  <a:srgbClr val="004A8A"/>
                </a:solidFill>
              </a:rPr>
              <a:t>Evaluate</a:t>
            </a:r>
          </a:p>
          <a:p>
            <a:pPr lvl="2"/>
            <a:r>
              <a:rPr lang="en-US" dirty="0"/>
              <a:t>The effect of proposed construction or alteration on safety in air commerce</a:t>
            </a:r>
          </a:p>
          <a:p>
            <a:pPr lvl="2"/>
            <a:r>
              <a:rPr lang="en-US" dirty="0"/>
              <a:t>The efficient use and preservation of the navigable airspace of the airport traffic capacity at the public use airports</a:t>
            </a:r>
          </a:p>
          <a:p>
            <a:pPr lvl="1"/>
            <a:r>
              <a:rPr lang="en-US" b="1" dirty="0">
                <a:solidFill>
                  <a:srgbClr val="004A8A"/>
                </a:solidFill>
              </a:rPr>
              <a:t>Determine</a:t>
            </a:r>
          </a:p>
          <a:p>
            <a:pPr lvl="2"/>
            <a:r>
              <a:rPr lang="en-US" dirty="0"/>
              <a:t>Whether a proposed construction or alteration a HAZARD to air navigation</a:t>
            </a:r>
          </a:p>
          <a:p>
            <a:pPr lvl="2"/>
            <a:r>
              <a:rPr lang="en-US" dirty="0"/>
              <a:t>Determine appropriate marking and lighting recommendations, using FAA Advisory Circular 70/7460-1, Obstruction Marking and Lighting</a:t>
            </a:r>
          </a:p>
          <a:p>
            <a:pPr lvl="2"/>
            <a:r>
              <a:rPr lang="en-US" dirty="0"/>
              <a:t>Other appropriate measures to be applied for continued safety of air navigation</a:t>
            </a:r>
          </a:p>
          <a:p>
            <a:pPr lvl="1"/>
            <a:r>
              <a:rPr lang="en-US" b="1" dirty="0">
                <a:solidFill>
                  <a:srgbClr val="004A8A"/>
                </a:solidFill>
              </a:rPr>
              <a:t>Notify</a:t>
            </a:r>
          </a:p>
          <a:p>
            <a:pPr lvl="2"/>
            <a:r>
              <a:rPr lang="en-US" dirty="0"/>
              <a:t>The aviation community of construction or alteration of objects that affect navigable airspace, including revision of aeronautical charts</a:t>
            </a:r>
          </a:p>
        </p:txBody>
      </p:sp>
      <p:sp>
        <p:nvSpPr>
          <p:cNvPr id="3" name="Slide Number Placeholder 2"/>
          <p:cNvSpPr>
            <a:spLocks noGrp="1"/>
          </p:cNvSpPr>
          <p:nvPr>
            <p:ph type="sldNum" sz="quarter" idx="12"/>
          </p:nvPr>
        </p:nvSpPr>
        <p:spPr/>
        <p:txBody>
          <a:bodyPr/>
          <a:lstStyle/>
          <a:p>
            <a:fld id="{4EC93DFA-70F6-4220-86AB-AD3183C08C91}" type="slidenum">
              <a:rPr lang="en-US" smtClean="0"/>
              <a:t>4</a:t>
            </a:fld>
            <a:endParaRPr lang="en-US" dirty="0"/>
          </a:p>
        </p:txBody>
      </p:sp>
      <p:sp>
        <p:nvSpPr>
          <p:cNvPr id="4" name="Title 3"/>
          <p:cNvSpPr>
            <a:spLocks noGrp="1"/>
          </p:cNvSpPr>
          <p:nvPr>
            <p:ph type="title"/>
          </p:nvPr>
        </p:nvSpPr>
        <p:spPr/>
        <p:txBody>
          <a:bodyPr/>
          <a:lstStyle/>
          <a:p>
            <a:r>
              <a:rPr lang="en-US" dirty="0"/>
              <a:t>14 CFR Part 77 and the FAA</a:t>
            </a:r>
          </a:p>
        </p:txBody>
      </p:sp>
      <p:sp>
        <p:nvSpPr>
          <p:cNvPr id="5" name="Rectangle 4"/>
          <p:cNvSpPr/>
          <p:nvPr/>
        </p:nvSpPr>
        <p:spPr>
          <a:xfrm>
            <a:off x="1423583" y="6145833"/>
            <a:ext cx="3254930" cy="369332"/>
          </a:xfrm>
          <a:prstGeom prst="rect">
            <a:avLst/>
          </a:prstGeom>
        </p:spPr>
        <p:txBody>
          <a:bodyPr wrap="none">
            <a:spAutoFit/>
          </a:bodyPr>
          <a:lstStyle/>
          <a:p>
            <a:r>
              <a:rPr lang="en-US" dirty="0">
                <a:hlinkClick r:id="rId2"/>
              </a:rPr>
              <a:t>https://youtu.be/5To849M7f1k</a:t>
            </a:r>
            <a:endParaRPr lang="en-US" dirty="0"/>
          </a:p>
        </p:txBody>
      </p:sp>
    </p:spTree>
    <p:extLst>
      <p:ext uri="{BB962C8B-B14F-4D97-AF65-F5344CB8AC3E}">
        <p14:creationId xmlns:p14="http://schemas.microsoft.com/office/powerpoint/2010/main" val="1399756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90597"/>
            <a:ext cx="4695334" cy="4686366"/>
          </a:xfrm>
        </p:spPr>
        <p:txBody>
          <a:bodyPr>
            <a:normAutofit fontScale="92500" lnSpcReduction="20000"/>
          </a:bodyPr>
          <a:lstStyle/>
          <a:p>
            <a:r>
              <a:rPr lang="en-US" dirty="0"/>
              <a:t>“Notice Criteria”: when you need to file a new construction or alteration with the FAA </a:t>
            </a:r>
            <a:r>
              <a:rPr lang="en-US" sz="1400" dirty="0"/>
              <a:t>(</a:t>
            </a:r>
            <a:r>
              <a:rPr lang="en-US" sz="1400" dirty="0">
                <a:hlinkClick r:id="rId2"/>
              </a:rPr>
              <a:t>https://oeaaa.faa.gov/oeaaa/external/gisTools/gisAction.jsp?action=showNoNoticeRequiredToolForm</a:t>
            </a:r>
            <a:r>
              <a:rPr lang="en-US" sz="1400" dirty="0"/>
              <a:t>)</a:t>
            </a:r>
          </a:p>
          <a:p>
            <a:pPr lvl="1"/>
            <a:r>
              <a:rPr lang="en-US" i="1" dirty="0"/>
              <a:t>If you propose any construction or alteration described in §77.9, you must provide adequate notice to the FAA of that construction or alteration.</a:t>
            </a:r>
          </a:p>
          <a:p>
            <a:pPr lvl="1"/>
            <a:r>
              <a:rPr lang="en-US" dirty="0"/>
              <a:t>200 Feet above ground level</a:t>
            </a:r>
            <a:endParaRPr lang="en-US" i="1" dirty="0"/>
          </a:p>
          <a:p>
            <a:pPr lvl="1"/>
            <a:r>
              <a:rPr lang="en-US" dirty="0"/>
              <a:t>In excess of established notification standards (lower heights, closer to an airport)</a:t>
            </a:r>
          </a:p>
          <a:p>
            <a:pPr lvl="1"/>
            <a:r>
              <a:rPr lang="en-US" dirty="0"/>
              <a:t>Must file a “7460-1” 45 days prior to construction</a:t>
            </a:r>
          </a:p>
        </p:txBody>
      </p:sp>
      <p:sp>
        <p:nvSpPr>
          <p:cNvPr id="3" name="Slide Number Placeholder 2"/>
          <p:cNvSpPr>
            <a:spLocks noGrp="1"/>
          </p:cNvSpPr>
          <p:nvPr>
            <p:ph type="sldNum" sz="quarter" idx="12"/>
          </p:nvPr>
        </p:nvSpPr>
        <p:spPr/>
        <p:txBody>
          <a:bodyPr/>
          <a:lstStyle/>
          <a:p>
            <a:fld id="{4EC93DFA-70F6-4220-86AB-AD3183C08C91}" type="slidenum">
              <a:rPr lang="en-US" smtClean="0"/>
              <a:t>5</a:t>
            </a:fld>
            <a:endParaRPr lang="en-US" dirty="0"/>
          </a:p>
        </p:txBody>
      </p:sp>
      <p:sp>
        <p:nvSpPr>
          <p:cNvPr id="4" name="Title 3"/>
          <p:cNvSpPr>
            <a:spLocks noGrp="1"/>
          </p:cNvSpPr>
          <p:nvPr>
            <p:ph type="title"/>
          </p:nvPr>
        </p:nvSpPr>
        <p:spPr/>
        <p:txBody>
          <a:bodyPr>
            <a:normAutofit/>
          </a:bodyPr>
          <a:lstStyle/>
          <a:p>
            <a:r>
              <a:rPr lang="en-US" dirty="0"/>
              <a:t>STEP 1: Notice Criteria</a:t>
            </a:r>
          </a:p>
        </p:txBody>
      </p:sp>
      <p:pic>
        <p:nvPicPr>
          <p:cNvPr id="5" name="Picture 4"/>
          <p:cNvPicPr>
            <a:picLocks noChangeAspect="1"/>
          </p:cNvPicPr>
          <p:nvPr/>
        </p:nvPicPr>
        <p:blipFill>
          <a:blip r:embed="rId3"/>
          <a:stretch>
            <a:fillRect/>
          </a:stretch>
        </p:blipFill>
        <p:spPr>
          <a:xfrm>
            <a:off x="5825766" y="1490597"/>
            <a:ext cx="6059422" cy="4777788"/>
          </a:xfrm>
          <a:prstGeom prst="rect">
            <a:avLst/>
          </a:prstGeom>
        </p:spPr>
      </p:pic>
    </p:spTree>
    <p:extLst>
      <p:ext uri="{BB962C8B-B14F-4D97-AF65-F5344CB8AC3E}">
        <p14:creationId xmlns:p14="http://schemas.microsoft.com/office/powerpoint/2010/main" val="3512830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Step 2: Initial Review</a:t>
            </a:r>
          </a:p>
        </p:txBody>
      </p:sp>
      <p:sp>
        <p:nvSpPr>
          <p:cNvPr id="2" name="Content Placeholder 1"/>
          <p:cNvSpPr>
            <a:spLocks noGrp="1"/>
          </p:cNvSpPr>
          <p:nvPr>
            <p:ph sz="half" idx="1"/>
          </p:nvPr>
        </p:nvSpPr>
        <p:spPr>
          <a:xfrm>
            <a:off x="838199" y="1496860"/>
            <a:ext cx="10515599" cy="4093235"/>
          </a:xfrm>
        </p:spPr>
        <p:txBody>
          <a:bodyPr>
            <a:normAutofit/>
          </a:bodyPr>
          <a:lstStyle/>
          <a:p>
            <a:r>
              <a:rPr lang="en-US" dirty="0"/>
              <a:t>A specialist from the Obstruction Evaluation Group will be assigned to the project </a:t>
            </a:r>
          </a:p>
          <a:p>
            <a:pPr lvl="1"/>
            <a:r>
              <a:rPr lang="en-US" dirty="0"/>
              <a:t>The specialist acts as the “Judge”, who's job it is to collect all of the necessary information and rule impartially</a:t>
            </a:r>
          </a:p>
          <a:p>
            <a:pPr lvl="1"/>
            <a:r>
              <a:rPr lang="en-US" dirty="0"/>
              <a:t>Usually a former Air Traffic Controller</a:t>
            </a:r>
          </a:p>
          <a:p>
            <a:r>
              <a:rPr lang="en-US" dirty="0"/>
              <a:t>Technicians from 10 groups will review each point to ensure the proposed project does not interfere with their areas of responsibility</a:t>
            </a:r>
          </a:p>
          <a:p>
            <a:r>
              <a:rPr lang="en-US" dirty="0"/>
              <a:t>The specialist compiles the comments from all 10 groups</a:t>
            </a:r>
          </a:p>
        </p:txBody>
      </p:sp>
      <p:sp>
        <p:nvSpPr>
          <p:cNvPr id="3" name="Slide Number Placeholder 2"/>
          <p:cNvSpPr>
            <a:spLocks noGrp="1"/>
          </p:cNvSpPr>
          <p:nvPr>
            <p:ph type="sldNum" sz="quarter" idx="12"/>
          </p:nvPr>
        </p:nvSpPr>
        <p:spPr/>
        <p:txBody>
          <a:bodyPr/>
          <a:lstStyle/>
          <a:p>
            <a:fld id="{4EC93DFA-70F6-4220-86AB-AD3183C08C91}" type="slidenum">
              <a:rPr lang="en-US" smtClean="0"/>
              <a:t>6</a:t>
            </a:fld>
            <a:endParaRPr lang="en-US" dirty="0"/>
          </a:p>
        </p:txBody>
      </p:sp>
    </p:spTree>
    <p:extLst>
      <p:ext uri="{BB962C8B-B14F-4D97-AF65-F5344CB8AC3E}">
        <p14:creationId xmlns:p14="http://schemas.microsoft.com/office/powerpoint/2010/main" val="3544316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Step 2: Initial Review</a:t>
            </a:r>
          </a:p>
        </p:txBody>
      </p:sp>
      <p:sp>
        <p:nvSpPr>
          <p:cNvPr id="6" name="Content Placeholder 5"/>
          <p:cNvSpPr>
            <a:spLocks noGrp="1"/>
          </p:cNvSpPr>
          <p:nvPr>
            <p:ph sz="half" idx="2"/>
          </p:nvPr>
        </p:nvSpPr>
        <p:spPr>
          <a:xfrm>
            <a:off x="990599" y="1560641"/>
            <a:ext cx="9789695" cy="3706736"/>
          </a:xfrm>
        </p:spPr>
        <p:txBody>
          <a:bodyPr>
            <a:normAutofit fontScale="92500" lnSpcReduction="20000"/>
          </a:bodyPr>
          <a:lstStyle/>
          <a:p>
            <a:r>
              <a:rPr lang="en-US" b="1" dirty="0"/>
              <a:t>The specialist consults at least 10 groups including:</a:t>
            </a:r>
          </a:p>
          <a:p>
            <a:pPr lvl="1"/>
            <a:r>
              <a:rPr lang="en-US" dirty="0"/>
              <a:t>Airports</a:t>
            </a:r>
          </a:p>
          <a:p>
            <a:pPr lvl="1"/>
            <a:r>
              <a:rPr lang="en-US" dirty="0"/>
              <a:t>Instrument Flight Procedures Impact Team</a:t>
            </a:r>
          </a:p>
          <a:p>
            <a:pPr lvl="1"/>
            <a:r>
              <a:rPr lang="en-US" dirty="0"/>
              <a:t>Flight Standards</a:t>
            </a:r>
          </a:p>
          <a:p>
            <a:pPr lvl="1"/>
            <a:r>
              <a:rPr lang="en-US" dirty="0"/>
              <a:t>Technical Operations</a:t>
            </a:r>
          </a:p>
          <a:p>
            <a:pPr lvl="1"/>
            <a:r>
              <a:rPr lang="en-US" dirty="0"/>
              <a:t>Frequency Management</a:t>
            </a:r>
          </a:p>
          <a:p>
            <a:pPr lvl="1"/>
            <a:r>
              <a:rPr lang="en-US" dirty="0"/>
              <a:t>Air Force</a:t>
            </a:r>
          </a:p>
          <a:p>
            <a:pPr lvl="1"/>
            <a:r>
              <a:rPr lang="en-US" dirty="0"/>
              <a:t>Navy</a:t>
            </a:r>
          </a:p>
          <a:p>
            <a:pPr lvl="1"/>
            <a:r>
              <a:rPr lang="en-US" dirty="0"/>
              <a:t>Army</a:t>
            </a:r>
          </a:p>
          <a:p>
            <a:pPr lvl="1"/>
            <a:r>
              <a:rPr lang="en-US" dirty="0"/>
              <a:t>Department of Defense Siting Clearing House</a:t>
            </a:r>
          </a:p>
          <a:p>
            <a:pPr lvl="1"/>
            <a:r>
              <a:rPr lang="en-US" dirty="0"/>
              <a:t>Department of Homeland Security</a:t>
            </a:r>
          </a:p>
          <a:p>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7</a:t>
            </a:fld>
            <a:endParaRPr lang="en-US" dirty="0"/>
          </a:p>
        </p:txBody>
      </p:sp>
      <p:sp>
        <p:nvSpPr>
          <p:cNvPr id="5" name="TextBox 4"/>
          <p:cNvSpPr txBox="1"/>
          <p:nvPr/>
        </p:nvSpPr>
        <p:spPr>
          <a:xfrm>
            <a:off x="834189" y="5670841"/>
            <a:ext cx="10647945" cy="523220"/>
          </a:xfrm>
          <a:prstGeom prst="rect">
            <a:avLst/>
          </a:prstGeom>
          <a:noFill/>
        </p:spPr>
        <p:txBody>
          <a:bodyPr wrap="square" rtlCol="0">
            <a:spAutoFit/>
          </a:bodyPr>
          <a:lstStyle/>
          <a:p>
            <a:r>
              <a:rPr lang="en-US" sz="2800" b="1" dirty="0">
                <a:solidFill>
                  <a:srgbClr val="004A8A"/>
                </a:solidFill>
              </a:rPr>
              <a:t>Hundreds of people within the FAA are involved in a filing.</a:t>
            </a:r>
          </a:p>
        </p:txBody>
      </p:sp>
      <p:sp>
        <p:nvSpPr>
          <p:cNvPr id="13" name="Right Brace 12"/>
          <p:cNvSpPr/>
          <p:nvPr/>
        </p:nvSpPr>
        <p:spPr>
          <a:xfrm>
            <a:off x="7427490" y="1957136"/>
            <a:ext cx="288757" cy="1456872"/>
          </a:xfrm>
          <a:prstGeom prst="rightBrace">
            <a:avLst/>
          </a:prstGeom>
          <a:ln>
            <a:solidFill>
              <a:srgbClr val="004A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7808494" y="2395253"/>
            <a:ext cx="3545305" cy="580639"/>
          </a:xfrm>
          <a:prstGeom prst="rect">
            <a:avLst/>
          </a:prstGeom>
          <a:solidFill>
            <a:srgbClr val="004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Within the FAA</a:t>
            </a:r>
          </a:p>
        </p:txBody>
      </p:sp>
      <p:sp>
        <p:nvSpPr>
          <p:cNvPr id="15" name="Right Brace 14"/>
          <p:cNvSpPr/>
          <p:nvPr/>
        </p:nvSpPr>
        <p:spPr>
          <a:xfrm>
            <a:off x="7427491" y="3414008"/>
            <a:ext cx="288757" cy="1456872"/>
          </a:xfrm>
          <a:prstGeom prst="rightBrace">
            <a:avLst/>
          </a:prstGeom>
          <a:ln>
            <a:solidFill>
              <a:srgbClr val="004A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7808493" y="3848884"/>
            <a:ext cx="3545305" cy="580639"/>
          </a:xfrm>
          <a:prstGeom prst="rect">
            <a:avLst/>
          </a:prstGeom>
          <a:solidFill>
            <a:srgbClr val="004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Outside the FAA</a:t>
            </a:r>
          </a:p>
        </p:txBody>
      </p:sp>
    </p:spTree>
    <p:extLst>
      <p:ext uri="{BB962C8B-B14F-4D97-AF65-F5344CB8AC3E}">
        <p14:creationId xmlns:p14="http://schemas.microsoft.com/office/powerpoint/2010/main" val="4262138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a:t>DEFINITIONS:</a:t>
            </a:r>
          </a:p>
          <a:p>
            <a:pPr lvl="1"/>
            <a:r>
              <a:rPr lang="en-US" sz="3200" dirty="0"/>
              <a:t>Obstruction To Air Navigation: </a:t>
            </a:r>
            <a:r>
              <a:rPr lang="en-US" sz="3200" b="0" dirty="0"/>
              <a:t>Any object the FAA determined must be properly marked, lighted, and identified on aeronautical publications so it may be easily recognized by aircraft navigating through the airspace.</a:t>
            </a:r>
          </a:p>
          <a:p>
            <a:pPr lvl="1"/>
            <a:r>
              <a:rPr lang="en-US" sz="3200" dirty="0"/>
              <a:t>Hazard to Air Navigation: </a:t>
            </a:r>
            <a:r>
              <a:rPr lang="en-US" sz="3200" b="0" dirty="0"/>
              <a:t>An obstruction or other adverse object that FAA aeronautical study concludes would have a “substantial adverse effect” to a “significant volume of aeronautical operations.”</a:t>
            </a:r>
          </a:p>
        </p:txBody>
      </p:sp>
      <p:sp>
        <p:nvSpPr>
          <p:cNvPr id="3" name="Slide Number Placeholder 2"/>
          <p:cNvSpPr>
            <a:spLocks noGrp="1"/>
          </p:cNvSpPr>
          <p:nvPr>
            <p:ph type="sldNum" sz="quarter" idx="12"/>
          </p:nvPr>
        </p:nvSpPr>
        <p:spPr/>
        <p:txBody>
          <a:bodyPr/>
          <a:lstStyle/>
          <a:p>
            <a:fld id="{4EC93DFA-70F6-4220-86AB-AD3183C08C91}" type="slidenum">
              <a:rPr lang="en-US" smtClean="0"/>
              <a:t>8</a:t>
            </a:fld>
            <a:endParaRPr lang="en-US" dirty="0"/>
          </a:p>
        </p:txBody>
      </p:sp>
      <p:sp>
        <p:nvSpPr>
          <p:cNvPr id="4" name="Title 3"/>
          <p:cNvSpPr>
            <a:spLocks noGrp="1"/>
          </p:cNvSpPr>
          <p:nvPr>
            <p:ph type="title"/>
          </p:nvPr>
        </p:nvSpPr>
        <p:spPr/>
        <p:txBody>
          <a:bodyPr/>
          <a:lstStyle/>
          <a:p>
            <a:r>
              <a:rPr lang="en-US" dirty="0"/>
              <a:t>STEP 3: Preliminary Results</a:t>
            </a:r>
          </a:p>
        </p:txBody>
      </p:sp>
    </p:spTree>
    <p:extLst>
      <p:ext uri="{BB962C8B-B14F-4D97-AF65-F5344CB8AC3E}">
        <p14:creationId xmlns:p14="http://schemas.microsoft.com/office/powerpoint/2010/main" val="2020943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The Specialist will issue either:</a:t>
            </a:r>
          </a:p>
          <a:p>
            <a:pPr lvl="1"/>
            <a:r>
              <a:rPr lang="en-US" dirty="0"/>
              <a:t>Determination of No Hazard</a:t>
            </a:r>
          </a:p>
          <a:p>
            <a:pPr lvl="1"/>
            <a:r>
              <a:rPr lang="en-US" dirty="0"/>
              <a:t>Notice of Presumed Hazard</a:t>
            </a:r>
          </a:p>
          <a:p>
            <a:pPr marL="457200" lvl="1" indent="0">
              <a:buNone/>
            </a:pPr>
            <a:endParaRPr lang="en-US" dirty="0"/>
          </a:p>
          <a:p>
            <a:r>
              <a:rPr lang="en-US" dirty="0"/>
              <a:t>This is based on the results from each of the 10 departments</a:t>
            </a:r>
          </a:p>
          <a:p>
            <a:r>
              <a:rPr lang="en-US" dirty="0"/>
              <a:t>A “Notice of Presumed Hazard” means the FAA has identified a potential issue and </a:t>
            </a:r>
            <a:r>
              <a:rPr lang="en-US" dirty="0">
                <a:solidFill>
                  <a:srgbClr val="FF0000"/>
                </a:solidFill>
              </a:rPr>
              <a:t>the project will require further study (an Aeronautical Study) to determine if the project will pose a hazard to air navigation</a:t>
            </a:r>
            <a:endParaRPr lang="en-US" dirty="0"/>
          </a:p>
          <a:p>
            <a:r>
              <a:rPr lang="en-US" dirty="0"/>
              <a:t>Usually, all “obstructions” are initially issued a Notice of Presumed Hazard (14 CFR Part 77.17: Obstruction Standards)</a:t>
            </a:r>
          </a:p>
          <a:p>
            <a:r>
              <a:rPr lang="en-US" dirty="0">
                <a:solidFill>
                  <a:srgbClr val="FF0000"/>
                </a:solidFill>
              </a:rPr>
              <a:t>Not all obstructions are hazards…</a:t>
            </a:r>
          </a:p>
        </p:txBody>
      </p:sp>
      <p:sp>
        <p:nvSpPr>
          <p:cNvPr id="3" name="Slide Number Placeholder 2"/>
          <p:cNvSpPr>
            <a:spLocks noGrp="1"/>
          </p:cNvSpPr>
          <p:nvPr>
            <p:ph type="sldNum" sz="quarter" idx="12"/>
          </p:nvPr>
        </p:nvSpPr>
        <p:spPr/>
        <p:txBody>
          <a:bodyPr/>
          <a:lstStyle/>
          <a:p>
            <a:fld id="{4EC93DFA-70F6-4220-86AB-AD3183C08C91}" type="slidenum">
              <a:rPr lang="en-US" smtClean="0"/>
              <a:t>9</a:t>
            </a:fld>
            <a:endParaRPr lang="en-US" dirty="0"/>
          </a:p>
        </p:txBody>
      </p:sp>
      <p:sp>
        <p:nvSpPr>
          <p:cNvPr id="4" name="Title 3"/>
          <p:cNvSpPr>
            <a:spLocks noGrp="1"/>
          </p:cNvSpPr>
          <p:nvPr>
            <p:ph type="title"/>
          </p:nvPr>
        </p:nvSpPr>
        <p:spPr/>
        <p:txBody>
          <a:bodyPr/>
          <a:lstStyle/>
          <a:p>
            <a:r>
              <a:rPr lang="en-US" dirty="0"/>
              <a:t>Step 3: Preliminary Results</a:t>
            </a:r>
          </a:p>
        </p:txBody>
      </p:sp>
    </p:spTree>
    <p:extLst>
      <p:ext uri="{BB962C8B-B14F-4D97-AF65-F5344CB8AC3E}">
        <p14:creationId xmlns:p14="http://schemas.microsoft.com/office/powerpoint/2010/main" val="4195049068"/>
      </p:ext>
    </p:extLst>
  </p:cSld>
  <p:clrMapOvr>
    <a:masterClrMapping/>
  </p:clrMapOvr>
</p:sld>
</file>

<file path=ppt/theme/theme1.xml><?xml version="1.0" encoding="utf-8"?>
<a:theme xmlns:a="http://schemas.openxmlformats.org/drawingml/2006/main" name="One Energy Presenta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3669</TotalTime>
  <Words>2293</Words>
  <Application>Microsoft Office PowerPoint</Application>
  <PresentationFormat>Widescreen</PresentationFormat>
  <Paragraphs>343</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Century Gothic</vt:lpstr>
      <vt:lpstr>Palatino Linotype</vt:lpstr>
      <vt:lpstr>One Energy Presentations</vt:lpstr>
      <vt:lpstr>PowerPoint Presentation</vt:lpstr>
      <vt:lpstr>Outline</vt:lpstr>
      <vt:lpstr>14 CFR Part 77</vt:lpstr>
      <vt:lpstr>14 CFR Part 77 and the FAA</vt:lpstr>
      <vt:lpstr>STEP 1: Notice Criteria</vt:lpstr>
      <vt:lpstr>Step 2: Initial Review</vt:lpstr>
      <vt:lpstr>Step 2: Initial Review</vt:lpstr>
      <vt:lpstr>STEP 3: Preliminary Results</vt:lpstr>
      <vt:lpstr>Step 3: Preliminary Results</vt:lpstr>
      <vt:lpstr>Step 4: Further Study</vt:lpstr>
      <vt:lpstr>Step 5: Final Determination</vt:lpstr>
      <vt:lpstr>14 CFR Part 77</vt:lpstr>
      <vt:lpstr>Notification Requirements</vt:lpstr>
      <vt:lpstr>Obstruction Standards CFR Part 77.17 (A)(1)/(a)(2)</vt:lpstr>
      <vt:lpstr>77.19 Imaginary Surfaces</vt:lpstr>
      <vt:lpstr>Imaginary Surfaces</vt:lpstr>
      <vt:lpstr>Imaginary Surfaces + Part 77</vt:lpstr>
      <vt:lpstr>Other Parts of Part 77: VFR Traffic Patterns</vt:lpstr>
      <vt:lpstr>VFR: Categories</vt:lpstr>
      <vt:lpstr>ODOT Process</vt:lpstr>
      <vt:lpstr>ODOT Process</vt:lpstr>
      <vt:lpstr>Other Things to Consider</vt:lpstr>
      <vt:lpstr>Aeronautical Charts</vt:lpstr>
      <vt:lpstr>Example 1: Ottawa, Ohio</vt:lpstr>
      <vt:lpstr>Example 1: OTTawa, Ohio</vt:lpstr>
      <vt:lpstr>Example 1: Ottawa, Ohio</vt:lpstr>
      <vt:lpstr>Example 2: Findlay Airport</vt:lpstr>
      <vt:lpstr>Impact to Projects</vt:lpstr>
      <vt:lpstr>How to FIle</vt:lpstr>
      <vt:lpstr>Documents</vt:lpstr>
      <vt:lpstr>7460-2</vt:lpstr>
      <vt:lpstr>Questions?</vt:lpstr>
      <vt:lpstr>Existing Structures in Ohio</vt:lpstr>
      <vt:lpstr>Existing Structures in Ohio</vt:lpstr>
      <vt:lpstr>Comparison: Findlay Airport</vt:lpstr>
      <vt:lpstr>Comparison: What about All of Ohio?</vt:lpstr>
      <vt:lpstr>Imaginary Surfaces In Ohio</vt:lpstr>
      <vt:lpstr>Part 77.17(a)(2)</vt:lpstr>
      <vt:lpstr>Part 77.17(a)(1)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Grosso</dc:creator>
  <cp:lastModifiedBy>Jessica Grosso</cp:lastModifiedBy>
  <cp:revision>77</cp:revision>
  <cp:lastPrinted>2017-06-02T14:40:01Z</cp:lastPrinted>
  <dcterms:created xsi:type="dcterms:W3CDTF">2016-08-18T14:52:56Z</dcterms:created>
  <dcterms:modified xsi:type="dcterms:W3CDTF">2021-05-25T20:56:31Z</dcterms:modified>
</cp:coreProperties>
</file>