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7"/>
  </p:notesMasterIdLst>
  <p:sldIdLst>
    <p:sldId id="256" r:id="rId2"/>
    <p:sldId id="272" r:id="rId3"/>
    <p:sldId id="273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58" r:id="rId24"/>
    <p:sldId id="262" r:id="rId25"/>
    <p:sldId id="260" r:id="rId26"/>
    <p:sldId id="264" r:id="rId27"/>
    <p:sldId id="265" r:id="rId28"/>
    <p:sldId id="271" r:id="rId29"/>
    <p:sldId id="261" r:id="rId30"/>
    <p:sldId id="263" r:id="rId31"/>
    <p:sldId id="266" r:id="rId32"/>
    <p:sldId id="267" r:id="rId33"/>
    <p:sldId id="270" r:id="rId34"/>
    <p:sldId id="269" r:id="rId35"/>
    <p:sldId id="274" r:id="rId3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8A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26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23B8DED-EBA2-4766-908C-A1784D075350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20F8B05-337B-4454-B558-930237D0D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3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Part 107 in effect since August 29,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F8B05-337B-4454-B558-930237D0DB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65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F8B05-337B-4454-B558-930237D0DB5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22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0" y="1354976"/>
            <a:ext cx="9144000" cy="5503024"/>
            <a:chOff x="687278" y="1354975"/>
            <a:chExt cx="9144000" cy="5503025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278" y="1354975"/>
              <a:ext cx="1844366" cy="550302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74284" y="5037513"/>
              <a:ext cx="7356994" cy="182048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 userDrawn="1"/>
          </p:nvSpPr>
          <p:spPr>
            <a:xfrm>
              <a:off x="2474284" y="1371600"/>
              <a:ext cx="7356994" cy="3665912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390" y="159447"/>
            <a:ext cx="1619585" cy="1030658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2738881" y="2299018"/>
            <a:ext cx="5564981" cy="931862"/>
          </a:xfrm>
        </p:spPr>
        <p:txBody>
          <a:bodyPr/>
          <a:lstStyle>
            <a:lvl1pPr marL="0" indent="0" algn="ctr">
              <a:buNone/>
              <a:defRPr sz="2800" b="1" cap="all" baseline="0">
                <a:solidFill>
                  <a:schemeClr val="bg1"/>
                </a:solidFill>
                <a:latin typeface="+mj-lt"/>
              </a:defRPr>
            </a:lvl1pPr>
            <a:lvl2pPr>
              <a:defRPr b="1" cap="all" baseline="0">
                <a:solidFill>
                  <a:schemeClr val="bg1"/>
                </a:solidFill>
                <a:latin typeface="+mj-lt"/>
              </a:defRPr>
            </a:lvl2pPr>
            <a:lvl3pPr>
              <a:defRPr b="1" cap="all" baseline="0">
                <a:solidFill>
                  <a:schemeClr val="bg1"/>
                </a:solidFill>
                <a:latin typeface="+mj-lt"/>
              </a:defRPr>
            </a:lvl3pPr>
            <a:lvl4pPr>
              <a:defRPr b="1" cap="all" baseline="0">
                <a:solidFill>
                  <a:schemeClr val="bg1"/>
                </a:solidFill>
                <a:latin typeface="+mj-lt"/>
              </a:defRPr>
            </a:lvl4pPr>
            <a:lvl5pPr>
              <a:defRPr b="1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630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82826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6200" y="1482828"/>
            <a:ext cx="4629150" cy="467690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150526"/>
            <a:ext cx="2949178" cy="30092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9F6BC-BD2C-480D-AE7A-AC0D1779272C}" type="datetime1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55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741A1-E075-4A77-8317-1C6D1E49FF66}" type="datetime1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54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1454727"/>
            <a:ext cx="1971675" cy="47222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7226" y="1454727"/>
            <a:ext cx="5800725" cy="472223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7A17-4B7D-4D6E-B9C2-D28203B9BD80}" type="datetime1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76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1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293228" y="365137"/>
            <a:ext cx="7222127" cy="7872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054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006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A33A-E54C-442D-9186-352CD1C3D61D}" type="datetime1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93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9B29F-4592-471E-BAC3-27AE3182B56C}" type="datetime1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01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95941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41871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E46F-87FE-46F2-961E-ECA482E6E173}" type="datetime1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56672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6989" y="374073"/>
            <a:ext cx="6629552" cy="7980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514475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514475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D660-C672-4606-9D09-165DFF4FC29C}" type="datetime1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51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63DC-FC82-4ED9-AC86-9975A7C3DDCC}" type="datetime1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78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9001-50EA-470E-A2C4-93317094E12C}" type="datetime1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3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71353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1471353"/>
            <a:ext cx="4629150" cy="46373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148793"/>
            <a:ext cx="2949178" cy="29599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C09D4-84DB-4B78-AF1D-B934C8797209}" type="datetime1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23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03862" y="365128"/>
            <a:ext cx="6711488" cy="802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3E46F-87FE-46F2-961E-ECA482E6E173}" type="datetime1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46963"/>
            <a:ext cx="9144000" cy="53951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0596" tIns="20596" rIns="20596" bIns="20596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1" y="379612"/>
            <a:ext cx="826075" cy="77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0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3" r:id="rId2"/>
    <p:sldLayoutId id="2147483664" r:id="rId3"/>
    <p:sldLayoutId id="2147483665" r:id="rId4"/>
    <p:sldLayoutId id="2147483662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50" r:id="rId13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ronedeploy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OE Blade Inspection Program</a:t>
            </a:r>
          </a:p>
        </p:txBody>
      </p:sp>
    </p:spTree>
    <p:extLst>
      <p:ext uri="{BB962C8B-B14F-4D97-AF65-F5344CB8AC3E}">
        <p14:creationId xmlns:p14="http://schemas.microsoft.com/office/powerpoint/2010/main" val="328952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4941F5-CC31-404C-A192-20B3AA672F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3088" y="901303"/>
            <a:ext cx="5457825" cy="5055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998EE8-69BE-4DDD-B28A-7A935C70EE85}"/>
              </a:ext>
            </a:extLst>
          </p:cNvPr>
          <p:cNvSpPr txBox="1"/>
          <p:nvPr/>
        </p:nvSpPr>
        <p:spPr>
          <a:xfrm>
            <a:off x="193964" y="919595"/>
            <a:ext cx="83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P4Pro</a:t>
            </a:r>
          </a:p>
        </p:txBody>
      </p:sp>
    </p:spTree>
    <p:extLst>
      <p:ext uri="{BB962C8B-B14F-4D97-AF65-F5344CB8AC3E}">
        <p14:creationId xmlns:p14="http://schemas.microsoft.com/office/powerpoint/2010/main" val="3858205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62219-5953-431B-9D2F-6CF25D198A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2474" y="864814"/>
            <a:ext cx="5271091" cy="51359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CAFB9A-4964-45AC-80E1-84540E441F24}"/>
              </a:ext>
            </a:extLst>
          </p:cNvPr>
          <p:cNvSpPr txBox="1"/>
          <p:nvPr/>
        </p:nvSpPr>
        <p:spPr>
          <a:xfrm>
            <a:off x="193963" y="919595"/>
            <a:ext cx="1473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X5S (45mm)</a:t>
            </a:r>
          </a:p>
        </p:txBody>
      </p:sp>
    </p:spTree>
    <p:extLst>
      <p:ext uri="{BB962C8B-B14F-4D97-AF65-F5344CB8AC3E}">
        <p14:creationId xmlns:p14="http://schemas.microsoft.com/office/powerpoint/2010/main" val="3319815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F55AF-1FF9-404F-B87E-259160BCC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4276" y="857250"/>
            <a:ext cx="5175449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4C587C-0AE7-4EA9-821A-85CA0463B483}"/>
              </a:ext>
            </a:extLst>
          </p:cNvPr>
          <p:cNvSpPr txBox="1"/>
          <p:nvPr/>
        </p:nvSpPr>
        <p:spPr>
          <a:xfrm>
            <a:off x="193964" y="919595"/>
            <a:ext cx="83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P4Pro</a:t>
            </a:r>
          </a:p>
        </p:txBody>
      </p:sp>
    </p:spTree>
    <p:extLst>
      <p:ext uri="{BB962C8B-B14F-4D97-AF65-F5344CB8AC3E}">
        <p14:creationId xmlns:p14="http://schemas.microsoft.com/office/powerpoint/2010/main" val="2200298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176F5E-D362-4C24-A76B-D6019E0D12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893" y="844399"/>
            <a:ext cx="4920215" cy="5156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F95BA5-4922-427D-8E45-1A577D0978DE}"/>
              </a:ext>
            </a:extLst>
          </p:cNvPr>
          <p:cNvSpPr txBox="1"/>
          <p:nvPr/>
        </p:nvSpPr>
        <p:spPr>
          <a:xfrm>
            <a:off x="193963" y="919595"/>
            <a:ext cx="1473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X5S (45mm)</a:t>
            </a:r>
          </a:p>
        </p:txBody>
      </p:sp>
    </p:spTree>
    <p:extLst>
      <p:ext uri="{BB962C8B-B14F-4D97-AF65-F5344CB8AC3E}">
        <p14:creationId xmlns:p14="http://schemas.microsoft.com/office/powerpoint/2010/main" val="281821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D1E3BC-F6A0-4AB0-AFB9-4C9273ED35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3904" y="831385"/>
            <a:ext cx="4096193" cy="5169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9B7A95-E619-42F7-89E5-B03D84472A9C}"/>
              </a:ext>
            </a:extLst>
          </p:cNvPr>
          <p:cNvSpPr txBox="1"/>
          <p:nvPr/>
        </p:nvSpPr>
        <p:spPr>
          <a:xfrm>
            <a:off x="193964" y="919595"/>
            <a:ext cx="83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P4Pro</a:t>
            </a:r>
          </a:p>
        </p:txBody>
      </p:sp>
    </p:spTree>
    <p:extLst>
      <p:ext uri="{BB962C8B-B14F-4D97-AF65-F5344CB8AC3E}">
        <p14:creationId xmlns:p14="http://schemas.microsoft.com/office/powerpoint/2010/main" val="3424489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49B0BF-511D-4E2F-9638-F955D5D61D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0410" y="857250"/>
            <a:ext cx="3983181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190F5D-4056-4AE0-A672-C6CBB116F6F5}"/>
              </a:ext>
            </a:extLst>
          </p:cNvPr>
          <p:cNvSpPr txBox="1"/>
          <p:nvPr/>
        </p:nvSpPr>
        <p:spPr>
          <a:xfrm>
            <a:off x="193963" y="919595"/>
            <a:ext cx="1473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X5S (45mm)</a:t>
            </a:r>
          </a:p>
        </p:txBody>
      </p:sp>
    </p:spTree>
    <p:extLst>
      <p:ext uri="{BB962C8B-B14F-4D97-AF65-F5344CB8AC3E}">
        <p14:creationId xmlns:p14="http://schemas.microsoft.com/office/powerpoint/2010/main" val="2785898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30C773-0C0F-42EE-8E3D-F13474E9BF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ECA90A-2961-4DF2-B138-80A97AE852C5}"/>
              </a:ext>
            </a:extLst>
          </p:cNvPr>
          <p:cNvSpPr txBox="1"/>
          <p:nvPr/>
        </p:nvSpPr>
        <p:spPr>
          <a:xfrm>
            <a:off x="193964" y="919595"/>
            <a:ext cx="83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Z30</a:t>
            </a:r>
          </a:p>
        </p:txBody>
      </p:sp>
    </p:spTree>
    <p:extLst>
      <p:ext uri="{BB962C8B-B14F-4D97-AF65-F5344CB8AC3E}">
        <p14:creationId xmlns:p14="http://schemas.microsoft.com/office/powerpoint/2010/main" val="4285307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2B41EF-8585-4307-B4E9-BCC7B9E569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E208EB-2EA4-49AE-9122-14F5F4C9BCDD}"/>
              </a:ext>
            </a:extLst>
          </p:cNvPr>
          <p:cNvSpPr txBox="1"/>
          <p:nvPr/>
        </p:nvSpPr>
        <p:spPr>
          <a:xfrm>
            <a:off x="193964" y="919595"/>
            <a:ext cx="83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Z30</a:t>
            </a:r>
          </a:p>
        </p:txBody>
      </p:sp>
    </p:spTree>
    <p:extLst>
      <p:ext uri="{BB962C8B-B14F-4D97-AF65-F5344CB8AC3E}">
        <p14:creationId xmlns:p14="http://schemas.microsoft.com/office/powerpoint/2010/main" val="1538226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32BDA-0E72-4090-AEC5-F9FC1D7509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917" y="857250"/>
            <a:ext cx="81781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96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B7E0D21-607C-4D03-A94A-D028BD5518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C02234-42D7-4B30-864A-63DB31D7D4B3}"/>
              </a:ext>
            </a:extLst>
          </p:cNvPr>
          <p:cNvSpPr txBox="1"/>
          <p:nvPr/>
        </p:nvSpPr>
        <p:spPr>
          <a:xfrm>
            <a:off x="193964" y="919595"/>
            <a:ext cx="83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Z30</a:t>
            </a:r>
          </a:p>
        </p:txBody>
      </p:sp>
    </p:spTree>
    <p:extLst>
      <p:ext uri="{BB962C8B-B14F-4D97-AF65-F5344CB8AC3E}">
        <p14:creationId xmlns:p14="http://schemas.microsoft.com/office/powerpoint/2010/main" val="1644135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041AE3-58D4-40F8-B200-2F139357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862" y="365128"/>
            <a:ext cx="6711488" cy="802447"/>
          </a:xfrm>
        </p:spPr>
        <p:txBody>
          <a:bodyPr/>
          <a:lstStyle/>
          <a:p>
            <a:r>
              <a:rPr lang="en-US"/>
              <a:t>Drone Regulations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D33331-50B9-4184-AB51-5A3867D0D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1" y="1825625"/>
            <a:ext cx="8418379" cy="4351338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Two use types: Commercial and Recreational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/>
              <a:t>Commercial:</a:t>
            </a:r>
            <a:r>
              <a:rPr lang="en-US" dirty="0"/>
              <a:t> CFR Part 107 (Small Unmanned Aircraft Systems)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/>
              <a:t>Recreation:</a:t>
            </a:r>
            <a:r>
              <a:rPr lang="en-US" dirty="0"/>
              <a:t> CFR Part 101 (Special Rule for Model Aircraft)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Simple Interpretation: If its for money or for a business, its commercial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Selling photos or videos taken from a UAS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Using UAS to provide contract services, such as industrial equipment or factory inspection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Using UAS to provide professional services, such as security or telecommunications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Using UAS to monitor progress of work your company is performing</a:t>
            </a:r>
          </a:p>
          <a:p>
            <a:r>
              <a:rPr lang="en-US" dirty="0"/>
              <a:t>All drones operating under Part 107 must be registered (.55 – 55 pounds)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577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299B25-E7EE-4252-A4D2-08036ADFB6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4B9B0D-F0BB-4F41-8D3A-F47C3F53819F}"/>
              </a:ext>
            </a:extLst>
          </p:cNvPr>
          <p:cNvSpPr txBox="1"/>
          <p:nvPr/>
        </p:nvSpPr>
        <p:spPr>
          <a:xfrm>
            <a:off x="193964" y="919595"/>
            <a:ext cx="83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Z30</a:t>
            </a:r>
          </a:p>
        </p:txBody>
      </p:sp>
    </p:spTree>
    <p:extLst>
      <p:ext uri="{BB962C8B-B14F-4D97-AF65-F5344CB8AC3E}">
        <p14:creationId xmlns:p14="http://schemas.microsoft.com/office/powerpoint/2010/main" val="1870999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2032F8-D2BD-400F-A7C0-8FD3F2ACD5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6C99C3-66A5-41DF-A890-900363DE467F}"/>
              </a:ext>
            </a:extLst>
          </p:cNvPr>
          <p:cNvSpPr txBox="1"/>
          <p:nvPr/>
        </p:nvSpPr>
        <p:spPr>
          <a:xfrm>
            <a:off x="193964" y="919595"/>
            <a:ext cx="83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Z30</a:t>
            </a:r>
          </a:p>
        </p:txBody>
      </p:sp>
    </p:spTree>
    <p:extLst>
      <p:ext uri="{BB962C8B-B14F-4D97-AF65-F5344CB8AC3E}">
        <p14:creationId xmlns:p14="http://schemas.microsoft.com/office/powerpoint/2010/main" val="3016139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F7760D-2A1A-4EBD-A5BF-CE3117C6AB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69D3D5-8FBB-4D7B-8D7F-97E487A25BC5}"/>
              </a:ext>
            </a:extLst>
          </p:cNvPr>
          <p:cNvSpPr txBox="1"/>
          <p:nvPr/>
        </p:nvSpPr>
        <p:spPr>
          <a:xfrm>
            <a:off x="193964" y="919595"/>
            <a:ext cx="83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Z30</a:t>
            </a:r>
          </a:p>
        </p:txBody>
      </p:sp>
    </p:spTree>
    <p:extLst>
      <p:ext uri="{BB962C8B-B14F-4D97-AF65-F5344CB8AC3E}">
        <p14:creationId xmlns:p14="http://schemas.microsoft.com/office/powerpoint/2010/main" val="2564486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One Energy Blade Inspection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2192" y="1825625"/>
            <a:ext cx="4032855" cy="43513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Palatino Linotype" panose="02040502050505030304" pitchFamily="18" charset="0"/>
              </a:rPr>
              <a:t>One Energy performs in-house turbine blade inspections using drones equipped with high-resolution cameras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Palatino Linotype" panose="02040502050505030304" pitchFamily="18" charset="0"/>
              </a:rPr>
              <a:t>Allows for consistent blade condition monitoring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Palatino Linotype" panose="02040502050505030304" pitchFamily="18" charset="0"/>
              </a:rPr>
              <a:t>Early-detection of damage</a:t>
            </a:r>
            <a:endParaRPr lang="en-US" dirty="0">
              <a:latin typeface="Palatino Linotype" panose="02040502050505030304" pitchFamily="18" charset="0"/>
            </a:endParaRP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Palatino Linotype" panose="02040502050505030304" pitchFamily="18" charset="0"/>
              </a:rPr>
              <a:t>Allows One Energy to be proactive in responding to observed damage at an early stage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4055231" cy="43513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Palatino Linotype" panose="02040502050505030304" pitchFamily="18" charset="0"/>
              </a:rPr>
              <a:t>One Energy owns and operates its drones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Palatino Linotype" panose="02040502050505030304" pitchFamily="18" charset="0"/>
              </a:rPr>
              <a:t>Allows inspections to be performed with minimal lead time</a:t>
            </a:r>
          </a:p>
          <a:p>
            <a:r>
              <a:rPr lang="en-US" sz="2000" dirty="0">
                <a:latin typeface="Palatino Linotype" panose="02040502050505030304" pitchFamily="18" charset="0"/>
              </a:rPr>
              <a:t>A full drone inspection of a turbine takes 45-60 minutes</a:t>
            </a:r>
          </a:p>
          <a:p>
            <a:r>
              <a:rPr lang="en-US" sz="2000" dirty="0">
                <a:latin typeface="Palatino Linotype" panose="02040502050505030304" pitchFamily="18" charset="0"/>
              </a:rPr>
              <a:t>Not enough of the One Energy team is experienced in safely and efficiently flying drones and performing blade inspections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907" y="4877808"/>
            <a:ext cx="3413350" cy="184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58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entury Gothic" panose="020B0502020202020204" pitchFamily="34" charset="0"/>
              </a:rPr>
              <a:t>Performing Inspections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508" y="1825625"/>
            <a:ext cx="3884989" cy="435133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1800" dirty="0">
                <a:latin typeface="Palatino Linotype" panose="02040502050505030304" pitchFamily="18" charset="0"/>
              </a:rPr>
              <a:t>Inspections are performed: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Palatino Linotype" panose="02040502050505030304" pitchFamily="18" charset="0"/>
              </a:rPr>
              <a:t> Twice annually, on every blade in the OE operating fleet</a:t>
            </a:r>
          </a:p>
          <a:p>
            <a:pPr lvl="2">
              <a:spcBef>
                <a:spcPts val="1200"/>
              </a:spcBef>
            </a:pPr>
            <a:r>
              <a:rPr lang="en-US" sz="1600" dirty="0">
                <a:latin typeface="Palatino Linotype" panose="02040502050505030304" pitchFamily="18" charset="0"/>
              </a:rPr>
              <a:t>Spring months are preferred; full repairs (if necessary) need warm weather to fully cure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Palatino Linotype" panose="02040502050505030304" pitchFamily="18" charset="0"/>
              </a:rPr>
              <a:t>On recently repaired blades to monitor the progress of the repair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Palatino Linotype" panose="02040502050505030304" pitchFamily="18" charset="0"/>
              </a:rPr>
              <a:t>On blades with suspected damage</a:t>
            </a:r>
          </a:p>
          <a:p>
            <a:r>
              <a:rPr lang="en-US" sz="1800" dirty="0">
                <a:latin typeface="Palatino Linotype" panose="02040502050505030304" pitchFamily="18" charset="0"/>
              </a:rPr>
              <a:t>Clear days with low wind are preferred for the best possible picture and video quality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853" y="2179460"/>
            <a:ext cx="4179803" cy="368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06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C4222A9-9AAD-4767-831B-7837C4B85F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2627" y="1825625"/>
            <a:ext cx="3722371" cy="444939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entury Gothic" panose="020B0502020202020204" pitchFamily="34" charset="0"/>
              </a:rPr>
              <a:t>Inspection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5773" y="1825625"/>
            <a:ext cx="4165601" cy="4618718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Palatino Linotype" panose="02040502050505030304" pitchFamily="18" charset="0"/>
              </a:rPr>
              <a:t>Preparing the Turbine: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Palatino Linotype" panose="02040502050505030304" pitchFamily="18" charset="0"/>
              </a:rPr>
              <a:t>The turbine must be shut down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Palatino Linotype" panose="02040502050505030304" pitchFamily="18" charset="0"/>
              </a:rPr>
              <a:t>The turbine rotor is braked, whenever possible, forcing the blades to be stationary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Palatino Linotype" panose="02040502050505030304" pitchFamily="18" charset="0"/>
              </a:rPr>
              <a:t>Blade of interest stopped in an upwards vertical position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latin typeface="Palatino Linotype" panose="02040502050505030304" pitchFamily="18" charset="0"/>
              </a:rPr>
              <a:t>Rotor cannot be braked at high wind speeds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25</a:t>
            </a:fld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217121C-90BF-4FC8-8518-F00C9AE8C252}"/>
              </a:ext>
            </a:extLst>
          </p:cNvPr>
          <p:cNvCxnSpPr>
            <a:cxnSpLocks/>
          </p:cNvCxnSpPr>
          <p:nvPr/>
        </p:nvCxnSpPr>
        <p:spPr>
          <a:xfrm>
            <a:off x="6365289" y="2290439"/>
            <a:ext cx="92661" cy="2388093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049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DC5A632-1EE2-48E1-A3F9-7FA98A3EF2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4851" y="2274665"/>
            <a:ext cx="4301266" cy="331817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Century Gothic" panose="020B0502020202020204" pitchFamily="34" charset="0"/>
              </a:rPr>
              <a:t>Inspection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849" y="1825625"/>
            <a:ext cx="4331002" cy="4351338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Palatino Linotype" panose="02040502050505030304" pitchFamily="18" charset="0"/>
              </a:rPr>
              <a:t>Performing a full inspection: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Palatino Linotype" panose="02040502050505030304" pitchFamily="18" charset="0"/>
              </a:rPr>
              <a:t>Starting from an end of the blade, the drone steadily flies up/down one side of the blade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Palatino Linotype" panose="02040502050505030304" pitchFamily="18" charset="0"/>
              </a:rPr>
              <a:t>Pictures are taken at ~50% overlap, with special focus on areas where damage is seen or suspected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Palatino Linotype" panose="02040502050505030304" pitchFamily="18" charset="0"/>
              </a:rPr>
              <a:t>Video may be taken simultaneously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Palatino Linotype" panose="02040502050505030304" pitchFamily="18" charset="0"/>
              </a:rPr>
              <a:t>This process is performed on the leading edge and both sides of the blade</a:t>
            </a:r>
          </a:p>
          <a:p>
            <a:pPr lvl="1">
              <a:spcBef>
                <a:spcPts val="1200"/>
              </a:spcBef>
            </a:pPr>
            <a:r>
              <a:rPr lang="en-US" sz="1600" dirty="0">
                <a:latin typeface="Palatino Linotype" panose="02040502050505030304" pitchFamily="18" charset="0"/>
              </a:rPr>
              <a:t>Weather conditions dependent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26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964585" y="2905780"/>
            <a:ext cx="1267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Inspection Path</a:t>
            </a: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 flipH="1">
            <a:off x="6140579" y="2611580"/>
            <a:ext cx="47611" cy="1050574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76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Incidental Inspection video clip</a:t>
            </a:r>
          </a:p>
        </p:txBody>
      </p:sp>
      <p:pic>
        <p:nvPicPr>
          <p:cNvPr id="6" name="30 Sec Clip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887" y="1529347"/>
            <a:ext cx="7301391" cy="4107034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99885" y="6115354"/>
            <a:ext cx="7532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30-second clip from a blade inspection at NFWC turbine Z1.</a:t>
            </a:r>
          </a:p>
        </p:txBody>
      </p:sp>
    </p:spTree>
    <p:extLst>
      <p:ext uri="{BB962C8B-B14F-4D97-AF65-F5344CB8AC3E}">
        <p14:creationId xmlns:p14="http://schemas.microsoft.com/office/powerpoint/2010/main" val="316659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A35DD-5009-4060-9F33-2D97B3865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Inspection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2A4C3-6817-401D-93DA-6BE274BFDC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Condensed 1-Page Turbine Assessment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Focus on actionable items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Can be filled out in field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1 Assessment/Turbine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Attach imagery of interest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DCA4E0-FC12-485A-B0AA-AB95A0A28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28</a:t>
            </a:fld>
            <a:endParaRPr lang="en-US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DC0673D4-596A-45B2-A070-602AEA8273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7749" y="1697087"/>
            <a:ext cx="3796438" cy="4909072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3879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entury Gothic" panose="020B0502020202020204" pitchFamily="34" charset="0"/>
              </a:rPr>
              <a:t>Inspection Reporting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latin typeface="Palatino Linotype" panose="02040502050505030304" pitchFamily="18" charset="0"/>
              </a:rPr>
              <a:t>Detailed project assessments can used for record keeping and/or reporting</a:t>
            </a:r>
          </a:p>
          <a:p>
            <a:r>
              <a:rPr lang="en-US" sz="1800" dirty="0">
                <a:latin typeface="Palatino Linotype" panose="02040502050505030304" pitchFamily="18" charset="0"/>
              </a:rPr>
              <a:t>Historically been created upon request</a:t>
            </a:r>
          </a:p>
          <a:p>
            <a:pPr lvl="1"/>
            <a:r>
              <a:rPr lang="en-US" sz="1800" dirty="0">
                <a:latin typeface="Palatino Linotype" panose="02040502050505030304" pitchFamily="18" charset="0"/>
              </a:rPr>
              <a:t>This will be done for all inspections in the future</a:t>
            </a:r>
            <a:endParaRPr lang="en-US" sz="1400" dirty="0">
              <a:latin typeface="Palatino Linotype" panose="02040502050505030304" pitchFamily="18" charset="0"/>
            </a:endParaRPr>
          </a:p>
          <a:p>
            <a:r>
              <a:rPr lang="en-US" sz="1800" dirty="0">
                <a:latin typeface="Palatino Linotype" panose="02040502050505030304" pitchFamily="18" charset="0"/>
              </a:rPr>
              <a:t>The data following an inspection is reviewed and the blades are graded according to a color scale indicating its level of damage and urgency</a:t>
            </a:r>
          </a:p>
          <a:p>
            <a:r>
              <a:rPr lang="en-US" sz="1800" dirty="0">
                <a:latin typeface="Palatino Linotype" panose="02040502050505030304" pitchFamily="18" charset="0"/>
              </a:rPr>
              <a:t>If applicable, a report of significant damage is reviewed with </a:t>
            </a:r>
            <a:r>
              <a:rPr lang="en-US" sz="1800" dirty="0" err="1">
                <a:latin typeface="Palatino Linotype" panose="02040502050505030304" pitchFamily="18" charset="0"/>
              </a:rPr>
              <a:t>Goldwind</a:t>
            </a:r>
            <a:r>
              <a:rPr lang="en-US" sz="1800" dirty="0">
                <a:latin typeface="Palatino Linotype" panose="02040502050505030304" pitchFamily="18" charset="0"/>
              </a:rPr>
              <a:t> to determine next steps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29</a:t>
            </a:fld>
            <a:endParaRPr lang="en-US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150" y="2508244"/>
            <a:ext cx="3886200" cy="298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08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9E7CF-EE07-469C-B789-B9AF5AF74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107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3A832-789A-4FD7-894D-F60DB4ECD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Notable operational limitations applicable when operating under 14 CFR Part 107 include: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Visual line-of-sight of the remote pilot in command or visual observer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UAS may not operate over any persons not directly participating in the operation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Daylight operations only, or civil twilight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Maximum altitude of 400 ft. AGL, or if higher than 400 ft., remain within 400 ft. of structure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Maximum ground speed of 100 mph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Operations in Class B, C, D and E airspace are allowed with the required ATC permission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E9008-17CD-440E-B34D-8ED200DAB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711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entury Gothic" panose="020B0502020202020204" pitchFamily="34" charset="0"/>
              </a:rPr>
              <a:t>Inspection Reporting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>
                <a:latin typeface="Palatino Linotype" panose="02040502050505030304" pitchFamily="18" charset="0"/>
              </a:rPr>
              <a:t>The reports following inspections:</a:t>
            </a:r>
          </a:p>
          <a:p>
            <a:pPr lvl="1">
              <a:spcBef>
                <a:spcPts val="1200"/>
              </a:spcBef>
            </a:pPr>
            <a:r>
              <a:rPr lang="en-US" sz="1800" dirty="0">
                <a:latin typeface="Palatino Linotype" panose="02040502050505030304" pitchFamily="18" charset="0"/>
              </a:rPr>
              <a:t>Evaluate the condition of each blade</a:t>
            </a:r>
          </a:p>
          <a:p>
            <a:pPr lvl="1">
              <a:spcBef>
                <a:spcPts val="1200"/>
              </a:spcBef>
            </a:pPr>
            <a:r>
              <a:rPr lang="en-US" sz="1800" dirty="0">
                <a:latin typeface="Palatino Linotype" panose="02040502050505030304" pitchFamily="18" charset="0"/>
              </a:rPr>
              <a:t>Show observed damage</a:t>
            </a:r>
          </a:p>
          <a:p>
            <a:pPr lvl="1">
              <a:spcBef>
                <a:spcPts val="1200"/>
              </a:spcBef>
            </a:pPr>
            <a:r>
              <a:rPr lang="en-US" sz="1800" dirty="0">
                <a:latin typeface="Palatino Linotype" panose="02040502050505030304" pitchFamily="18" charset="0"/>
              </a:rPr>
              <a:t>Assess urgency for further inspection or repair</a:t>
            </a:r>
          </a:p>
          <a:p>
            <a:r>
              <a:rPr lang="en-US" sz="2000" dirty="0">
                <a:latin typeface="Palatino Linotype" panose="02040502050505030304" pitchFamily="18" charset="0"/>
              </a:rPr>
              <a:t>In some instances a more in-depth inspection is needed. Usually this is a manned inspection of the blade on rope. </a:t>
            </a:r>
          </a:p>
          <a:p>
            <a:pPr lvl="1"/>
            <a:r>
              <a:rPr lang="en-US" sz="1800" dirty="0">
                <a:latin typeface="Palatino Linotype" panose="02040502050505030304" pitchFamily="18" charset="0"/>
              </a:rPr>
              <a:t>This need should be mitigated when using the M210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30</a:t>
            </a:fld>
            <a:endParaRPr lang="en-US"/>
          </a:p>
        </p:txBody>
      </p:sp>
      <p:pic>
        <p:nvPicPr>
          <p:cNvPr id="6" name="Content Placeholder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623" y="1545098"/>
            <a:ext cx="3342657" cy="25736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3920" y="4049290"/>
            <a:ext cx="3408515" cy="26383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9593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Cooper T3 - Example report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83" y="1556766"/>
            <a:ext cx="4437178" cy="3416796"/>
          </a:xfrm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935" y="2875341"/>
            <a:ext cx="4505593" cy="34810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673981" y="4973564"/>
            <a:ext cx="1548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Initial Inspection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74412" y="2567566"/>
            <a:ext cx="2993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Rope Partners Inspection (on rope)</a:t>
            </a:r>
          </a:p>
        </p:txBody>
      </p:sp>
    </p:spTree>
    <p:extLst>
      <p:ext uri="{BB962C8B-B14F-4D97-AF65-F5344CB8AC3E}">
        <p14:creationId xmlns:p14="http://schemas.microsoft.com/office/powerpoint/2010/main" val="17375754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862" y="372352"/>
            <a:ext cx="6711488" cy="802447"/>
          </a:xfrm>
        </p:spPr>
        <p:txBody>
          <a:bodyPr/>
          <a:lstStyle/>
          <a:p>
            <a:r>
              <a:rPr lang="en-US" dirty="0"/>
              <a:t>Example report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23" y="1482576"/>
            <a:ext cx="4411134" cy="34089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459" y="2924995"/>
            <a:ext cx="4485821" cy="34700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76622" y="4891561"/>
            <a:ext cx="2993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Rope Partners Inspection (on rope)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74440" y="2617218"/>
            <a:ext cx="2993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Fairwinds</a:t>
            </a:r>
            <a:r>
              <a:rPr lang="en-US" sz="1400" dirty="0"/>
              <a:t> Aerial Platform Repair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54250" y="1421435"/>
            <a:ext cx="44558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Turbine was taken out of service following the Rope Partners inspection and placed back into service following the </a:t>
            </a:r>
            <a:r>
              <a:rPr lang="en-US" sz="1400" dirty="0" err="1"/>
              <a:t>Fairwinds</a:t>
            </a:r>
            <a:r>
              <a:rPr lang="en-US" sz="1400" dirty="0"/>
              <a:t> repair.</a:t>
            </a:r>
          </a:p>
        </p:txBody>
      </p:sp>
    </p:spTree>
    <p:extLst>
      <p:ext uri="{BB962C8B-B14F-4D97-AF65-F5344CB8AC3E}">
        <p14:creationId xmlns:p14="http://schemas.microsoft.com/office/powerpoint/2010/main" val="28796961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Rope Partners Repair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8"/>
          <a:stretch/>
        </p:blipFill>
        <p:spPr>
          <a:xfrm>
            <a:off x="247884" y="1408774"/>
            <a:ext cx="5251959" cy="2717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84" y="4082834"/>
            <a:ext cx="5251959" cy="25253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21866" y="1445041"/>
            <a:ext cx="308186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1/2/2017: One Energy performed an inspection on the </a:t>
            </a:r>
            <a:r>
              <a:rPr lang="en-US" dirty="0" err="1"/>
              <a:t>Fairwinds</a:t>
            </a:r>
            <a:r>
              <a:rPr lang="en-US" dirty="0"/>
              <a:t> Repair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Suspected damage observed directly above the initial repair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 err="1"/>
              <a:t>Goldwind</a:t>
            </a:r>
            <a:r>
              <a:rPr lang="en-US" sz="1600" dirty="0"/>
              <a:t> took turbine out of service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1/19/2017: A repair was performed by Rope Partners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Follow-up for permanent repair needed in warmer weather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 err="1"/>
              <a:t>Goldwind</a:t>
            </a:r>
            <a:r>
              <a:rPr lang="en-US" sz="1600" dirty="0"/>
              <a:t> put turbine back into service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3862" y="6546518"/>
            <a:ext cx="40944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Pictures from Rope Partners report</a:t>
            </a:r>
          </a:p>
        </p:txBody>
      </p:sp>
    </p:spTree>
    <p:extLst>
      <p:ext uri="{BB962C8B-B14F-4D97-AF65-F5344CB8AC3E}">
        <p14:creationId xmlns:p14="http://schemas.microsoft.com/office/powerpoint/2010/main" val="2079353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Cooper T3:</a:t>
            </a:r>
          </a:p>
          <a:p>
            <a:pPr marL="0" indent="0">
              <a:buNone/>
            </a:pPr>
            <a:r>
              <a:rPr lang="en-US" sz="1600" dirty="0"/>
              <a:t>11/14/2016: Initial blade inspection performed</a:t>
            </a:r>
          </a:p>
          <a:p>
            <a:pPr marL="0" indent="0">
              <a:buNone/>
            </a:pPr>
            <a:r>
              <a:rPr lang="en-US" sz="1600" dirty="0"/>
              <a:t>11/15/2016: Rope Partners inspection performed </a:t>
            </a:r>
          </a:p>
          <a:p>
            <a:pPr marL="0" indent="0">
              <a:buNone/>
            </a:pPr>
            <a:r>
              <a:rPr lang="en-US" sz="1600" dirty="0"/>
              <a:t>11/15/2016: T3 taken out of service by </a:t>
            </a:r>
            <a:r>
              <a:rPr lang="en-US" sz="1600" dirty="0" err="1"/>
              <a:t>Goldwind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12/06/2016: </a:t>
            </a:r>
            <a:r>
              <a:rPr lang="en-US" sz="1600" dirty="0" err="1"/>
              <a:t>Fairwinds</a:t>
            </a:r>
            <a:r>
              <a:rPr lang="en-US" sz="1600" dirty="0"/>
              <a:t> Aerial Platform performs repair</a:t>
            </a:r>
          </a:p>
          <a:p>
            <a:pPr marL="0" indent="0">
              <a:buNone/>
            </a:pPr>
            <a:r>
              <a:rPr lang="en-US" sz="1600" dirty="0"/>
              <a:t>12/06/2016: T3 placed back into service by </a:t>
            </a:r>
            <a:r>
              <a:rPr lang="en-US" sz="1600" dirty="0" err="1"/>
              <a:t>Goldwind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1/02/2017: Repair inspection performed</a:t>
            </a:r>
          </a:p>
          <a:p>
            <a:pPr marL="0" indent="0">
              <a:buNone/>
            </a:pPr>
            <a:r>
              <a:rPr lang="en-US" sz="1600" dirty="0"/>
              <a:t>1/02/2017: T3 taken out of service by </a:t>
            </a:r>
            <a:r>
              <a:rPr lang="en-US" sz="1600" dirty="0" err="1"/>
              <a:t>Goldwind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1/19/2017: Rope Partners performs repair</a:t>
            </a:r>
          </a:p>
          <a:p>
            <a:pPr marL="0" indent="0">
              <a:buNone/>
            </a:pPr>
            <a:r>
              <a:rPr lang="en-US" sz="1600" dirty="0"/>
              <a:t>1/19/2017: T3 placed back into service by </a:t>
            </a:r>
            <a:r>
              <a:rPr lang="en-US" sz="1600" dirty="0" err="1"/>
              <a:t>Goldwind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3/16/2017: Repair inspection performed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939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4C9EE-0864-4FB8-ADDD-0D0CC30CF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4240C-4304-49CA-B42D-EF92E975D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possible to perform a site survey with aerial imagery taken from a drone</a:t>
            </a:r>
          </a:p>
          <a:p>
            <a:r>
              <a:rPr lang="en-US" dirty="0"/>
              <a:t>Have tested using pix4d and </a:t>
            </a:r>
            <a:r>
              <a:rPr lang="en-US" dirty="0" err="1"/>
              <a:t>dronedeploy</a:t>
            </a:r>
            <a:endParaRPr lang="en-US" dirty="0"/>
          </a:p>
          <a:p>
            <a:r>
              <a:rPr lang="en-US" dirty="0">
                <a:hlinkClick r:id="rId2"/>
              </a:rPr>
              <a:t>https://www.dronedeploy.com/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33419F-4F53-4B5F-AB59-EF5B4E16A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809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3BC2BE-FA2E-416B-BA90-BE78B103C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Phantom 4 Pro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6A77B-8880-4D90-ADEE-2959DFAEF9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42" y="2831893"/>
            <a:ext cx="3729038" cy="219313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DEC0E2F-8468-4B42-8FB4-1D7F16F3F218}"/>
              </a:ext>
            </a:extLst>
          </p:cNvPr>
          <p:cNvCxnSpPr>
            <a:cxnSpLocks/>
          </p:cNvCxnSpPr>
          <p:nvPr/>
        </p:nvCxnSpPr>
        <p:spPr>
          <a:xfrm>
            <a:off x="464774" y="2738300"/>
            <a:ext cx="0" cy="219456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4093CB-C169-42D9-814C-DB9852696F13}"/>
              </a:ext>
            </a:extLst>
          </p:cNvPr>
          <p:cNvCxnSpPr>
            <a:cxnSpLocks/>
          </p:cNvCxnSpPr>
          <p:nvPr/>
        </p:nvCxnSpPr>
        <p:spPr>
          <a:xfrm flipH="1">
            <a:off x="579074" y="5047160"/>
            <a:ext cx="380761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229B6B6-706F-46E7-94FD-557C4FF20DB2}"/>
              </a:ext>
            </a:extLst>
          </p:cNvPr>
          <p:cNvCxnSpPr>
            <a:cxnSpLocks/>
          </p:cNvCxnSpPr>
          <p:nvPr/>
        </p:nvCxnSpPr>
        <p:spPr>
          <a:xfrm flipV="1">
            <a:off x="548049" y="4133562"/>
            <a:ext cx="398417" cy="82296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B0BA59A-239F-4FB0-A187-F55E9FD942BE}"/>
              </a:ext>
            </a:extLst>
          </p:cNvPr>
          <p:cNvSpPr txBox="1"/>
          <p:nvPr/>
        </p:nvSpPr>
        <p:spPr>
          <a:xfrm>
            <a:off x="2214455" y="5024068"/>
            <a:ext cx="5368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Palatino Linotype" panose="02040502050505030304" pitchFamily="18" charset="0"/>
              </a:rPr>
              <a:t>~11.5”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345747-62F8-41D9-B32B-51EE2BFEAC62}"/>
              </a:ext>
            </a:extLst>
          </p:cNvPr>
          <p:cNvSpPr txBox="1"/>
          <p:nvPr/>
        </p:nvSpPr>
        <p:spPr>
          <a:xfrm>
            <a:off x="166554" y="3697625"/>
            <a:ext cx="3814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Palatino Linotype" panose="02040502050505030304" pitchFamily="18" charset="0"/>
              </a:rPr>
              <a:t>~8”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049F14-1CCC-4698-B4E8-10A27D1BD5F6}"/>
              </a:ext>
            </a:extLst>
          </p:cNvPr>
          <p:cNvSpPr txBox="1"/>
          <p:nvPr/>
        </p:nvSpPr>
        <p:spPr>
          <a:xfrm>
            <a:off x="437716" y="4144122"/>
            <a:ext cx="5119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Palatino Linotype" panose="02040502050505030304" pitchFamily="18" charset="0"/>
              </a:rPr>
              <a:t>~11.5”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A705E99-BEE3-4E5A-A604-08A39B052056}"/>
              </a:ext>
            </a:extLst>
          </p:cNvPr>
          <p:cNvGraphicFramePr>
            <a:graphicFrameLocks noGrp="1"/>
          </p:cNvGraphicFramePr>
          <p:nvPr/>
        </p:nvGraphicFramePr>
        <p:xfrm>
          <a:off x="5068838" y="2143309"/>
          <a:ext cx="2864869" cy="3177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3006">
                  <a:extLst>
                    <a:ext uri="{9D8B030D-6E8A-4147-A177-3AD203B41FA5}">
                      <a16:colId xmlns:a16="http://schemas.microsoft.com/office/drawing/2014/main" val="3170916252"/>
                    </a:ext>
                  </a:extLst>
                </a:gridCol>
                <a:gridCol w="1841863">
                  <a:extLst>
                    <a:ext uri="{9D8B030D-6E8A-4147-A177-3AD203B41FA5}">
                      <a16:colId xmlns:a16="http://schemas.microsoft.com/office/drawing/2014/main" val="116550716"/>
                    </a:ext>
                  </a:extLst>
                </a:gridCol>
              </a:tblGrid>
              <a:tr h="278130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Phantom 4 Pro Specs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31236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Price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$1,500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8942781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Weight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1.4 kg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92181758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Max Payload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.5 kg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464117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Gimbals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 downward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6438771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Flight Time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30 min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44085015"/>
                  </a:ext>
                </a:extLst>
              </a:tr>
              <a:tr h="278130">
                <a:tc gridSpan="2">
                  <a:txBody>
                    <a:bodyPr/>
                    <a:lstStyle/>
                    <a:p>
                      <a:r>
                        <a:rPr lang="en-US" sz="1400" b="1" u="sng" dirty="0"/>
                        <a:t>Features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559874"/>
                  </a:ext>
                </a:extLst>
              </a:tr>
              <a:tr h="278130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Dedicated FPV Camera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280857"/>
                  </a:ext>
                </a:extLst>
              </a:tr>
              <a:tr h="480060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Front, back, side, downward sensors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859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650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0E73F5E-3CB4-4C55-8CB6-0A995AF040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37" y="2177113"/>
            <a:ext cx="3879056" cy="30003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FC075F-2A31-42FD-B401-0B5543FE8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DJI M210/DJI M210-RTK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332E65E-9DC9-47CE-BC4C-E2AFB64E03D8}"/>
              </a:ext>
            </a:extLst>
          </p:cNvPr>
          <p:cNvGraphicFramePr>
            <a:graphicFrameLocks noGrp="1"/>
          </p:cNvGraphicFramePr>
          <p:nvPr/>
        </p:nvGraphicFramePr>
        <p:xfrm>
          <a:off x="5068838" y="2143309"/>
          <a:ext cx="2952945" cy="4305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4457">
                  <a:extLst>
                    <a:ext uri="{9D8B030D-6E8A-4147-A177-3AD203B41FA5}">
                      <a16:colId xmlns:a16="http://schemas.microsoft.com/office/drawing/2014/main" val="3170916252"/>
                    </a:ext>
                  </a:extLst>
                </a:gridCol>
                <a:gridCol w="1898488">
                  <a:extLst>
                    <a:ext uri="{9D8B030D-6E8A-4147-A177-3AD203B41FA5}">
                      <a16:colId xmlns:a16="http://schemas.microsoft.com/office/drawing/2014/main" val="116550716"/>
                    </a:ext>
                  </a:extLst>
                </a:gridCol>
              </a:tblGrid>
              <a:tr h="278130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M210 Specs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312362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Price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$7,999 ($11,299 w/ RTK)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7667836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Weight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3.5-4.5 kg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92181758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Max Payload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2.3 kg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464117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Gimbals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 downward/1 upward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6438771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Flight Time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11-38 min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44085015"/>
                  </a:ext>
                </a:extLst>
              </a:tr>
              <a:tr h="278130">
                <a:tc gridSpan="2">
                  <a:txBody>
                    <a:bodyPr/>
                    <a:lstStyle/>
                    <a:p>
                      <a:r>
                        <a:rPr lang="en-US" sz="1400" b="1" u="sng" dirty="0"/>
                        <a:t>Features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559874"/>
                  </a:ext>
                </a:extLst>
              </a:tr>
              <a:tr h="278130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Weather-Proof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177344"/>
                  </a:ext>
                </a:extLst>
              </a:tr>
              <a:tr h="278130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2 Controllers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892985"/>
                  </a:ext>
                </a:extLst>
              </a:tr>
              <a:tr h="278130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Dedicated FPV Camera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280857"/>
                  </a:ext>
                </a:extLst>
              </a:tr>
              <a:tr h="278130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Front/Bottom/Downward Sensors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859360"/>
                  </a:ext>
                </a:extLst>
              </a:tr>
              <a:tr h="27813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Real-Time Manned Operations Info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668840"/>
                  </a:ext>
                </a:extLst>
              </a:tr>
              <a:tr h="27813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Optional RTK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001968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5A67A7E-6803-403A-A3CF-B7E71BC8FAB6}"/>
              </a:ext>
            </a:extLst>
          </p:cNvPr>
          <p:cNvCxnSpPr>
            <a:cxnSpLocks/>
          </p:cNvCxnSpPr>
          <p:nvPr/>
        </p:nvCxnSpPr>
        <p:spPr>
          <a:xfrm>
            <a:off x="464774" y="2738300"/>
            <a:ext cx="0" cy="219456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D4EBEE0-A3C7-4B87-A286-C6FAFFED0E47}"/>
              </a:ext>
            </a:extLst>
          </p:cNvPr>
          <p:cNvCxnSpPr>
            <a:cxnSpLocks/>
          </p:cNvCxnSpPr>
          <p:nvPr/>
        </p:nvCxnSpPr>
        <p:spPr>
          <a:xfrm flipH="1">
            <a:off x="579074" y="5047160"/>
            <a:ext cx="380761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BF400AB-A464-4B1C-A31B-D02E79B3C18D}"/>
              </a:ext>
            </a:extLst>
          </p:cNvPr>
          <p:cNvCxnSpPr>
            <a:cxnSpLocks/>
          </p:cNvCxnSpPr>
          <p:nvPr/>
        </p:nvCxnSpPr>
        <p:spPr>
          <a:xfrm flipV="1">
            <a:off x="548049" y="4133562"/>
            <a:ext cx="398417" cy="82296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E94770A-4EFD-4896-94E6-3FF7FDA9EC0E}"/>
              </a:ext>
            </a:extLst>
          </p:cNvPr>
          <p:cNvSpPr txBox="1"/>
          <p:nvPr/>
        </p:nvSpPr>
        <p:spPr>
          <a:xfrm>
            <a:off x="1802674" y="5044619"/>
            <a:ext cx="12670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Palatino Linotype" panose="02040502050505030304" pitchFamily="18" charset="0"/>
              </a:rPr>
              <a:t>~35” (folded: 28”)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CA4F8B-6F7D-47D2-B6BD-CFFB224C1879}"/>
              </a:ext>
            </a:extLst>
          </p:cNvPr>
          <p:cNvSpPr txBox="1"/>
          <p:nvPr/>
        </p:nvSpPr>
        <p:spPr>
          <a:xfrm>
            <a:off x="110864" y="3677300"/>
            <a:ext cx="4682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Palatino Linotype" panose="02040502050505030304" pitchFamily="18" charset="0"/>
              </a:rPr>
              <a:t>~15’’ (9”)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E551D3-B47C-45D3-AB4E-626D888FAA89}"/>
              </a:ext>
            </a:extLst>
          </p:cNvPr>
          <p:cNvSpPr txBox="1"/>
          <p:nvPr/>
        </p:nvSpPr>
        <p:spPr>
          <a:xfrm>
            <a:off x="483735" y="4160353"/>
            <a:ext cx="4608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Palatino Linotype" panose="02040502050505030304" pitchFamily="18" charset="0"/>
              </a:rPr>
              <a:t>~35” </a:t>
            </a:r>
          </a:p>
          <a:p>
            <a:r>
              <a:rPr lang="en-US" sz="1050" dirty="0">
                <a:latin typeface="Palatino Linotype" panose="02040502050505030304" pitchFamily="18" charset="0"/>
              </a:rPr>
              <a:t>(9”)</a:t>
            </a:r>
          </a:p>
        </p:txBody>
      </p:sp>
    </p:spTree>
    <p:extLst>
      <p:ext uri="{BB962C8B-B14F-4D97-AF65-F5344CB8AC3E}">
        <p14:creationId xmlns:p14="http://schemas.microsoft.com/office/powerpoint/2010/main" val="3086201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Zenmuse X5s">
            <a:extLst>
              <a:ext uri="{FF2B5EF4-FFF2-40B4-BE49-F238E27FC236}">
                <a16:creationId xmlns:a16="http://schemas.microsoft.com/office/drawing/2014/main" id="{CD870D09-AD5E-4D67-A2F4-171D1A6A7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4716" y="1522578"/>
            <a:ext cx="5465127" cy="457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DEF6D1-8928-4D46-889A-CCE766648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DJI </a:t>
            </a:r>
            <a:r>
              <a:rPr lang="en-US" b="1" dirty="0" err="1">
                <a:latin typeface="Century Gothic" panose="020B0502020202020204" pitchFamily="34" charset="0"/>
              </a:rPr>
              <a:t>Zenmuse</a:t>
            </a:r>
            <a:r>
              <a:rPr lang="en-US" b="1" dirty="0">
                <a:latin typeface="Century Gothic" panose="020B0502020202020204" pitchFamily="34" charset="0"/>
              </a:rPr>
              <a:t> X5S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B1DB638-A709-46BE-9B8F-41DB9ABA9363}"/>
              </a:ext>
            </a:extLst>
          </p:cNvPr>
          <p:cNvGraphicFramePr>
            <a:graphicFrameLocks noGrp="1"/>
          </p:cNvGraphicFramePr>
          <p:nvPr/>
        </p:nvGraphicFramePr>
        <p:xfrm>
          <a:off x="5068838" y="2143309"/>
          <a:ext cx="2864869" cy="3246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3006">
                  <a:extLst>
                    <a:ext uri="{9D8B030D-6E8A-4147-A177-3AD203B41FA5}">
                      <a16:colId xmlns:a16="http://schemas.microsoft.com/office/drawing/2014/main" val="3170916252"/>
                    </a:ext>
                  </a:extLst>
                </a:gridCol>
                <a:gridCol w="1841863">
                  <a:extLst>
                    <a:ext uri="{9D8B030D-6E8A-4147-A177-3AD203B41FA5}">
                      <a16:colId xmlns:a16="http://schemas.microsoft.com/office/drawing/2014/main" val="116550716"/>
                    </a:ext>
                  </a:extLst>
                </a:gridCol>
              </a:tblGrid>
              <a:tr h="278130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Inspire 2 Specs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31236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Price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$1800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8942781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Weight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.46 kg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9218175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Sensor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4/3”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464117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Resolution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20.8 MP Effective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64387710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Focal Length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9mm – 45mm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30202399"/>
                  </a:ext>
                </a:extLst>
              </a:tr>
              <a:tr h="278130">
                <a:tc gridSpan="2">
                  <a:txBody>
                    <a:bodyPr/>
                    <a:lstStyle/>
                    <a:p>
                      <a:r>
                        <a:rPr lang="en-US" sz="1400" b="1" u="sng" dirty="0"/>
                        <a:t>Features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559874"/>
                  </a:ext>
                </a:extLst>
              </a:tr>
              <a:tr h="278130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Improved Color Sensitivity 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859360"/>
                  </a:ext>
                </a:extLst>
              </a:tr>
              <a:tr h="278130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5.2k 30fps Video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014102"/>
                  </a:ext>
                </a:extLst>
              </a:tr>
              <a:tr h="480060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For High End Professional Aerial Imaging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257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6844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EF6D1-8928-4D46-889A-CCE766648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DJI </a:t>
            </a:r>
            <a:r>
              <a:rPr lang="en-US" b="1" dirty="0" err="1">
                <a:latin typeface="Century Gothic" panose="020B0502020202020204" pitchFamily="34" charset="0"/>
              </a:rPr>
              <a:t>Zenmuse</a:t>
            </a:r>
            <a:r>
              <a:rPr lang="en-US" b="1" dirty="0">
                <a:latin typeface="Century Gothic" panose="020B0502020202020204" pitchFamily="34" charset="0"/>
              </a:rPr>
              <a:t> Z30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B1DB638-A709-46BE-9B8F-41DB9ABA9363}"/>
              </a:ext>
            </a:extLst>
          </p:cNvPr>
          <p:cNvGraphicFramePr>
            <a:graphicFrameLocks noGrp="1"/>
          </p:cNvGraphicFramePr>
          <p:nvPr/>
        </p:nvGraphicFramePr>
        <p:xfrm>
          <a:off x="5068838" y="2143309"/>
          <a:ext cx="2864869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3006">
                  <a:extLst>
                    <a:ext uri="{9D8B030D-6E8A-4147-A177-3AD203B41FA5}">
                      <a16:colId xmlns:a16="http://schemas.microsoft.com/office/drawing/2014/main" val="3170916252"/>
                    </a:ext>
                  </a:extLst>
                </a:gridCol>
                <a:gridCol w="1841863">
                  <a:extLst>
                    <a:ext uri="{9D8B030D-6E8A-4147-A177-3AD203B41FA5}">
                      <a16:colId xmlns:a16="http://schemas.microsoft.com/office/drawing/2014/main" val="116550716"/>
                    </a:ext>
                  </a:extLst>
                </a:gridCol>
              </a:tblGrid>
              <a:tr h="278130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Inspire 2 Specs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31236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Price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$9000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8942781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Weight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.56 kg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9218175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Sensor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1/2.8”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464117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Resolution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2.13 MP Effective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64387710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Focal Length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9mm – 45mm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30202399"/>
                  </a:ext>
                </a:extLst>
              </a:tr>
              <a:tr h="278130">
                <a:tc gridSpan="2">
                  <a:txBody>
                    <a:bodyPr/>
                    <a:lstStyle/>
                    <a:p>
                      <a:r>
                        <a:rPr lang="en-US" sz="1400" b="1" u="sng" dirty="0"/>
                        <a:t>Features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559874"/>
                  </a:ext>
                </a:extLst>
              </a:tr>
              <a:tr h="278130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30x Optical Zoom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859360"/>
                  </a:ext>
                </a:extLst>
              </a:tr>
              <a:tr h="278130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6x Digital Zoom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547614"/>
                  </a:ext>
                </a:extLst>
              </a:tr>
              <a:tr h="27813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For Inspection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014102"/>
                  </a:ext>
                </a:extLst>
              </a:tr>
            </a:tbl>
          </a:graphicData>
        </a:graphic>
      </p:graphicFrame>
      <p:pic>
        <p:nvPicPr>
          <p:cNvPr id="1026" name="Picture 2" descr="Image result for zenmuse z30">
            <a:extLst>
              <a:ext uri="{FF2B5EF4-FFF2-40B4-BE49-F238E27FC236}">
                <a16:creationId xmlns:a16="http://schemas.microsoft.com/office/drawing/2014/main" id="{0A80B036-8D37-4C6B-89DC-9A38E219C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954" y="1995153"/>
            <a:ext cx="3020495" cy="347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749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248A59-79D9-4922-8A66-647FAF811C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05C002-5420-4FBE-8F92-C02BD11E5B06}"/>
              </a:ext>
            </a:extLst>
          </p:cNvPr>
          <p:cNvSpPr txBox="1"/>
          <p:nvPr/>
        </p:nvSpPr>
        <p:spPr>
          <a:xfrm>
            <a:off x="193964" y="919595"/>
            <a:ext cx="83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P4Pro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D78312-C863-4BC9-AFE3-81B2C049F251}"/>
              </a:ext>
            </a:extLst>
          </p:cNvPr>
          <p:cNvSpPr txBox="1"/>
          <p:nvPr/>
        </p:nvSpPr>
        <p:spPr>
          <a:xfrm>
            <a:off x="8118764" y="919596"/>
            <a:ext cx="10252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Each photo of this car was taken at the exact same distance and under the same conditions</a:t>
            </a:r>
          </a:p>
        </p:txBody>
      </p:sp>
    </p:spTree>
    <p:extLst>
      <p:ext uri="{BB962C8B-B14F-4D97-AF65-F5344CB8AC3E}">
        <p14:creationId xmlns:p14="http://schemas.microsoft.com/office/powerpoint/2010/main" val="1325162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63D5F-3C7D-4CB9-BE66-AAB6D031B3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533" y="857250"/>
            <a:ext cx="6864935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09EA5D-5BF1-4866-B949-E39C65B701FD}"/>
              </a:ext>
            </a:extLst>
          </p:cNvPr>
          <p:cNvSpPr txBox="1"/>
          <p:nvPr/>
        </p:nvSpPr>
        <p:spPr>
          <a:xfrm>
            <a:off x="193963" y="919595"/>
            <a:ext cx="1473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X5S (45mm)</a:t>
            </a:r>
          </a:p>
        </p:txBody>
      </p:sp>
    </p:spTree>
    <p:extLst>
      <p:ext uri="{BB962C8B-B14F-4D97-AF65-F5344CB8AC3E}">
        <p14:creationId xmlns:p14="http://schemas.microsoft.com/office/powerpoint/2010/main" val="386448301"/>
      </p:ext>
    </p:extLst>
  </p:cSld>
  <p:clrMapOvr>
    <a:masterClrMapping/>
  </p:clrMapOvr>
</p:sld>
</file>

<file path=ppt/theme/theme1.xml><?xml version="1.0" encoding="utf-8"?>
<a:theme xmlns:a="http://schemas.openxmlformats.org/drawingml/2006/main" name="One Energy Presentation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2829</TotalTime>
  <Words>1100</Words>
  <Application>Microsoft Office PowerPoint</Application>
  <PresentationFormat>On-screen Show (4:3)</PresentationFormat>
  <Paragraphs>207</Paragraphs>
  <Slides>35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Century Gothic</vt:lpstr>
      <vt:lpstr>Palatino Linotype</vt:lpstr>
      <vt:lpstr>One Energy Presentations</vt:lpstr>
      <vt:lpstr>PowerPoint Presentation</vt:lpstr>
      <vt:lpstr>Drone Regulations</vt:lpstr>
      <vt:lpstr>Part 107</vt:lpstr>
      <vt:lpstr>Phantom 4 Pro</vt:lpstr>
      <vt:lpstr>DJI M210/DJI M210-RTK</vt:lpstr>
      <vt:lpstr>DJI Zenmuse X5S</vt:lpstr>
      <vt:lpstr>DJI Zenmuse Z30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One Energy Blade Inspection Overview</vt:lpstr>
      <vt:lpstr>Performing Inspections</vt:lpstr>
      <vt:lpstr>Inspection Procedure</vt:lpstr>
      <vt:lpstr>Inspection Procedure</vt:lpstr>
      <vt:lpstr>Incidental Inspection video clip</vt:lpstr>
      <vt:lpstr>Inspection reporting</vt:lpstr>
      <vt:lpstr>Inspection Reporting</vt:lpstr>
      <vt:lpstr>Inspection Reporting</vt:lpstr>
      <vt:lpstr>Cooper T3 - Example report</vt:lpstr>
      <vt:lpstr>Example report</vt:lpstr>
      <vt:lpstr>Rope Partners Repair</vt:lpstr>
      <vt:lpstr>Timeline</vt:lpstr>
      <vt:lpstr>surveying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Grosso</dc:creator>
  <cp:lastModifiedBy>Hank Doster</cp:lastModifiedBy>
  <cp:revision>75</cp:revision>
  <cp:lastPrinted>2017-04-28T17:51:17Z</cp:lastPrinted>
  <dcterms:created xsi:type="dcterms:W3CDTF">2016-08-18T14:52:56Z</dcterms:created>
  <dcterms:modified xsi:type="dcterms:W3CDTF">2021-10-01T14:29:03Z</dcterms:modified>
</cp:coreProperties>
</file>