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9" r:id="rId4"/>
    <p:sldId id="261" r:id="rId5"/>
    <p:sldId id="265" r:id="rId6"/>
    <p:sldId id="271" r:id="rId7"/>
    <p:sldId id="263" r:id="rId8"/>
    <p:sldId id="279" r:id="rId9"/>
    <p:sldId id="276" r:id="rId10"/>
    <p:sldId id="277" r:id="rId11"/>
    <p:sldId id="266" r:id="rId12"/>
    <p:sldId id="268" r:id="rId13"/>
    <p:sldId id="273" r:id="rId14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7DB7"/>
    <a:srgbClr val="004A8A"/>
    <a:srgbClr val="004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90" autoAdjust="0"/>
  </p:normalViewPr>
  <p:slideViewPr>
    <p:cSldViewPr snapToGrid="0">
      <p:cViewPr varScale="1">
        <p:scale>
          <a:sx n="69" d="100"/>
          <a:sy n="69" d="100"/>
        </p:scale>
        <p:origin x="1219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A2676-BF24-49CC-9DCA-18FE3AD4AD0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57B42-40E1-4387-921B-3C19F2EE75B7}">
      <dgm:prSet phldrT="[Text]"/>
      <dgm:spPr>
        <a:solidFill>
          <a:srgbClr val="004A8A"/>
        </a:solidFill>
      </dgm:spPr>
      <dgm:t>
        <a:bodyPr/>
        <a:lstStyle/>
        <a:p>
          <a:r>
            <a:rPr lang="en-US" dirty="0">
              <a:latin typeface="+mj-lt"/>
            </a:rPr>
            <a:t>Effective Energy Input</a:t>
          </a:r>
        </a:p>
      </dgm:t>
    </dgm:pt>
    <dgm:pt modelId="{AB04E540-560F-4CAB-85C3-987F7E832056}" type="parTrans" cxnId="{2EDCED9E-4355-48C9-8A2C-C72571DC7483}">
      <dgm:prSet/>
      <dgm:spPr/>
      <dgm:t>
        <a:bodyPr/>
        <a:lstStyle/>
        <a:p>
          <a:endParaRPr lang="en-US"/>
        </a:p>
      </dgm:t>
    </dgm:pt>
    <dgm:pt modelId="{B8622871-0164-4676-8C1A-E1138887030A}" type="sibTrans" cxnId="{2EDCED9E-4355-48C9-8A2C-C72571DC7483}">
      <dgm:prSet/>
      <dgm:spPr/>
      <dgm:t>
        <a:bodyPr/>
        <a:lstStyle/>
        <a:p>
          <a:endParaRPr lang="en-US"/>
        </a:p>
      </dgm:t>
    </dgm:pt>
    <dgm:pt modelId="{5C905AC2-7308-48C4-B516-C571A506CB92}">
      <dgm:prSet phldrT="[Text]" custT="1"/>
      <dgm:spPr>
        <a:solidFill>
          <a:srgbClr val="5B9BD5">
            <a:alpha val="90000"/>
          </a:srgbClr>
        </a:solidFill>
      </dgm:spPr>
      <dgm:t>
        <a:bodyPr/>
        <a:lstStyle/>
        <a:p>
          <a:r>
            <a:rPr lang="en-US" sz="1800" dirty="0">
              <a:latin typeface="+mj-lt"/>
            </a:rPr>
            <a:t>Meteo Data Input</a:t>
          </a:r>
        </a:p>
      </dgm:t>
    </dgm:pt>
    <dgm:pt modelId="{5C44AB0D-06D8-4EA4-B72C-5646E1BEEE0E}" type="parTrans" cxnId="{5B4ABB3B-08DF-4213-AA04-F88B9EF77B18}">
      <dgm:prSet/>
      <dgm:spPr/>
      <dgm:t>
        <a:bodyPr/>
        <a:lstStyle/>
        <a:p>
          <a:endParaRPr lang="en-US"/>
        </a:p>
      </dgm:t>
    </dgm:pt>
    <dgm:pt modelId="{42423FD6-467D-4563-9A69-07F3CD868F79}" type="sibTrans" cxnId="{5B4ABB3B-08DF-4213-AA04-F88B9EF77B18}">
      <dgm:prSet/>
      <dgm:spPr/>
      <dgm:t>
        <a:bodyPr/>
        <a:lstStyle/>
        <a:p>
          <a:endParaRPr lang="en-US"/>
        </a:p>
      </dgm:t>
    </dgm:pt>
    <dgm:pt modelId="{0F6ACD25-A1AA-4B37-8FB9-AD42E0B09BFC}">
      <dgm:prSet phldrT="[Text]" custT="1"/>
      <dgm:spPr>
        <a:solidFill>
          <a:srgbClr val="5B9BD5">
            <a:alpha val="90000"/>
          </a:srgbClr>
        </a:solidFill>
      </dgm:spPr>
      <dgm:t>
        <a:bodyPr/>
        <a:lstStyle/>
        <a:p>
          <a:r>
            <a:rPr lang="en-US" sz="1800" dirty="0">
              <a:latin typeface="+mj-lt"/>
            </a:rPr>
            <a:t>Data analyze and modeling</a:t>
          </a:r>
        </a:p>
      </dgm:t>
    </dgm:pt>
    <dgm:pt modelId="{9FB16BE5-EF43-4467-B2B1-B22129851D5A}" type="parTrans" cxnId="{F63861C5-4A16-4B76-B328-170D7A35B8CC}">
      <dgm:prSet/>
      <dgm:spPr/>
      <dgm:t>
        <a:bodyPr/>
        <a:lstStyle/>
        <a:p>
          <a:endParaRPr lang="en-US"/>
        </a:p>
      </dgm:t>
    </dgm:pt>
    <dgm:pt modelId="{BA05FC99-0DF5-4AFD-B8B8-F177DC4FD61F}" type="sibTrans" cxnId="{F63861C5-4A16-4B76-B328-170D7A35B8CC}">
      <dgm:prSet/>
      <dgm:spPr/>
      <dgm:t>
        <a:bodyPr/>
        <a:lstStyle/>
        <a:p>
          <a:endParaRPr lang="en-US"/>
        </a:p>
      </dgm:t>
    </dgm:pt>
    <dgm:pt modelId="{402F8B4F-6A96-4D0C-8125-A193FDA692BC}">
      <dgm:prSet phldrT="[Text]"/>
      <dgm:spPr>
        <a:solidFill>
          <a:srgbClr val="00498A"/>
        </a:solidFill>
      </dgm:spPr>
      <dgm:t>
        <a:bodyPr/>
        <a:lstStyle/>
        <a:p>
          <a:r>
            <a:rPr lang="en-US" dirty="0">
              <a:latin typeface="+mj-lt"/>
            </a:rPr>
            <a:t>Performance</a:t>
          </a:r>
        </a:p>
      </dgm:t>
    </dgm:pt>
    <dgm:pt modelId="{09066A66-4DF6-43FC-9E86-A6149EBB1CAC}" type="parTrans" cxnId="{B08A43FF-97F6-4C07-A06C-45B5444B060B}">
      <dgm:prSet/>
      <dgm:spPr/>
      <dgm:t>
        <a:bodyPr/>
        <a:lstStyle/>
        <a:p>
          <a:endParaRPr lang="en-US"/>
        </a:p>
      </dgm:t>
    </dgm:pt>
    <dgm:pt modelId="{DA3F7CAE-32BF-4FC4-9C17-446C2E739C46}" type="sibTrans" cxnId="{B08A43FF-97F6-4C07-A06C-45B5444B060B}">
      <dgm:prSet/>
      <dgm:spPr/>
      <dgm:t>
        <a:bodyPr/>
        <a:lstStyle/>
        <a:p>
          <a:endParaRPr lang="en-US"/>
        </a:p>
      </dgm:t>
    </dgm:pt>
    <dgm:pt modelId="{E145BFFC-C42A-4D36-94E6-04C5FABEBD47}">
      <dgm:prSet phldrT="[Text]" custT="1"/>
      <dgm:spPr>
        <a:solidFill>
          <a:srgbClr val="5B9BD5">
            <a:alpha val="90000"/>
          </a:srgbClr>
        </a:solidFill>
      </dgm:spPr>
      <dgm:t>
        <a:bodyPr/>
        <a:lstStyle/>
        <a:p>
          <a:r>
            <a:rPr lang="en-US" sz="1800" dirty="0">
              <a:latin typeface="+mj-lt"/>
            </a:rPr>
            <a:t>Shading</a:t>
          </a:r>
        </a:p>
      </dgm:t>
    </dgm:pt>
    <dgm:pt modelId="{41FF99EE-D6C6-438F-A9E1-E0B5A4F40823}" type="parTrans" cxnId="{5C201C74-8D1D-476D-8AB1-36ABC3A82DBF}">
      <dgm:prSet/>
      <dgm:spPr/>
      <dgm:t>
        <a:bodyPr/>
        <a:lstStyle/>
        <a:p>
          <a:endParaRPr lang="en-US"/>
        </a:p>
      </dgm:t>
    </dgm:pt>
    <dgm:pt modelId="{07E6EC4D-09DE-4887-AEDE-7368B0A70F61}" type="sibTrans" cxnId="{5C201C74-8D1D-476D-8AB1-36ABC3A82DBF}">
      <dgm:prSet/>
      <dgm:spPr/>
      <dgm:t>
        <a:bodyPr/>
        <a:lstStyle/>
        <a:p>
          <a:endParaRPr lang="en-US"/>
        </a:p>
      </dgm:t>
    </dgm:pt>
    <dgm:pt modelId="{E86607E4-9195-4A8B-A133-17758304B261}">
      <dgm:prSet phldrT="[Text]" custT="1"/>
      <dgm:spPr>
        <a:solidFill>
          <a:srgbClr val="5B9BD5">
            <a:alpha val="90000"/>
          </a:srgbClr>
        </a:solidFill>
      </dgm:spPr>
      <dgm:t>
        <a:bodyPr/>
        <a:lstStyle/>
        <a:p>
          <a:r>
            <a:rPr lang="en-US" sz="1800" dirty="0">
              <a:latin typeface="+mj-lt"/>
            </a:rPr>
            <a:t>Detailed Loss</a:t>
          </a:r>
        </a:p>
      </dgm:t>
    </dgm:pt>
    <dgm:pt modelId="{21B904FE-4233-40CE-891C-7A76610BB01D}" type="parTrans" cxnId="{D91EB06A-D2CD-433D-95A8-EA44CD4508D7}">
      <dgm:prSet/>
      <dgm:spPr/>
      <dgm:t>
        <a:bodyPr/>
        <a:lstStyle/>
        <a:p>
          <a:endParaRPr lang="en-US"/>
        </a:p>
      </dgm:t>
    </dgm:pt>
    <dgm:pt modelId="{5A5C4F37-E77D-4838-A45B-6C1E3EC122FD}" type="sibTrans" cxnId="{D91EB06A-D2CD-433D-95A8-EA44CD4508D7}">
      <dgm:prSet/>
      <dgm:spPr/>
      <dgm:t>
        <a:bodyPr/>
        <a:lstStyle/>
        <a:p>
          <a:endParaRPr lang="en-US"/>
        </a:p>
      </dgm:t>
    </dgm:pt>
    <dgm:pt modelId="{BFC3C137-1747-4B8F-9AAE-4AF9006808B0}">
      <dgm:prSet phldrT="[Text]"/>
      <dgm:spPr>
        <a:solidFill>
          <a:srgbClr val="004A8A"/>
        </a:solidFill>
      </dgm:spPr>
      <dgm:t>
        <a:bodyPr/>
        <a:lstStyle/>
        <a:p>
          <a:r>
            <a:rPr lang="en-US" dirty="0">
              <a:latin typeface="+mj-lt"/>
            </a:rPr>
            <a:t>PV Array and Inverter Behavior</a:t>
          </a:r>
        </a:p>
      </dgm:t>
    </dgm:pt>
    <dgm:pt modelId="{73DD2858-14CB-4589-9B51-8BF574AB0A94}" type="parTrans" cxnId="{F1D5C415-3F46-4198-B044-C76C2EDEF0D8}">
      <dgm:prSet/>
      <dgm:spPr/>
      <dgm:t>
        <a:bodyPr/>
        <a:lstStyle/>
        <a:p>
          <a:endParaRPr lang="en-US"/>
        </a:p>
      </dgm:t>
    </dgm:pt>
    <dgm:pt modelId="{56A98DA8-0737-4667-AAF5-BE281134E8AC}" type="sibTrans" cxnId="{F1D5C415-3F46-4198-B044-C76C2EDEF0D8}">
      <dgm:prSet/>
      <dgm:spPr/>
      <dgm:t>
        <a:bodyPr/>
        <a:lstStyle/>
        <a:p>
          <a:endParaRPr lang="en-US"/>
        </a:p>
      </dgm:t>
    </dgm:pt>
    <dgm:pt modelId="{D8D6114A-0192-4F40-B31B-5B7A29717E10}">
      <dgm:prSet phldrT="[Text]" custT="1"/>
      <dgm:spPr>
        <a:solidFill>
          <a:srgbClr val="5B9BD5">
            <a:alpha val="90000"/>
          </a:srgbClr>
        </a:solidFill>
      </dgm:spPr>
      <dgm:t>
        <a:bodyPr/>
        <a:lstStyle/>
        <a:p>
          <a:r>
            <a:rPr lang="en-US" sz="1800" dirty="0">
              <a:latin typeface="+mj-lt"/>
            </a:rPr>
            <a:t>Array MPP energy after all array losses</a:t>
          </a:r>
        </a:p>
      </dgm:t>
    </dgm:pt>
    <dgm:pt modelId="{E612F6EC-4F96-469C-B148-2E2AB4E174E5}" type="parTrans" cxnId="{D8F9D16D-1A8C-43B3-9BBD-AC44D244D661}">
      <dgm:prSet/>
      <dgm:spPr/>
      <dgm:t>
        <a:bodyPr/>
        <a:lstStyle/>
        <a:p>
          <a:endParaRPr lang="en-US"/>
        </a:p>
      </dgm:t>
    </dgm:pt>
    <dgm:pt modelId="{30C80307-5B79-4BCF-A526-66542BAC9B54}" type="sibTrans" cxnId="{D8F9D16D-1A8C-43B3-9BBD-AC44D244D661}">
      <dgm:prSet/>
      <dgm:spPr/>
      <dgm:t>
        <a:bodyPr/>
        <a:lstStyle/>
        <a:p>
          <a:endParaRPr lang="en-US"/>
        </a:p>
      </dgm:t>
    </dgm:pt>
    <dgm:pt modelId="{CF5E9965-1AB6-4694-9134-76341E98A5DA}">
      <dgm:prSet phldrT="[Text]" custT="1"/>
      <dgm:spPr>
        <a:solidFill>
          <a:srgbClr val="5B9BD5">
            <a:alpha val="90000"/>
          </a:srgbClr>
        </a:solidFill>
      </dgm:spPr>
      <dgm:t>
        <a:bodyPr/>
        <a:lstStyle/>
        <a:p>
          <a:r>
            <a:rPr lang="en-US" sz="1800" dirty="0">
              <a:latin typeface="+mj-lt"/>
            </a:rPr>
            <a:t>DC to AC</a:t>
          </a:r>
        </a:p>
      </dgm:t>
    </dgm:pt>
    <dgm:pt modelId="{A78DAA97-F67A-4A08-BD47-782D7C9B6CED}" type="parTrans" cxnId="{B9854737-B4F6-4871-B952-A5344DC0E92F}">
      <dgm:prSet/>
      <dgm:spPr/>
      <dgm:t>
        <a:bodyPr/>
        <a:lstStyle/>
        <a:p>
          <a:endParaRPr lang="en-US"/>
        </a:p>
      </dgm:t>
    </dgm:pt>
    <dgm:pt modelId="{EFDCAA4D-1296-4B8F-A52F-C4A582BAA3B9}" type="sibTrans" cxnId="{B9854737-B4F6-4871-B952-A5344DC0E92F}">
      <dgm:prSet/>
      <dgm:spPr/>
      <dgm:t>
        <a:bodyPr/>
        <a:lstStyle/>
        <a:p>
          <a:endParaRPr lang="en-US"/>
        </a:p>
      </dgm:t>
    </dgm:pt>
    <dgm:pt modelId="{3F4C389A-80DF-483D-A001-2C48157ACCC6}" type="pres">
      <dgm:prSet presAssocID="{CA8A2676-BF24-49CC-9DCA-18FE3AD4AD0B}" presName="Name0" presStyleCnt="0">
        <dgm:presLayoutVars>
          <dgm:dir/>
          <dgm:animLvl val="lvl"/>
          <dgm:resizeHandles val="exact"/>
        </dgm:presLayoutVars>
      </dgm:prSet>
      <dgm:spPr/>
    </dgm:pt>
    <dgm:pt modelId="{DB18BEC2-F186-4E7E-BDFE-92D625B817AA}" type="pres">
      <dgm:prSet presAssocID="{BFC3C137-1747-4B8F-9AAE-4AF9006808B0}" presName="boxAndChildren" presStyleCnt="0"/>
      <dgm:spPr/>
    </dgm:pt>
    <dgm:pt modelId="{7C7D5FE7-94A6-467D-90D2-7BBE915E8F01}" type="pres">
      <dgm:prSet presAssocID="{BFC3C137-1747-4B8F-9AAE-4AF9006808B0}" presName="parentTextBox" presStyleLbl="node1" presStyleIdx="0" presStyleCnt="3"/>
      <dgm:spPr/>
    </dgm:pt>
    <dgm:pt modelId="{9C1B4E4D-EFA5-4AEB-BD84-6D586DFDE119}" type="pres">
      <dgm:prSet presAssocID="{BFC3C137-1747-4B8F-9AAE-4AF9006808B0}" presName="entireBox" presStyleLbl="node1" presStyleIdx="0" presStyleCnt="3" custLinFactNeighborX="-2899" custLinFactNeighborY="2393"/>
      <dgm:spPr/>
    </dgm:pt>
    <dgm:pt modelId="{75AB17C8-62D3-47AA-8BCB-F6ADE4A1C96F}" type="pres">
      <dgm:prSet presAssocID="{BFC3C137-1747-4B8F-9AAE-4AF9006808B0}" presName="descendantBox" presStyleCnt="0"/>
      <dgm:spPr/>
    </dgm:pt>
    <dgm:pt modelId="{B92E8928-1FA5-4802-94DF-4B0443D14994}" type="pres">
      <dgm:prSet presAssocID="{D8D6114A-0192-4F40-B31B-5B7A29717E10}" presName="childTextBox" presStyleLbl="fgAccFollowNode1" presStyleIdx="0" presStyleCnt="6">
        <dgm:presLayoutVars>
          <dgm:bulletEnabled val="1"/>
        </dgm:presLayoutVars>
      </dgm:prSet>
      <dgm:spPr/>
    </dgm:pt>
    <dgm:pt modelId="{9BEAE107-1F26-41CC-9C46-D07CB0415D55}" type="pres">
      <dgm:prSet presAssocID="{CF5E9965-1AB6-4694-9134-76341E98A5DA}" presName="childTextBox" presStyleLbl="fgAccFollowNode1" presStyleIdx="1" presStyleCnt="6">
        <dgm:presLayoutVars>
          <dgm:bulletEnabled val="1"/>
        </dgm:presLayoutVars>
      </dgm:prSet>
      <dgm:spPr/>
    </dgm:pt>
    <dgm:pt modelId="{70412B4D-66B1-42C3-AE4A-FA18143E7906}" type="pres">
      <dgm:prSet presAssocID="{DA3F7CAE-32BF-4FC4-9C17-446C2E739C46}" presName="sp" presStyleCnt="0"/>
      <dgm:spPr/>
    </dgm:pt>
    <dgm:pt modelId="{8A1B8256-3361-421C-BBE3-0F8DC04853CD}" type="pres">
      <dgm:prSet presAssocID="{402F8B4F-6A96-4D0C-8125-A193FDA692BC}" presName="arrowAndChildren" presStyleCnt="0"/>
      <dgm:spPr/>
    </dgm:pt>
    <dgm:pt modelId="{B4FC3080-74BC-4E3C-AAE3-FAD1FACB50A6}" type="pres">
      <dgm:prSet presAssocID="{402F8B4F-6A96-4D0C-8125-A193FDA692BC}" presName="parentTextArrow" presStyleLbl="node1" presStyleIdx="0" presStyleCnt="3"/>
      <dgm:spPr/>
    </dgm:pt>
    <dgm:pt modelId="{6B3BACEC-2B96-4F7B-888E-ECFD947E3F9C}" type="pres">
      <dgm:prSet presAssocID="{402F8B4F-6A96-4D0C-8125-A193FDA692BC}" presName="arrow" presStyleLbl="node1" presStyleIdx="1" presStyleCnt="3"/>
      <dgm:spPr/>
    </dgm:pt>
    <dgm:pt modelId="{D3DD574D-C618-4B96-9167-BA5E2266335D}" type="pres">
      <dgm:prSet presAssocID="{402F8B4F-6A96-4D0C-8125-A193FDA692BC}" presName="descendantArrow" presStyleCnt="0"/>
      <dgm:spPr/>
    </dgm:pt>
    <dgm:pt modelId="{DDFAE634-B4D6-4CC6-8154-3CF12FF94062}" type="pres">
      <dgm:prSet presAssocID="{E145BFFC-C42A-4D36-94E6-04C5FABEBD47}" presName="childTextArrow" presStyleLbl="fgAccFollowNode1" presStyleIdx="2" presStyleCnt="6">
        <dgm:presLayoutVars>
          <dgm:bulletEnabled val="1"/>
        </dgm:presLayoutVars>
      </dgm:prSet>
      <dgm:spPr/>
    </dgm:pt>
    <dgm:pt modelId="{E5C4848B-FC63-4B5A-A6C4-2102B55C47B3}" type="pres">
      <dgm:prSet presAssocID="{E86607E4-9195-4A8B-A133-17758304B261}" presName="childTextArrow" presStyleLbl="fgAccFollowNode1" presStyleIdx="3" presStyleCnt="6">
        <dgm:presLayoutVars>
          <dgm:bulletEnabled val="1"/>
        </dgm:presLayoutVars>
      </dgm:prSet>
      <dgm:spPr/>
    </dgm:pt>
    <dgm:pt modelId="{97484AD9-A853-461C-BD00-BC88FD93304F}" type="pres">
      <dgm:prSet presAssocID="{B8622871-0164-4676-8C1A-E1138887030A}" presName="sp" presStyleCnt="0"/>
      <dgm:spPr/>
    </dgm:pt>
    <dgm:pt modelId="{5DB07A4C-14E0-48BE-98CD-1AEDA1CE5B49}" type="pres">
      <dgm:prSet presAssocID="{F4E57B42-40E1-4387-921B-3C19F2EE75B7}" presName="arrowAndChildren" presStyleCnt="0"/>
      <dgm:spPr/>
    </dgm:pt>
    <dgm:pt modelId="{101A5170-2F4D-4065-B46C-82E674E1FF3B}" type="pres">
      <dgm:prSet presAssocID="{F4E57B42-40E1-4387-921B-3C19F2EE75B7}" presName="parentTextArrow" presStyleLbl="node1" presStyleIdx="1" presStyleCnt="3"/>
      <dgm:spPr/>
    </dgm:pt>
    <dgm:pt modelId="{5CFC5C2A-E4E8-4982-8640-5AFEA94C7104}" type="pres">
      <dgm:prSet presAssocID="{F4E57B42-40E1-4387-921B-3C19F2EE75B7}" presName="arrow" presStyleLbl="node1" presStyleIdx="2" presStyleCnt="3"/>
      <dgm:spPr/>
    </dgm:pt>
    <dgm:pt modelId="{605D34BB-3044-448F-A427-16E6F4897C3A}" type="pres">
      <dgm:prSet presAssocID="{F4E57B42-40E1-4387-921B-3C19F2EE75B7}" presName="descendantArrow" presStyleCnt="0"/>
      <dgm:spPr/>
    </dgm:pt>
    <dgm:pt modelId="{C5185AAB-8842-476E-9AFC-A772CD5C9C4F}" type="pres">
      <dgm:prSet presAssocID="{5C905AC2-7308-48C4-B516-C571A506CB92}" presName="childTextArrow" presStyleLbl="fgAccFollowNode1" presStyleIdx="4" presStyleCnt="6">
        <dgm:presLayoutVars>
          <dgm:bulletEnabled val="1"/>
        </dgm:presLayoutVars>
      </dgm:prSet>
      <dgm:spPr/>
    </dgm:pt>
    <dgm:pt modelId="{FBF0D12C-84C4-4EF5-9EFD-AA5D4C04B169}" type="pres">
      <dgm:prSet presAssocID="{0F6ACD25-A1AA-4B37-8FB9-AD42E0B09BFC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6524C20A-D85A-4FAA-B232-08C68C811F6C}" type="presOf" srcId="{BFC3C137-1747-4B8F-9AAE-4AF9006808B0}" destId="{7C7D5FE7-94A6-467D-90D2-7BBE915E8F01}" srcOrd="0" destOrd="0" presId="urn:microsoft.com/office/officeart/2005/8/layout/process4"/>
    <dgm:cxn modelId="{38A94E14-A87D-402E-8605-C4B8210F9040}" type="presOf" srcId="{F4E57B42-40E1-4387-921B-3C19F2EE75B7}" destId="{5CFC5C2A-E4E8-4982-8640-5AFEA94C7104}" srcOrd="1" destOrd="0" presId="urn:microsoft.com/office/officeart/2005/8/layout/process4"/>
    <dgm:cxn modelId="{98CE8414-7763-47AD-9CDF-AAB045390834}" type="presOf" srcId="{CA8A2676-BF24-49CC-9DCA-18FE3AD4AD0B}" destId="{3F4C389A-80DF-483D-A001-2C48157ACCC6}" srcOrd="0" destOrd="0" presId="urn:microsoft.com/office/officeart/2005/8/layout/process4"/>
    <dgm:cxn modelId="{F1D5C415-3F46-4198-B044-C76C2EDEF0D8}" srcId="{CA8A2676-BF24-49CC-9DCA-18FE3AD4AD0B}" destId="{BFC3C137-1747-4B8F-9AAE-4AF9006808B0}" srcOrd="2" destOrd="0" parTransId="{73DD2858-14CB-4589-9B51-8BF574AB0A94}" sibTransId="{56A98DA8-0737-4667-AAF5-BE281134E8AC}"/>
    <dgm:cxn modelId="{6C48801B-D8E7-40B8-8799-3DBE5CEA96A4}" type="presOf" srcId="{D8D6114A-0192-4F40-B31B-5B7A29717E10}" destId="{B92E8928-1FA5-4802-94DF-4B0443D14994}" srcOrd="0" destOrd="0" presId="urn:microsoft.com/office/officeart/2005/8/layout/process4"/>
    <dgm:cxn modelId="{B9854737-B4F6-4871-B952-A5344DC0E92F}" srcId="{BFC3C137-1747-4B8F-9AAE-4AF9006808B0}" destId="{CF5E9965-1AB6-4694-9134-76341E98A5DA}" srcOrd="1" destOrd="0" parTransId="{A78DAA97-F67A-4A08-BD47-782D7C9B6CED}" sibTransId="{EFDCAA4D-1296-4B8F-A52F-C4A582BAA3B9}"/>
    <dgm:cxn modelId="{F2F88C38-EB13-4AA6-B58B-54A49D54A7B2}" type="presOf" srcId="{BFC3C137-1747-4B8F-9AAE-4AF9006808B0}" destId="{9C1B4E4D-EFA5-4AEB-BD84-6D586DFDE119}" srcOrd="1" destOrd="0" presId="urn:microsoft.com/office/officeart/2005/8/layout/process4"/>
    <dgm:cxn modelId="{5B4ABB3B-08DF-4213-AA04-F88B9EF77B18}" srcId="{F4E57B42-40E1-4387-921B-3C19F2EE75B7}" destId="{5C905AC2-7308-48C4-B516-C571A506CB92}" srcOrd="0" destOrd="0" parTransId="{5C44AB0D-06D8-4EA4-B72C-5646E1BEEE0E}" sibTransId="{42423FD6-467D-4563-9A69-07F3CD868F79}"/>
    <dgm:cxn modelId="{D91EB06A-D2CD-433D-95A8-EA44CD4508D7}" srcId="{402F8B4F-6A96-4D0C-8125-A193FDA692BC}" destId="{E86607E4-9195-4A8B-A133-17758304B261}" srcOrd="1" destOrd="0" parTransId="{21B904FE-4233-40CE-891C-7A76610BB01D}" sibTransId="{5A5C4F37-E77D-4838-A45B-6C1E3EC122FD}"/>
    <dgm:cxn modelId="{D8F9D16D-1A8C-43B3-9BBD-AC44D244D661}" srcId="{BFC3C137-1747-4B8F-9AAE-4AF9006808B0}" destId="{D8D6114A-0192-4F40-B31B-5B7A29717E10}" srcOrd="0" destOrd="0" parTransId="{E612F6EC-4F96-469C-B148-2E2AB4E174E5}" sibTransId="{30C80307-5B79-4BCF-A526-66542BAC9B54}"/>
    <dgm:cxn modelId="{867BDE51-1808-475A-A2F4-DED85DB06104}" type="presOf" srcId="{0F6ACD25-A1AA-4B37-8FB9-AD42E0B09BFC}" destId="{FBF0D12C-84C4-4EF5-9EFD-AA5D4C04B169}" srcOrd="0" destOrd="0" presId="urn:microsoft.com/office/officeart/2005/8/layout/process4"/>
    <dgm:cxn modelId="{5C201C74-8D1D-476D-8AB1-36ABC3A82DBF}" srcId="{402F8B4F-6A96-4D0C-8125-A193FDA692BC}" destId="{E145BFFC-C42A-4D36-94E6-04C5FABEBD47}" srcOrd="0" destOrd="0" parTransId="{41FF99EE-D6C6-438F-A9E1-E0B5A4F40823}" sibTransId="{07E6EC4D-09DE-4887-AEDE-7368B0A70F61}"/>
    <dgm:cxn modelId="{96E27959-E8BF-4FE3-9BE7-163B5D8DC334}" type="presOf" srcId="{CF5E9965-1AB6-4694-9134-76341E98A5DA}" destId="{9BEAE107-1F26-41CC-9C46-D07CB0415D55}" srcOrd="0" destOrd="0" presId="urn:microsoft.com/office/officeart/2005/8/layout/process4"/>
    <dgm:cxn modelId="{40E4667A-CFCC-425B-B19D-A851665A7507}" type="presOf" srcId="{E145BFFC-C42A-4D36-94E6-04C5FABEBD47}" destId="{DDFAE634-B4D6-4CC6-8154-3CF12FF94062}" srcOrd="0" destOrd="0" presId="urn:microsoft.com/office/officeart/2005/8/layout/process4"/>
    <dgm:cxn modelId="{9734C982-C9BE-4711-9886-91F5FFAAF6F9}" type="presOf" srcId="{E86607E4-9195-4A8B-A133-17758304B261}" destId="{E5C4848B-FC63-4B5A-A6C4-2102B55C47B3}" srcOrd="0" destOrd="0" presId="urn:microsoft.com/office/officeart/2005/8/layout/process4"/>
    <dgm:cxn modelId="{2EDCED9E-4355-48C9-8A2C-C72571DC7483}" srcId="{CA8A2676-BF24-49CC-9DCA-18FE3AD4AD0B}" destId="{F4E57B42-40E1-4387-921B-3C19F2EE75B7}" srcOrd="0" destOrd="0" parTransId="{AB04E540-560F-4CAB-85C3-987F7E832056}" sibTransId="{B8622871-0164-4676-8C1A-E1138887030A}"/>
    <dgm:cxn modelId="{BF33B7B2-73F3-4267-9981-DC1EB9618B14}" type="presOf" srcId="{402F8B4F-6A96-4D0C-8125-A193FDA692BC}" destId="{6B3BACEC-2B96-4F7B-888E-ECFD947E3F9C}" srcOrd="1" destOrd="0" presId="urn:microsoft.com/office/officeart/2005/8/layout/process4"/>
    <dgm:cxn modelId="{F63861C5-4A16-4B76-B328-170D7A35B8CC}" srcId="{F4E57B42-40E1-4387-921B-3C19F2EE75B7}" destId="{0F6ACD25-A1AA-4B37-8FB9-AD42E0B09BFC}" srcOrd="1" destOrd="0" parTransId="{9FB16BE5-EF43-4467-B2B1-B22129851D5A}" sibTransId="{BA05FC99-0DF5-4AFD-B8B8-F177DC4FD61F}"/>
    <dgm:cxn modelId="{6DA5E5CE-D3BD-40EE-AA01-443CCDCD5A0D}" type="presOf" srcId="{F4E57B42-40E1-4387-921B-3C19F2EE75B7}" destId="{101A5170-2F4D-4065-B46C-82E674E1FF3B}" srcOrd="0" destOrd="0" presId="urn:microsoft.com/office/officeart/2005/8/layout/process4"/>
    <dgm:cxn modelId="{143142DC-1458-422B-B730-BBF089FF9EA4}" type="presOf" srcId="{5C905AC2-7308-48C4-B516-C571A506CB92}" destId="{C5185AAB-8842-476E-9AFC-A772CD5C9C4F}" srcOrd="0" destOrd="0" presId="urn:microsoft.com/office/officeart/2005/8/layout/process4"/>
    <dgm:cxn modelId="{358BE2EC-B934-45BC-8AF1-66975A30AE4F}" type="presOf" srcId="{402F8B4F-6A96-4D0C-8125-A193FDA692BC}" destId="{B4FC3080-74BC-4E3C-AAE3-FAD1FACB50A6}" srcOrd="0" destOrd="0" presId="urn:microsoft.com/office/officeart/2005/8/layout/process4"/>
    <dgm:cxn modelId="{B08A43FF-97F6-4C07-A06C-45B5444B060B}" srcId="{CA8A2676-BF24-49CC-9DCA-18FE3AD4AD0B}" destId="{402F8B4F-6A96-4D0C-8125-A193FDA692BC}" srcOrd="1" destOrd="0" parTransId="{09066A66-4DF6-43FC-9E86-A6149EBB1CAC}" sibTransId="{DA3F7CAE-32BF-4FC4-9C17-446C2E739C46}"/>
    <dgm:cxn modelId="{42499767-A940-4066-BC0E-58DBBDBC8449}" type="presParOf" srcId="{3F4C389A-80DF-483D-A001-2C48157ACCC6}" destId="{DB18BEC2-F186-4E7E-BDFE-92D625B817AA}" srcOrd="0" destOrd="0" presId="urn:microsoft.com/office/officeart/2005/8/layout/process4"/>
    <dgm:cxn modelId="{F8047642-0F6C-49CE-B63E-6624EA652457}" type="presParOf" srcId="{DB18BEC2-F186-4E7E-BDFE-92D625B817AA}" destId="{7C7D5FE7-94A6-467D-90D2-7BBE915E8F01}" srcOrd="0" destOrd="0" presId="urn:microsoft.com/office/officeart/2005/8/layout/process4"/>
    <dgm:cxn modelId="{70D28F84-D701-4B5C-947B-D74B6B3AB70E}" type="presParOf" srcId="{DB18BEC2-F186-4E7E-BDFE-92D625B817AA}" destId="{9C1B4E4D-EFA5-4AEB-BD84-6D586DFDE119}" srcOrd="1" destOrd="0" presId="urn:microsoft.com/office/officeart/2005/8/layout/process4"/>
    <dgm:cxn modelId="{69505AB7-87E5-40B7-B160-BC676A8A1A3D}" type="presParOf" srcId="{DB18BEC2-F186-4E7E-BDFE-92D625B817AA}" destId="{75AB17C8-62D3-47AA-8BCB-F6ADE4A1C96F}" srcOrd="2" destOrd="0" presId="urn:microsoft.com/office/officeart/2005/8/layout/process4"/>
    <dgm:cxn modelId="{44243120-1867-4672-806A-0AC17218B14A}" type="presParOf" srcId="{75AB17C8-62D3-47AA-8BCB-F6ADE4A1C96F}" destId="{B92E8928-1FA5-4802-94DF-4B0443D14994}" srcOrd="0" destOrd="0" presId="urn:microsoft.com/office/officeart/2005/8/layout/process4"/>
    <dgm:cxn modelId="{514FAB7C-3BD6-429C-8AD2-39EB575834D2}" type="presParOf" srcId="{75AB17C8-62D3-47AA-8BCB-F6ADE4A1C96F}" destId="{9BEAE107-1F26-41CC-9C46-D07CB0415D55}" srcOrd="1" destOrd="0" presId="urn:microsoft.com/office/officeart/2005/8/layout/process4"/>
    <dgm:cxn modelId="{F156B1CF-EDDE-4529-809F-DCB0675FDF4A}" type="presParOf" srcId="{3F4C389A-80DF-483D-A001-2C48157ACCC6}" destId="{70412B4D-66B1-42C3-AE4A-FA18143E7906}" srcOrd="1" destOrd="0" presId="urn:microsoft.com/office/officeart/2005/8/layout/process4"/>
    <dgm:cxn modelId="{2293A1A2-0FD5-4C3A-AB74-62B09182C3B6}" type="presParOf" srcId="{3F4C389A-80DF-483D-A001-2C48157ACCC6}" destId="{8A1B8256-3361-421C-BBE3-0F8DC04853CD}" srcOrd="2" destOrd="0" presId="urn:microsoft.com/office/officeart/2005/8/layout/process4"/>
    <dgm:cxn modelId="{4CCDB4F4-3C6D-4949-BCBB-196FB310489A}" type="presParOf" srcId="{8A1B8256-3361-421C-BBE3-0F8DC04853CD}" destId="{B4FC3080-74BC-4E3C-AAE3-FAD1FACB50A6}" srcOrd="0" destOrd="0" presId="urn:microsoft.com/office/officeart/2005/8/layout/process4"/>
    <dgm:cxn modelId="{C3DC5F15-3068-45E2-8C69-417065327C75}" type="presParOf" srcId="{8A1B8256-3361-421C-BBE3-0F8DC04853CD}" destId="{6B3BACEC-2B96-4F7B-888E-ECFD947E3F9C}" srcOrd="1" destOrd="0" presId="urn:microsoft.com/office/officeart/2005/8/layout/process4"/>
    <dgm:cxn modelId="{12E7868F-2ECD-4E86-B936-CCC3FBAE25D5}" type="presParOf" srcId="{8A1B8256-3361-421C-BBE3-0F8DC04853CD}" destId="{D3DD574D-C618-4B96-9167-BA5E2266335D}" srcOrd="2" destOrd="0" presId="urn:microsoft.com/office/officeart/2005/8/layout/process4"/>
    <dgm:cxn modelId="{CF9ABCAC-4FDA-482B-84FF-EF028DB3990A}" type="presParOf" srcId="{D3DD574D-C618-4B96-9167-BA5E2266335D}" destId="{DDFAE634-B4D6-4CC6-8154-3CF12FF94062}" srcOrd="0" destOrd="0" presId="urn:microsoft.com/office/officeart/2005/8/layout/process4"/>
    <dgm:cxn modelId="{D3DA8EBC-59AB-469D-AE24-2340CB33B338}" type="presParOf" srcId="{D3DD574D-C618-4B96-9167-BA5E2266335D}" destId="{E5C4848B-FC63-4B5A-A6C4-2102B55C47B3}" srcOrd="1" destOrd="0" presId="urn:microsoft.com/office/officeart/2005/8/layout/process4"/>
    <dgm:cxn modelId="{6CAF897C-FD94-4AEA-AF17-B29438A9F9B1}" type="presParOf" srcId="{3F4C389A-80DF-483D-A001-2C48157ACCC6}" destId="{97484AD9-A853-461C-BD00-BC88FD93304F}" srcOrd="3" destOrd="0" presId="urn:microsoft.com/office/officeart/2005/8/layout/process4"/>
    <dgm:cxn modelId="{95CFB969-FFA4-4F70-88D1-1B4EB0307ABA}" type="presParOf" srcId="{3F4C389A-80DF-483D-A001-2C48157ACCC6}" destId="{5DB07A4C-14E0-48BE-98CD-1AEDA1CE5B49}" srcOrd="4" destOrd="0" presId="urn:microsoft.com/office/officeart/2005/8/layout/process4"/>
    <dgm:cxn modelId="{3C837C51-5839-4BF6-83D6-2116392E062F}" type="presParOf" srcId="{5DB07A4C-14E0-48BE-98CD-1AEDA1CE5B49}" destId="{101A5170-2F4D-4065-B46C-82E674E1FF3B}" srcOrd="0" destOrd="0" presId="urn:microsoft.com/office/officeart/2005/8/layout/process4"/>
    <dgm:cxn modelId="{BF04492B-D173-4914-A285-C1E6B38229BA}" type="presParOf" srcId="{5DB07A4C-14E0-48BE-98CD-1AEDA1CE5B49}" destId="{5CFC5C2A-E4E8-4982-8640-5AFEA94C7104}" srcOrd="1" destOrd="0" presId="urn:microsoft.com/office/officeart/2005/8/layout/process4"/>
    <dgm:cxn modelId="{CA209C42-FE9E-4B0F-BB19-36DB0EBF65F2}" type="presParOf" srcId="{5DB07A4C-14E0-48BE-98CD-1AEDA1CE5B49}" destId="{605D34BB-3044-448F-A427-16E6F4897C3A}" srcOrd="2" destOrd="0" presId="urn:microsoft.com/office/officeart/2005/8/layout/process4"/>
    <dgm:cxn modelId="{A3A1207A-3090-45C2-A152-F0097C99DADC}" type="presParOf" srcId="{605D34BB-3044-448F-A427-16E6F4897C3A}" destId="{C5185AAB-8842-476E-9AFC-A772CD5C9C4F}" srcOrd="0" destOrd="0" presId="urn:microsoft.com/office/officeart/2005/8/layout/process4"/>
    <dgm:cxn modelId="{D4FCD3CD-44A2-48CE-A059-4E2C69F143EA}" type="presParOf" srcId="{605D34BB-3044-448F-A427-16E6F4897C3A}" destId="{FBF0D12C-84C4-4EF5-9EFD-AA5D4C04B16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B4E4D-EFA5-4AEB-BD84-6D586DFDE119}">
      <dsp:nvSpPr>
        <dsp:cNvPr id="0" name=""/>
        <dsp:cNvSpPr/>
      </dsp:nvSpPr>
      <dsp:spPr>
        <a:xfrm>
          <a:off x="0" y="3528454"/>
          <a:ext cx="10515600" cy="1157845"/>
        </a:xfrm>
        <a:prstGeom prst="rect">
          <a:avLst/>
        </a:prstGeom>
        <a:solidFill>
          <a:srgbClr val="004A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PV Array and Inverter Behavior</a:t>
          </a:r>
        </a:p>
      </dsp:txBody>
      <dsp:txXfrm>
        <a:off x="0" y="3528454"/>
        <a:ext cx="10515600" cy="625236"/>
      </dsp:txXfrm>
    </dsp:sp>
    <dsp:sp modelId="{B92E8928-1FA5-4802-94DF-4B0443D14994}">
      <dsp:nvSpPr>
        <dsp:cNvPr id="0" name=""/>
        <dsp:cNvSpPr/>
      </dsp:nvSpPr>
      <dsp:spPr>
        <a:xfrm>
          <a:off x="0" y="4129705"/>
          <a:ext cx="5257799" cy="532608"/>
        </a:xfrm>
        <a:prstGeom prst="rect">
          <a:avLst/>
        </a:prstGeom>
        <a:solidFill>
          <a:srgbClr val="5B9BD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Array MPP energy after all array losses</a:t>
          </a:r>
        </a:p>
      </dsp:txBody>
      <dsp:txXfrm>
        <a:off x="0" y="4129705"/>
        <a:ext cx="5257799" cy="532608"/>
      </dsp:txXfrm>
    </dsp:sp>
    <dsp:sp modelId="{9BEAE107-1F26-41CC-9C46-D07CB0415D55}">
      <dsp:nvSpPr>
        <dsp:cNvPr id="0" name=""/>
        <dsp:cNvSpPr/>
      </dsp:nvSpPr>
      <dsp:spPr>
        <a:xfrm>
          <a:off x="5257800" y="4129705"/>
          <a:ext cx="5257799" cy="532608"/>
        </a:xfrm>
        <a:prstGeom prst="rect">
          <a:avLst/>
        </a:prstGeom>
        <a:solidFill>
          <a:srgbClr val="5B9BD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DC to AC</a:t>
          </a:r>
        </a:p>
      </dsp:txBody>
      <dsp:txXfrm>
        <a:off x="5257800" y="4129705"/>
        <a:ext cx="5257799" cy="532608"/>
      </dsp:txXfrm>
    </dsp:sp>
    <dsp:sp modelId="{6B3BACEC-2B96-4F7B-888E-ECFD947E3F9C}">
      <dsp:nvSpPr>
        <dsp:cNvPr id="0" name=""/>
        <dsp:cNvSpPr/>
      </dsp:nvSpPr>
      <dsp:spPr>
        <a:xfrm rot="10800000">
          <a:off x="0" y="1764227"/>
          <a:ext cx="10515600" cy="1780766"/>
        </a:xfrm>
        <a:prstGeom prst="upArrowCallout">
          <a:avLst/>
        </a:prstGeom>
        <a:solidFill>
          <a:srgbClr val="0049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Performance</a:t>
          </a:r>
        </a:p>
      </dsp:txBody>
      <dsp:txXfrm rot="-10800000">
        <a:off x="0" y="1764227"/>
        <a:ext cx="10515600" cy="625049"/>
      </dsp:txXfrm>
    </dsp:sp>
    <dsp:sp modelId="{DDFAE634-B4D6-4CC6-8154-3CF12FF94062}">
      <dsp:nvSpPr>
        <dsp:cNvPr id="0" name=""/>
        <dsp:cNvSpPr/>
      </dsp:nvSpPr>
      <dsp:spPr>
        <a:xfrm>
          <a:off x="0" y="2389276"/>
          <a:ext cx="5257799" cy="532449"/>
        </a:xfrm>
        <a:prstGeom prst="rect">
          <a:avLst/>
        </a:prstGeom>
        <a:solidFill>
          <a:srgbClr val="5B9BD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Shading</a:t>
          </a:r>
        </a:p>
      </dsp:txBody>
      <dsp:txXfrm>
        <a:off x="0" y="2389276"/>
        <a:ext cx="5257799" cy="532449"/>
      </dsp:txXfrm>
    </dsp:sp>
    <dsp:sp modelId="{E5C4848B-FC63-4B5A-A6C4-2102B55C47B3}">
      <dsp:nvSpPr>
        <dsp:cNvPr id="0" name=""/>
        <dsp:cNvSpPr/>
      </dsp:nvSpPr>
      <dsp:spPr>
        <a:xfrm>
          <a:off x="5257800" y="2389276"/>
          <a:ext cx="5257799" cy="532449"/>
        </a:xfrm>
        <a:prstGeom prst="rect">
          <a:avLst/>
        </a:prstGeom>
        <a:solidFill>
          <a:srgbClr val="5B9BD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Detailed Loss</a:t>
          </a:r>
        </a:p>
      </dsp:txBody>
      <dsp:txXfrm>
        <a:off x="5257800" y="2389276"/>
        <a:ext cx="5257799" cy="532449"/>
      </dsp:txXfrm>
    </dsp:sp>
    <dsp:sp modelId="{5CFC5C2A-E4E8-4982-8640-5AFEA94C7104}">
      <dsp:nvSpPr>
        <dsp:cNvPr id="0" name=""/>
        <dsp:cNvSpPr/>
      </dsp:nvSpPr>
      <dsp:spPr>
        <a:xfrm rot="10800000">
          <a:off x="0" y="828"/>
          <a:ext cx="10515600" cy="1780766"/>
        </a:xfrm>
        <a:prstGeom prst="upArrowCallout">
          <a:avLst/>
        </a:prstGeom>
        <a:solidFill>
          <a:srgbClr val="004A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Effective Energy Input</a:t>
          </a:r>
        </a:p>
      </dsp:txBody>
      <dsp:txXfrm rot="-10800000">
        <a:off x="0" y="828"/>
        <a:ext cx="10515600" cy="625049"/>
      </dsp:txXfrm>
    </dsp:sp>
    <dsp:sp modelId="{C5185AAB-8842-476E-9AFC-A772CD5C9C4F}">
      <dsp:nvSpPr>
        <dsp:cNvPr id="0" name=""/>
        <dsp:cNvSpPr/>
      </dsp:nvSpPr>
      <dsp:spPr>
        <a:xfrm>
          <a:off x="0" y="625877"/>
          <a:ext cx="5257799" cy="532449"/>
        </a:xfrm>
        <a:prstGeom prst="rect">
          <a:avLst/>
        </a:prstGeom>
        <a:solidFill>
          <a:srgbClr val="5B9BD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Meteo Data Input</a:t>
          </a:r>
        </a:p>
      </dsp:txBody>
      <dsp:txXfrm>
        <a:off x="0" y="625877"/>
        <a:ext cx="5257799" cy="532449"/>
      </dsp:txXfrm>
    </dsp:sp>
    <dsp:sp modelId="{FBF0D12C-84C4-4EF5-9EFD-AA5D4C04B169}">
      <dsp:nvSpPr>
        <dsp:cNvPr id="0" name=""/>
        <dsp:cNvSpPr/>
      </dsp:nvSpPr>
      <dsp:spPr>
        <a:xfrm>
          <a:off x="5257800" y="625877"/>
          <a:ext cx="5257799" cy="532449"/>
        </a:xfrm>
        <a:prstGeom prst="rect">
          <a:avLst/>
        </a:prstGeom>
        <a:solidFill>
          <a:srgbClr val="5B9BD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Data analyze and modeling</a:t>
          </a:r>
        </a:p>
      </dsp:txBody>
      <dsp:txXfrm>
        <a:off x="5257800" y="625877"/>
        <a:ext cx="5257799" cy="53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2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>
                    <a:latin typeface="Cambria Math" panose="02040503050406030204" pitchFamily="18" charset="0"/>
                  </a:rPr>
                  <a:t>(𝑔𝑙𝑜𝑏𝑎𝑙 𝑖𝑛𝑐𝑖𝑑𝑒𝑛𝑡 𝑠𝑜𝑙𝑎𝑟 𝑖𝑟𝑟𝑎𝑑𝑖𝑎𝑛𝑐𝑒∗𝑆𝑇𝐶 𝑖𝑛𝑠𝑡𝑎𝑙𝑙𝑒𝑑 𝑝𝑜𝑤𝑒𝑟)</a:t>
                </a:r>
                <a:r>
                  <a:rPr lang="en-US" dirty="0"/>
                  <a:t> = expected output </a:t>
                </a:r>
                <a:r>
                  <a:rPr lang="en-US" dirty="0" err="1"/>
                  <a:t>stc</a:t>
                </a:r>
                <a:r>
                  <a:rPr lang="en-US" dirty="0"/>
                  <a:t> installed power is the</a:t>
                </a:r>
                <a:r>
                  <a:rPr lang="en-US" baseline="0" dirty="0"/>
                  <a:t> power need to be generated according to the nameplate</a:t>
                </a:r>
              </a:p>
              <a:p>
                <a:pPr algn="l"/>
                <a:r>
                  <a:rPr lang="en-U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This allows the comparison of the </a:t>
                </a:r>
                <a:r>
                  <a:rPr lang="en-US" b="0" i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system quality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between installations in different locations and orientations.</a:t>
                </a:r>
              </a:p>
              <a:p>
                <a:pPr algn="l"/>
                <a:r>
                  <a:rPr lang="en-U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Namely, the PR is not dependent on the PV module efficiency. 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9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3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9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6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B6E7AA1-CB4A-E958-6E11-B7D93969EF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8" y="80870"/>
            <a:ext cx="1903542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314341" y="5895575"/>
            <a:ext cx="1" cy="598864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49D54F1-5937-CA8D-AD6F-BD31E7E854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79" y="264827"/>
            <a:ext cx="234165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79250" y="1923067"/>
            <a:ext cx="8592560" cy="2121031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/>
              <a:t>Basics of Solar Resource Modeling  how the algorithms work and limitations</a:t>
            </a:r>
          </a:p>
          <a:p>
            <a:endParaRPr lang="en-US" dirty="0"/>
          </a:p>
          <a:p>
            <a:r>
              <a:rPr lang="en-US" dirty="0"/>
              <a:t>Zhuoran Zhang</a:t>
            </a:r>
          </a:p>
          <a:p>
            <a:r>
              <a:rPr lang="en-US" dirty="0"/>
              <a:t>08/29/2023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6EDDB1-73C1-3EF5-D5C8-3398E42649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+mj-lt"/>
                  </a:rPr>
                  <a:t>Performance Factor: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18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Injected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𝑖𝑛𝑡𝑜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𝐺𝑟𝑖𝑑</m:t>
                          </m:r>
                        </m:num>
                        <m:den>
                          <m:r>
                            <a:rPr lang="en-US" sz="1800" b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𝑔𝑙𝑜𝑏𝑎𝑙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𝑖𝑛𝑐𝑖𝑑𝑒𝑛𝑡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𝑠𝑜𝑙𝑎𝑟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𝑖𝑟𝑟𝑎𝑑𝑖𝑎𝑛𝑐𝑒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𝑆𝑇𝐶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𝑖𝑛𝑠𝑡𝑎𝑙𝑙𝑒𝑑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en-US" sz="1800" b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800" b="0" dirty="0">
                    <a:latin typeface="+mj-lt"/>
                  </a:rPr>
                  <a:t>system quality between installations in different locations and orientations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latin typeface="+mj-lt"/>
                  </a:rPr>
                  <a:t>Capacity Factor: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900"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>
                          <a:latin typeface="Cambria Math" panose="02040503050406030204" pitchFamily="18" charset="0"/>
                        </a:rPr>
                        <m:t>(%) </m:t>
                      </m:r>
                      <m:r>
                        <a:rPr lang="en-US" sz="1900" b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9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900" b="0">
                              <a:latin typeface="Cambria Math" panose="02040503050406030204" pitchFamily="18" charset="0"/>
                            </a:rPr>
                            <m:t>Annual</m:t>
                          </m:r>
                          <m:r>
                            <a:rPr lang="en-US" sz="19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>
                              <a:latin typeface="Cambria Math" panose="02040503050406030204" pitchFamily="18" charset="0"/>
                            </a:rPr>
                            <m:t>AC</m:t>
                          </m:r>
                          <m:r>
                            <a:rPr lang="en-US" sz="19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>
                              <a:latin typeface="Cambria Math" panose="02040503050406030204" pitchFamily="18" charset="0"/>
                            </a:rPr>
                            <m:t>Output</m:t>
                          </m:r>
                          <m:r>
                            <a:rPr lang="en-US" sz="1900" b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𝐻𝑟𝑠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𝑑𝑎𝑦</m:t>
                          </m:r>
                          <m:r>
                            <a:rPr lang="en-US" sz="1900" b="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365 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𝑑𝑎𝑦𝑠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𝑦𝑒𝑎𝑟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900" b="0">
                              <a:latin typeface="Cambria Math" panose="02040503050406030204" pitchFamily="18" charset="0"/>
                            </a:rPr>
                            <m:t>DC</m:t>
                          </m:r>
                          <m:r>
                            <a:rPr lang="en-US" sz="19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>
                              <a:latin typeface="Cambria Math" panose="02040503050406030204" pitchFamily="18" charset="0"/>
                            </a:rPr>
                            <m:t>System</m:t>
                          </m:r>
                          <m:r>
                            <a:rPr lang="en-US" sz="19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>
                              <a:latin typeface="Cambria Math" panose="02040503050406030204" pitchFamily="18" charset="0"/>
                            </a:rPr>
                            <m:t>Size</m:t>
                          </m:r>
                          <m:r>
                            <a:rPr lang="en-US" sz="1900" b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9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900">
                          <a:latin typeface="Cambria Math" panose="02040503050406030204" pitchFamily="18" charset="0"/>
                        </a:rPr>
                        <m:t>100 (%)</m:t>
                      </m:r>
                    </m:oMath>
                  </m:oMathPara>
                </a14:m>
                <a:endParaRPr lang="en-US" sz="1900" dirty="0">
                  <a:latin typeface="+mj-lt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800" b="0" dirty="0">
                    <a:latin typeface="+mj-lt"/>
                  </a:rPr>
                  <a:t>Tell us how often the system is running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800" b="0" dirty="0">
                    <a:latin typeface="+mj-lt"/>
                  </a:rPr>
                  <a:t>Give net electricity generation over a particular period of time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900" dirty="0">
                  <a:latin typeface="+mj-lt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36EDDB1-73C1-3EF5-D5C8-3398E42649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AC0D8-628A-5DEE-E8D2-585FD5F4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46B4EB-0658-101F-6024-307B9BA1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Output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BB581F-9158-BD0E-3890-5ABD2B91EF45}"/>
              </a:ext>
            </a:extLst>
          </p:cNvPr>
          <p:cNvSpPr/>
          <p:nvPr/>
        </p:nvSpPr>
        <p:spPr>
          <a:xfrm>
            <a:off x="2762250" y="1981200"/>
            <a:ext cx="6829425" cy="1000125"/>
          </a:xfrm>
          <a:prstGeom prst="rect">
            <a:avLst/>
          </a:prstGeom>
          <a:solidFill>
            <a:srgbClr val="00498A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C24FD-F6A3-B768-90FF-48925277335E}"/>
              </a:ext>
            </a:extLst>
          </p:cNvPr>
          <p:cNvSpPr/>
          <p:nvPr/>
        </p:nvSpPr>
        <p:spPr>
          <a:xfrm>
            <a:off x="2352675" y="4002881"/>
            <a:ext cx="7486650" cy="1000125"/>
          </a:xfrm>
          <a:prstGeom prst="rect">
            <a:avLst/>
          </a:prstGeom>
          <a:solidFill>
            <a:srgbClr val="00498A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6EDDB1-73C1-3EF5-D5C8-3398E426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Relies on historical or synthetic weather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Simulation accuracy heavily depends on input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Moving shadows cannot be accounted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Long learning curve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AC0D8-628A-5DEE-E8D2-585FD5F4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46B4EB-0658-101F-6024-307B9BA1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418708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6526C1-3ABA-4351-1C36-A207616AE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397"/>
            <a:ext cx="10515600" cy="46863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Simulate monthly and yearly consumption for IE</a:t>
            </a:r>
          </a:p>
          <a:p>
            <a:pPr>
              <a:lnSpc>
                <a:spcPct val="150000"/>
              </a:lnSpc>
            </a:pPr>
            <a:r>
              <a:rPr lang="en-US" dirty="0"/>
              <a:t>Help design and sizing the project</a:t>
            </a:r>
          </a:p>
          <a:p>
            <a:pPr>
              <a:lnSpc>
                <a:spcPct val="150000"/>
              </a:lnSpc>
            </a:pPr>
            <a:r>
              <a:rPr lang="en-US" dirty="0"/>
              <a:t>Help financial analysis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Performance monitoring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00A40-EC8E-CF06-5978-C1DAC0D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7593C7-AD9A-A262-B83D-4F2D16E8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 APPLICATION</a:t>
            </a:r>
          </a:p>
        </p:txBody>
      </p:sp>
      <p:pic>
        <p:nvPicPr>
          <p:cNvPr id="6" name="Picture 5" descr="A group of windmills and solar panels&#10;&#10;Description automatically generated">
            <a:extLst>
              <a:ext uri="{FF2B5EF4-FFF2-40B4-BE49-F238E27FC236}">
                <a16:creationId xmlns:a16="http://schemas.microsoft.com/office/drawing/2014/main" id="{09AC7ACB-D918-FB68-4BA7-2B2E78BE4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89" y="2942400"/>
            <a:ext cx="5450971" cy="3696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952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669755-E8DF-C6AF-F52F-C5F89512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265" y="2068004"/>
            <a:ext cx="5839535" cy="2039679"/>
          </a:xfrm>
        </p:spPr>
        <p:txBody>
          <a:bodyPr/>
          <a:lstStyle/>
          <a:p>
            <a:pPr algn="ctr"/>
            <a:r>
              <a:rPr lang="en-US" dirty="0"/>
              <a:t>                           </a:t>
            </a:r>
            <a:r>
              <a:rPr lang="en-US" sz="4800" dirty="0">
                <a:latin typeface="+mj-lt"/>
              </a:rPr>
              <a:t>Thank you!  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7C98A4-A256-D2C3-09FB-CD32E8A0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4742" y="4717922"/>
            <a:ext cx="4731497" cy="13240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4900A7-471B-2AB8-D8E8-7A4E1163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5" descr="A solar panel on top of a building&#10;&#10;Description automatically generated">
            <a:extLst>
              <a:ext uri="{FF2B5EF4-FFF2-40B4-BE49-F238E27FC236}">
                <a16:creationId xmlns:a16="http://schemas.microsoft.com/office/drawing/2014/main" id="{0096F671-D25D-F814-85CB-7659993479E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6" y="1676455"/>
            <a:ext cx="4862457" cy="4862457"/>
          </a:xfrm>
        </p:spPr>
      </p:pic>
    </p:spTree>
    <p:extLst>
      <p:ext uri="{BB962C8B-B14F-4D97-AF65-F5344CB8AC3E}">
        <p14:creationId xmlns:p14="http://schemas.microsoft.com/office/powerpoint/2010/main" val="246334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A366A-7D82-27E7-5958-E454A196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38" y="1432271"/>
            <a:ext cx="10515600" cy="4429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3000" dirty="0"/>
              <a:t>Solar panel working mechanism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Parameters for Solar Resource simulation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000" dirty="0" err="1"/>
              <a:t>PVWatts</a:t>
            </a:r>
            <a:endParaRPr lang="en-US" sz="3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PVsyst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Limitations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OE Application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6A01D-ED03-9E0C-257E-934AABF6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A65568-281B-9CF3-1E6E-48A791B7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96B4-FB12-4B4D-B849-9D9687C1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3" y="1425576"/>
            <a:ext cx="10515600" cy="49307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/>
              <a:t> </a:t>
            </a:r>
            <a:r>
              <a:rPr lang="en-US" sz="3000" dirty="0"/>
              <a:t>Absorption of photons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Generation of electron-Hole Pairs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Flow of electrons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Electric field and current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Metal contacts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Direct current output (DC)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Powering electrical devices (AC)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D0FB-9DBD-4DA5-9DA5-A62C5BA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3A91D8-15AC-413A-9C38-B9C61A7A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to electricity</a:t>
            </a:r>
          </a:p>
        </p:txBody>
      </p:sp>
      <p:pic>
        <p:nvPicPr>
          <p:cNvPr id="5" name="Picture 4" descr="Diagram of a solar panel diagram&#10;&#10;Description automatically generated">
            <a:extLst>
              <a:ext uri="{FF2B5EF4-FFF2-40B4-BE49-F238E27FC236}">
                <a16:creationId xmlns:a16="http://schemas.microsoft.com/office/drawing/2014/main" id="{BE4E4B3B-C40C-D047-455B-FB20D9341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58" y="1635126"/>
            <a:ext cx="4909763" cy="45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9E3F2-6136-4E53-0E7F-BE06C3A8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ED188-BA46-6E1D-1F3B-4FACBBFC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 anchor="ctr">
            <a:normAutofit/>
          </a:bodyPr>
          <a:lstStyle/>
          <a:p>
            <a:r>
              <a:rPr lang="en-US" dirty="0"/>
              <a:t>Important parameters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04E01A-94FC-C405-B432-FF39EFF10F05}"/>
              </a:ext>
            </a:extLst>
          </p:cNvPr>
          <p:cNvGrpSpPr/>
          <p:nvPr/>
        </p:nvGrpSpPr>
        <p:grpSpPr>
          <a:xfrm>
            <a:off x="1062067" y="1492415"/>
            <a:ext cx="10067865" cy="4682728"/>
            <a:chOff x="1062067" y="1492415"/>
            <a:chExt cx="10067865" cy="468272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B3023F-0FFC-9A7E-572A-14B507D10E53}"/>
                </a:ext>
              </a:extLst>
            </p:cNvPr>
            <p:cNvSpPr/>
            <p:nvPr/>
          </p:nvSpPr>
          <p:spPr>
            <a:xfrm>
              <a:off x="1062067" y="1492415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Location and Geographic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4F8460-7335-DBA4-70E8-424DE6165EC1}"/>
                </a:ext>
              </a:extLst>
            </p:cNvPr>
            <p:cNvSpPr/>
            <p:nvPr/>
          </p:nvSpPr>
          <p:spPr>
            <a:xfrm>
              <a:off x="3637567" y="1492415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Solar Irradiance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5D7242C-F5EF-C69E-8C77-B56D01139269}"/>
                </a:ext>
              </a:extLst>
            </p:cNvPr>
            <p:cNvSpPr/>
            <p:nvPr/>
          </p:nvSpPr>
          <p:spPr>
            <a:xfrm>
              <a:off x="6213068" y="1492415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Obstacles (Shading)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6AA620-832D-6F7B-F2F3-3C561B07A8FC}"/>
                </a:ext>
              </a:extLst>
            </p:cNvPr>
            <p:cNvSpPr/>
            <p:nvPr/>
          </p:nvSpPr>
          <p:spPr>
            <a:xfrm>
              <a:off x="8788568" y="1492415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Panel Orientation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B32D3F2-5F1F-E961-10B1-9F405935FA0B}"/>
                </a:ext>
              </a:extLst>
            </p:cNvPr>
            <p:cNvSpPr/>
            <p:nvPr/>
          </p:nvSpPr>
          <p:spPr>
            <a:xfrm>
              <a:off x="1062067" y="3131370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Panel Efficiency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52E69B-98AD-E809-C5C1-8FED50AAC3FD}"/>
                </a:ext>
              </a:extLst>
            </p:cNvPr>
            <p:cNvSpPr/>
            <p:nvPr/>
          </p:nvSpPr>
          <p:spPr>
            <a:xfrm>
              <a:off x="3637567" y="3131370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Technology Type 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B0B6CE5-832C-6201-473B-FD89E1DBC337}"/>
                </a:ext>
              </a:extLst>
            </p:cNvPr>
            <p:cNvSpPr/>
            <p:nvPr/>
          </p:nvSpPr>
          <p:spPr>
            <a:xfrm>
              <a:off x="6213068" y="3131370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Inverter Efficiency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B2A12-02E7-F566-86B6-7572419D453E}"/>
                </a:ext>
              </a:extLst>
            </p:cNvPr>
            <p:cNvSpPr/>
            <p:nvPr/>
          </p:nvSpPr>
          <p:spPr>
            <a:xfrm>
              <a:off x="8788568" y="3131370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Losses and Degradation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FF78EE-7535-6DE9-746F-3A848DFC37F5}"/>
                </a:ext>
              </a:extLst>
            </p:cNvPr>
            <p:cNvSpPr/>
            <p:nvPr/>
          </p:nvSpPr>
          <p:spPr>
            <a:xfrm>
              <a:off x="2349817" y="4770325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Size (Area/Power need)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E1DE2D-7957-3FF9-4397-2D39D1D679AC}"/>
                </a:ext>
              </a:extLst>
            </p:cNvPr>
            <p:cNvSpPr/>
            <p:nvPr/>
          </p:nvSpPr>
          <p:spPr>
            <a:xfrm>
              <a:off x="4925317" y="4770325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Energy Storage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38C2D36-A409-8A05-8E5E-60F1A8CF8442}"/>
                </a:ext>
              </a:extLst>
            </p:cNvPr>
            <p:cNvSpPr/>
            <p:nvPr/>
          </p:nvSpPr>
          <p:spPr>
            <a:xfrm>
              <a:off x="7500818" y="4770325"/>
              <a:ext cx="2341364" cy="1404818"/>
            </a:xfrm>
            <a:custGeom>
              <a:avLst/>
              <a:gdLst>
                <a:gd name="connsiteX0" fmla="*/ 0 w 2341364"/>
                <a:gd name="connsiteY0" fmla="*/ 0 h 1404818"/>
                <a:gd name="connsiteX1" fmla="*/ 2341364 w 2341364"/>
                <a:gd name="connsiteY1" fmla="*/ 0 h 1404818"/>
                <a:gd name="connsiteX2" fmla="*/ 2341364 w 2341364"/>
                <a:gd name="connsiteY2" fmla="*/ 1404818 h 1404818"/>
                <a:gd name="connsiteX3" fmla="*/ 0 w 2341364"/>
                <a:gd name="connsiteY3" fmla="*/ 1404818 h 1404818"/>
                <a:gd name="connsiteX4" fmla="*/ 0 w 2341364"/>
                <a:gd name="connsiteY4" fmla="*/ 0 h 14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364" h="1404818">
                  <a:moveTo>
                    <a:pt x="0" y="0"/>
                  </a:moveTo>
                  <a:lnTo>
                    <a:pt x="2341364" y="0"/>
                  </a:lnTo>
                  <a:lnTo>
                    <a:pt x="2341364" y="1404818"/>
                  </a:lnTo>
                  <a:lnTo>
                    <a:pt x="0" y="1404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Financial and Economic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61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16E039-8327-97AB-470E-B7191AA3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</p:spPr>
        <p:txBody>
          <a:bodyPr anchor="ctr">
            <a:normAutofit/>
          </a:bodyPr>
          <a:lstStyle/>
          <a:p>
            <a:r>
              <a:rPr lang="en-US" dirty="0"/>
              <a:t>Inputs (</a:t>
            </a:r>
            <a:r>
              <a:rPr lang="en-US" dirty="0" err="1"/>
              <a:t>Pvwatts</a:t>
            </a:r>
            <a:r>
              <a:rPr lang="en-US" dirty="0"/>
              <a:t>)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F38D01B2-9459-90B2-076E-A5C620E88A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32" y="1496860"/>
            <a:ext cx="3942986" cy="4680103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8924C-A164-F6B2-54C6-464EED0D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AD6B6DC-D6E2-614B-7641-27E90F0000F1}"/>
              </a:ext>
            </a:extLst>
          </p:cNvPr>
          <p:cNvSpPr/>
          <p:nvPr/>
        </p:nvSpPr>
        <p:spPr>
          <a:xfrm>
            <a:off x="6648450" y="1666875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67184DF-878A-E14D-6660-8F34AF81D549}"/>
              </a:ext>
            </a:extLst>
          </p:cNvPr>
          <p:cNvSpPr/>
          <p:nvPr/>
        </p:nvSpPr>
        <p:spPr>
          <a:xfrm>
            <a:off x="6648450" y="2015610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7220C7A-752D-48F4-EA75-CC40061C9B0D}"/>
              </a:ext>
            </a:extLst>
          </p:cNvPr>
          <p:cNvSpPr/>
          <p:nvPr/>
        </p:nvSpPr>
        <p:spPr>
          <a:xfrm>
            <a:off x="6648450" y="2373870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9155FB8-F3E6-B114-BA1A-3E38810CBC74}"/>
              </a:ext>
            </a:extLst>
          </p:cNvPr>
          <p:cNvSpPr/>
          <p:nvPr/>
        </p:nvSpPr>
        <p:spPr>
          <a:xfrm>
            <a:off x="6648450" y="2714989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80CF391-5A95-3922-DA93-6EB71CC6937E}"/>
              </a:ext>
            </a:extLst>
          </p:cNvPr>
          <p:cNvSpPr/>
          <p:nvPr/>
        </p:nvSpPr>
        <p:spPr>
          <a:xfrm>
            <a:off x="6648450" y="3282799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A8062061-0BF0-62EB-DA85-22DC8D0DA3F7}"/>
              </a:ext>
            </a:extLst>
          </p:cNvPr>
          <p:cNvSpPr/>
          <p:nvPr/>
        </p:nvSpPr>
        <p:spPr>
          <a:xfrm>
            <a:off x="7782107" y="3082774"/>
            <a:ext cx="76018" cy="5143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F1E9A7B-E977-9DD2-A6FA-B2D451E0E45F}"/>
              </a:ext>
            </a:extLst>
          </p:cNvPr>
          <p:cNvSpPr/>
          <p:nvPr/>
        </p:nvSpPr>
        <p:spPr>
          <a:xfrm>
            <a:off x="6648450" y="4492474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E8861CB-951D-B275-A4EE-5899EEA02B72}"/>
              </a:ext>
            </a:extLst>
          </p:cNvPr>
          <p:cNvSpPr/>
          <p:nvPr/>
        </p:nvSpPr>
        <p:spPr>
          <a:xfrm>
            <a:off x="6648450" y="4850734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518C0BC-0652-6D10-3585-CFABFB18CDEE}"/>
              </a:ext>
            </a:extLst>
          </p:cNvPr>
          <p:cNvSpPr/>
          <p:nvPr/>
        </p:nvSpPr>
        <p:spPr>
          <a:xfrm>
            <a:off x="6648450" y="5237570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0C8C867-E500-0B6A-0C6B-F15C617F9010}"/>
              </a:ext>
            </a:extLst>
          </p:cNvPr>
          <p:cNvSpPr/>
          <p:nvPr/>
        </p:nvSpPr>
        <p:spPr>
          <a:xfrm>
            <a:off x="6648452" y="5587849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A4F802-EFD6-D5F3-55EF-3051F88A88B9}"/>
              </a:ext>
            </a:extLst>
          </p:cNvPr>
          <p:cNvSpPr/>
          <p:nvPr/>
        </p:nvSpPr>
        <p:spPr>
          <a:xfrm>
            <a:off x="6648450" y="5961834"/>
            <a:ext cx="1066800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C0D74F-4097-F8D9-0FE3-0E4752CC5387}"/>
              </a:ext>
            </a:extLst>
          </p:cNvPr>
          <p:cNvSpPr txBox="1"/>
          <p:nvPr/>
        </p:nvSpPr>
        <p:spPr>
          <a:xfrm>
            <a:off x="5948089" y="1542164"/>
            <a:ext cx="65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Size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93AC49-092B-5F8A-9386-F807FE7FFB6B}"/>
              </a:ext>
            </a:extLst>
          </p:cNvPr>
          <p:cNvSpPr txBox="1"/>
          <p:nvPr/>
        </p:nvSpPr>
        <p:spPr>
          <a:xfrm>
            <a:off x="2447967" y="1862061"/>
            <a:ext cx="44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Technology Type and Panel Efficiency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076613-D4D8-A87E-145A-589CA0A1B6DB}"/>
              </a:ext>
            </a:extLst>
          </p:cNvPr>
          <p:cNvSpPr txBox="1"/>
          <p:nvPr/>
        </p:nvSpPr>
        <p:spPr>
          <a:xfrm>
            <a:off x="5193416" y="224102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Orientation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CF3301-FFD5-49F2-7351-59069D8CC6BD}"/>
              </a:ext>
            </a:extLst>
          </p:cNvPr>
          <p:cNvSpPr txBox="1"/>
          <p:nvPr/>
        </p:nvSpPr>
        <p:spPr>
          <a:xfrm>
            <a:off x="5171893" y="3130877"/>
            <a:ext cx="155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Orientation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4BA9A1-41B9-746A-407F-23E2A3B63D33}"/>
              </a:ext>
            </a:extLst>
          </p:cNvPr>
          <p:cNvSpPr txBox="1"/>
          <p:nvPr/>
        </p:nvSpPr>
        <p:spPr>
          <a:xfrm>
            <a:off x="2920543" y="2568431"/>
            <a:ext cx="37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Shading, Losses and Degradation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45E3CA-65FE-9B84-820B-CEAA9378B2AE}"/>
              </a:ext>
            </a:extLst>
          </p:cNvPr>
          <p:cNvSpPr txBox="1"/>
          <p:nvPr/>
        </p:nvSpPr>
        <p:spPr>
          <a:xfrm>
            <a:off x="5400493" y="5086348"/>
            <a:ext cx="132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6EE547-E41A-21FF-50AB-7A2CBA1344B4}"/>
              </a:ext>
            </a:extLst>
          </p:cNvPr>
          <p:cNvSpPr txBox="1"/>
          <p:nvPr/>
        </p:nvSpPr>
        <p:spPr>
          <a:xfrm>
            <a:off x="4650141" y="5438393"/>
            <a:ext cx="188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Solar Irradiance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2A76AF-D4C2-0E15-FB0F-DDB925FA1CA2}"/>
              </a:ext>
            </a:extLst>
          </p:cNvPr>
          <p:cNvSpPr txBox="1"/>
          <p:nvPr/>
        </p:nvSpPr>
        <p:spPr>
          <a:xfrm>
            <a:off x="4571410" y="5790438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Technology Type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578335-92B0-0338-439B-9F78FF5851A8}"/>
              </a:ext>
            </a:extLst>
          </p:cNvPr>
          <p:cNvSpPr txBox="1"/>
          <p:nvPr/>
        </p:nvSpPr>
        <p:spPr>
          <a:xfrm>
            <a:off x="4343400" y="4702158"/>
            <a:ext cx="230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Inverter Efficiency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405BB3-86EE-B355-99BB-6CD808375262}"/>
              </a:ext>
            </a:extLst>
          </p:cNvPr>
          <p:cNvSpPr txBox="1"/>
          <p:nvPr/>
        </p:nvSpPr>
        <p:spPr>
          <a:xfrm>
            <a:off x="5810384" y="4360972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Size</a:t>
            </a:r>
          </a:p>
        </p:txBody>
      </p:sp>
      <p:pic>
        <p:nvPicPr>
          <p:cNvPr id="43" name="Content Placeholder 42" descr="A screenshot of a computer&#10;&#10;Description automatically generated">
            <a:extLst>
              <a:ext uri="{FF2B5EF4-FFF2-40B4-BE49-F238E27FC236}">
                <a16:creationId xmlns:a16="http://schemas.microsoft.com/office/drawing/2014/main" id="{D5BC6D7A-6B6E-8141-7C7D-3F2211DDD2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8" y="3289808"/>
            <a:ext cx="4375369" cy="137839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336FE0-D740-615D-9850-B638708B4072}"/>
              </a:ext>
            </a:extLst>
          </p:cNvPr>
          <p:cNvSpPr/>
          <p:nvPr/>
        </p:nvSpPr>
        <p:spPr>
          <a:xfrm>
            <a:off x="209550" y="1542164"/>
            <a:ext cx="6390685" cy="4680103"/>
          </a:xfrm>
          <a:prstGeom prst="rect">
            <a:avLst/>
          </a:prstGeom>
          <a:solidFill>
            <a:schemeClr val="bg1">
              <a:alpha val="10196"/>
            </a:schemeClr>
          </a:solidFill>
          <a:ln w="28575">
            <a:solidFill>
              <a:srgbClr val="0049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B1E46-AEE7-098F-0AD2-77B8AC3EBB47}"/>
              </a:ext>
            </a:extLst>
          </p:cNvPr>
          <p:cNvSpPr txBox="1"/>
          <p:nvPr/>
        </p:nvSpPr>
        <p:spPr>
          <a:xfrm>
            <a:off x="220618" y="1482209"/>
            <a:ext cx="200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Inputs:</a:t>
            </a:r>
          </a:p>
        </p:txBody>
      </p:sp>
    </p:spTree>
    <p:extLst>
      <p:ext uri="{BB962C8B-B14F-4D97-AF65-F5344CB8AC3E}">
        <p14:creationId xmlns:p14="http://schemas.microsoft.com/office/powerpoint/2010/main" val="70767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344E-74CA-B687-6954-1B42B6DA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</p:spPr>
        <p:txBody>
          <a:bodyPr anchor="ctr">
            <a:normAutofit/>
          </a:bodyPr>
          <a:lstStyle/>
          <a:p>
            <a:r>
              <a:rPr lang="en-US" dirty="0"/>
              <a:t>Inputs (</a:t>
            </a:r>
            <a:r>
              <a:rPr lang="en-US" dirty="0" err="1"/>
              <a:t>PVSyst</a:t>
            </a:r>
            <a:r>
              <a:rPr lang="en-US" dirty="0"/>
              <a:t>)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5DF4C2A-0F01-6B75-C241-B1363D6839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408"/>
            <a:ext cx="5851827" cy="4505907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F3059-42AB-51BA-7896-17059019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E3383-B23C-3C09-3A07-3DC6A3B5F6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C2F20F1-40D7-23EA-F3BA-6303BCC48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97" y="1408407"/>
            <a:ext cx="6954903" cy="4505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52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8D0105-3A7A-BED8-E01B-4E46ADA8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>
            <a:normAutofit/>
          </a:bodyPr>
          <a:lstStyle/>
          <a:p>
            <a:r>
              <a:rPr lang="en-US" dirty="0"/>
              <a:t>Inputs (</a:t>
            </a:r>
            <a:r>
              <a:rPr lang="en-US" dirty="0" err="1"/>
              <a:t>PVSyst</a:t>
            </a:r>
            <a:r>
              <a:rPr lang="en-US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AF4D50-C8D1-29BD-2BA8-94C9076FE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998" y="1753497"/>
            <a:ext cx="2902157" cy="41800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30FAD-9E4F-DEF4-6CF7-4B84BD11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EFA37F12-10CA-8315-6D74-B8F176838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" y="1583658"/>
            <a:ext cx="6766993" cy="477269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3559810-4A1C-F89C-4B11-F69375FB5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45" y="1583659"/>
            <a:ext cx="6426347" cy="478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0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D10AC0-E291-5507-4B84-8EB7CA170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49310"/>
              </p:ext>
            </p:extLst>
          </p:nvPr>
        </p:nvGraphicFramePr>
        <p:xfrm>
          <a:off x="838200" y="1490663"/>
          <a:ext cx="105156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AC0D8-628A-5DEE-E8D2-585FD5F4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46B4EB-0658-101F-6024-307B9BA1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68716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A9CDB0EE-C5BC-61E2-4224-5E89AD161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195" y="3200400"/>
                <a:ext cx="11613610" cy="29432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𝑬𝒏𝒆𝒓𝒈𝒚𝑷𝒓𝒐𝒅𝒖𝒄𝒕𝒊𝒐𝒏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𝒌𝑾𝒉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800" i="1" dirty="0">
                  <a:latin typeface="+mj-lt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𝑺𝒐𝒍𝒂𝒓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𝑰𝒓𝒓𝒂𝒅𝒊𝒂𝒏𝒄𝒆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𝒌𝑾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𝑷𝒂𝒏𝒆𝒍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𝑬𝒇𝒇𝒊𝒄𝒊𝒆𝒏𝒄𝒚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𝑷𝒂𝒏𝒆𝒍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𝑨𝒓𝒆𝒂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𝑰𝒏𝒗𝒆𝒓𝒕𝒆𝒓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𝑬𝒇𝒇𝒊𝒄𝒊𝒆𝒏𝒄𝒚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𝑻𝒊𝒎𝒆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𝒉𝒓𝒔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𝑳𝒐𝒔𝒔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𝑭𝒂𝒄𝒕𝒐𝒓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A9CDB0EE-C5BC-61E2-4224-5E89AD161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195" y="3200400"/>
                <a:ext cx="11613610" cy="29432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9FC70-43D8-CF94-7FE4-330ED2D5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5900C-39F3-B9F1-D0FD-DBCE002C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 anchor="ctr">
            <a:normAutofit/>
          </a:bodyPr>
          <a:lstStyle/>
          <a:p>
            <a:r>
              <a:rPr lang="en-US" dirty="0"/>
              <a:t>Main Output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06C4D3-B98D-D6E8-1FA7-86BB29B4B288}"/>
              </a:ext>
            </a:extLst>
          </p:cNvPr>
          <p:cNvSpPr/>
          <p:nvPr/>
        </p:nvSpPr>
        <p:spPr>
          <a:xfrm>
            <a:off x="228599" y="1552575"/>
            <a:ext cx="3971925" cy="1000126"/>
          </a:xfrm>
          <a:prstGeom prst="roundRect">
            <a:avLst/>
          </a:prstGeom>
          <a:solidFill>
            <a:srgbClr val="00498A"/>
          </a:solidFill>
          <a:ln>
            <a:solidFill>
              <a:srgbClr val="004A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 not publicly disclosed</a:t>
            </a: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0092A2FF-7574-2494-C0C2-946E93D4F94E}"/>
              </a:ext>
            </a:extLst>
          </p:cNvPr>
          <p:cNvSpPr/>
          <p:nvPr/>
        </p:nvSpPr>
        <p:spPr>
          <a:xfrm>
            <a:off x="462233" y="4421188"/>
            <a:ext cx="2524125" cy="1219200"/>
          </a:xfrm>
          <a:prstGeom prst="upArrowCallout">
            <a:avLst/>
          </a:prstGeom>
          <a:solidFill>
            <a:srgbClr val="007DB7"/>
          </a:solidFill>
          <a:ln>
            <a:solidFill>
              <a:srgbClr val="007D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Effective Energy Input</a:t>
            </a: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5C42CA46-C298-E19E-23B8-B58096AB925E}"/>
              </a:ext>
            </a:extLst>
          </p:cNvPr>
          <p:cNvSpPr/>
          <p:nvPr/>
        </p:nvSpPr>
        <p:spPr>
          <a:xfrm>
            <a:off x="3150529" y="4421188"/>
            <a:ext cx="7000875" cy="1219200"/>
          </a:xfrm>
          <a:prstGeom prst="upArrowCallout">
            <a:avLst/>
          </a:prstGeom>
          <a:solidFill>
            <a:srgbClr val="007DB7"/>
          </a:solidFill>
          <a:ln>
            <a:solidFill>
              <a:srgbClr val="007D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PV Array and Inverter Behavior</a:t>
            </a: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id="{9F9FC708-D6AE-ECE6-CC03-FDF2DFBB7939}"/>
              </a:ext>
            </a:extLst>
          </p:cNvPr>
          <p:cNvSpPr/>
          <p:nvPr/>
        </p:nvSpPr>
        <p:spPr>
          <a:xfrm>
            <a:off x="10315575" y="4421188"/>
            <a:ext cx="1731693" cy="1219200"/>
          </a:xfrm>
          <a:prstGeom prst="upArrowCallout">
            <a:avLst/>
          </a:prstGeom>
          <a:solidFill>
            <a:srgbClr val="007DB7"/>
          </a:solidFill>
          <a:ln>
            <a:solidFill>
              <a:srgbClr val="007D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3968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6B23E27-6096-4EC1-9C0D-6DE59EA6301B}" vid="{7D8D8158-C5E4-4522-B191-031B20C136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_OE MASTER Presentation Layout - Wide Pg - blue_2022</Template>
  <TotalTime>2901</TotalTime>
  <Words>332</Words>
  <Application>Microsoft Office PowerPoint</Application>
  <PresentationFormat>Widescreen</PresentationFormat>
  <Paragraphs>107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Palatino Linotype</vt:lpstr>
      <vt:lpstr>Wingdings</vt:lpstr>
      <vt:lpstr>One Energy Presentations</vt:lpstr>
      <vt:lpstr>PowerPoint Presentation</vt:lpstr>
      <vt:lpstr>OUtline</vt:lpstr>
      <vt:lpstr>Solar to electricity</vt:lpstr>
      <vt:lpstr>Important parameters</vt:lpstr>
      <vt:lpstr>Inputs (Pvwatts)</vt:lpstr>
      <vt:lpstr>Inputs (PVSyst)</vt:lpstr>
      <vt:lpstr>Inputs (PVSyst)</vt:lpstr>
      <vt:lpstr>Algorithms</vt:lpstr>
      <vt:lpstr>Main Output</vt:lpstr>
      <vt:lpstr>Main Output</vt:lpstr>
      <vt:lpstr>Limitations</vt:lpstr>
      <vt:lpstr>OE APPLICATION</vt:lpstr>
      <vt:lpstr>                           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Zhuoran Zhang</dc:creator>
  <cp:lastModifiedBy>Zhuoran Zhang</cp:lastModifiedBy>
  <cp:revision>29</cp:revision>
  <cp:lastPrinted>2017-03-15T21:18:02Z</cp:lastPrinted>
  <dcterms:created xsi:type="dcterms:W3CDTF">2023-08-09T12:26:07Z</dcterms:created>
  <dcterms:modified xsi:type="dcterms:W3CDTF">2023-08-30T19:01:54Z</dcterms:modified>
</cp:coreProperties>
</file>