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7010400" cy="9223375"/>
  <p:embeddedFontLst>
    <p:embeddedFont>
      <p:font typeface="Palatino Linotype"/>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7A7BA4-A5E6-4886-A21F-9EC96D905A6D}">
  <a:tblStyle styleId="{A37A7BA4-A5E6-4886-A21F-9EC96D905A6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alatinoLinotype-regular.fntdata"/><Relationship Id="rId25" Type="http://schemas.openxmlformats.org/officeDocument/2006/relationships/slide" Target="slides/slide20.xml"/><Relationship Id="rId28" Type="http://schemas.openxmlformats.org/officeDocument/2006/relationships/font" Target="fonts/PalatinoLinotype-italic.fntdata"/><Relationship Id="rId27" Type="http://schemas.openxmlformats.org/officeDocument/2006/relationships/font" Target="fonts/PalatinoLinotyp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alatinoLinotype-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2771"/>
          </a:xfrm>
          <a:prstGeom prst="rect">
            <a:avLst/>
          </a:prstGeom>
          <a:noFill/>
          <a:ln>
            <a:noFill/>
          </a:ln>
        </p:spPr>
        <p:txBody>
          <a:bodyPr anchorCtr="0" anchor="t" bIns="46375" lIns="92750" spcFirstLastPara="1" rIns="92750" wrap="square" tIns="463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2771"/>
          </a:xfrm>
          <a:prstGeom prst="rect">
            <a:avLst/>
          </a:prstGeom>
          <a:noFill/>
          <a:ln>
            <a:noFill/>
          </a:ln>
        </p:spPr>
        <p:txBody>
          <a:bodyPr anchorCtr="0" anchor="t" bIns="46375" lIns="92750" spcFirstLastPara="1" rIns="92750" wrap="square" tIns="463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38188"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38749"/>
            <a:ext cx="5608320" cy="3631704"/>
          </a:xfrm>
          <a:prstGeom prst="rect">
            <a:avLst/>
          </a:prstGeom>
          <a:noFill/>
          <a:ln>
            <a:noFill/>
          </a:ln>
        </p:spPr>
        <p:txBody>
          <a:bodyPr anchorCtr="0" anchor="t" bIns="46375" lIns="92750" spcFirstLastPara="1" rIns="92750" wrap="square" tIns="463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60606"/>
            <a:ext cx="3037840" cy="462770"/>
          </a:xfrm>
          <a:prstGeom prst="rect">
            <a:avLst/>
          </a:prstGeom>
          <a:noFill/>
          <a:ln>
            <a:noFill/>
          </a:ln>
        </p:spPr>
        <p:txBody>
          <a:bodyPr anchorCtr="0" anchor="b" bIns="46375" lIns="92750" spcFirstLastPara="1" rIns="92750" wrap="square" tIns="463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760606"/>
            <a:ext cx="3037840" cy="462770"/>
          </a:xfrm>
          <a:prstGeom prst="rect">
            <a:avLst/>
          </a:prstGeom>
          <a:noFill/>
          <a:ln>
            <a:noFill/>
          </a:ln>
        </p:spPr>
        <p:txBody>
          <a:bodyPr anchorCtr="0" anchor="b" bIns="46375" lIns="92750" spcFirstLastPara="1" rIns="92750" wrap="square" tIns="463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701040" y="4438749"/>
            <a:ext cx="5608320" cy="3631704"/>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738188" y="1152525"/>
            <a:ext cx="5534025" cy="3113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2d7310a05_0_46: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2d7310a05_0_46: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75" name="Google Shape;175;g272d7310a05_0_46: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72d7310a05_0_60: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72d7310a05_0_60: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83" name="Google Shape;183;g272d7310a05_0_60: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2d7310a05_0_75: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2d7310a05_0_75: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93" name="Google Shape;193;g272d7310a05_0_75: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2aaaa4cf9_1_14: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2aaaa4cf9_1_14: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02" name="Google Shape;202;g2e2aaaa4cf9_1_14: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2aaaa4cf9_1_6: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2aaaa4cf9_1_6: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11" name="Google Shape;211;g2e2aaaa4cf9_1_6: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2aaaa4cf9_1_22: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2aaaa4cf9_1_22: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19" name="Google Shape;219;g2e2aaaa4cf9_1_22: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2aaaa4cf9_1_29: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e2aaaa4cf9_1_29: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27" name="Google Shape;227;g2e2aaaa4cf9_1_29: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2aaaa4cf9_1_45: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2aaaa4cf9_1_45: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35" name="Google Shape;235;g2e2aaaa4cf9_1_45: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2d7310a05_0_68: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72d7310a05_0_68: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43" name="Google Shape;243;g272d7310a05_0_68: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73079644ff_0_0: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73079644ff_0_0: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51" name="Google Shape;251;g273079644ff_0_0: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2d7310a05_0_7: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72d7310a05_0_7: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06" name="Google Shape;106;g272d7310a05_0_7: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2aaaa4cf9_1_36: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e2aaaa4cf9_1_36: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259" name="Google Shape;259;g2e2aaaa4cf9_1_36: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2d7310a05_0_14: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72d7310a05_0_14: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14" name="Google Shape;114;g272d7310a05_0_14: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26d9eb0cf_0_2: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e26d9eb0cf_0_2: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23" name="Google Shape;123;g2e26d9eb0cf_0_2: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2d7310a05_0_21: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2d7310a05_0_21: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31" name="Google Shape;131;g272d7310a05_0_21: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2d7310a05_0_28: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72d7310a05_0_28: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39" name="Google Shape;139;g272d7310a05_0_28: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2d7310a05_0_37: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2d7310a05_0_37: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49" name="Google Shape;149;g272d7310a05_0_37: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2d7310a05_0_53: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72d7310a05_0_53: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59" name="Google Shape;159;g272d7310a05_0_53: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2aaaa4cf9_0_0:notes"/>
          <p:cNvSpPr/>
          <p:nvPr>
            <p:ph idx="2" type="sldImg"/>
          </p:nvPr>
        </p:nvSpPr>
        <p:spPr>
          <a:xfrm>
            <a:off x="738188" y="1152525"/>
            <a:ext cx="5534100" cy="3113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e2aaaa4cf9_0_0:notes"/>
          <p:cNvSpPr txBox="1"/>
          <p:nvPr>
            <p:ph idx="1" type="body"/>
          </p:nvPr>
        </p:nvSpPr>
        <p:spPr>
          <a:xfrm>
            <a:off x="701040" y="4438749"/>
            <a:ext cx="5608200" cy="3631800"/>
          </a:xfrm>
          <a:prstGeom prst="rect">
            <a:avLst/>
          </a:prstGeom>
        </p:spPr>
        <p:txBody>
          <a:bodyPr anchorCtr="0" anchor="t" bIns="46375" lIns="92750" spcFirstLastPara="1" rIns="92750" wrap="square" tIns="46375">
            <a:noAutofit/>
          </a:bodyPr>
          <a:lstStyle/>
          <a:p>
            <a:pPr indent="0" lvl="0" marL="0" rtl="0" algn="l">
              <a:spcBef>
                <a:spcPts val="0"/>
              </a:spcBef>
              <a:spcAft>
                <a:spcPts val="0"/>
              </a:spcAft>
              <a:buNone/>
            </a:pPr>
            <a:r>
              <a:t/>
            </a:r>
            <a:endParaRPr/>
          </a:p>
        </p:txBody>
      </p:sp>
      <p:sp>
        <p:nvSpPr>
          <p:cNvPr id="167" name="Google Shape;167;g2e2aaaa4cf9_0_0:notes"/>
          <p:cNvSpPr txBox="1"/>
          <p:nvPr>
            <p:ph idx="12" type="sldNum"/>
          </p:nvPr>
        </p:nvSpPr>
        <p:spPr>
          <a:xfrm>
            <a:off x="3970938" y="8760606"/>
            <a:ext cx="3037800" cy="462900"/>
          </a:xfrm>
          <a:prstGeom prst="rect">
            <a:avLst/>
          </a:prstGeom>
        </p:spPr>
        <p:txBody>
          <a:bodyPr anchorCtr="0" anchor="b" bIns="46375" lIns="92750" spcFirstLastPara="1" rIns="92750" wrap="square" tIns="463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txBox="1"/>
          <p:nvPr>
            <p:ph idx="1" type="body"/>
          </p:nvPr>
        </p:nvSpPr>
        <p:spPr>
          <a:xfrm>
            <a:off x="2386012" y="2963069"/>
            <a:ext cx="7419975" cy="9318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pic>
        <p:nvPicPr>
          <p:cNvPr id="15" name="Google Shape;15;p2"/>
          <p:cNvPicPr preferRelativeResize="0"/>
          <p:nvPr/>
        </p:nvPicPr>
        <p:blipFill rotWithShape="1">
          <a:blip r:embed="rId2">
            <a:alphaModFix/>
          </a:blip>
          <a:srcRect b="0" l="0" r="0" t="0"/>
          <a:stretch/>
        </p:blipFill>
        <p:spPr>
          <a:xfrm>
            <a:off x="-20143" y="0"/>
            <a:ext cx="12232284" cy="6889845"/>
          </a:xfrm>
          <a:prstGeom prst="rect">
            <a:avLst/>
          </a:prstGeom>
          <a:noFill/>
          <a:ln>
            <a:noFill/>
          </a:ln>
        </p:spPr>
      </p:pic>
      <p:sp>
        <p:nvSpPr>
          <p:cNvPr id="16" name="Google Shape;16;p2"/>
          <p:cNvSpPr txBox="1"/>
          <p:nvPr>
            <p:ph idx="2" type="body"/>
          </p:nvPr>
        </p:nvSpPr>
        <p:spPr>
          <a:xfrm>
            <a:off x="3784287" y="3347549"/>
            <a:ext cx="4623426" cy="84137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pic>
        <p:nvPicPr>
          <p:cNvPr id="17" name="Google Shape;17;p2"/>
          <p:cNvPicPr preferRelativeResize="0"/>
          <p:nvPr/>
        </p:nvPicPr>
        <p:blipFill rotWithShape="1">
          <a:blip r:embed="rId3">
            <a:alphaModFix/>
          </a:blip>
          <a:srcRect b="0" l="0" r="0" t="0"/>
          <a:stretch/>
        </p:blipFill>
        <p:spPr>
          <a:xfrm>
            <a:off x="3919266" y="2157292"/>
            <a:ext cx="4353466" cy="8606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
  <p:cSld name="Section 4">
    <p:spTree>
      <p:nvGrpSpPr>
        <p:cNvPr id="69" name="Shape 69"/>
        <p:cNvGrpSpPr/>
        <p:nvPr/>
      </p:nvGrpSpPr>
      <p:grpSpPr>
        <a:xfrm>
          <a:off x="0" y="0"/>
          <a:ext cx="0" cy="0"/>
          <a:chOff x="0" y="0"/>
          <a:chExt cx="0" cy="0"/>
        </a:xfrm>
      </p:grpSpPr>
      <p:sp>
        <p:nvSpPr>
          <p:cNvPr id="70" name="Google Shape;70;p11"/>
          <p:cNvSpPr/>
          <p:nvPr/>
        </p:nvSpPr>
        <p:spPr>
          <a:xfrm>
            <a:off x="0" y="1371601"/>
            <a:ext cx="12192000" cy="5486399"/>
          </a:xfrm>
          <a:prstGeom prst="rect">
            <a:avLst/>
          </a:prstGeom>
          <a:solidFill>
            <a:srgbClr val="007D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71" name="Google Shape;71;p11"/>
          <p:cNvSpPr txBox="1"/>
          <p:nvPr>
            <p:ph idx="1" type="body"/>
          </p:nvPr>
        </p:nvSpPr>
        <p:spPr>
          <a:xfrm>
            <a:off x="2386012" y="2963069"/>
            <a:ext cx="7419975" cy="9318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pic>
        <p:nvPicPr>
          <p:cNvPr id="72" name="Google Shape;72;p11"/>
          <p:cNvPicPr preferRelativeResize="0"/>
          <p:nvPr/>
        </p:nvPicPr>
        <p:blipFill rotWithShape="1">
          <a:blip r:embed="rId2">
            <a:alphaModFix/>
          </a:blip>
          <a:srcRect b="-801" l="0" r="0" t="71374"/>
          <a:stretch/>
        </p:blipFill>
        <p:spPr>
          <a:xfrm>
            <a:off x="7782964" y="871268"/>
            <a:ext cx="3633266" cy="195404"/>
          </a:xfrm>
          <a:prstGeom prst="rect">
            <a:avLst/>
          </a:prstGeom>
          <a:noFill/>
          <a:ln>
            <a:noFill/>
          </a:ln>
        </p:spPr>
      </p:pic>
      <p:pic>
        <p:nvPicPr>
          <p:cNvPr id="73" name="Google Shape;73;p11"/>
          <p:cNvPicPr preferRelativeResize="0"/>
          <p:nvPr/>
        </p:nvPicPr>
        <p:blipFill rotWithShape="1">
          <a:blip r:embed="rId3">
            <a:alphaModFix/>
          </a:blip>
          <a:srcRect b="30978" l="0" r="0" t="0"/>
          <a:stretch/>
        </p:blipFill>
        <p:spPr>
          <a:xfrm>
            <a:off x="7782964" y="374073"/>
            <a:ext cx="3633266" cy="49719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4" name="Shape 74"/>
        <p:cNvGrpSpPr/>
        <p:nvPr/>
      </p:nvGrpSpPr>
      <p:grpSpPr>
        <a:xfrm>
          <a:off x="0" y="0"/>
          <a:ext cx="0" cy="0"/>
          <a:chOff x="0" y="0"/>
          <a:chExt cx="0" cy="0"/>
        </a:xfrm>
      </p:grpSpPr>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78" name="Shape 78"/>
        <p:cNvGrpSpPr/>
        <p:nvPr/>
      </p:nvGrpSpPr>
      <p:grpSpPr>
        <a:xfrm>
          <a:off x="0" y="0"/>
          <a:ext cx="0" cy="0"/>
          <a:chOff x="0" y="0"/>
          <a:chExt cx="0" cy="0"/>
        </a:xfrm>
      </p:grpSpPr>
      <p:sp>
        <p:nvSpPr>
          <p:cNvPr id="79" name="Google Shape;7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histogram&#10;&#10;Description automatically generated" id="82" name="Google Shape;82;p13"/>
          <p:cNvPicPr preferRelativeResize="0"/>
          <p:nvPr/>
        </p:nvPicPr>
        <p:blipFill rotWithShape="1">
          <a:blip r:embed="rId2">
            <a:alphaModFix/>
          </a:blip>
          <a:srcRect b="24622" l="1099" r="1099" t="2274"/>
          <a:stretch/>
        </p:blipFill>
        <p:spPr>
          <a:xfrm>
            <a:off x="0" y="2495"/>
            <a:ext cx="12192000" cy="2346547"/>
          </a:xfrm>
          <a:prstGeom prst="rect">
            <a:avLst/>
          </a:prstGeom>
          <a:noFill/>
          <a:ln>
            <a:noFill/>
          </a:ln>
        </p:spPr>
      </p:pic>
      <p:sp>
        <p:nvSpPr>
          <p:cNvPr id="83" name="Google Shape;83;p13"/>
          <p:cNvSpPr/>
          <p:nvPr/>
        </p:nvSpPr>
        <p:spPr>
          <a:xfrm>
            <a:off x="2308207" y="2711680"/>
            <a:ext cx="692457" cy="739066"/>
          </a:xfrm>
          <a:prstGeom prst="halfFrame">
            <a:avLst>
              <a:gd fmla="val 12820" name="adj1"/>
              <a:gd fmla="val 12820" name="adj2"/>
            </a:avLst>
          </a:prstGeom>
          <a:solidFill>
            <a:srgbClr val="137D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84" name="Google Shape;84;p13"/>
          <p:cNvSpPr/>
          <p:nvPr/>
        </p:nvSpPr>
        <p:spPr>
          <a:xfrm rot="10800000">
            <a:off x="8992665" y="3725837"/>
            <a:ext cx="692457" cy="739066"/>
          </a:xfrm>
          <a:prstGeom prst="halfFrame">
            <a:avLst>
              <a:gd fmla="val 12820" name="adj1"/>
              <a:gd fmla="val 12820" name="adj2"/>
            </a:avLst>
          </a:prstGeom>
          <a:solidFill>
            <a:srgbClr val="137D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pic>
        <p:nvPicPr>
          <p:cNvPr id="85" name="Google Shape;85;p13"/>
          <p:cNvPicPr preferRelativeResize="0"/>
          <p:nvPr/>
        </p:nvPicPr>
        <p:blipFill rotWithShape="1">
          <a:blip r:embed="rId3">
            <a:alphaModFix/>
          </a:blip>
          <a:srcRect b="0" l="0" r="0" t="0"/>
          <a:stretch/>
        </p:blipFill>
        <p:spPr>
          <a:xfrm>
            <a:off x="5154970" y="6324179"/>
            <a:ext cx="1882060" cy="216437"/>
          </a:xfrm>
          <a:prstGeom prst="rect">
            <a:avLst/>
          </a:prstGeom>
          <a:noFill/>
          <a:ln>
            <a:noFill/>
          </a:ln>
        </p:spPr>
      </p:pic>
      <p:sp>
        <p:nvSpPr>
          <p:cNvPr id="86" name="Google Shape;86;p13"/>
          <p:cNvSpPr txBox="1"/>
          <p:nvPr>
            <p:ph idx="1" type="body"/>
          </p:nvPr>
        </p:nvSpPr>
        <p:spPr>
          <a:xfrm>
            <a:off x="2857500" y="4914377"/>
            <a:ext cx="6505575" cy="3476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alatino Linotype"/>
                <a:ea typeface="Palatino Linotype"/>
                <a:cs typeface="Palatino Linotype"/>
                <a:sym typeface="Palatino Linotyp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alatino Linotype"/>
                <a:ea typeface="Palatino Linotype"/>
                <a:cs typeface="Palatino Linotype"/>
                <a:sym typeface="Palatino Linotyp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87" name="Google Shape;87;p13"/>
          <p:cNvSpPr txBox="1"/>
          <p:nvPr>
            <p:ph idx="2" type="body"/>
          </p:nvPr>
        </p:nvSpPr>
        <p:spPr>
          <a:xfrm>
            <a:off x="2654300" y="2914650"/>
            <a:ext cx="6883400" cy="15938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1"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alatino Linotype"/>
                <a:ea typeface="Palatino Linotype"/>
                <a:cs typeface="Palatino Linotype"/>
                <a:sym typeface="Palatino Linotyp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alatino Linotype"/>
                <a:ea typeface="Palatino Linotype"/>
                <a:cs typeface="Palatino Linotype"/>
                <a:sym typeface="Palatino Linotyp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88" name="Shape 88"/>
        <p:cNvGrpSpPr/>
        <p:nvPr/>
      </p:nvGrpSpPr>
      <p:grpSpPr>
        <a:xfrm>
          <a:off x="0" y="0"/>
          <a:ext cx="0" cy="0"/>
          <a:chOff x="0" y="0"/>
          <a:chExt cx="0" cy="0"/>
        </a:xfrm>
      </p:grpSpPr>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4"/>
          <p:cNvSpPr/>
          <p:nvPr/>
        </p:nvSpPr>
        <p:spPr>
          <a:xfrm>
            <a:off x="0" y="0"/>
            <a:ext cx="12192000" cy="679508"/>
          </a:xfrm>
          <a:prstGeom prst="rect">
            <a:avLst/>
          </a:prstGeom>
          <a:solidFill>
            <a:srgbClr val="137D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pic>
        <p:nvPicPr>
          <p:cNvPr id="93" name="Google Shape;93;p14"/>
          <p:cNvPicPr preferRelativeResize="0"/>
          <p:nvPr/>
        </p:nvPicPr>
        <p:blipFill rotWithShape="1">
          <a:blip r:embed="rId2">
            <a:alphaModFix/>
          </a:blip>
          <a:srcRect b="0" l="0" r="0" t="0"/>
          <a:stretch/>
        </p:blipFill>
        <p:spPr>
          <a:xfrm>
            <a:off x="0" y="0"/>
            <a:ext cx="600075" cy="619125"/>
          </a:xfrm>
          <a:prstGeom prst="rect">
            <a:avLst/>
          </a:prstGeom>
          <a:noFill/>
          <a:ln>
            <a:noFill/>
          </a:ln>
        </p:spPr>
      </p:pic>
      <p:sp>
        <p:nvSpPr>
          <p:cNvPr id="94" name="Google Shape;94;p14"/>
          <p:cNvSpPr txBox="1"/>
          <p:nvPr>
            <p:ph type="title"/>
          </p:nvPr>
        </p:nvSpPr>
        <p:spPr>
          <a:xfrm>
            <a:off x="838201" y="136525"/>
            <a:ext cx="10515599" cy="41079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2000"/>
              <a:buFont typeface="Century Gothic"/>
              <a:buNone/>
              <a:defRPr b="1" i="0" sz="2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picture containing histogram&#10;&#10;Description automatically generated" id="95" name="Google Shape;95;p14"/>
          <p:cNvPicPr preferRelativeResize="0"/>
          <p:nvPr/>
        </p:nvPicPr>
        <p:blipFill rotWithShape="1">
          <a:blip r:embed="rId3">
            <a:alphaModFix/>
          </a:blip>
          <a:srcRect b="9436" l="469" r="591" t="16357"/>
          <a:stretch/>
        </p:blipFill>
        <p:spPr>
          <a:xfrm>
            <a:off x="-1" y="6023708"/>
            <a:ext cx="12192000" cy="852886"/>
          </a:xfrm>
          <a:prstGeom prst="rect">
            <a:avLst/>
          </a:prstGeom>
          <a:noFill/>
          <a:ln>
            <a:noFill/>
          </a:ln>
        </p:spPr>
      </p:pic>
      <p:sp>
        <p:nvSpPr>
          <p:cNvPr id="96" name="Google Shape;96;p14"/>
          <p:cNvSpPr txBox="1"/>
          <p:nvPr>
            <p:ph idx="1" type="body"/>
          </p:nvPr>
        </p:nvSpPr>
        <p:spPr>
          <a:xfrm>
            <a:off x="838200" y="1046480"/>
            <a:ext cx="10515600" cy="49802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1" i="0" sz="28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spTree>
      <p:nvGrpSpPr>
        <p:cNvPr id="18" name="Shape 18"/>
        <p:cNvGrpSpPr/>
        <p:nvPr/>
      </p:nvGrpSpPr>
      <p:grpSpPr>
        <a:xfrm>
          <a:off x="0" y="0"/>
          <a:ext cx="0" cy="0"/>
          <a:chOff x="0" y="0"/>
          <a:chExt cx="0" cy="0"/>
        </a:xfrm>
      </p:grpSpPr>
      <p:sp>
        <p:nvSpPr>
          <p:cNvPr id="19" name="Google Shape;19;p3"/>
          <p:cNvSpPr txBox="1"/>
          <p:nvPr>
            <p:ph idx="1" type="body"/>
          </p:nvPr>
        </p:nvSpPr>
        <p:spPr>
          <a:xfrm>
            <a:off x="2386012" y="2963069"/>
            <a:ext cx="7419975" cy="9318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pic>
        <p:nvPicPr>
          <p:cNvPr id="20" name="Google Shape;20;p3"/>
          <p:cNvPicPr preferRelativeResize="0"/>
          <p:nvPr/>
        </p:nvPicPr>
        <p:blipFill rotWithShape="1">
          <a:blip r:embed="rId2">
            <a:alphaModFix/>
          </a:blip>
          <a:srcRect b="0" l="0" r="0" t="0"/>
          <a:stretch/>
        </p:blipFill>
        <p:spPr>
          <a:xfrm>
            <a:off x="-20143" y="0"/>
            <a:ext cx="12232284" cy="6889845"/>
          </a:xfrm>
          <a:prstGeom prst="rect">
            <a:avLst/>
          </a:prstGeom>
          <a:noFill/>
          <a:ln>
            <a:noFill/>
          </a:ln>
        </p:spPr>
      </p:pic>
      <p:sp>
        <p:nvSpPr>
          <p:cNvPr id="21" name="Google Shape;21;p3"/>
          <p:cNvSpPr txBox="1"/>
          <p:nvPr>
            <p:ph idx="2" type="body"/>
          </p:nvPr>
        </p:nvSpPr>
        <p:spPr>
          <a:xfrm>
            <a:off x="3784287" y="3347549"/>
            <a:ext cx="4623426" cy="84137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pic>
        <p:nvPicPr>
          <p:cNvPr id="22" name="Google Shape;22;p3"/>
          <p:cNvPicPr preferRelativeResize="0"/>
          <p:nvPr/>
        </p:nvPicPr>
        <p:blipFill rotWithShape="1">
          <a:blip r:embed="rId3">
            <a:alphaModFix/>
          </a:blip>
          <a:srcRect b="0" l="0" r="0" t="0"/>
          <a:stretch/>
        </p:blipFill>
        <p:spPr>
          <a:xfrm>
            <a:off x="3893387" y="2185041"/>
            <a:ext cx="4405224" cy="8051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3">
  <p:cSld name="Title Slide_3">
    <p:spTree>
      <p:nvGrpSpPr>
        <p:cNvPr id="23" name="Shape 23"/>
        <p:cNvGrpSpPr/>
        <p:nvPr/>
      </p:nvGrpSpPr>
      <p:grpSpPr>
        <a:xfrm>
          <a:off x="0" y="0"/>
          <a:ext cx="0" cy="0"/>
          <a:chOff x="0" y="0"/>
          <a:chExt cx="0" cy="0"/>
        </a:xfrm>
      </p:grpSpPr>
      <p:sp>
        <p:nvSpPr>
          <p:cNvPr id="24" name="Google Shape;24;p4"/>
          <p:cNvSpPr txBox="1"/>
          <p:nvPr>
            <p:ph idx="1" type="body"/>
          </p:nvPr>
        </p:nvSpPr>
        <p:spPr>
          <a:xfrm>
            <a:off x="2386012" y="2963069"/>
            <a:ext cx="7419975" cy="9318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pic>
        <p:nvPicPr>
          <p:cNvPr id="25" name="Google Shape;25;p4"/>
          <p:cNvPicPr preferRelativeResize="0"/>
          <p:nvPr/>
        </p:nvPicPr>
        <p:blipFill rotWithShape="1">
          <a:blip r:embed="rId2">
            <a:alphaModFix/>
          </a:blip>
          <a:srcRect b="0" l="0" r="0" t="0"/>
          <a:stretch/>
        </p:blipFill>
        <p:spPr>
          <a:xfrm>
            <a:off x="-20143" y="0"/>
            <a:ext cx="12232284" cy="6889845"/>
          </a:xfrm>
          <a:prstGeom prst="rect">
            <a:avLst/>
          </a:prstGeom>
          <a:noFill/>
          <a:ln>
            <a:noFill/>
          </a:ln>
        </p:spPr>
      </p:pic>
      <p:sp>
        <p:nvSpPr>
          <p:cNvPr id="26" name="Google Shape;26;p4"/>
          <p:cNvSpPr txBox="1"/>
          <p:nvPr>
            <p:ph idx="2" type="body"/>
          </p:nvPr>
        </p:nvSpPr>
        <p:spPr>
          <a:xfrm>
            <a:off x="3784287" y="3347549"/>
            <a:ext cx="4623426" cy="84137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FWC photo">
  <p:cSld name="NFWC photo">
    <p:spTree>
      <p:nvGrpSpPr>
        <p:cNvPr id="27"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b="8248" l="0" r="0" t="8248"/>
          <a:stretch/>
        </p:blipFill>
        <p:spPr>
          <a:xfrm>
            <a:off x="0" y="-1"/>
            <a:ext cx="12204753" cy="5686425"/>
          </a:xfrm>
          <a:prstGeom prst="rect">
            <a:avLst/>
          </a:prstGeom>
          <a:noFill/>
          <a:ln>
            <a:noFill/>
          </a:ln>
        </p:spPr>
      </p:pic>
      <p:pic>
        <p:nvPicPr>
          <p:cNvPr id="29" name="Google Shape;29;p5"/>
          <p:cNvPicPr preferRelativeResize="0"/>
          <p:nvPr/>
        </p:nvPicPr>
        <p:blipFill rotWithShape="1">
          <a:blip r:embed="rId3">
            <a:alphaModFix/>
          </a:blip>
          <a:srcRect b="0" l="0" r="0" t="0"/>
          <a:stretch/>
        </p:blipFill>
        <p:spPr>
          <a:xfrm>
            <a:off x="8797282" y="797691"/>
            <a:ext cx="2860921" cy="565595"/>
          </a:xfrm>
          <a:prstGeom prst="rect">
            <a:avLst/>
          </a:prstGeom>
          <a:noFill/>
          <a:ln>
            <a:noFill/>
          </a:ln>
        </p:spPr>
      </p:pic>
      <p:sp>
        <p:nvSpPr>
          <p:cNvPr id="30" name="Google Shape;30;p5"/>
          <p:cNvSpPr txBox="1"/>
          <p:nvPr>
            <p:ph type="title"/>
          </p:nvPr>
        </p:nvSpPr>
        <p:spPr>
          <a:xfrm>
            <a:off x="123825" y="5780384"/>
            <a:ext cx="9105900" cy="82924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Century Gothic"/>
              <a:buNone/>
              <a:defRPr b="1" i="0" sz="32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nvSpPr>
        <p:spPr>
          <a:xfrm>
            <a:off x="9313233" y="5911279"/>
            <a:ext cx="2931392"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Palatino Linotype"/>
              <a:buNone/>
            </a:pPr>
            <a:r>
              <a:rPr b="1" i="0" lang="en-US" sz="1100" u="none" cap="none" strike="noStrike">
                <a:solidFill>
                  <a:schemeClr val="dk1"/>
                </a:solidFill>
                <a:latin typeface="Palatino Linotype"/>
                <a:ea typeface="Palatino Linotype"/>
                <a:cs typeface="Palatino Linotype"/>
                <a:sym typeface="Palatino Linotype"/>
              </a:rPr>
              <a:t>12385 Township Rd 215</a:t>
            </a:r>
            <a:endParaRPr/>
          </a:p>
          <a:p>
            <a:pPr indent="0" lvl="0" marL="0" marR="0" rtl="0" algn="l">
              <a:lnSpc>
                <a:spcPct val="100000"/>
              </a:lnSpc>
              <a:spcBef>
                <a:spcPts val="0"/>
              </a:spcBef>
              <a:spcAft>
                <a:spcPts val="0"/>
              </a:spcAft>
              <a:buClr>
                <a:schemeClr val="dk1"/>
              </a:buClr>
              <a:buSzPts val="1100"/>
              <a:buFont typeface="Palatino Linotype"/>
              <a:buNone/>
            </a:pPr>
            <a:r>
              <a:rPr b="1" i="0" lang="en-US" sz="1100" u="none" cap="none" strike="noStrike">
                <a:solidFill>
                  <a:schemeClr val="dk1"/>
                </a:solidFill>
                <a:latin typeface="Palatino Linotype"/>
                <a:ea typeface="Palatino Linotype"/>
                <a:cs typeface="Palatino Linotype"/>
                <a:sym typeface="Palatino Linotype"/>
              </a:rPr>
              <a:t>Findlay, Ohio 45840</a:t>
            </a:r>
            <a:endParaRPr/>
          </a:p>
          <a:p>
            <a:pPr indent="0" lvl="0" marL="0" marR="0" rtl="0" algn="l">
              <a:lnSpc>
                <a:spcPct val="100000"/>
              </a:lnSpc>
              <a:spcBef>
                <a:spcPts val="0"/>
              </a:spcBef>
              <a:spcAft>
                <a:spcPts val="0"/>
              </a:spcAft>
              <a:buClr>
                <a:schemeClr val="dk1"/>
              </a:buClr>
              <a:buSzPts val="1100"/>
              <a:buFont typeface="Palatino Linotype"/>
              <a:buNone/>
            </a:pPr>
            <a:r>
              <a:rPr b="1" i="0" lang="en-US" sz="1100" u="none" cap="none" strike="noStrike">
                <a:solidFill>
                  <a:schemeClr val="dk1"/>
                </a:solidFill>
                <a:latin typeface="Palatino Linotype"/>
                <a:ea typeface="Palatino Linotype"/>
                <a:cs typeface="Palatino Linotype"/>
                <a:sym typeface="Palatino Linotype"/>
              </a:rPr>
              <a:t>877-298-5853 | www.oneenergy.com</a:t>
            </a:r>
            <a:endParaRPr b="1" i="0" sz="1100" u="none" cap="none" strike="noStrike">
              <a:solidFill>
                <a:schemeClr val="dk1"/>
              </a:solidFill>
              <a:latin typeface="Palatino Linotype"/>
              <a:ea typeface="Palatino Linotype"/>
              <a:cs typeface="Palatino Linotype"/>
              <a:sym typeface="Palatino Linotype"/>
            </a:endParaRPr>
          </a:p>
        </p:txBody>
      </p:sp>
      <p:cxnSp>
        <p:nvCxnSpPr>
          <p:cNvPr id="32" name="Google Shape;32;p5"/>
          <p:cNvCxnSpPr/>
          <p:nvPr/>
        </p:nvCxnSpPr>
        <p:spPr>
          <a:xfrm>
            <a:off x="9314341" y="5895575"/>
            <a:ext cx="1" cy="598864"/>
          </a:xfrm>
          <a:prstGeom prst="straightConnector1">
            <a:avLst/>
          </a:prstGeom>
          <a:noFill/>
          <a:ln cap="flat" cmpd="sng" w="19050">
            <a:solidFill>
              <a:srgbClr val="007DB7"/>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33" name="Shape 33"/>
        <p:cNvGrpSpPr/>
        <p:nvPr/>
      </p:nvGrpSpPr>
      <p:grpSpPr>
        <a:xfrm>
          <a:off x="0" y="0"/>
          <a:ext cx="0" cy="0"/>
          <a:chOff x="0" y="0"/>
          <a:chExt cx="0" cy="0"/>
        </a:xfrm>
      </p:grpSpPr>
      <p:sp>
        <p:nvSpPr>
          <p:cNvPr id="34" name="Google Shape;34;p6"/>
          <p:cNvSpPr txBox="1"/>
          <p:nvPr>
            <p:ph idx="1" type="body"/>
          </p:nvPr>
        </p:nvSpPr>
        <p:spPr>
          <a:xfrm>
            <a:off x="838200" y="1046480"/>
            <a:ext cx="10515600" cy="49802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1" i="0" sz="28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35" name="Google Shape;3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6"/>
          <p:cNvSpPr/>
          <p:nvPr/>
        </p:nvSpPr>
        <p:spPr>
          <a:xfrm>
            <a:off x="0" y="0"/>
            <a:ext cx="12192000" cy="679508"/>
          </a:xfrm>
          <a:prstGeom prst="rect">
            <a:avLst/>
          </a:prstGeom>
          <a:solidFill>
            <a:srgbClr val="137D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pic>
        <p:nvPicPr>
          <p:cNvPr id="39" name="Google Shape;39;p6"/>
          <p:cNvPicPr preferRelativeResize="0"/>
          <p:nvPr/>
        </p:nvPicPr>
        <p:blipFill rotWithShape="1">
          <a:blip r:embed="rId2">
            <a:alphaModFix/>
          </a:blip>
          <a:srcRect b="0" l="0" r="0" t="0"/>
          <a:stretch/>
        </p:blipFill>
        <p:spPr>
          <a:xfrm>
            <a:off x="0" y="0"/>
            <a:ext cx="600075" cy="619125"/>
          </a:xfrm>
          <a:prstGeom prst="rect">
            <a:avLst/>
          </a:prstGeom>
          <a:noFill/>
          <a:ln>
            <a:noFill/>
          </a:ln>
        </p:spPr>
      </p:pic>
      <p:sp>
        <p:nvSpPr>
          <p:cNvPr id="40" name="Google Shape;40;p6"/>
          <p:cNvSpPr txBox="1"/>
          <p:nvPr>
            <p:ph type="title"/>
          </p:nvPr>
        </p:nvSpPr>
        <p:spPr>
          <a:xfrm>
            <a:off x="838201" y="136525"/>
            <a:ext cx="10515599" cy="41079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2000"/>
              <a:buFont typeface="Century Gothic"/>
              <a:buNone/>
              <a:defRPr b="1" i="0" sz="2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spTree>
      <p:nvGrpSpPr>
        <p:cNvPr id="41" name="Shape 41"/>
        <p:cNvGrpSpPr/>
        <p:nvPr/>
      </p:nvGrpSpPr>
      <p:grpSpPr>
        <a:xfrm>
          <a:off x="0" y="0"/>
          <a:ext cx="0" cy="0"/>
          <a:chOff x="0" y="0"/>
          <a:chExt cx="0" cy="0"/>
        </a:xfrm>
      </p:grpSpPr>
      <p:sp>
        <p:nvSpPr>
          <p:cNvPr id="42" name="Google Shape;42;p7"/>
          <p:cNvSpPr txBox="1"/>
          <p:nvPr>
            <p:ph idx="1" type="body"/>
          </p:nvPr>
        </p:nvSpPr>
        <p:spPr>
          <a:xfrm>
            <a:off x="838200" y="1046480"/>
            <a:ext cx="10515600" cy="49802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1" i="0" sz="28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7"/>
          <p:cNvSpPr/>
          <p:nvPr/>
        </p:nvSpPr>
        <p:spPr>
          <a:xfrm>
            <a:off x="0" y="0"/>
            <a:ext cx="12192000" cy="679508"/>
          </a:xfrm>
          <a:prstGeom prst="rect">
            <a:avLst/>
          </a:prstGeom>
          <a:solidFill>
            <a:srgbClr val="137D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pic>
        <p:nvPicPr>
          <p:cNvPr id="47" name="Google Shape;47;p7"/>
          <p:cNvPicPr preferRelativeResize="0"/>
          <p:nvPr/>
        </p:nvPicPr>
        <p:blipFill rotWithShape="1">
          <a:blip r:embed="rId2">
            <a:alphaModFix/>
          </a:blip>
          <a:srcRect b="0" l="0" r="0" t="0"/>
          <a:stretch/>
        </p:blipFill>
        <p:spPr>
          <a:xfrm>
            <a:off x="0" y="0"/>
            <a:ext cx="600075" cy="619125"/>
          </a:xfrm>
          <a:prstGeom prst="rect">
            <a:avLst/>
          </a:prstGeom>
          <a:noFill/>
          <a:ln>
            <a:noFill/>
          </a:ln>
        </p:spPr>
      </p:pic>
      <p:sp>
        <p:nvSpPr>
          <p:cNvPr id="48" name="Google Shape;48;p7"/>
          <p:cNvSpPr txBox="1"/>
          <p:nvPr>
            <p:ph type="title"/>
          </p:nvPr>
        </p:nvSpPr>
        <p:spPr>
          <a:xfrm>
            <a:off x="838201" y="136525"/>
            <a:ext cx="7315199" cy="41079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2000"/>
              <a:buFont typeface="Century Gothic"/>
              <a:buNone/>
              <a:defRPr b="1" i="0" sz="20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7"/>
          <p:cNvSpPr/>
          <p:nvPr/>
        </p:nvSpPr>
        <p:spPr>
          <a:xfrm>
            <a:off x="8391527" y="-82"/>
            <a:ext cx="3800474" cy="679508"/>
          </a:xfrm>
          <a:prstGeom prst="rect">
            <a:avLst/>
          </a:prstGeom>
          <a:solidFill>
            <a:srgbClr val="0049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50" name="Google Shape;50;p7"/>
          <p:cNvSpPr txBox="1"/>
          <p:nvPr>
            <p:ph idx="2" type="body"/>
          </p:nvPr>
        </p:nvSpPr>
        <p:spPr>
          <a:xfrm>
            <a:off x="8610599" y="134273"/>
            <a:ext cx="2743199" cy="4107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Palatino Linotype"/>
                <a:ea typeface="Palatino Linotype"/>
                <a:cs typeface="Palatino Linotype"/>
                <a:sym typeface="Palatino Linotyp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alatino Linotype"/>
                <a:ea typeface="Palatino Linotype"/>
                <a:cs typeface="Palatino Linotype"/>
                <a:sym typeface="Palatino Linotyp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alatino Linotype"/>
                <a:ea typeface="Palatino Linotype"/>
                <a:cs typeface="Palatino Linotype"/>
                <a:sym typeface="Palatino Linotyp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iagram&#10;&#10;Description automatically generated" id="55" name="Google Shape;55;p8"/>
          <p:cNvPicPr preferRelativeResize="0"/>
          <p:nvPr/>
        </p:nvPicPr>
        <p:blipFill rotWithShape="1">
          <a:blip r:embed="rId2">
            <a:alphaModFix/>
          </a:blip>
          <a:srcRect b="0" l="0" r="0" t="0"/>
          <a:stretch/>
        </p:blipFill>
        <p:spPr>
          <a:xfrm>
            <a:off x="9208099" y="0"/>
            <a:ext cx="2983901" cy="6858000"/>
          </a:xfrm>
          <a:prstGeom prst="rect">
            <a:avLst/>
          </a:prstGeom>
          <a:noFill/>
          <a:ln>
            <a:noFill/>
          </a:ln>
        </p:spPr>
      </p:pic>
      <p:sp>
        <p:nvSpPr>
          <p:cNvPr id="56" name="Google Shape;56;p8"/>
          <p:cNvSpPr txBox="1"/>
          <p:nvPr>
            <p:ph idx="1" type="body"/>
          </p:nvPr>
        </p:nvSpPr>
        <p:spPr>
          <a:xfrm>
            <a:off x="5162550" y="3546475"/>
            <a:ext cx="2862263"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57" name="Google Shape;57;p8"/>
          <p:cNvSpPr txBox="1"/>
          <p:nvPr>
            <p:ph idx="2" type="body"/>
          </p:nvPr>
        </p:nvSpPr>
        <p:spPr>
          <a:xfrm>
            <a:off x="3581400" y="2340755"/>
            <a:ext cx="5231439" cy="876877"/>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4400"/>
              <a:buFont typeface="Arial"/>
              <a:buNone/>
              <a:defRPr b="0" i="0" sz="44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Palatino Linotype"/>
                <a:ea typeface="Palatino Linotype"/>
                <a:cs typeface="Palatino Linotype"/>
                <a:sym typeface="Palatino Linotyp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alatino Linotype"/>
                <a:ea typeface="Palatino Linotype"/>
                <a:cs typeface="Palatino Linotype"/>
                <a:sym typeface="Palatino Linotyp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Palatino Linotype"/>
                <a:ea typeface="Palatino Linotype"/>
                <a:cs typeface="Palatino Linotype"/>
                <a:sym typeface="Palatino Linotyp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Palatino Linotype"/>
                <a:ea typeface="Palatino Linotype"/>
                <a:cs typeface="Palatino Linotype"/>
                <a:sym typeface="Palatino Linotyp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Section 2">
    <p:spTree>
      <p:nvGrpSpPr>
        <p:cNvPr id="58" name="Shape 58"/>
        <p:cNvGrpSpPr/>
        <p:nvPr/>
      </p:nvGrpSpPr>
      <p:grpSpPr>
        <a:xfrm>
          <a:off x="0" y="0"/>
          <a:ext cx="0" cy="0"/>
          <a:chOff x="0" y="0"/>
          <a:chExt cx="0" cy="0"/>
        </a:xfrm>
      </p:grpSpPr>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iagram&#10;&#10;Description automatically generated" id="62" name="Google Shape;62;p9"/>
          <p:cNvPicPr preferRelativeResize="0"/>
          <p:nvPr/>
        </p:nvPicPr>
        <p:blipFill rotWithShape="1">
          <a:blip r:embed="rId2">
            <a:alphaModFix/>
          </a:blip>
          <a:srcRect b="0" l="0" r="0" t="0"/>
          <a:stretch/>
        </p:blipFill>
        <p:spPr>
          <a:xfrm>
            <a:off x="0" y="0"/>
            <a:ext cx="2983901" cy="6858000"/>
          </a:xfrm>
          <a:prstGeom prst="rect">
            <a:avLst/>
          </a:prstGeom>
          <a:noFill/>
          <a:ln>
            <a:noFill/>
          </a:ln>
        </p:spPr>
      </p:pic>
      <p:sp>
        <p:nvSpPr>
          <p:cNvPr id="63" name="Google Shape;63;p9"/>
          <p:cNvSpPr txBox="1"/>
          <p:nvPr>
            <p:ph idx="1" type="body"/>
          </p:nvPr>
        </p:nvSpPr>
        <p:spPr>
          <a:xfrm>
            <a:off x="5162550" y="3546475"/>
            <a:ext cx="2862263"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
        <p:nvSpPr>
          <p:cNvPr id="64" name="Google Shape;64;p9"/>
          <p:cNvSpPr txBox="1"/>
          <p:nvPr>
            <p:ph idx="2" type="body"/>
          </p:nvPr>
        </p:nvSpPr>
        <p:spPr>
          <a:xfrm>
            <a:off x="3581400" y="2340755"/>
            <a:ext cx="5231439" cy="876877"/>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4400"/>
              <a:buFont typeface="Arial"/>
              <a:buNone/>
              <a:defRPr b="0" i="0" sz="44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Palatino Linotype"/>
                <a:ea typeface="Palatino Linotype"/>
                <a:cs typeface="Palatino Linotype"/>
                <a:sym typeface="Palatino Linotype"/>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alatino Linotype"/>
                <a:ea typeface="Palatino Linotype"/>
                <a:cs typeface="Palatino Linotype"/>
                <a:sym typeface="Palatino Linotype"/>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Palatino Linotype"/>
                <a:ea typeface="Palatino Linotype"/>
                <a:cs typeface="Palatino Linotype"/>
                <a:sym typeface="Palatino Linotype"/>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Palatino Linotype"/>
                <a:ea typeface="Palatino Linotype"/>
                <a:cs typeface="Palatino Linotype"/>
                <a:sym typeface="Palatino Linotyp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
  <p:cSld name="Section 3">
    <p:spTree>
      <p:nvGrpSpPr>
        <p:cNvPr id="65" name="Shape 65"/>
        <p:cNvGrpSpPr/>
        <p:nvPr/>
      </p:nvGrpSpPr>
      <p:grpSpPr>
        <a:xfrm>
          <a:off x="0" y="0"/>
          <a:ext cx="0" cy="0"/>
          <a:chOff x="0" y="0"/>
          <a:chExt cx="0" cy="0"/>
        </a:xfrm>
      </p:grpSpPr>
      <p:sp>
        <p:nvSpPr>
          <p:cNvPr id="66" name="Google Shape;66;p10"/>
          <p:cNvSpPr/>
          <p:nvPr/>
        </p:nvSpPr>
        <p:spPr>
          <a:xfrm>
            <a:off x="0" y="1371601"/>
            <a:ext cx="12192000" cy="5486399"/>
          </a:xfrm>
          <a:prstGeom prst="rect">
            <a:avLst/>
          </a:prstGeom>
          <a:solidFill>
            <a:srgbClr val="007D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pic>
        <p:nvPicPr>
          <p:cNvPr id="67" name="Google Shape;67;p10"/>
          <p:cNvPicPr preferRelativeResize="0"/>
          <p:nvPr/>
        </p:nvPicPr>
        <p:blipFill rotWithShape="1">
          <a:blip r:embed="rId2">
            <a:alphaModFix/>
          </a:blip>
          <a:srcRect b="0" l="0" r="0" t="0"/>
          <a:stretch/>
        </p:blipFill>
        <p:spPr>
          <a:xfrm>
            <a:off x="7782964" y="374073"/>
            <a:ext cx="3633266" cy="720344"/>
          </a:xfrm>
          <a:prstGeom prst="rect">
            <a:avLst/>
          </a:prstGeom>
          <a:noFill/>
          <a:ln>
            <a:noFill/>
          </a:ln>
        </p:spPr>
      </p:pic>
      <p:sp>
        <p:nvSpPr>
          <p:cNvPr id="68" name="Google Shape;68;p10"/>
          <p:cNvSpPr txBox="1"/>
          <p:nvPr>
            <p:ph idx="1" type="body"/>
          </p:nvPr>
        </p:nvSpPr>
        <p:spPr>
          <a:xfrm>
            <a:off x="2386012" y="2963069"/>
            <a:ext cx="7419975" cy="93186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800"/>
              <a:buFont typeface="Arial"/>
              <a:buNone/>
              <a:defRPr b="1"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1" name="Google Shape;1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2" name="Google Shape;12;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1pPr>
            <a:lvl2pPr indent="0" lvl="1"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2pPr>
            <a:lvl3pPr indent="0" lvl="2"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3pPr>
            <a:lvl4pPr indent="0" lvl="3"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4pPr>
            <a:lvl5pPr indent="0" lvl="4"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5pPr>
            <a:lvl6pPr indent="0" lvl="5"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6pPr>
            <a:lvl7pPr indent="0" lvl="6"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7pPr>
            <a:lvl8pPr indent="0" lvl="7"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8pPr>
            <a:lvl9pPr indent="0" lvl="8" marL="0" marR="0" rtl="0" algn="r">
              <a:spcBef>
                <a:spcPts val="0"/>
              </a:spcBef>
              <a:buNone/>
              <a:defRPr b="0" i="0" sz="1200" u="none" cap="none" strike="noStrike">
                <a:solidFill>
                  <a:srgbClr val="888888"/>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myoneenergy.com/oe-enrichment-cours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idx="1" type="body"/>
          </p:nvPr>
        </p:nvSpPr>
        <p:spPr>
          <a:xfrm>
            <a:off x="2386012" y="3524437"/>
            <a:ext cx="7419975" cy="54804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lang="en-US" sz="3200"/>
              <a:t>ManagedHV: A Crash Course</a:t>
            </a:r>
            <a:endParaRPr sz="3200"/>
          </a:p>
        </p:txBody>
      </p:sp>
      <p:sp>
        <p:nvSpPr>
          <p:cNvPr id="102" name="Google Shape;102;p15"/>
          <p:cNvSpPr txBox="1"/>
          <p:nvPr/>
        </p:nvSpPr>
        <p:spPr>
          <a:xfrm>
            <a:off x="214870" y="6184676"/>
            <a:ext cx="2039830" cy="329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lang="en-US">
                <a:solidFill>
                  <a:schemeClr val="lt1"/>
                </a:solidFill>
                <a:latin typeface="Century Gothic"/>
                <a:ea typeface="Century Gothic"/>
                <a:cs typeface="Century Gothic"/>
                <a:sym typeface="Century Gothic"/>
              </a:rPr>
              <a:t>20240604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2400"/>
              <a:t>Depends on the delivery method!</a:t>
            </a:r>
            <a:endParaRPr b="0" sz="2400"/>
          </a:p>
          <a:p>
            <a:pPr indent="-381000" lvl="0" marL="914400" rtl="0" algn="l">
              <a:spcBef>
                <a:spcPts val="1000"/>
              </a:spcBef>
              <a:spcAft>
                <a:spcPts val="0"/>
              </a:spcAft>
              <a:buSzPts val="2400"/>
              <a:buChar char="●"/>
            </a:pPr>
            <a:r>
              <a:rPr b="0" lang="en-US" sz="2400"/>
              <a:t>CapEx: </a:t>
            </a:r>
            <a:endParaRPr b="0" sz="2400"/>
          </a:p>
          <a:p>
            <a:pPr indent="-381000" lvl="1" marL="1828800" rtl="0" algn="l">
              <a:spcBef>
                <a:spcPts val="0"/>
              </a:spcBef>
              <a:spcAft>
                <a:spcPts val="0"/>
              </a:spcAft>
              <a:buSzPts val="2400"/>
              <a:buChar char="○"/>
            </a:pPr>
            <a:r>
              <a:rPr b="0" lang="en-US" sz="2400"/>
              <a:t>Estimate the cost of the job, including equipment, material, labor, etc.</a:t>
            </a:r>
            <a:endParaRPr b="0" sz="2400"/>
          </a:p>
          <a:p>
            <a:pPr indent="-381000" lvl="1" marL="1828800" rtl="0" algn="l">
              <a:spcBef>
                <a:spcPts val="0"/>
              </a:spcBef>
              <a:spcAft>
                <a:spcPts val="0"/>
              </a:spcAft>
              <a:buSzPts val="2400"/>
              <a:buChar char="○"/>
            </a:pPr>
            <a:r>
              <a:rPr lang="en-US"/>
              <a:t>Add risk and profit margin</a:t>
            </a:r>
            <a:endParaRPr/>
          </a:p>
          <a:p>
            <a:pPr indent="-381000" lvl="0" marL="914400" rtl="0" algn="l">
              <a:spcBef>
                <a:spcPts val="0"/>
              </a:spcBef>
              <a:spcAft>
                <a:spcPts val="0"/>
              </a:spcAft>
              <a:buSzPts val="2400"/>
              <a:buChar char="●"/>
            </a:pPr>
            <a:r>
              <a:rPr b="0" lang="en-US" sz="2400"/>
              <a:t>PPA:</a:t>
            </a:r>
            <a:endParaRPr b="0" sz="2400"/>
          </a:p>
          <a:p>
            <a:pPr indent="-381000" lvl="1" marL="1371600" rtl="0" algn="l">
              <a:spcBef>
                <a:spcPts val="0"/>
              </a:spcBef>
              <a:spcAft>
                <a:spcPts val="0"/>
              </a:spcAft>
              <a:buSzPts val="2400"/>
              <a:buChar char="○"/>
            </a:pPr>
            <a:r>
              <a:rPr lang="en-US"/>
              <a:t>Estimate the cost of the job, including equipment, material, labor, </a:t>
            </a:r>
            <a:r>
              <a:rPr lang="en-US"/>
              <a:t>maintenance</a:t>
            </a:r>
            <a:r>
              <a:rPr lang="en-US"/>
              <a:t>, etc.</a:t>
            </a:r>
            <a:endParaRPr/>
          </a:p>
          <a:p>
            <a:pPr indent="-381000" lvl="1" marL="1371600" rtl="0" algn="l">
              <a:spcBef>
                <a:spcPts val="0"/>
              </a:spcBef>
              <a:spcAft>
                <a:spcPts val="0"/>
              </a:spcAft>
              <a:buSzPts val="2400"/>
              <a:buChar char="○"/>
            </a:pPr>
            <a:r>
              <a:rPr lang="en-US"/>
              <a:t>Use </a:t>
            </a:r>
            <a:r>
              <a:rPr lang="en-US"/>
              <a:t>financial</a:t>
            </a:r>
            <a:r>
              <a:rPr lang="en-US"/>
              <a:t> model - options to price renewables + MHV together, or each component separately</a:t>
            </a:r>
            <a:endParaRPr/>
          </a:p>
          <a:p>
            <a:pPr indent="-381000" lvl="1" marL="1371600" rtl="0" algn="l">
              <a:spcBef>
                <a:spcPts val="0"/>
              </a:spcBef>
              <a:spcAft>
                <a:spcPts val="0"/>
              </a:spcAft>
              <a:buSzPts val="2400"/>
              <a:buChar char="○"/>
            </a:pPr>
            <a:r>
              <a:rPr lang="en-US"/>
              <a:t>For more financial model details, talk to Carly</a:t>
            </a:r>
            <a:endParaRPr b="0" sz="2400"/>
          </a:p>
        </p:txBody>
      </p:sp>
      <p:sp>
        <p:nvSpPr>
          <p:cNvPr id="178" name="Google Shape;178;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9" name="Google Shape;179;p24"/>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HOW DOES ONE ENERGY MAKE A PROFIT?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5"/>
          <p:cNvPicPr preferRelativeResize="0"/>
          <p:nvPr/>
        </p:nvPicPr>
        <p:blipFill>
          <a:blip r:embed="rId3">
            <a:alphaModFix/>
          </a:blip>
          <a:stretch>
            <a:fillRect/>
          </a:stretch>
        </p:blipFill>
        <p:spPr>
          <a:xfrm>
            <a:off x="7371459" y="752850"/>
            <a:ext cx="3575941" cy="5916399"/>
          </a:xfrm>
          <a:prstGeom prst="rect">
            <a:avLst/>
          </a:prstGeom>
          <a:noFill/>
          <a:ln>
            <a:noFill/>
          </a:ln>
        </p:spPr>
      </p:pic>
      <p:sp>
        <p:nvSpPr>
          <p:cNvPr id="186" name="Google Shape;186;p25"/>
          <p:cNvSpPr txBox="1"/>
          <p:nvPr>
            <p:ph idx="1" type="body"/>
          </p:nvPr>
        </p:nvSpPr>
        <p:spPr>
          <a:xfrm>
            <a:off x="41950" y="752850"/>
            <a:ext cx="82734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A substation and distribution infrastructure for industries that consume large amounts of energy. MWHub #1 Capacity = 30MW, </a:t>
            </a:r>
            <a:r>
              <a:rPr b="0" lang="en-US" sz="2400"/>
              <a:t>expandable</a:t>
            </a:r>
            <a:r>
              <a:rPr b="0" lang="en-US" sz="2400"/>
              <a:t> to 150MW.</a:t>
            </a:r>
            <a:endParaRPr b="0" sz="2400"/>
          </a:p>
          <a:p>
            <a:pPr indent="-381000" lvl="1" marL="914400" rtl="0" algn="l">
              <a:spcBef>
                <a:spcPts val="0"/>
              </a:spcBef>
              <a:spcAft>
                <a:spcPts val="0"/>
              </a:spcAft>
              <a:buSzPts val="2400"/>
              <a:buChar char="○"/>
            </a:pPr>
            <a:r>
              <a:rPr lang="en-US"/>
              <a:t>Crypto mining</a:t>
            </a:r>
            <a:endParaRPr/>
          </a:p>
          <a:p>
            <a:pPr indent="-381000" lvl="1" marL="914400" rtl="0" algn="l">
              <a:spcBef>
                <a:spcPts val="0"/>
              </a:spcBef>
              <a:spcAft>
                <a:spcPts val="0"/>
              </a:spcAft>
              <a:buSzPts val="2400"/>
              <a:buChar char="○"/>
            </a:pPr>
            <a:r>
              <a:rPr lang="en-US"/>
              <a:t>EV truck charging</a:t>
            </a:r>
            <a:endParaRPr/>
          </a:p>
          <a:p>
            <a:pPr indent="-381000" lvl="0" marL="457200" rtl="0" algn="l">
              <a:spcBef>
                <a:spcPts val="0"/>
              </a:spcBef>
              <a:spcAft>
                <a:spcPts val="0"/>
              </a:spcAft>
              <a:buSzPts val="2400"/>
              <a:buChar char="●"/>
            </a:pPr>
            <a:r>
              <a:rPr b="0" lang="en-US" sz="2400"/>
              <a:t>We build out site, customer shows up and plugs things in</a:t>
            </a:r>
            <a:endParaRPr b="0" sz="2400"/>
          </a:p>
        </p:txBody>
      </p:sp>
      <p:sp>
        <p:nvSpPr>
          <p:cNvPr id="187" name="Google Shape;187;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8" name="Google Shape;188;p25"/>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SO WHAT’S A MEGAWATT HUB?</a:t>
            </a:r>
            <a:endParaRPr/>
          </a:p>
        </p:txBody>
      </p:sp>
      <p:pic>
        <p:nvPicPr>
          <p:cNvPr id="189" name="Google Shape;189;p25"/>
          <p:cNvPicPr preferRelativeResize="0"/>
          <p:nvPr/>
        </p:nvPicPr>
        <p:blipFill>
          <a:blip r:embed="rId4">
            <a:alphaModFix/>
          </a:blip>
          <a:stretch>
            <a:fillRect/>
          </a:stretch>
        </p:blipFill>
        <p:spPr>
          <a:xfrm>
            <a:off x="420975" y="3442224"/>
            <a:ext cx="5834798" cy="3279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Electrical system runs in a loop around plant and is fed separately on each end.</a:t>
            </a:r>
            <a:endParaRPr b="0" sz="2400"/>
          </a:p>
          <a:p>
            <a:pPr indent="-381000" lvl="0" marL="457200" rtl="0" algn="l">
              <a:spcBef>
                <a:spcPts val="0"/>
              </a:spcBef>
              <a:spcAft>
                <a:spcPts val="0"/>
              </a:spcAft>
              <a:buSzPts val="2400"/>
              <a:buChar char="●"/>
            </a:pPr>
            <a:r>
              <a:rPr b="0" lang="en-US" sz="2400"/>
              <a:t>Each feed into plant has relay protection, allowing for different lines to have different levels of protection.</a:t>
            </a:r>
            <a:endParaRPr b="0" sz="2400"/>
          </a:p>
          <a:p>
            <a:pPr indent="-381000" lvl="0" marL="457200" rtl="0" algn="l">
              <a:spcBef>
                <a:spcPts val="0"/>
              </a:spcBef>
              <a:spcAft>
                <a:spcPts val="0"/>
              </a:spcAft>
              <a:buSzPts val="2400"/>
              <a:buChar char="●"/>
            </a:pPr>
            <a:r>
              <a:rPr b="0" lang="en-US" sz="2400"/>
              <a:t>Provides a system that allows for no single feed issue to take down the entire plant.</a:t>
            </a:r>
            <a:endParaRPr b="0" sz="2400"/>
          </a:p>
          <a:p>
            <a:pPr indent="-381000" lvl="0" marL="457200" rtl="0" algn="l">
              <a:spcBef>
                <a:spcPts val="0"/>
              </a:spcBef>
              <a:spcAft>
                <a:spcPts val="0"/>
              </a:spcAft>
              <a:buSzPts val="2400"/>
              <a:buChar char="●"/>
            </a:pPr>
            <a:r>
              <a:rPr b="0" lang="en-US" sz="2400"/>
              <a:t>Easiest on a green field site, but can be a retrofit</a:t>
            </a:r>
            <a:endParaRPr b="0" sz="2400"/>
          </a:p>
          <a:p>
            <a:pPr indent="-381000" lvl="0" marL="457200" rtl="0" algn="l">
              <a:spcBef>
                <a:spcPts val="0"/>
              </a:spcBef>
              <a:spcAft>
                <a:spcPts val="0"/>
              </a:spcAft>
              <a:buSzPts val="2400"/>
              <a:buChar char="●"/>
            </a:pPr>
            <a:r>
              <a:rPr b="0" lang="en-US" sz="2400"/>
              <a:t>Useful for customers who are very sensitive to downtime or with large differences in what lines can tolerate</a:t>
            </a:r>
            <a:endParaRPr b="0" sz="2400"/>
          </a:p>
        </p:txBody>
      </p:sp>
      <p:sp>
        <p:nvSpPr>
          <p:cNvPr id="196" name="Google Shape;196;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7" name="Google Shape;197;p26"/>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WHAT’S A LOOP?</a:t>
            </a:r>
            <a:endParaRPr/>
          </a:p>
        </p:txBody>
      </p:sp>
      <p:pic>
        <p:nvPicPr>
          <p:cNvPr id="198" name="Google Shape;198;p26"/>
          <p:cNvPicPr preferRelativeResize="0"/>
          <p:nvPr/>
        </p:nvPicPr>
        <p:blipFill>
          <a:blip r:embed="rId3">
            <a:alphaModFix/>
          </a:blip>
          <a:stretch>
            <a:fillRect/>
          </a:stretch>
        </p:blipFill>
        <p:spPr>
          <a:xfrm>
            <a:off x="2405063" y="4149700"/>
            <a:ext cx="7381875" cy="25717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OE designs physical layouts to be as concise and easy to access as possible</a:t>
            </a:r>
            <a:endParaRPr b="0" sz="2400"/>
          </a:p>
          <a:p>
            <a:pPr indent="-381000" lvl="0" marL="457200" rtl="0" algn="l">
              <a:spcBef>
                <a:spcPts val="0"/>
              </a:spcBef>
              <a:spcAft>
                <a:spcPts val="0"/>
              </a:spcAft>
              <a:buSzPts val="2400"/>
              <a:buChar char="●"/>
            </a:pPr>
            <a:r>
              <a:rPr b="0" lang="en-US" sz="2400"/>
              <a:t>Want to be able to get wrecker/crane in to swap out components easily</a:t>
            </a:r>
            <a:endParaRPr b="0" sz="2400"/>
          </a:p>
          <a:p>
            <a:pPr indent="-381000" lvl="0" marL="457200" rtl="0" algn="l">
              <a:spcBef>
                <a:spcPts val="0"/>
              </a:spcBef>
              <a:spcAft>
                <a:spcPts val="0"/>
              </a:spcAft>
              <a:buSzPts val="2400"/>
              <a:buChar char="●"/>
            </a:pPr>
            <a:r>
              <a:rPr b="0" lang="en-US" sz="2400"/>
              <a:t>Don’t want to be running cable etc. all over creation</a:t>
            </a:r>
            <a:endParaRPr b="0" sz="2400"/>
          </a:p>
        </p:txBody>
      </p:sp>
      <p:sp>
        <p:nvSpPr>
          <p:cNvPr id="205" name="Google Shape;205;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6" name="Google Shape;206;p27"/>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SUBSTATION LAYOUTS - GOOD, BAD, AND UGLY</a:t>
            </a:r>
            <a:endParaRPr/>
          </a:p>
        </p:txBody>
      </p:sp>
      <p:pic>
        <p:nvPicPr>
          <p:cNvPr id="207" name="Google Shape;207;p27"/>
          <p:cNvPicPr preferRelativeResize="0"/>
          <p:nvPr/>
        </p:nvPicPr>
        <p:blipFill>
          <a:blip r:embed="rId3">
            <a:alphaModFix/>
          </a:blip>
          <a:stretch>
            <a:fillRect/>
          </a:stretch>
        </p:blipFill>
        <p:spPr>
          <a:xfrm>
            <a:off x="2427563" y="3147075"/>
            <a:ext cx="7336875" cy="357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Things we don’t like:</a:t>
            </a:r>
            <a:endParaRPr b="0" sz="2400"/>
          </a:p>
          <a:p>
            <a:pPr indent="-381000" lvl="1" marL="914400" rtl="0" algn="l">
              <a:spcBef>
                <a:spcPts val="0"/>
              </a:spcBef>
              <a:spcAft>
                <a:spcPts val="0"/>
              </a:spcAft>
              <a:buSzPts val="2400"/>
              <a:buChar char="○"/>
            </a:pPr>
            <a:r>
              <a:rPr lang="en-US"/>
              <a:t>Inaccessible equipment</a:t>
            </a:r>
            <a:endParaRPr/>
          </a:p>
          <a:p>
            <a:pPr indent="-381000" lvl="1" marL="914400" rtl="0" algn="l">
              <a:spcBef>
                <a:spcPts val="0"/>
              </a:spcBef>
              <a:spcAft>
                <a:spcPts val="0"/>
              </a:spcAft>
              <a:buSzPts val="2400"/>
              <a:buChar char="○"/>
            </a:pPr>
            <a:r>
              <a:rPr lang="en-US"/>
              <a:t>Easy to see/harm equipment</a:t>
            </a:r>
            <a:endParaRPr/>
          </a:p>
          <a:p>
            <a:pPr indent="-381000" lvl="1" marL="914400" rtl="0" algn="l">
              <a:spcBef>
                <a:spcPts val="0"/>
              </a:spcBef>
              <a:spcAft>
                <a:spcPts val="0"/>
              </a:spcAft>
              <a:buSzPts val="2400"/>
              <a:buChar char="○"/>
            </a:pPr>
            <a:r>
              <a:rPr lang="en-US"/>
              <a:t>Inefficient cable/conductor routing</a:t>
            </a:r>
            <a:endParaRPr/>
          </a:p>
          <a:p>
            <a:pPr indent="-381000" lvl="1" marL="914400" rtl="0" algn="l">
              <a:spcBef>
                <a:spcPts val="0"/>
              </a:spcBef>
              <a:spcAft>
                <a:spcPts val="0"/>
              </a:spcAft>
              <a:buSzPts val="2400"/>
              <a:buChar char="○"/>
            </a:pPr>
            <a:r>
              <a:rPr lang="en-US"/>
              <a:t>Old, outdated equipment</a:t>
            </a:r>
            <a:endParaRPr/>
          </a:p>
          <a:p>
            <a:pPr indent="-381000" lvl="1" marL="914400" rtl="0" algn="l">
              <a:spcBef>
                <a:spcPts val="0"/>
              </a:spcBef>
              <a:spcAft>
                <a:spcPts val="0"/>
              </a:spcAft>
              <a:buSzPts val="2400"/>
              <a:buChar char="○"/>
            </a:pPr>
            <a:r>
              <a:rPr lang="en-US"/>
              <a:t>Crusty, poorly maintained equipment</a:t>
            </a:r>
            <a:br>
              <a:rPr b="0" lang="en-US" sz="2400"/>
            </a:br>
            <a:endParaRPr b="0" sz="2400"/>
          </a:p>
        </p:txBody>
      </p:sp>
      <p:sp>
        <p:nvSpPr>
          <p:cNvPr id="214" name="Google Shape;214;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5" name="Google Shape;215;p28"/>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SUBSTATION LAYOUTS - GOOD, BAD, AND UGLY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OE plans in redundancies to keep systems running in as many cases as possible</a:t>
            </a:r>
            <a:endParaRPr b="0" sz="2400"/>
          </a:p>
          <a:p>
            <a:pPr indent="-381000" lvl="1" marL="914400" rtl="0" algn="l">
              <a:spcBef>
                <a:spcPts val="0"/>
              </a:spcBef>
              <a:spcAft>
                <a:spcPts val="0"/>
              </a:spcAft>
              <a:buSzPts val="2400"/>
              <a:buChar char="○"/>
            </a:pPr>
            <a:r>
              <a:rPr lang="en-US"/>
              <a:t>i.e., having generator and battery back up in sub</a:t>
            </a:r>
            <a:endParaRPr/>
          </a:p>
          <a:p>
            <a:pPr indent="-381000" lvl="0" marL="457200" rtl="0" algn="l">
              <a:spcBef>
                <a:spcPts val="0"/>
              </a:spcBef>
              <a:spcAft>
                <a:spcPts val="0"/>
              </a:spcAft>
              <a:buSzPts val="2400"/>
              <a:buChar char="●"/>
            </a:pPr>
            <a:r>
              <a:rPr b="0" lang="en-US" sz="2400"/>
              <a:t>OE will stock 1-1 spares of key pieces of equipment (MPT, breaker, etc) to allow for quick replacement</a:t>
            </a:r>
            <a:endParaRPr b="0" sz="2400"/>
          </a:p>
          <a:p>
            <a:pPr indent="-381000" lvl="0" marL="457200" rtl="0" algn="l">
              <a:spcBef>
                <a:spcPts val="0"/>
              </a:spcBef>
              <a:spcAft>
                <a:spcPts val="0"/>
              </a:spcAft>
              <a:buSzPts val="2400"/>
              <a:buChar char="●"/>
            </a:pPr>
            <a:r>
              <a:rPr b="0" lang="en-US" sz="2400"/>
              <a:t>OE contracts to include guaranteed replacement times</a:t>
            </a:r>
            <a:endParaRPr b="0" sz="2400"/>
          </a:p>
        </p:txBody>
      </p:sp>
      <p:sp>
        <p:nvSpPr>
          <p:cNvPr id="222" name="Google Shape;222;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3" name="Google Shape;223;p29"/>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REDUNDANCY/REPLACEMENT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0"/>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Monitored via real-time alerts</a:t>
            </a:r>
            <a:endParaRPr b="0" sz="2400"/>
          </a:p>
          <a:p>
            <a:pPr indent="-381000" lvl="0" marL="457200" rtl="0" algn="l">
              <a:spcBef>
                <a:spcPts val="0"/>
              </a:spcBef>
              <a:spcAft>
                <a:spcPts val="0"/>
              </a:spcAft>
              <a:buSzPts val="2400"/>
              <a:buChar char="●"/>
            </a:pPr>
            <a:r>
              <a:rPr b="0" lang="en-US" sz="2400"/>
              <a:t>CROs can sign in to view web HMI</a:t>
            </a:r>
            <a:endParaRPr b="0" sz="2400"/>
          </a:p>
          <a:p>
            <a:pPr indent="-381000" lvl="0" marL="457200" rtl="0" algn="l">
              <a:spcBef>
                <a:spcPts val="0"/>
              </a:spcBef>
              <a:spcAft>
                <a:spcPts val="0"/>
              </a:spcAft>
              <a:buSzPts val="2400"/>
              <a:buChar char="●"/>
            </a:pPr>
            <a:r>
              <a:rPr b="0" lang="en-US" sz="2400"/>
              <a:t>Annual maintenance plans being drafted</a:t>
            </a:r>
            <a:endParaRPr b="0" sz="2400"/>
          </a:p>
        </p:txBody>
      </p:sp>
      <p:sp>
        <p:nvSpPr>
          <p:cNvPr id="230" name="Google Shape;230;p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1" name="Google Shape;231;p30"/>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MAINTENANCE &amp; MONITORING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Development:</a:t>
            </a:r>
            <a:endParaRPr b="0" sz="2400"/>
          </a:p>
          <a:p>
            <a:pPr indent="-381000" lvl="1" marL="914400" rtl="0" algn="l">
              <a:spcBef>
                <a:spcPts val="0"/>
              </a:spcBef>
              <a:spcAft>
                <a:spcPts val="0"/>
              </a:spcAft>
              <a:buSzPts val="2400"/>
              <a:buChar char="○"/>
            </a:pPr>
            <a:r>
              <a:rPr b="0" lang="en-US" sz="2400"/>
              <a:t>Someone (usually PPT) asks for a ManagedHV review</a:t>
            </a:r>
            <a:endParaRPr b="0" sz="2400"/>
          </a:p>
          <a:p>
            <a:pPr indent="-381000" lvl="1" marL="914400" rtl="0" algn="l">
              <a:spcBef>
                <a:spcPts val="0"/>
              </a:spcBef>
              <a:spcAft>
                <a:spcPts val="0"/>
              </a:spcAft>
              <a:buSzPts val="2400"/>
              <a:buChar char="○"/>
            </a:pPr>
            <a:r>
              <a:rPr b="0" lang="en-US" sz="2400"/>
              <a:t>Engineering looks at provided information (one line and loads) to determine what is beneficial &amp; feasible</a:t>
            </a:r>
            <a:endParaRPr b="0" sz="2400"/>
          </a:p>
          <a:p>
            <a:pPr indent="-381000" lvl="1" marL="914400" rtl="0" algn="l">
              <a:spcBef>
                <a:spcPts val="0"/>
              </a:spcBef>
              <a:spcAft>
                <a:spcPts val="0"/>
              </a:spcAft>
              <a:buSzPts val="2400"/>
              <a:buChar char="○"/>
            </a:pPr>
            <a:r>
              <a:rPr b="0" lang="en-US" sz="2400"/>
              <a:t>Sketch a one line (usually pretty standard), have Brandon draw</a:t>
            </a:r>
            <a:endParaRPr b="0" sz="2400"/>
          </a:p>
          <a:p>
            <a:pPr indent="-381000" lvl="1" marL="914400" rtl="0" algn="l">
              <a:spcBef>
                <a:spcPts val="0"/>
              </a:spcBef>
              <a:spcAft>
                <a:spcPts val="0"/>
              </a:spcAft>
              <a:buSzPts val="2400"/>
              <a:buChar char="○"/>
            </a:pPr>
            <a:r>
              <a:rPr b="0" lang="en-US" sz="2400"/>
              <a:t>Provide a write up (usually pretty standard) for PPT report</a:t>
            </a:r>
            <a:endParaRPr b="0" sz="2400"/>
          </a:p>
          <a:p>
            <a:pPr indent="-381000" lvl="0" marL="457200" rtl="0" algn="l">
              <a:spcBef>
                <a:spcPts val="0"/>
              </a:spcBef>
              <a:spcAft>
                <a:spcPts val="0"/>
              </a:spcAft>
              <a:buSzPts val="2400"/>
              <a:buChar char="●"/>
            </a:pPr>
            <a:r>
              <a:rPr b="0" lang="en-US" sz="2400"/>
              <a:t>Due Diligence</a:t>
            </a:r>
            <a:endParaRPr b="0" sz="2400"/>
          </a:p>
          <a:p>
            <a:pPr indent="-381000" lvl="1" marL="914400" rtl="0" algn="l">
              <a:spcBef>
                <a:spcPts val="0"/>
              </a:spcBef>
              <a:spcAft>
                <a:spcPts val="0"/>
              </a:spcAft>
              <a:buSzPts val="2400"/>
              <a:buChar char="○"/>
            </a:pPr>
            <a:r>
              <a:rPr lang="en-US"/>
              <a:t>Work on </a:t>
            </a:r>
            <a:r>
              <a:rPr lang="en-US"/>
              <a:t>spec’ing and procuring equipment</a:t>
            </a:r>
            <a:endParaRPr/>
          </a:p>
          <a:p>
            <a:pPr indent="-381000" lvl="1" marL="914400" rtl="0" algn="l">
              <a:spcBef>
                <a:spcPts val="0"/>
              </a:spcBef>
              <a:spcAft>
                <a:spcPts val="0"/>
              </a:spcAft>
              <a:buSzPts val="2400"/>
              <a:buChar char="○"/>
            </a:pPr>
            <a:r>
              <a:rPr lang="en-US"/>
              <a:t>Detailed drawings, including layouts, P&amp;C</a:t>
            </a:r>
            <a:endParaRPr/>
          </a:p>
          <a:p>
            <a:pPr indent="-381000" lvl="1" marL="914400" rtl="0" algn="l">
              <a:spcBef>
                <a:spcPts val="0"/>
              </a:spcBef>
              <a:spcAft>
                <a:spcPts val="0"/>
              </a:spcAft>
              <a:buSzPts val="2400"/>
              <a:buChar char="○"/>
            </a:pPr>
            <a:r>
              <a:rPr lang="en-US"/>
              <a:t>Interconnection, pre-construction analyses</a:t>
            </a:r>
            <a:endParaRPr/>
          </a:p>
          <a:p>
            <a:pPr indent="-381000" lvl="0" marL="457200" rtl="0" algn="l">
              <a:spcBef>
                <a:spcPts val="0"/>
              </a:spcBef>
              <a:spcAft>
                <a:spcPts val="0"/>
              </a:spcAft>
              <a:buSzPts val="2400"/>
              <a:buChar char="●"/>
            </a:pPr>
            <a:r>
              <a:rPr b="0" lang="en-US" sz="2400"/>
              <a:t>Construction</a:t>
            </a:r>
            <a:endParaRPr b="0" sz="2400"/>
          </a:p>
          <a:p>
            <a:pPr indent="-381000" lvl="1" marL="914400" rtl="0" algn="l">
              <a:spcBef>
                <a:spcPts val="0"/>
              </a:spcBef>
              <a:spcAft>
                <a:spcPts val="0"/>
              </a:spcAft>
              <a:buSzPts val="2400"/>
              <a:buChar char="○"/>
            </a:pPr>
            <a:r>
              <a:rPr lang="en-US"/>
              <a:t>IFC drawings, including schematics, wiring diagrams, etc</a:t>
            </a:r>
            <a:endParaRPr/>
          </a:p>
          <a:p>
            <a:pPr indent="-381000" lvl="1" marL="914400" rtl="0" algn="l">
              <a:spcBef>
                <a:spcPts val="0"/>
              </a:spcBef>
              <a:spcAft>
                <a:spcPts val="0"/>
              </a:spcAft>
              <a:buSzPts val="2400"/>
              <a:buChar char="○"/>
            </a:pPr>
            <a:r>
              <a:rPr lang="en-US"/>
              <a:t>Testing &amp; commissioning of equipment</a:t>
            </a:r>
            <a:endParaRPr/>
          </a:p>
        </p:txBody>
      </p:sp>
      <p:sp>
        <p:nvSpPr>
          <p:cNvPr id="238" name="Google Shape;238;p3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9" name="Google Shape;239;p31"/>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THE PROCESS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2400"/>
              <a:t>From the customer:</a:t>
            </a:r>
            <a:endParaRPr b="0" sz="2400"/>
          </a:p>
          <a:p>
            <a:pPr indent="-381000" lvl="0" marL="457200" rtl="0" algn="l">
              <a:spcBef>
                <a:spcPts val="1000"/>
              </a:spcBef>
              <a:spcAft>
                <a:spcPts val="0"/>
              </a:spcAft>
              <a:buSzPts val="2400"/>
              <a:buChar char="●"/>
            </a:pPr>
            <a:r>
              <a:rPr b="0" lang="en-US" sz="2400"/>
              <a:t>Facility one line</a:t>
            </a:r>
            <a:endParaRPr b="0" sz="2400"/>
          </a:p>
          <a:p>
            <a:pPr indent="-381000" lvl="0" marL="457200" rtl="0" algn="l">
              <a:spcBef>
                <a:spcPts val="0"/>
              </a:spcBef>
              <a:spcAft>
                <a:spcPts val="0"/>
              </a:spcAft>
              <a:buSzPts val="2400"/>
              <a:buChar char="●"/>
            </a:pPr>
            <a:r>
              <a:rPr b="0" lang="en-US" sz="2400"/>
              <a:t>Load/usage data</a:t>
            </a:r>
            <a:endParaRPr b="0" sz="2400"/>
          </a:p>
          <a:p>
            <a:pPr indent="-381000" lvl="0" marL="457200" rtl="0" algn="l">
              <a:spcBef>
                <a:spcPts val="0"/>
              </a:spcBef>
              <a:spcAft>
                <a:spcPts val="0"/>
              </a:spcAft>
              <a:buSzPts val="2400"/>
              <a:buChar char="●"/>
            </a:pPr>
            <a:r>
              <a:rPr b="0" lang="en-US" sz="2400"/>
              <a:t>Site layout</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rPr b="0" lang="en-US" sz="2400"/>
              <a:t>Publicly available:</a:t>
            </a:r>
            <a:endParaRPr b="0" sz="2400"/>
          </a:p>
          <a:p>
            <a:pPr indent="-381000" lvl="0" marL="457200" rtl="0" algn="l">
              <a:spcBef>
                <a:spcPts val="1000"/>
              </a:spcBef>
              <a:spcAft>
                <a:spcPts val="0"/>
              </a:spcAft>
              <a:buSzPts val="2400"/>
              <a:buChar char="●"/>
            </a:pPr>
            <a:r>
              <a:rPr b="0" lang="en-US" sz="2400"/>
              <a:t>Line voltage (transmission)</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rPr b="0" lang="en-US" sz="2400"/>
              <a:t>From the utility:</a:t>
            </a:r>
            <a:endParaRPr b="0" sz="2400"/>
          </a:p>
          <a:p>
            <a:pPr indent="-381000" lvl="0" marL="457200" rtl="0" algn="l">
              <a:spcBef>
                <a:spcPts val="1000"/>
              </a:spcBef>
              <a:spcAft>
                <a:spcPts val="0"/>
              </a:spcAft>
              <a:buSzPts val="2400"/>
              <a:buChar char="●"/>
            </a:pPr>
            <a:r>
              <a:rPr b="0" lang="en-US" sz="2400"/>
              <a:t>Line capacity</a:t>
            </a:r>
            <a:endParaRPr b="0" sz="2400"/>
          </a:p>
          <a:p>
            <a:pPr indent="-381000" lvl="0" marL="457200" rtl="0" algn="l">
              <a:spcBef>
                <a:spcPts val="0"/>
              </a:spcBef>
              <a:spcAft>
                <a:spcPts val="0"/>
              </a:spcAft>
              <a:buSzPts val="2400"/>
              <a:buChar char="●"/>
            </a:pPr>
            <a:r>
              <a:rPr b="0" lang="en-US" sz="2400"/>
              <a:t>Line voltage (distribution)</a:t>
            </a:r>
            <a:endParaRPr b="0" sz="2400"/>
          </a:p>
        </p:txBody>
      </p:sp>
      <p:sp>
        <p:nvSpPr>
          <p:cNvPr id="246" name="Google Shape;246;p3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7" name="Google Shape;247;p32"/>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WHERE DO WE GET INFORMATION FROM?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0" lang="en-US"/>
              <a:t>What are the criteria for a good candidate for a MHV project?</a:t>
            </a:r>
            <a:endParaRPr b="0"/>
          </a:p>
          <a:p>
            <a:pPr indent="-406400" lvl="0" marL="457200" rtl="0" algn="l">
              <a:spcBef>
                <a:spcPts val="0"/>
              </a:spcBef>
              <a:spcAft>
                <a:spcPts val="0"/>
              </a:spcAft>
              <a:buSzPts val="2800"/>
              <a:buChar char="●"/>
            </a:pPr>
            <a:r>
              <a:rPr b="0" lang="en-US"/>
              <a:t>What (if any) considerations need to be made for where a substation is placed?</a:t>
            </a:r>
            <a:endParaRPr b="0"/>
          </a:p>
          <a:p>
            <a:pPr indent="-406400" lvl="0" marL="457200" rtl="0" algn="l">
              <a:spcBef>
                <a:spcPts val="0"/>
              </a:spcBef>
              <a:spcAft>
                <a:spcPts val="0"/>
              </a:spcAft>
              <a:buSzPts val="2800"/>
              <a:buChar char="●"/>
            </a:pPr>
            <a:r>
              <a:rPr b="0" lang="en-US"/>
              <a:t>What are the current MHV projects we have, what problem we were solving, and how did we accomplish that?</a:t>
            </a:r>
            <a:endParaRPr b="0"/>
          </a:p>
          <a:p>
            <a:pPr indent="-406400" lvl="0" marL="457200" rtl="0" algn="l">
              <a:spcBef>
                <a:spcPts val="0"/>
              </a:spcBef>
              <a:spcAft>
                <a:spcPts val="0"/>
              </a:spcAft>
              <a:buSzPts val="2800"/>
              <a:buChar char="●"/>
            </a:pPr>
            <a:r>
              <a:rPr b="0" lang="en-US"/>
              <a:t>What does an overview of the design process of a MHV project look like from engineering's point of view?</a:t>
            </a:r>
            <a:endParaRPr b="0"/>
          </a:p>
          <a:p>
            <a:pPr indent="-406400" lvl="0" marL="457200" rtl="0" algn="l">
              <a:spcBef>
                <a:spcPts val="0"/>
              </a:spcBef>
              <a:spcAft>
                <a:spcPts val="0"/>
              </a:spcAft>
              <a:buSzPts val="2800"/>
              <a:buChar char="●"/>
            </a:pPr>
            <a:r>
              <a:rPr b="0" lang="en-US"/>
              <a:t>What does the decision making process look like for if we propose a MHV project to a customer or not.</a:t>
            </a:r>
            <a:endParaRPr b="0"/>
          </a:p>
        </p:txBody>
      </p:sp>
      <p:sp>
        <p:nvSpPr>
          <p:cNvPr id="254" name="Google Shape;254;p3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5" name="Google Shape;255;p33"/>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Additional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2400"/>
              <a:t>Brian Curkendall, Director of Engineering</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rPr b="0" lang="en-US" sz="2400"/>
              <a:t>Erica Johnson, Engineering Manager</a:t>
            </a:r>
            <a:endParaRPr b="0" sz="2400"/>
          </a:p>
        </p:txBody>
      </p:sp>
      <p:sp>
        <p:nvSpPr>
          <p:cNvPr id="109" name="Google Shape;109;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0" name="Google Shape;110;p16"/>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b="0" lang="en-US" sz="2400"/>
              <a:t>Substation IFC Drawings: Projects - Construction\Z003 Bitcoin NFWC Phase II\G. Communication\d. Engineering\RRC\20230310 Latest Drawings</a:t>
            </a:r>
            <a:endParaRPr b="0" sz="2400"/>
          </a:p>
          <a:p>
            <a:pPr indent="-381000" lvl="0" marL="457200" rtl="0" algn="l">
              <a:spcBef>
                <a:spcPts val="0"/>
              </a:spcBef>
              <a:spcAft>
                <a:spcPts val="0"/>
              </a:spcAft>
              <a:buSzPts val="2400"/>
              <a:buChar char="●"/>
            </a:pPr>
            <a:r>
              <a:rPr b="0" lang="en-US" sz="2400"/>
              <a:t>OE Library has substation books</a:t>
            </a:r>
            <a:endParaRPr b="0" sz="2400"/>
          </a:p>
          <a:p>
            <a:pPr indent="-381000" lvl="0" marL="457200" rtl="0" algn="l">
              <a:spcBef>
                <a:spcPts val="0"/>
              </a:spcBef>
              <a:spcAft>
                <a:spcPts val="0"/>
              </a:spcAft>
              <a:buSzPts val="2400"/>
              <a:buChar char="●"/>
            </a:pPr>
            <a:r>
              <a:rPr b="0" lang="en-US" sz="2400"/>
              <a:t>Brian’s Knowledge Afternoon (Electricity Big &amp; Small): </a:t>
            </a:r>
            <a:r>
              <a:rPr b="0" lang="en-US" sz="2400" u="sng">
                <a:solidFill>
                  <a:schemeClr val="hlink"/>
                </a:solidFill>
                <a:hlinkClick r:id="rId3"/>
              </a:rPr>
              <a:t>https://www.myoneenergy.com/oe-enrichment-courses.html</a:t>
            </a:r>
            <a:endParaRPr b="0" sz="2400"/>
          </a:p>
          <a:p>
            <a:pPr indent="-381000" lvl="0" marL="457200" rtl="0" algn="l">
              <a:spcBef>
                <a:spcPts val="0"/>
              </a:spcBef>
              <a:spcAft>
                <a:spcPts val="0"/>
              </a:spcAft>
              <a:buSzPts val="2400"/>
              <a:buChar char="●"/>
            </a:pPr>
            <a:r>
              <a:rPr b="0" lang="en-US" sz="2400"/>
              <a:t>Ask questions!</a:t>
            </a:r>
            <a:endParaRPr b="0" sz="2400"/>
          </a:p>
          <a:p>
            <a:pPr indent="0" lvl="0" marL="0" rtl="0" algn="l">
              <a:spcBef>
                <a:spcPts val="1000"/>
              </a:spcBef>
              <a:spcAft>
                <a:spcPts val="0"/>
              </a:spcAft>
              <a:buNone/>
            </a:pPr>
            <a:r>
              <a:t/>
            </a:r>
            <a:endParaRPr b="0" sz="2400"/>
          </a:p>
        </p:txBody>
      </p:sp>
      <p:sp>
        <p:nvSpPr>
          <p:cNvPr id="262" name="Google Shape;262;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3" name="Google Shape;263;p34"/>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HOW CAN WE LEARN MORE?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t/>
            </a:r>
            <a:endParaRPr b="0" sz="2400"/>
          </a:p>
          <a:p>
            <a:pPr indent="-381000" lvl="0" marL="457200" rtl="0" algn="l">
              <a:spcBef>
                <a:spcPts val="1000"/>
              </a:spcBef>
              <a:spcAft>
                <a:spcPts val="0"/>
              </a:spcAft>
              <a:buSzPts val="2400"/>
              <a:buChar char="●"/>
            </a:pPr>
            <a:r>
              <a:rPr b="0" lang="en-US" sz="2400"/>
              <a:t>“One Energy’s ManagedHV systems provide a state-of-the-art plant high-voltage distribution system that enables One Energy customers to efficiently move power, monitor usage, and protect plants from grid issues. More importantly, it provides an expandable and adaptable platform, enabling customers to add more distributed energy resources (DERs) to their system when desired.”</a:t>
            </a:r>
            <a:endParaRPr b="0" sz="2400"/>
          </a:p>
          <a:p>
            <a:pPr indent="0" lvl="0" marL="0" rtl="0" algn="l">
              <a:spcBef>
                <a:spcPts val="1000"/>
              </a:spcBef>
              <a:spcAft>
                <a:spcPts val="0"/>
              </a:spcAft>
              <a:buNone/>
            </a:pPr>
            <a:r>
              <a:t/>
            </a:r>
            <a:endParaRPr b="0" sz="2400"/>
          </a:p>
        </p:txBody>
      </p:sp>
      <p:sp>
        <p:nvSpPr>
          <p:cNvPr id="117" name="Google Shape;117;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8" name="Google Shape;118;p17"/>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WHAT IS HIGH VOLTAGE? WHAT IS MANAGEDHV?</a:t>
            </a:r>
            <a:endParaRPr/>
          </a:p>
        </p:txBody>
      </p:sp>
      <p:graphicFrame>
        <p:nvGraphicFramePr>
          <p:cNvPr id="119" name="Google Shape;119;p17"/>
          <p:cNvGraphicFramePr/>
          <p:nvPr/>
        </p:nvGraphicFramePr>
        <p:xfrm>
          <a:off x="3170325" y="997925"/>
          <a:ext cx="3000000" cy="3000000"/>
        </p:xfrm>
        <a:graphic>
          <a:graphicData uri="http://schemas.openxmlformats.org/drawingml/2006/table">
            <a:tbl>
              <a:tblPr>
                <a:noFill/>
                <a:tableStyleId>{A37A7BA4-A5E6-4886-A21F-9EC96D905A6D}</a:tableStyleId>
              </a:tblPr>
              <a:tblGrid>
                <a:gridCol w="2202100"/>
                <a:gridCol w="2002875"/>
                <a:gridCol w="1646350"/>
              </a:tblGrid>
              <a:tr h="381000">
                <a:tc>
                  <a:txBody>
                    <a:bodyPr/>
                    <a:lstStyle/>
                    <a:p>
                      <a:pPr indent="0" lvl="0" marL="0" rtl="0" algn="ctr">
                        <a:spcBef>
                          <a:spcPts val="0"/>
                        </a:spcBef>
                        <a:spcAft>
                          <a:spcPts val="0"/>
                        </a:spcAft>
                        <a:buNone/>
                      </a:pPr>
                      <a:r>
                        <a:rPr b="1" lang="en-US" sz="1500">
                          <a:latin typeface="Century Gothic"/>
                          <a:ea typeface="Century Gothic"/>
                          <a:cs typeface="Century Gothic"/>
                          <a:sym typeface="Century Gothic"/>
                        </a:rPr>
                        <a:t>Nominal Voltage Level</a:t>
                      </a:r>
                      <a:endParaRPr b="1"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b="1" lang="en-US" sz="1500">
                          <a:latin typeface="Century Gothic"/>
                          <a:ea typeface="Century Gothic"/>
                          <a:cs typeface="Century Gothic"/>
                          <a:sym typeface="Century Gothic"/>
                        </a:rPr>
                        <a:t>Industry Description</a:t>
                      </a:r>
                      <a:endParaRPr b="1"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b="1" lang="en-US" sz="1500">
                          <a:latin typeface="Century Gothic"/>
                          <a:ea typeface="Century Gothic"/>
                          <a:cs typeface="Century Gothic"/>
                          <a:sym typeface="Century Gothic"/>
                        </a:rPr>
                        <a:t>One Energy</a:t>
                      </a:r>
                      <a:endParaRPr b="1" sz="1500">
                        <a:latin typeface="Century Gothic"/>
                        <a:ea typeface="Century Gothic"/>
                        <a:cs typeface="Century Gothic"/>
                        <a:sym typeface="Century Gothic"/>
                      </a:endParaRPr>
                    </a:p>
                  </a:txBody>
                  <a:tcPr marT="91425" marB="91425" marR="91425" marL="91425"/>
                </a:tc>
              </a:tr>
              <a:tr h="381000">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&lt;1,000V</a:t>
                      </a:r>
                      <a:endParaRPr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Low voltage</a:t>
                      </a:r>
                      <a:endParaRPr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Low voltage</a:t>
                      </a:r>
                      <a:endParaRPr sz="1500">
                        <a:latin typeface="Century Gothic"/>
                        <a:ea typeface="Century Gothic"/>
                        <a:cs typeface="Century Gothic"/>
                        <a:sym typeface="Century Gothic"/>
                      </a:endParaRPr>
                    </a:p>
                  </a:txBody>
                  <a:tcPr marT="91425" marB="91425" marR="91425" marL="91425"/>
                </a:tc>
              </a:tr>
              <a:tr h="381000">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&gt;1,000V - 69kV</a:t>
                      </a:r>
                      <a:endParaRPr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Medium voltage</a:t>
                      </a:r>
                      <a:endParaRPr sz="1500">
                        <a:latin typeface="Century Gothic"/>
                        <a:ea typeface="Century Gothic"/>
                        <a:cs typeface="Century Gothic"/>
                        <a:sym typeface="Century Gothic"/>
                      </a:endParaRPr>
                    </a:p>
                  </a:txBody>
                  <a:tcPr marT="91425" marB="91425" marR="91425" marL="91425"/>
                </a:tc>
                <a:tc rowSpan="3">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High voltage</a:t>
                      </a:r>
                      <a:endParaRPr sz="1500">
                        <a:latin typeface="Century Gothic"/>
                        <a:ea typeface="Century Gothic"/>
                        <a:cs typeface="Century Gothic"/>
                        <a:sym typeface="Century Gothic"/>
                      </a:endParaRPr>
                    </a:p>
                  </a:txBody>
                  <a:tcPr marT="91425" marB="91425" marR="91425" marL="91425" anchor="ctr"/>
                </a:tc>
              </a:tr>
              <a:tr h="381000">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&gt;69kV - 230kV</a:t>
                      </a:r>
                      <a:endParaRPr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High voltage</a:t>
                      </a:r>
                      <a:endParaRPr sz="1500">
                        <a:latin typeface="Century Gothic"/>
                        <a:ea typeface="Century Gothic"/>
                        <a:cs typeface="Century Gothic"/>
                        <a:sym typeface="Century Gothic"/>
                      </a:endParaRPr>
                    </a:p>
                  </a:txBody>
                  <a:tcPr marT="91425" marB="91425" marR="91425" marL="91425"/>
                </a:tc>
                <a:tc vMerge="1"/>
              </a:tr>
              <a:tr h="381000">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&gt;230kV - 765kV</a:t>
                      </a:r>
                      <a:endParaRPr sz="1500">
                        <a:latin typeface="Century Gothic"/>
                        <a:ea typeface="Century Gothic"/>
                        <a:cs typeface="Century Gothic"/>
                        <a:sym typeface="Century Gothic"/>
                      </a:endParaRPr>
                    </a:p>
                  </a:txBody>
                  <a:tcPr marT="91425" marB="91425" marR="91425" marL="91425"/>
                </a:tc>
                <a:tc>
                  <a:txBody>
                    <a:bodyPr/>
                    <a:lstStyle/>
                    <a:p>
                      <a:pPr indent="0" lvl="0" marL="0" rtl="0" algn="ctr">
                        <a:spcBef>
                          <a:spcPts val="0"/>
                        </a:spcBef>
                        <a:spcAft>
                          <a:spcPts val="0"/>
                        </a:spcAft>
                        <a:buNone/>
                      </a:pPr>
                      <a:r>
                        <a:rPr lang="en-US" sz="1500">
                          <a:latin typeface="Century Gothic"/>
                          <a:ea typeface="Century Gothic"/>
                          <a:cs typeface="Century Gothic"/>
                          <a:sym typeface="Century Gothic"/>
                        </a:rPr>
                        <a:t>Extra high voltage</a:t>
                      </a:r>
                      <a:endParaRPr sz="1500">
                        <a:latin typeface="Century Gothic"/>
                        <a:ea typeface="Century Gothic"/>
                        <a:cs typeface="Century Gothic"/>
                        <a:sym typeface="Century Gothic"/>
                      </a:endParaRPr>
                    </a:p>
                  </a:txBody>
                  <a:tcPr marT="91425" marB="91425" marR="91425" marL="91425"/>
                </a:tc>
                <a:tc v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6" name="Google Shape;126;p18"/>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ANSI C84.1 - THE NITTY GRITTY DETAILS ON ALL THE VOLTAGES</a:t>
            </a:r>
            <a:endParaRPr/>
          </a:p>
        </p:txBody>
      </p:sp>
      <p:pic>
        <p:nvPicPr>
          <p:cNvPr id="127" name="Google Shape;127;p18"/>
          <p:cNvPicPr preferRelativeResize="0"/>
          <p:nvPr/>
        </p:nvPicPr>
        <p:blipFill>
          <a:blip r:embed="rId3">
            <a:alphaModFix/>
          </a:blip>
          <a:stretch>
            <a:fillRect/>
          </a:stretch>
        </p:blipFill>
        <p:spPr>
          <a:xfrm>
            <a:off x="1814100" y="731100"/>
            <a:ext cx="8267247" cy="5916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2400"/>
              <a:t>We can help customers who are:</a:t>
            </a:r>
            <a:endParaRPr b="0" sz="2400"/>
          </a:p>
          <a:p>
            <a:pPr indent="-381000" lvl="0" marL="914400" rtl="0" algn="l">
              <a:spcBef>
                <a:spcPts val="1000"/>
              </a:spcBef>
              <a:spcAft>
                <a:spcPts val="0"/>
              </a:spcAft>
              <a:buSzPts val="2400"/>
              <a:buChar char="●"/>
            </a:pPr>
            <a:r>
              <a:rPr b="0" lang="en-US" sz="2400"/>
              <a:t>Expanding their plant</a:t>
            </a:r>
            <a:endParaRPr b="0" sz="2400"/>
          </a:p>
          <a:p>
            <a:pPr indent="-381000" lvl="0" marL="914400" rtl="0" algn="l">
              <a:spcBef>
                <a:spcPts val="0"/>
              </a:spcBef>
              <a:spcAft>
                <a:spcPts val="0"/>
              </a:spcAft>
              <a:buSzPts val="2400"/>
              <a:buChar char="●"/>
            </a:pPr>
            <a:r>
              <a:rPr b="0" lang="en-US" sz="2400"/>
              <a:t>Upgrading voltage to a product line/the plant</a:t>
            </a:r>
            <a:endParaRPr b="0" sz="2400"/>
          </a:p>
          <a:p>
            <a:pPr indent="-381000" lvl="0" marL="914400" rtl="0" algn="l">
              <a:spcBef>
                <a:spcPts val="0"/>
              </a:spcBef>
              <a:spcAft>
                <a:spcPts val="0"/>
              </a:spcAft>
              <a:buSzPts val="2400"/>
              <a:buChar char="●"/>
            </a:pPr>
            <a:r>
              <a:rPr b="0" lang="en-US" sz="2400"/>
              <a:t>Need to upgrade equipment</a:t>
            </a:r>
            <a:endParaRPr b="0" sz="2400"/>
          </a:p>
          <a:p>
            <a:pPr indent="-381000" lvl="0" marL="914400" rtl="0" algn="l">
              <a:spcBef>
                <a:spcPts val="0"/>
              </a:spcBef>
              <a:spcAft>
                <a:spcPts val="0"/>
              </a:spcAft>
              <a:buSzPts val="2400"/>
              <a:buChar char="●"/>
            </a:pPr>
            <a:r>
              <a:rPr b="0" lang="en-US" sz="2400"/>
              <a:t>Have voltage/power factor problems</a:t>
            </a:r>
            <a:endParaRPr b="0" sz="2400"/>
          </a:p>
          <a:p>
            <a:pPr indent="0" lvl="0" marL="0" rtl="0" algn="l">
              <a:spcBef>
                <a:spcPts val="1000"/>
              </a:spcBef>
              <a:spcAft>
                <a:spcPts val="0"/>
              </a:spcAft>
              <a:buNone/>
            </a:pPr>
            <a:r>
              <a:t/>
            </a:r>
            <a:endParaRPr b="0" sz="2400"/>
          </a:p>
          <a:p>
            <a:pPr indent="0" lvl="0" marL="0" rtl="0" algn="l">
              <a:spcBef>
                <a:spcPts val="1000"/>
              </a:spcBef>
              <a:spcAft>
                <a:spcPts val="0"/>
              </a:spcAft>
              <a:buNone/>
            </a:pPr>
            <a:r>
              <a:rPr b="0" lang="en-US" sz="2400"/>
              <a:t>OE typically installs, owns, and operates equipment, up to and including the step down transformer. </a:t>
            </a:r>
            <a:endParaRPr b="0" sz="2400"/>
          </a:p>
          <a:p>
            <a:pPr indent="0" lvl="0" marL="0" rtl="0" algn="l">
              <a:spcBef>
                <a:spcPts val="1000"/>
              </a:spcBef>
              <a:spcAft>
                <a:spcPts val="0"/>
              </a:spcAft>
              <a:buNone/>
            </a:pPr>
            <a:r>
              <a:rPr b="0" lang="en-US" sz="2400"/>
              <a:t>CapEx is also an option.</a:t>
            </a:r>
            <a:endParaRPr b="0" sz="2400"/>
          </a:p>
        </p:txBody>
      </p:sp>
      <p:sp>
        <p:nvSpPr>
          <p:cNvPr id="134" name="Google Shape;134;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35" name="Google Shape;135;p19"/>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BUT WHAT DOES THAT MEAN?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idx="1" type="body"/>
          </p:nvPr>
        </p:nvSpPr>
        <p:spPr>
          <a:xfrm>
            <a:off x="838200" y="3030525"/>
            <a:ext cx="5254200" cy="252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2400"/>
              <a:t>Typically, OE installs from where the Utility distribution ends to the step down transformer.</a:t>
            </a:r>
            <a:endParaRPr b="0" sz="2400"/>
          </a:p>
        </p:txBody>
      </p:sp>
      <p:sp>
        <p:nvSpPr>
          <p:cNvPr id="142" name="Google Shape;142;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43" name="Google Shape;143;p20"/>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WHAT PART DOES OE NEED TO BUILD?</a:t>
            </a:r>
            <a:endParaRPr/>
          </a:p>
        </p:txBody>
      </p:sp>
      <p:pic>
        <p:nvPicPr>
          <p:cNvPr id="144" name="Google Shape;144;p20"/>
          <p:cNvPicPr preferRelativeResize="0"/>
          <p:nvPr/>
        </p:nvPicPr>
        <p:blipFill>
          <a:blip r:embed="rId3">
            <a:alphaModFix/>
          </a:blip>
          <a:stretch>
            <a:fillRect/>
          </a:stretch>
        </p:blipFill>
        <p:spPr>
          <a:xfrm>
            <a:off x="6597972" y="1513409"/>
            <a:ext cx="4755824" cy="4046425"/>
          </a:xfrm>
          <a:prstGeom prst="rect">
            <a:avLst/>
          </a:prstGeom>
          <a:noFill/>
          <a:ln>
            <a:noFill/>
          </a:ln>
        </p:spPr>
      </p:pic>
      <p:sp>
        <p:nvSpPr>
          <p:cNvPr id="145" name="Google Shape;145;p20"/>
          <p:cNvSpPr/>
          <p:nvPr/>
        </p:nvSpPr>
        <p:spPr>
          <a:xfrm>
            <a:off x="6816050" y="2306975"/>
            <a:ext cx="4142100" cy="2799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0" lang="en-US" sz="2400"/>
              <a:t>A ManagedHV project </a:t>
            </a:r>
            <a:r>
              <a:rPr b="0" i="1" lang="en-US" sz="2400"/>
              <a:t>can</a:t>
            </a:r>
            <a:r>
              <a:rPr b="0" lang="en-US" sz="2400"/>
              <a:t> include a substation, but does not </a:t>
            </a:r>
            <a:r>
              <a:rPr b="0" i="1" lang="en-US" sz="2400"/>
              <a:t>have</a:t>
            </a:r>
            <a:r>
              <a:rPr b="0" lang="en-US" sz="2400"/>
              <a:t> to.</a:t>
            </a:r>
            <a:endParaRPr b="0" sz="2400"/>
          </a:p>
          <a:p>
            <a:pPr indent="0" lvl="0" marL="0" rtl="0" algn="l">
              <a:spcBef>
                <a:spcPts val="1000"/>
              </a:spcBef>
              <a:spcAft>
                <a:spcPts val="0"/>
              </a:spcAft>
              <a:buNone/>
            </a:pPr>
            <a:r>
              <a:rPr b="0" lang="en-US" sz="2400"/>
              <a:t>Ex: Whirlpool Findlay vs Kalmbach</a:t>
            </a:r>
            <a:endParaRPr b="0" sz="2400"/>
          </a:p>
        </p:txBody>
      </p:sp>
      <p:sp>
        <p:nvSpPr>
          <p:cNvPr id="152" name="Google Shape;152;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53" name="Google Shape;153;p21"/>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WHAT’S THE RELATIONSHIP BETWEEN MANAGEDHV AND SUBSTATION?</a:t>
            </a:r>
            <a:endParaRPr/>
          </a:p>
        </p:txBody>
      </p:sp>
      <p:pic>
        <p:nvPicPr>
          <p:cNvPr id="154" name="Google Shape;154;p21"/>
          <p:cNvPicPr preferRelativeResize="0"/>
          <p:nvPr/>
        </p:nvPicPr>
        <p:blipFill>
          <a:blip r:embed="rId3">
            <a:alphaModFix/>
          </a:blip>
          <a:stretch>
            <a:fillRect/>
          </a:stretch>
        </p:blipFill>
        <p:spPr>
          <a:xfrm>
            <a:off x="177825" y="2654263"/>
            <a:ext cx="6572250" cy="4067175"/>
          </a:xfrm>
          <a:prstGeom prst="rect">
            <a:avLst/>
          </a:prstGeom>
          <a:noFill/>
          <a:ln cap="flat" cmpd="sng" w="9525">
            <a:solidFill>
              <a:schemeClr val="dk1"/>
            </a:solidFill>
            <a:prstDash val="solid"/>
            <a:round/>
            <a:headEnd len="sm" w="sm" type="none"/>
            <a:tailEnd len="sm" w="sm" type="none"/>
          </a:ln>
        </p:spPr>
      </p:pic>
      <p:pic>
        <p:nvPicPr>
          <p:cNvPr id="155" name="Google Shape;155;p21"/>
          <p:cNvPicPr preferRelativeResize="0"/>
          <p:nvPr/>
        </p:nvPicPr>
        <p:blipFill rotWithShape="1">
          <a:blip r:embed="rId4">
            <a:alphaModFix/>
          </a:blip>
          <a:srcRect b="0" l="0" r="1497" t="0"/>
          <a:stretch/>
        </p:blipFill>
        <p:spPr>
          <a:xfrm>
            <a:off x="5894200" y="3008975"/>
            <a:ext cx="6185950" cy="371247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idx="1" type="body"/>
          </p:nvPr>
        </p:nvSpPr>
        <p:spPr>
          <a:xfrm>
            <a:off x="838200" y="1046480"/>
            <a:ext cx="10515600" cy="498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0" lang="en-US" sz="2400"/>
              <a:t>They serve different purposes!</a:t>
            </a:r>
            <a:endParaRPr b="0" sz="2400"/>
          </a:p>
          <a:p>
            <a:pPr indent="0" lvl="0" marL="0" rtl="0" algn="l">
              <a:spcBef>
                <a:spcPts val="0"/>
              </a:spcBef>
              <a:spcAft>
                <a:spcPts val="0"/>
              </a:spcAft>
              <a:buNone/>
            </a:pPr>
            <a:r>
              <a:t/>
            </a:r>
            <a:endParaRPr b="0" sz="2400"/>
          </a:p>
          <a:p>
            <a:pPr indent="-381000" lvl="0" marL="457200" rtl="0" algn="l">
              <a:spcBef>
                <a:spcPts val="0"/>
              </a:spcBef>
              <a:spcAft>
                <a:spcPts val="0"/>
              </a:spcAft>
              <a:buSzPts val="2400"/>
              <a:buChar char="●"/>
            </a:pPr>
            <a:r>
              <a:rPr b="0" lang="en-US" sz="2400"/>
              <a:t>Wind &amp; Solar offset kWh consumption and we can typically provide a lower cost of energy</a:t>
            </a:r>
            <a:endParaRPr b="0" sz="2400"/>
          </a:p>
          <a:p>
            <a:pPr indent="-381000" lvl="0" marL="457200" rtl="0" algn="l">
              <a:spcBef>
                <a:spcPts val="0"/>
              </a:spcBef>
              <a:spcAft>
                <a:spcPts val="0"/>
              </a:spcAft>
              <a:buSzPts val="2400"/>
              <a:buChar char="●"/>
            </a:pPr>
            <a:r>
              <a:rPr b="0" lang="en-US" sz="2400"/>
              <a:t>ManagedHV provides customer with up-to-date infrastructure to deliver their power</a:t>
            </a:r>
            <a:endParaRPr b="0" sz="2400"/>
          </a:p>
          <a:p>
            <a:pPr indent="-381000" lvl="0" marL="457200" rtl="0" algn="l">
              <a:spcBef>
                <a:spcPts val="0"/>
              </a:spcBef>
              <a:spcAft>
                <a:spcPts val="0"/>
              </a:spcAft>
              <a:buSzPts val="2400"/>
              <a:buChar char="●"/>
            </a:pPr>
            <a:r>
              <a:rPr b="0" lang="en-US" sz="2400"/>
              <a:t>ManagedHV upgrades can help customers use power more effectively</a:t>
            </a:r>
            <a:endParaRPr b="0" sz="2400"/>
          </a:p>
          <a:p>
            <a:pPr indent="-381000" lvl="0" marL="457200" rtl="0" algn="l">
              <a:spcBef>
                <a:spcPts val="0"/>
              </a:spcBef>
              <a:spcAft>
                <a:spcPts val="0"/>
              </a:spcAft>
              <a:buSzPts val="2400"/>
              <a:buChar char="●"/>
            </a:pPr>
            <a:r>
              <a:rPr b="0" lang="en-US" sz="2400"/>
              <a:t>Some plants need ManagedHV upgrades to interconnect the size of project they want (ex. WP Findlay)</a:t>
            </a:r>
            <a:endParaRPr b="0" sz="2400"/>
          </a:p>
        </p:txBody>
      </p:sp>
      <p:sp>
        <p:nvSpPr>
          <p:cNvPr id="162" name="Google Shape;162;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63" name="Google Shape;163;p22"/>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WHY MANAGEDHV IF WE ALREADY HAVE WIND &amp; SOLAR?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0" name="Google Shape;170;p23"/>
          <p:cNvSpPr txBox="1"/>
          <p:nvPr>
            <p:ph type="title"/>
          </p:nvPr>
        </p:nvSpPr>
        <p:spPr>
          <a:xfrm>
            <a:off x="838201" y="136525"/>
            <a:ext cx="10515600" cy="4107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PROJECT TYPES</a:t>
            </a:r>
            <a:endParaRPr/>
          </a:p>
        </p:txBody>
      </p:sp>
      <p:pic>
        <p:nvPicPr>
          <p:cNvPr id="171" name="Google Shape;171;p23"/>
          <p:cNvPicPr preferRelativeResize="0"/>
          <p:nvPr/>
        </p:nvPicPr>
        <p:blipFill>
          <a:blip r:embed="rId3">
            <a:alphaModFix/>
          </a:blip>
          <a:stretch>
            <a:fillRect/>
          </a:stretch>
        </p:blipFill>
        <p:spPr>
          <a:xfrm>
            <a:off x="1284925" y="810075"/>
            <a:ext cx="9796159" cy="5504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e Energy Presentation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