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0" r:id="rId3"/>
    <p:sldId id="264" r:id="rId4"/>
    <p:sldId id="266" r:id="rId5"/>
    <p:sldId id="267" r:id="rId6"/>
    <p:sldId id="261" r:id="rId7"/>
    <p:sldId id="279" r:id="rId8"/>
    <p:sldId id="280" r:id="rId9"/>
    <p:sldId id="278" r:id="rId10"/>
    <p:sldId id="281" r:id="rId11"/>
    <p:sldId id="283" r:id="rId12"/>
    <p:sldId id="284" r:id="rId13"/>
    <p:sldId id="285" r:id="rId14"/>
    <p:sldId id="286" r:id="rId15"/>
    <p:sldId id="268" r:id="rId16"/>
    <p:sldId id="269" r:id="rId17"/>
    <p:sldId id="290" r:id="rId18"/>
    <p:sldId id="270" r:id="rId19"/>
    <p:sldId id="262" r:id="rId20"/>
    <p:sldId id="271" r:id="rId21"/>
    <p:sldId id="295" r:id="rId22"/>
    <p:sldId id="294" r:id="rId23"/>
    <p:sldId id="272" r:id="rId24"/>
    <p:sldId id="274" r:id="rId25"/>
    <p:sldId id="275" r:id="rId26"/>
    <p:sldId id="288" r:id="rId27"/>
    <p:sldId id="287" r:id="rId28"/>
    <p:sldId id="293" r:id="rId29"/>
    <p:sldId id="289" r:id="rId30"/>
    <p:sldId id="291" r:id="rId31"/>
    <p:sldId id="292" r:id="rId32"/>
  </p:sldIdLst>
  <p:sldSz cx="12192000" cy="6858000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0"/>
  </p:normalViewPr>
  <p:slideViewPr>
    <p:cSldViewPr snapToGrid="0">
      <p:cViewPr varScale="1">
        <p:scale>
          <a:sx n="92" d="100"/>
          <a:sy n="92" d="100"/>
        </p:scale>
        <p:origin x="295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OEE%20Dropbox\Pablo%20Nieves\Personal%20-%20Pablo%20Nieves\Continuum%20MCP\MCP%20ML%20Study\Data%20Analysis\MCP_ML_TS_Analysis_2nd_iter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Wind</a:t>
            </a:r>
            <a:r>
              <a:rPr lang="en-US" baseline="0"/>
              <a:t> Speed distribution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0319211976148516E-2"/>
          <c:y val="0.1020262735504156"/>
          <c:w val="0.92864845936501395"/>
          <c:h val="0.62687054459641534"/>
        </c:manualLayout>
      </c:layout>
      <c:lineChart>
        <c:grouping val="standard"/>
        <c:varyColors val="0"/>
        <c:ser>
          <c:idx val="0"/>
          <c:order val="0"/>
          <c:tx>
            <c:v>Actual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'Ashtabula 50m'!$T$2:$T$42</c:f>
              <c:numCache>
                <c:formatCode>General</c:formatCode>
                <c:ptCount val="4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</c:numCache>
            </c:numRef>
          </c:cat>
          <c:val>
            <c:numRef>
              <c:f>'Ashtabula 50m'!$U$2:$U$42</c:f>
              <c:numCache>
                <c:formatCode>General</c:formatCode>
                <c:ptCount val="41"/>
                <c:pt idx="0">
                  <c:v>0</c:v>
                </c:pt>
                <c:pt idx="1">
                  <c:v>138</c:v>
                </c:pt>
                <c:pt idx="2">
                  <c:v>241</c:v>
                </c:pt>
                <c:pt idx="3">
                  <c:v>312</c:v>
                </c:pt>
                <c:pt idx="4">
                  <c:v>435</c:v>
                </c:pt>
                <c:pt idx="5">
                  <c:v>593</c:v>
                </c:pt>
                <c:pt idx="6">
                  <c:v>727</c:v>
                </c:pt>
                <c:pt idx="7">
                  <c:v>727</c:v>
                </c:pt>
                <c:pt idx="8">
                  <c:v>781</c:v>
                </c:pt>
                <c:pt idx="9">
                  <c:v>797</c:v>
                </c:pt>
                <c:pt idx="10">
                  <c:v>701</c:v>
                </c:pt>
                <c:pt idx="11">
                  <c:v>559</c:v>
                </c:pt>
                <c:pt idx="12">
                  <c:v>507</c:v>
                </c:pt>
                <c:pt idx="13">
                  <c:v>428</c:v>
                </c:pt>
                <c:pt idx="14">
                  <c:v>367</c:v>
                </c:pt>
                <c:pt idx="15">
                  <c:v>271</c:v>
                </c:pt>
                <c:pt idx="16">
                  <c:v>205</c:v>
                </c:pt>
                <c:pt idx="17">
                  <c:v>176</c:v>
                </c:pt>
                <c:pt idx="18">
                  <c:v>151</c:v>
                </c:pt>
                <c:pt idx="19">
                  <c:v>122</c:v>
                </c:pt>
                <c:pt idx="20">
                  <c:v>99</c:v>
                </c:pt>
                <c:pt idx="21">
                  <c:v>76</c:v>
                </c:pt>
                <c:pt idx="22">
                  <c:v>42</c:v>
                </c:pt>
                <c:pt idx="23">
                  <c:v>32</c:v>
                </c:pt>
                <c:pt idx="24">
                  <c:v>16</c:v>
                </c:pt>
                <c:pt idx="25">
                  <c:v>8</c:v>
                </c:pt>
                <c:pt idx="26">
                  <c:v>9</c:v>
                </c:pt>
                <c:pt idx="27">
                  <c:v>2</c:v>
                </c:pt>
                <c:pt idx="28">
                  <c:v>6</c:v>
                </c:pt>
                <c:pt idx="29">
                  <c:v>2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FF-4D20-8822-AD19C4632DF3}"/>
            </c:ext>
          </c:extLst>
        </c:ser>
        <c:ser>
          <c:idx val="5"/>
          <c:order val="5"/>
          <c:tx>
            <c:v>LGBM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'Ashtabula 50m'!$T$2:$T$42</c:f>
              <c:numCache>
                <c:formatCode>General</c:formatCode>
                <c:ptCount val="4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</c:numCache>
            </c:numRef>
          </c:cat>
          <c:val>
            <c:numRef>
              <c:f>'Ashtabula 50m'!$AA$2:$AA$42</c:f>
              <c:numCache>
                <c:formatCode>General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36</c:v>
                </c:pt>
                <c:pt idx="4">
                  <c:v>224</c:v>
                </c:pt>
                <c:pt idx="5">
                  <c:v>626</c:v>
                </c:pt>
                <c:pt idx="6">
                  <c:v>1025</c:v>
                </c:pt>
                <c:pt idx="7">
                  <c:v>1031</c:v>
                </c:pt>
                <c:pt idx="8">
                  <c:v>995</c:v>
                </c:pt>
                <c:pt idx="9">
                  <c:v>965</c:v>
                </c:pt>
                <c:pt idx="10">
                  <c:v>807</c:v>
                </c:pt>
                <c:pt idx="11">
                  <c:v>573</c:v>
                </c:pt>
                <c:pt idx="12">
                  <c:v>447</c:v>
                </c:pt>
                <c:pt idx="13">
                  <c:v>418</c:v>
                </c:pt>
                <c:pt idx="14">
                  <c:v>355</c:v>
                </c:pt>
                <c:pt idx="15">
                  <c:v>275</c:v>
                </c:pt>
                <c:pt idx="16">
                  <c:v>191</c:v>
                </c:pt>
                <c:pt idx="17">
                  <c:v>126</c:v>
                </c:pt>
                <c:pt idx="18">
                  <c:v>76</c:v>
                </c:pt>
                <c:pt idx="19">
                  <c:v>94</c:v>
                </c:pt>
                <c:pt idx="20">
                  <c:v>90</c:v>
                </c:pt>
                <c:pt idx="21">
                  <c:v>80</c:v>
                </c:pt>
                <c:pt idx="22">
                  <c:v>30</c:v>
                </c:pt>
                <c:pt idx="23">
                  <c:v>25</c:v>
                </c:pt>
                <c:pt idx="24">
                  <c:v>10</c:v>
                </c:pt>
                <c:pt idx="25">
                  <c:v>11</c:v>
                </c:pt>
                <c:pt idx="26">
                  <c:v>13</c:v>
                </c:pt>
                <c:pt idx="27">
                  <c:v>1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9FF-4D20-8822-AD19C4632D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7391472"/>
        <c:axId val="222067456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v>OR</c:v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'Ashtabula 50m'!$T$2:$T$42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0</c:v>
                      </c:pt>
                      <c:pt idx="1">
                        <c:v>0.5</c:v>
                      </c:pt>
                      <c:pt idx="2">
                        <c:v>1</c:v>
                      </c:pt>
                      <c:pt idx="3">
                        <c:v>1.5</c:v>
                      </c:pt>
                      <c:pt idx="4">
                        <c:v>2</c:v>
                      </c:pt>
                      <c:pt idx="5">
                        <c:v>2.5</c:v>
                      </c:pt>
                      <c:pt idx="6">
                        <c:v>3</c:v>
                      </c:pt>
                      <c:pt idx="7">
                        <c:v>3.5</c:v>
                      </c:pt>
                      <c:pt idx="8">
                        <c:v>4</c:v>
                      </c:pt>
                      <c:pt idx="9">
                        <c:v>4.5</c:v>
                      </c:pt>
                      <c:pt idx="10">
                        <c:v>5</c:v>
                      </c:pt>
                      <c:pt idx="11">
                        <c:v>5.5</c:v>
                      </c:pt>
                      <c:pt idx="12">
                        <c:v>6</c:v>
                      </c:pt>
                      <c:pt idx="13">
                        <c:v>6.5</c:v>
                      </c:pt>
                      <c:pt idx="14">
                        <c:v>7</c:v>
                      </c:pt>
                      <c:pt idx="15">
                        <c:v>7.5</c:v>
                      </c:pt>
                      <c:pt idx="16">
                        <c:v>8</c:v>
                      </c:pt>
                      <c:pt idx="17">
                        <c:v>8.5</c:v>
                      </c:pt>
                      <c:pt idx="18">
                        <c:v>9</c:v>
                      </c:pt>
                      <c:pt idx="19">
                        <c:v>9.5</c:v>
                      </c:pt>
                      <c:pt idx="20">
                        <c:v>10</c:v>
                      </c:pt>
                      <c:pt idx="21">
                        <c:v>10.5</c:v>
                      </c:pt>
                      <c:pt idx="22">
                        <c:v>11</c:v>
                      </c:pt>
                      <c:pt idx="23">
                        <c:v>11.5</c:v>
                      </c:pt>
                      <c:pt idx="24">
                        <c:v>12</c:v>
                      </c:pt>
                      <c:pt idx="25">
                        <c:v>12.5</c:v>
                      </c:pt>
                      <c:pt idx="26">
                        <c:v>13</c:v>
                      </c:pt>
                      <c:pt idx="27">
                        <c:v>13.5</c:v>
                      </c:pt>
                      <c:pt idx="28">
                        <c:v>14</c:v>
                      </c:pt>
                      <c:pt idx="29">
                        <c:v>14.5</c:v>
                      </c:pt>
                      <c:pt idx="30">
                        <c:v>15</c:v>
                      </c:pt>
                      <c:pt idx="31">
                        <c:v>15.5</c:v>
                      </c:pt>
                      <c:pt idx="32">
                        <c:v>16</c:v>
                      </c:pt>
                      <c:pt idx="33">
                        <c:v>16.5</c:v>
                      </c:pt>
                      <c:pt idx="34">
                        <c:v>17</c:v>
                      </c:pt>
                      <c:pt idx="35">
                        <c:v>17.5</c:v>
                      </c:pt>
                      <c:pt idx="36">
                        <c:v>18</c:v>
                      </c:pt>
                      <c:pt idx="37">
                        <c:v>18.5</c:v>
                      </c:pt>
                      <c:pt idx="38">
                        <c:v>19</c:v>
                      </c:pt>
                      <c:pt idx="39">
                        <c:v>19.5</c:v>
                      </c:pt>
                      <c:pt idx="40">
                        <c:v>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'Ashtabula 50m'!$W$2:$W$42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15</c:v>
                      </c:pt>
                      <c:pt idx="1">
                        <c:v>107</c:v>
                      </c:pt>
                      <c:pt idx="2">
                        <c:v>213</c:v>
                      </c:pt>
                      <c:pt idx="3">
                        <c:v>326</c:v>
                      </c:pt>
                      <c:pt idx="4">
                        <c:v>456</c:v>
                      </c:pt>
                      <c:pt idx="5">
                        <c:v>540</c:v>
                      </c:pt>
                      <c:pt idx="6">
                        <c:v>575</c:v>
                      </c:pt>
                      <c:pt idx="7">
                        <c:v>723</c:v>
                      </c:pt>
                      <c:pt idx="8">
                        <c:v>801</c:v>
                      </c:pt>
                      <c:pt idx="9">
                        <c:v>789</c:v>
                      </c:pt>
                      <c:pt idx="10">
                        <c:v>849</c:v>
                      </c:pt>
                      <c:pt idx="11">
                        <c:v>609</c:v>
                      </c:pt>
                      <c:pt idx="12">
                        <c:v>491</c:v>
                      </c:pt>
                      <c:pt idx="13">
                        <c:v>435</c:v>
                      </c:pt>
                      <c:pt idx="14">
                        <c:v>380</c:v>
                      </c:pt>
                      <c:pt idx="15">
                        <c:v>290</c:v>
                      </c:pt>
                      <c:pt idx="16">
                        <c:v>235</c:v>
                      </c:pt>
                      <c:pt idx="17">
                        <c:v>190</c:v>
                      </c:pt>
                      <c:pt idx="18">
                        <c:v>143</c:v>
                      </c:pt>
                      <c:pt idx="19">
                        <c:v>91</c:v>
                      </c:pt>
                      <c:pt idx="20">
                        <c:v>81</c:v>
                      </c:pt>
                      <c:pt idx="21">
                        <c:v>64</c:v>
                      </c:pt>
                      <c:pt idx="22">
                        <c:v>40</c:v>
                      </c:pt>
                      <c:pt idx="23">
                        <c:v>29</c:v>
                      </c:pt>
                      <c:pt idx="24">
                        <c:v>15</c:v>
                      </c:pt>
                      <c:pt idx="25">
                        <c:v>17</c:v>
                      </c:pt>
                      <c:pt idx="26">
                        <c:v>10</c:v>
                      </c:pt>
                      <c:pt idx="27">
                        <c:v>13</c:v>
                      </c:pt>
                      <c:pt idx="28">
                        <c:v>2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1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79FF-4D20-8822-AD19C4632DF3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v>MoB</c:v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'Ashtabula 50m'!$T$2:$T$42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0</c:v>
                      </c:pt>
                      <c:pt idx="1">
                        <c:v>0.5</c:v>
                      </c:pt>
                      <c:pt idx="2">
                        <c:v>1</c:v>
                      </c:pt>
                      <c:pt idx="3">
                        <c:v>1.5</c:v>
                      </c:pt>
                      <c:pt idx="4">
                        <c:v>2</c:v>
                      </c:pt>
                      <c:pt idx="5">
                        <c:v>2.5</c:v>
                      </c:pt>
                      <c:pt idx="6">
                        <c:v>3</c:v>
                      </c:pt>
                      <c:pt idx="7">
                        <c:v>3.5</c:v>
                      </c:pt>
                      <c:pt idx="8">
                        <c:v>4</c:v>
                      </c:pt>
                      <c:pt idx="9">
                        <c:v>4.5</c:v>
                      </c:pt>
                      <c:pt idx="10">
                        <c:v>5</c:v>
                      </c:pt>
                      <c:pt idx="11">
                        <c:v>5.5</c:v>
                      </c:pt>
                      <c:pt idx="12">
                        <c:v>6</c:v>
                      </c:pt>
                      <c:pt idx="13">
                        <c:v>6.5</c:v>
                      </c:pt>
                      <c:pt idx="14">
                        <c:v>7</c:v>
                      </c:pt>
                      <c:pt idx="15">
                        <c:v>7.5</c:v>
                      </c:pt>
                      <c:pt idx="16">
                        <c:v>8</c:v>
                      </c:pt>
                      <c:pt idx="17">
                        <c:v>8.5</c:v>
                      </c:pt>
                      <c:pt idx="18">
                        <c:v>9</c:v>
                      </c:pt>
                      <c:pt idx="19">
                        <c:v>9.5</c:v>
                      </c:pt>
                      <c:pt idx="20">
                        <c:v>10</c:v>
                      </c:pt>
                      <c:pt idx="21">
                        <c:v>10.5</c:v>
                      </c:pt>
                      <c:pt idx="22">
                        <c:v>11</c:v>
                      </c:pt>
                      <c:pt idx="23">
                        <c:v>11.5</c:v>
                      </c:pt>
                      <c:pt idx="24">
                        <c:v>12</c:v>
                      </c:pt>
                      <c:pt idx="25">
                        <c:v>12.5</c:v>
                      </c:pt>
                      <c:pt idx="26">
                        <c:v>13</c:v>
                      </c:pt>
                      <c:pt idx="27">
                        <c:v>13.5</c:v>
                      </c:pt>
                      <c:pt idx="28">
                        <c:v>14</c:v>
                      </c:pt>
                      <c:pt idx="29">
                        <c:v>14.5</c:v>
                      </c:pt>
                      <c:pt idx="30">
                        <c:v>15</c:v>
                      </c:pt>
                      <c:pt idx="31">
                        <c:v>15.5</c:v>
                      </c:pt>
                      <c:pt idx="32">
                        <c:v>16</c:v>
                      </c:pt>
                      <c:pt idx="33">
                        <c:v>16.5</c:v>
                      </c:pt>
                      <c:pt idx="34">
                        <c:v>17</c:v>
                      </c:pt>
                      <c:pt idx="35">
                        <c:v>17.5</c:v>
                      </c:pt>
                      <c:pt idx="36">
                        <c:v>18</c:v>
                      </c:pt>
                      <c:pt idx="37">
                        <c:v>18.5</c:v>
                      </c:pt>
                      <c:pt idx="38">
                        <c:v>19</c:v>
                      </c:pt>
                      <c:pt idx="39">
                        <c:v>19.5</c:v>
                      </c:pt>
                      <c:pt idx="40">
                        <c:v>20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'Ashtabula 50m'!$X$2:$X$42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1</c:v>
                      </c:pt>
                      <c:pt idx="1">
                        <c:v>2</c:v>
                      </c:pt>
                      <c:pt idx="2">
                        <c:v>10</c:v>
                      </c:pt>
                      <c:pt idx="3">
                        <c:v>46</c:v>
                      </c:pt>
                      <c:pt idx="4">
                        <c:v>195</c:v>
                      </c:pt>
                      <c:pt idx="5">
                        <c:v>538</c:v>
                      </c:pt>
                      <c:pt idx="6">
                        <c:v>1036</c:v>
                      </c:pt>
                      <c:pt idx="7">
                        <c:v>1083</c:v>
                      </c:pt>
                      <c:pt idx="8">
                        <c:v>1038</c:v>
                      </c:pt>
                      <c:pt idx="9">
                        <c:v>974</c:v>
                      </c:pt>
                      <c:pt idx="10">
                        <c:v>785</c:v>
                      </c:pt>
                      <c:pt idx="11">
                        <c:v>457</c:v>
                      </c:pt>
                      <c:pt idx="12">
                        <c:v>457</c:v>
                      </c:pt>
                      <c:pt idx="13">
                        <c:v>551</c:v>
                      </c:pt>
                      <c:pt idx="14">
                        <c:v>375</c:v>
                      </c:pt>
                      <c:pt idx="15">
                        <c:v>243</c:v>
                      </c:pt>
                      <c:pt idx="16">
                        <c:v>201</c:v>
                      </c:pt>
                      <c:pt idx="17">
                        <c:v>115</c:v>
                      </c:pt>
                      <c:pt idx="18">
                        <c:v>94</c:v>
                      </c:pt>
                      <c:pt idx="19">
                        <c:v>31</c:v>
                      </c:pt>
                      <c:pt idx="20">
                        <c:v>58</c:v>
                      </c:pt>
                      <c:pt idx="21">
                        <c:v>93</c:v>
                      </c:pt>
                      <c:pt idx="22">
                        <c:v>77</c:v>
                      </c:pt>
                      <c:pt idx="23">
                        <c:v>38</c:v>
                      </c:pt>
                      <c:pt idx="24">
                        <c:v>18</c:v>
                      </c:pt>
                      <c:pt idx="25">
                        <c:v>7</c:v>
                      </c:pt>
                      <c:pt idx="26">
                        <c:v>4</c:v>
                      </c:pt>
                      <c:pt idx="27">
                        <c:v>1</c:v>
                      </c:pt>
                      <c:pt idx="28">
                        <c:v>1</c:v>
                      </c:pt>
                      <c:pt idx="29">
                        <c:v>0</c:v>
                      </c:pt>
                      <c:pt idx="30">
                        <c:v>1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79FF-4D20-8822-AD19C4632DF3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v>Var</c:v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'Ashtabula 50m'!$T$2:$T$42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0</c:v>
                      </c:pt>
                      <c:pt idx="1">
                        <c:v>0.5</c:v>
                      </c:pt>
                      <c:pt idx="2">
                        <c:v>1</c:v>
                      </c:pt>
                      <c:pt idx="3">
                        <c:v>1.5</c:v>
                      </c:pt>
                      <c:pt idx="4">
                        <c:v>2</c:v>
                      </c:pt>
                      <c:pt idx="5">
                        <c:v>2.5</c:v>
                      </c:pt>
                      <c:pt idx="6">
                        <c:v>3</c:v>
                      </c:pt>
                      <c:pt idx="7">
                        <c:v>3.5</c:v>
                      </c:pt>
                      <c:pt idx="8">
                        <c:v>4</c:v>
                      </c:pt>
                      <c:pt idx="9">
                        <c:v>4.5</c:v>
                      </c:pt>
                      <c:pt idx="10">
                        <c:v>5</c:v>
                      </c:pt>
                      <c:pt idx="11">
                        <c:v>5.5</c:v>
                      </c:pt>
                      <c:pt idx="12">
                        <c:v>6</c:v>
                      </c:pt>
                      <c:pt idx="13">
                        <c:v>6.5</c:v>
                      </c:pt>
                      <c:pt idx="14">
                        <c:v>7</c:v>
                      </c:pt>
                      <c:pt idx="15">
                        <c:v>7.5</c:v>
                      </c:pt>
                      <c:pt idx="16">
                        <c:v>8</c:v>
                      </c:pt>
                      <c:pt idx="17">
                        <c:v>8.5</c:v>
                      </c:pt>
                      <c:pt idx="18">
                        <c:v>9</c:v>
                      </c:pt>
                      <c:pt idx="19">
                        <c:v>9.5</c:v>
                      </c:pt>
                      <c:pt idx="20">
                        <c:v>10</c:v>
                      </c:pt>
                      <c:pt idx="21">
                        <c:v>10.5</c:v>
                      </c:pt>
                      <c:pt idx="22">
                        <c:v>11</c:v>
                      </c:pt>
                      <c:pt idx="23">
                        <c:v>11.5</c:v>
                      </c:pt>
                      <c:pt idx="24">
                        <c:v>12</c:v>
                      </c:pt>
                      <c:pt idx="25">
                        <c:v>12.5</c:v>
                      </c:pt>
                      <c:pt idx="26">
                        <c:v>13</c:v>
                      </c:pt>
                      <c:pt idx="27">
                        <c:v>13.5</c:v>
                      </c:pt>
                      <c:pt idx="28">
                        <c:v>14</c:v>
                      </c:pt>
                      <c:pt idx="29">
                        <c:v>14.5</c:v>
                      </c:pt>
                      <c:pt idx="30">
                        <c:v>15</c:v>
                      </c:pt>
                      <c:pt idx="31">
                        <c:v>15.5</c:v>
                      </c:pt>
                      <c:pt idx="32">
                        <c:v>16</c:v>
                      </c:pt>
                      <c:pt idx="33">
                        <c:v>16.5</c:v>
                      </c:pt>
                      <c:pt idx="34">
                        <c:v>17</c:v>
                      </c:pt>
                      <c:pt idx="35">
                        <c:v>17.5</c:v>
                      </c:pt>
                      <c:pt idx="36">
                        <c:v>18</c:v>
                      </c:pt>
                      <c:pt idx="37">
                        <c:v>18.5</c:v>
                      </c:pt>
                      <c:pt idx="38">
                        <c:v>19</c:v>
                      </c:pt>
                      <c:pt idx="39">
                        <c:v>19.5</c:v>
                      </c:pt>
                      <c:pt idx="40">
                        <c:v>20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'Ashtabula 50m'!$Y$2:$Y$42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42</c:v>
                      </c:pt>
                      <c:pt idx="1">
                        <c:v>147</c:v>
                      </c:pt>
                      <c:pt idx="2">
                        <c:v>268</c:v>
                      </c:pt>
                      <c:pt idx="3">
                        <c:v>365</c:v>
                      </c:pt>
                      <c:pt idx="4">
                        <c:v>433</c:v>
                      </c:pt>
                      <c:pt idx="5">
                        <c:v>514</c:v>
                      </c:pt>
                      <c:pt idx="6">
                        <c:v>546</c:v>
                      </c:pt>
                      <c:pt idx="7">
                        <c:v>681</c:v>
                      </c:pt>
                      <c:pt idx="8">
                        <c:v>761</c:v>
                      </c:pt>
                      <c:pt idx="9">
                        <c:v>762</c:v>
                      </c:pt>
                      <c:pt idx="10">
                        <c:v>819</c:v>
                      </c:pt>
                      <c:pt idx="11">
                        <c:v>600</c:v>
                      </c:pt>
                      <c:pt idx="12">
                        <c:v>487</c:v>
                      </c:pt>
                      <c:pt idx="13">
                        <c:v>413</c:v>
                      </c:pt>
                      <c:pt idx="14">
                        <c:v>398</c:v>
                      </c:pt>
                      <c:pt idx="15">
                        <c:v>297</c:v>
                      </c:pt>
                      <c:pt idx="16">
                        <c:v>251</c:v>
                      </c:pt>
                      <c:pt idx="17">
                        <c:v>186</c:v>
                      </c:pt>
                      <c:pt idx="18">
                        <c:v>151</c:v>
                      </c:pt>
                      <c:pt idx="19">
                        <c:v>108</c:v>
                      </c:pt>
                      <c:pt idx="20">
                        <c:v>83</c:v>
                      </c:pt>
                      <c:pt idx="21">
                        <c:v>78</c:v>
                      </c:pt>
                      <c:pt idx="22">
                        <c:v>39</c:v>
                      </c:pt>
                      <c:pt idx="23">
                        <c:v>37</c:v>
                      </c:pt>
                      <c:pt idx="24">
                        <c:v>16</c:v>
                      </c:pt>
                      <c:pt idx="25">
                        <c:v>19</c:v>
                      </c:pt>
                      <c:pt idx="26">
                        <c:v>11</c:v>
                      </c:pt>
                      <c:pt idx="27">
                        <c:v>13</c:v>
                      </c:pt>
                      <c:pt idx="28">
                        <c:v>4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1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79FF-4D20-8822-AD19C4632DF3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v>Mat</c:v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'Ashtabula 50m'!$T$2:$T$42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0</c:v>
                      </c:pt>
                      <c:pt idx="1">
                        <c:v>0.5</c:v>
                      </c:pt>
                      <c:pt idx="2">
                        <c:v>1</c:v>
                      </c:pt>
                      <c:pt idx="3">
                        <c:v>1.5</c:v>
                      </c:pt>
                      <c:pt idx="4">
                        <c:v>2</c:v>
                      </c:pt>
                      <c:pt idx="5">
                        <c:v>2.5</c:v>
                      </c:pt>
                      <c:pt idx="6">
                        <c:v>3</c:v>
                      </c:pt>
                      <c:pt idx="7">
                        <c:v>3.5</c:v>
                      </c:pt>
                      <c:pt idx="8">
                        <c:v>4</c:v>
                      </c:pt>
                      <c:pt idx="9">
                        <c:v>4.5</c:v>
                      </c:pt>
                      <c:pt idx="10">
                        <c:v>5</c:v>
                      </c:pt>
                      <c:pt idx="11">
                        <c:v>5.5</c:v>
                      </c:pt>
                      <c:pt idx="12">
                        <c:v>6</c:v>
                      </c:pt>
                      <c:pt idx="13">
                        <c:v>6.5</c:v>
                      </c:pt>
                      <c:pt idx="14">
                        <c:v>7</c:v>
                      </c:pt>
                      <c:pt idx="15">
                        <c:v>7.5</c:v>
                      </c:pt>
                      <c:pt idx="16">
                        <c:v>8</c:v>
                      </c:pt>
                      <c:pt idx="17">
                        <c:v>8.5</c:v>
                      </c:pt>
                      <c:pt idx="18">
                        <c:v>9</c:v>
                      </c:pt>
                      <c:pt idx="19">
                        <c:v>9.5</c:v>
                      </c:pt>
                      <c:pt idx="20">
                        <c:v>10</c:v>
                      </c:pt>
                      <c:pt idx="21">
                        <c:v>10.5</c:v>
                      </c:pt>
                      <c:pt idx="22">
                        <c:v>11</c:v>
                      </c:pt>
                      <c:pt idx="23">
                        <c:v>11.5</c:v>
                      </c:pt>
                      <c:pt idx="24">
                        <c:v>12</c:v>
                      </c:pt>
                      <c:pt idx="25">
                        <c:v>12.5</c:v>
                      </c:pt>
                      <c:pt idx="26">
                        <c:v>13</c:v>
                      </c:pt>
                      <c:pt idx="27">
                        <c:v>13.5</c:v>
                      </c:pt>
                      <c:pt idx="28">
                        <c:v>14</c:v>
                      </c:pt>
                      <c:pt idx="29">
                        <c:v>14.5</c:v>
                      </c:pt>
                      <c:pt idx="30">
                        <c:v>15</c:v>
                      </c:pt>
                      <c:pt idx="31">
                        <c:v>15.5</c:v>
                      </c:pt>
                      <c:pt idx="32">
                        <c:v>16</c:v>
                      </c:pt>
                      <c:pt idx="33">
                        <c:v>16.5</c:v>
                      </c:pt>
                      <c:pt idx="34">
                        <c:v>17</c:v>
                      </c:pt>
                      <c:pt idx="35">
                        <c:v>17.5</c:v>
                      </c:pt>
                      <c:pt idx="36">
                        <c:v>18</c:v>
                      </c:pt>
                      <c:pt idx="37">
                        <c:v>18.5</c:v>
                      </c:pt>
                      <c:pt idx="38">
                        <c:v>19</c:v>
                      </c:pt>
                      <c:pt idx="39">
                        <c:v>19.5</c:v>
                      </c:pt>
                      <c:pt idx="40">
                        <c:v>20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'Ashtabula 50m'!$Z$2:$Z$42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5</c:v>
                      </c:pt>
                      <c:pt idx="1">
                        <c:v>162</c:v>
                      </c:pt>
                      <c:pt idx="2">
                        <c:v>222</c:v>
                      </c:pt>
                      <c:pt idx="3">
                        <c:v>335</c:v>
                      </c:pt>
                      <c:pt idx="4">
                        <c:v>448</c:v>
                      </c:pt>
                      <c:pt idx="5">
                        <c:v>573</c:v>
                      </c:pt>
                      <c:pt idx="6">
                        <c:v>683</c:v>
                      </c:pt>
                      <c:pt idx="7">
                        <c:v>738</c:v>
                      </c:pt>
                      <c:pt idx="8">
                        <c:v>743</c:v>
                      </c:pt>
                      <c:pt idx="9">
                        <c:v>756</c:v>
                      </c:pt>
                      <c:pt idx="10">
                        <c:v>711</c:v>
                      </c:pt>
                      <c:pt idx="11">
                        <c:v>655</c:v>
                      </c:pt>
                      <c:pt idx="12">
                        <c:v>545</c:v>
                      </c:pt>
                      <c:pt idx="13">
                        <c:v>451</c:v>
                      </c:pt>
                      <c:pt idx="14">
                        <c:v>327</c:v>
                      </c:pt>
                      <c:pt idx="15">
                        <c:v>277</c:v>
                      </c:pt>
                      <c:pt idx="16">
                        <c:v>188</c:v>
                      </c:pt>
                      <c:pt idx="17">
                        <c:v>153</c:v>
                      </c:pt>
                      <c:pt idx="18">
                        <c:v>125</c:v>
                      </c:pt>
                      <c:pt idx="19">
                        <c:v>129</c:v>
                      </c:pt>
                      <c:pt idx="20">
                        <c:v>74</c:v>
                      </c:pt>
                      <c:pt idx="21">
                        <c:v>48</c:v>
                      </c:pt>
                      <c:pt idx="22">
                        <c:v>49</c:v>
                      </c:pt>
                      <c:pt idx="23">
                        <c:v>38</c:v>
                      </c:pt>
                      <c:pt idx="24">
                        <c:v>37</c:v>
                      </c:pt>
                      <c:pt idx="25">
                        <c:v>16</c:v>
                      </c:pt>
                      <c:pt idx="26">
                        <c:v>13</c:v>
                      </c:pt>
                      <c:pt idx="27">
                        <c:v>3</c:v>
                      </c:pt>
                      <c:pt idx="28">
                        <c:v>15</c:v>
                      </c:pt>
                      <c:pt idx="29">
                        <c:v>0</c:v>
                      </c:pt>
                      <c:pt idx="30">
                        <c:v>8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2</c:v>
                      </c:pt>
                      <c:pt idx="35">
                        <c:v>0</c:v>
                      </c:pt>
                      <c:pt idx="36">
                        <c:v>1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79FF-4D20-8822-AD19C4632DF3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v>Node</c:v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'Ashtabula 50m'!$V$2:$V$42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5</c:v>
                      </c:pt>
                      <c:pt idx="1">
                        <c:v>65</c:v>
                      </c:pt>
                      <c:pt idx="2">
                        <c:v>168</c:v>
                      </c:pt>
                      <c:pt idx="3">
                        <c:v>248</c:v>
                      </c:pt>
                      <c:pt idx="4">
                        <c:v>330</c:v>
                      </c:pt>
                      <c:pt idx="5">
                        <c:v>373</c:v>
                      </c:pt>
                      <c:pt idx="6">
                        <c:v>445</c:v>
                      </c:pt>
                      <c:pt idx="7">
                        <c:v>428</c:v>
                      </c:pt>
                      <c:pt idx="8">
                        <c:v>508</c:v>
                      </c:pt>
                      <c:pt idx="9">
                        <c:v>572</c:v>
                      </c:pt>
                      <c:pt idx="10">
                        <c:v>623</c:v>
                      </c:pt>
                      <c:pt idx="11">
                        <c:v>631</c:v>
                      </c:pt>
                      <c:pt idx="12">
                        <c:v>594</c:v>
                      </c:pt>
                      <c:pt idx="13">
                        <c:v>596</c:v>
                      </c:pt>
                      <c:pt idx="14">
                        <c:v>460</c:v>
                      </c:pt>
                      <c:pt idx="15">
                        <c:v>416</c:v>
                      </c:pt>
                      <c:pt idx="16">
                        <c:v>356</c:v>
                      </c:pt>
                      <c:pt idx="17">
                        <c:v>284</c:v>
                      </c:pt>
                      <c:pt idx="18">
                        <c:v>285</c:v>
                      </c:pt>
                      <c:pt idx="19">
                        <c:v>215</c:v>
                      </c:pt>
                      <c:pt idx="20">
                        <c:v>182</c:v>
                      </c:pt>
                      <c:pt idx="21">
                        <c:v>141</c:v>
                      </c:pt>
                      <c:pt idx="22">
                        <c:v>143</c:v>
                      </c:pt>
                      <c:pt idx="23">
                        <c:v>129</c:v>
                      </c:pt>
                      <c:pt idx="24">
                        <c:v>94</c:v>
                      </c:pt>
                      <c:pt idx="25">
                        <c:v>65</c:v>
                      </c:pt>
                      <c:pt idx="26">
                        <c:v>45</c:v>
                      </c:pt>
                      <c:pt idx="27">
                        <c:v>36</c:v>
                      </c:pt>
                      <c:pt idx="28">
                        <c:v>29</c:v>
                      </c:pt>
                      <c:pt idx="29">
                        <c:v>20</c:v>
                      </c:pt>
                      <c:pt idx="30">
                        <c:v>27</c:v>
                      </c:pt>
                      <c:pt idx="31">
                        <c:v>6</c:v>
                      </c:pt>
                      <c:pt idx="32">
                        <c:v>5</c:v>
                      </c:pt>
                      <c:pt idx="33">
                        <c:v>1</c:v>
                      </c:pt>
                      <c:pt idx="34">
                        <c:v>1</c:v>
                      </c:pt>
                      <c:pt idx="35">
                        <c:v>4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79FF-4D20-8822-AD19C4632DF3}"/>
                  </c:ext>
                </c:extLst>
              </c15:ser>
            </c15:filteredLineSeries>
          </c:ext>
        </c:extLst>
      </c:lineChart>
      <c:catAx>
        <c:axId val="217391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067456"/>
        <c:crosses val="autoZero"/>
        <c:auto val="1"/>
        <c:lblAlgn val="ctr"/>
        <c:lblOffset val="100"/>
        <c:noMultiLvlLbl val="0"/>
      </c:catAx>
      <c:valAx>
        <c:axId val="222067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7391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20C803-9529-4853-9613-284714067D7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BC93A6-15AA-42E1-8AE2-F6E05B69C5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Predictive maintenance model for GW 87/1500</a:t>
          </a:r>
        </a:p>
      </dgm:t>
    </dgm:pt>
    <dgm:pt modelId="{0F71F03C-9D8A-4A20-A6B8-D57A48EC80D7}" type="parTrans" cxnId="{DCB6D9C1-3DE0-4E6B-9166-9C1E81F6EB75}">
      <dgm:prSet/>
      <dgm:spPr/>
      <dgm:t>
        <a:bodyPr/>
        <a:lstStyle/>
        <a:p>
          <a:endParaRPr lang="en-US"/>
        </a:p>
      </dgm:t>
    </dgm:pt>
    <dgm:pt modelId="{77CBBB4F-66EC-4625-9C3E-E73F2E9F8B9C}" type="sibTrans" cxnId="{DCB6D9C1-3DE0-4E6B-9166-9C1E81F6EB75}">
      <dgm:prSet/>
      <dgm:spPr/>
      <dgm:t>
        <a:bodyPr/>
        <a:lstStyle/>
        <a:p>
          <a:endParaRPr lang="en-US"/>
        </a:p>
      </dgm:t>
    </dgm:pt>
    <dgm:pt modelId="{D54CA33F-906D-4381-95AE-B810BC9366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Electricity price forecasting</a:t>
          </a:r>
        </a:p>
      </dgm:t>
    </dgm:pt>
    <dgm:pt modelId="{87474513-B69E-47CC-87DE-ABB0D9471C58}" type="parTrans" cxnId="{4C74A558-B0FE-4091-B0E9-7BF3EE814C54}">
      <dgm:prSet/>
      <dgm:spPr/>
      <dgm:t>
        <a:bodyPr/>
        <a:lstStyle/>
        <a:p>
          <a:endParaRPr lang="en-US"/>
        </a:p>
      </dgm:t>
    </dgm:pt>
    <dgm:pt modelId="{CADFF953-7DA6-45E2-93D3-01167B4EA182}" type="sibTrans" cxnId="{4C74A558-B0FE-4091-B0E9-7BF3EE814C54}">
      <dgm:prSet/>
      <dgm:spPr/>
      <dgm:t>
        <a:bodyPr/>
        <a:lstStyle/>
        <a:p>
          <a:endParaRPr lang="en-US"/>
        </a:p>
      </dgm:t>
    </dgm:pt>
    <dgm:pt modelId="{8A99CA4E-0F56-49B1-A285-579DC9FA50C8}" type="pres">
      <dgm:prSet presAssocID="{4C20C803-9529-4853-9613-284714067D7A}" presName="root" presStyleCnt="0">
        <dgm:presLayoutVars>
          <dgm:dir/>
          <dgm:resizeHandles val="exact"/>
        </dgm:presLayoutVars>
      </dgm:prSet>
      <dgm:spPr/>
    </dgm:pt>
    <dgm:pt modelId="{EC900C72-6281-4F68-B43A-0C302297CB55}" type="pres">
      <dgm:prSet presAssocID="{A3BC93A6-15AA-42E1-8AE2-F6E05B69C510}" presName="compNode" presStyleCnt="0"/>
      <dgm:spPr/>
    </dgm:pt>
    <dgm:pt modelId="{DEA1C662-C75A-408D-B20A-2DB4C811E020}" type="pres">
      <dgm:prSet presAssocID="{A3BC93A6-15AA-42E1-8AE2-F6E05B69C510}" presName="bgRect" presStyleLbl="bgShp" presStyleIdx="0" presStyleCnt="2"/>
      <dgm:spPr/>
    </dgm:pt>
    <dgm:pt modelId="{06E24C27-3FDC-4ED0-8415-E87E029CCFA7}" type="pres">
      <dgm:prSet presAssocID="{A3BC93A6-15AA-42E1-8AE2-F6E05B69C51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E53C66E1-440A-4AA2-BC3C-081484E7C211}" type="pres">
      <dgm:prSet presAssocID="{A3BC93A6-15AA-42E1-8AE2-F6E05B69C510}" presName="spaceRect" presStyleCnt="0"/>
      <dgm:spPr/>
    </dgm:pt>
    <dgm:pt modelId="{D14C417E-9486-47E7-9A7E-D3F27BED6768}" type="pres">
      <dgm:prSet presAssocID="{A3BC93A6-15AA-42E1-8AE2-F6E05B69C510}" presName="parTx" presStyleLbl="revTx" presStyleIdx="0" presStyleCnt="2">
        <dgm:presLayoutVars>
          <dgm:chMax val="0"/>
          <dgm:chPref val="0"/>
        </dgm:presLayoutVars>
      </dgm:prSet>
      <dgm:spPr/>
    </dgm:pt>
    <dgm:pt modelId="{CFFFAF02-5A42-4D8E-8EEB-0B733301DB93}" type="pres">
      <dgm:prSet presAssocID="{77CBBB4F-66EC-4625-9C3E-E73F2E9F8B9C}" presName="sibTrans" presStyleCnt="0"/>
      <dgm:spPr/>
    </dgm:pt>
    <dgm:pt modelId="{9FA5E77B-61B0-4936-8CFC-EA02A80AF3BB}" type="pres">
      <dgm:prSet presAssocID="{D54CA33F-906D-4381-95AE-B810BC93666D}" presName="compNode" presStyleCnt="0"/>
      <dgm:spPr/>
    </dgm:pt>
    <dgm:pt modelId="{01BE83AA-6E96-407D-A096-0497E72927F5}" type="pres">
      <dgm:prSet presAssocID="{D54CA33F-906D-4381-95AE-B810BC93666D}" presName="bgRect" presStyleLbl="bgShp" presStyleIdx="1" presStyleCnt="2"/>
      <dgm:spPr/>
    </dgm:pt>
    <dgm:pt modelId="{838F9C4B-8800-4028-AED3-3B0BF513760B}" type="pres">
      <dgm:prSet presAssocID="{D54CA33F-906D-4381-95AE-B810BC93666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198AAF00-052B-4FED-85F7-60884D5B019D}" type="pres">
      <dgm:prSet presAssocID="{D54CA33F-906D-4381-95AE-B810BC93666D}" presName="spaceRect" presStyleCnt="0"/>
      <dgm:spPr/>
    </dgm:pt>
    <dgm:pt modelId="{BEFA8406-D705-4DA2-8371-983A0EF713CE}" type="pres">
      <dgm:prSet presAssocID="{D54CA33F-906D-4381-95AE-B810BC93666D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77DE6E78-FC01-41F9-A620-6A48A60A56B1}" type="presOf" srcId="{A3BC93A6-15AA-42E1-8AE2-F6E05B69C510}" destId="{D14C417E-9486-47E7-9A7E-D3F27BED6768}" srcOrd="0" destOrd="0" presId="urn:microsoft.com/office/officeart/2018/2/layout/IconVerticalSolidList"/>
    <dgm:cxn modelId="{4C74A558-B0FE-4091-B0E9-7BF3EE814C54}" srcId="{4C20C803-9529-4853-9613-284714067D7A}" destId="{D54CA33F-906D-4381-95AE-B810BC93666D}" srcOrd="1" destOrd="0" parTransId="{87474513-B69E-47CC-87DE-ABB0D9471C58}" sibTransId="{CADFF953-7DA6-45E2-93D3-01167B4EA182}"/>
    <dgm:cxn modelId="{54D8378F-AC36-4F9F-9981-9A4B0CEA9722}" type="presOf" srcId="{D54CA33F-906D-4381-95AE-B810BC93666D}" destId="{BEFA8406-D705-4DA2-8371-983A0EF713CE}" srcOrd="0" destOrd="0" presId="urn:microsoft.com/office/officeart/2018/2/layout/IconVerticalSolidList"/>
    <dgm:cxn modelId="{DCB6D9C1-3DE0-4E6B-9166-9C1E81F6EB75}" srcId="{4C20C803-9529-4853-9613-284714067D7A}" destId="{A3BC93A6-15AA-42E1-8AE2-F6E05B69C510}" srcOrd="0" destOrd="0" parTransId="{0F71F03C-9D8A-4A20-A6B8-D57A48EC80D7}" sibTransId="{77CBBB4F-66EC-4625-9C3E-E73F2E9F8B9C}"/>
    <dgm:cxn modelId="{60DDEAD0-1A73-4C60-A0C4-093D48A5CF61}" type="presOf" srcId="{4C20C803-9529-4853-9613-284714067D7A}" destId="{8A99CA4E-0F56-49B1-A285-579DC9FA50C8}" srcOrd="0" destOrd="0" presId="urn:microsoft.com/office/officeart/2018/2/layout/IconVerticalSolidList"/>
    <dgm:cxn modelId="{E4628313-E9CB-4E25-B242-C95D2FB1774B}" type="presParOf" srcId="{8A99CA4E-0F56-49B1-A285-579DC9FA50C8}" destId="{EC900C72-6281-4F68-B43A-0C302297CB55}" srcOrd="0" destOrd="0" presId="urn:microsoft.com/office/officeart/2018/2/layout/IconVerticalSolidList"/>
    <dgm:cxn modelId="{90FDC9CE-1F8C-4E27-80DD-4A7DF35AC414}" type="presParOf" srcId="{EC900C72-6281-4F68-B43A-0C302297CB55}" destId="{DEA1C662-C75A-408D-B20A-2DB4C811E020}" srcOrd="0" destOrd="0" presId="urn:microsoft.com/office/officeart/2018/2/layout/IconVerticalSolidList"/>
    <dgm:cxn modelId="{42FB1B24-EFB1-488B-9D63-6EEDEB2E1841}" type="presParOf" srcId="{EC900C72-6281-4F68-B43A-0C302297CB55}" destId="{06E24C27-3FDC-4ED0-8415-E87E029CCFA7}" srcOrd="1" destOrd="0" presId="urn:microsoft.com/office/officeart/2018/2/layout/IconVerticalSolidList"/>
    <dgm:cxn modelId="{CFE5855A-8B29-4723-B931-A7BF21FB2DB2}" type="presParOf" srcId="{EC900C72-6281-4F68-B43A-0C302297CB55}" destId="{E53C66E1-440A-4AA2-BC3C-081484E7C211}" srcOrd="2" destOrd="0" presId="urn:microsoft.com/office/officeart/2018/2/layout/IconVerticalSolidList"/>
    <dgm:cxn modelId="{98D13890-9BA7-4BF8-8A47-42F55F2F4D2D}" type="presParOf" srcId="{EC900C72-6281-4F68-B43A-0C302297CB55}" destId="{D14C417E-9486-47E7-9A7E-D3F27BED6768}" srcOrd="3" destOrd="0" presId="urn:microsoft.com/office/officeart/2018/2/layout/IconVerticalSolidList"/>
    <dgm:cxn modelId="{730DFCC1-6A7A-4FD2-A12B-297B5B9BC16D}" type="presParOf" srcId="{8A99CA4E-0F56-49B1-A285-579DC9FA50C8}" destId="{CFFFAF02-5A42-4D8E-8EEB-0B733301DB93}" srcOrd="1" destOrd="0" presId="urn:microsoft.com/office/officeart/2018/2/layout/IconVerticalSolidList"/>
    <dgm:cxn modelId="{D5EE18E2-8E63-40D6-B288-B795DB0B06C0}" type="presParOf" srcId="{8A99CA4E-0F56-49B1-A285-579DC9FA50C8}" destId="{9FA5E77B-61B0-4936-8CFC-EA02A80AF3BB}" srcOrd="2" destOrd="0" presId="urn:microsoft.com/office/officeart/2018/2/layout/IconVerticalSolidList"/>
    <dgm:cxn modelId="{6CA4FDB2-3EF5-4FBE-8AC6-8CB443F154BF}" type="presParOf" srcId="{9FA5E77B-61B0-4936-8CFC-EA02A80AF3BB}" destId="{01BE83AA-6E96-407D-A096-0497E72927F5}" srcOrd="0" destOrd="0" presId="urn:microsoft.com/office/officeart/2018/2/layout/IconVerticalSolidList"/>
    <dgm:cxn modelId="{76277CF5-39CE-4A66-A6DC-48ECC5C68D96}" type="presParOf" srcId="{9FA5E77B-61B0-4936-8CFC-EA02A80AF3BB}" destId="{838F9C4B-8800-4028-AED3-3B0BF513760B}" srcOrd="1" destOrd="0" presId="urn:microsoft.com/office/officeart/2018/2/layout/IconVerticalSolidList"/>
    <dgm:cxn modelId="{F58F57C4-1EFE-473D-A078-7873CF2CAB0A}" type="presParOf" srcId="{9FA5E77B-61B0-4936-8CFC-EA02A80AF3BB}" destId="{198AAF00-052B-4FED-85F7-60884D5B019D}" srcOrd="2" destOrd="0" presId="urn:microsoft.com/office/officeart/2018/2/layout/IconVerticalSolidList"/>
    <dgm:cxn modelId="{BF97186C-0128-4365-BD0E-200DC4031E4F}" type="presParOf" srcId="{9FA5E77B-61B0-4936-8CFC-EA02A80AF3BB}" destId="{BEFA8406-D705-4DA2-8371-983A0EF713C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1C662-C75A-408D-B20A-2DB4C811E020}">
      <dsp:nvSpPr>
        <dsp:cNvPr id="0" name=""/>
        <dsp:cNvSpPr/>
      </dsp:nvSpPr>
      <dsp:spPr>
        <a:xfrm>
          <a:off x="0" y="761534"/>
          <a:ext cx="10515600" cy="140590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E24C27-3FDC-4ED0-8415-E87E029CCFA7}">
      <dsp:nvSpPr>
        <dsp:cNvPr id="0" name=""/>
        <dsp:cNvSpPr/>
      </dsp:nvSpPr>
      <dsp:spPr>
        <a:xfrm>
          <a:off x="425287" y="1077864"/>
          <a:ext cx="773250" cy="7732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4C417E-9486-47E7-9A7E-D3F27BED6768}">
      <dsp:nvSpPr>
        <dsp:cNvPr id="0" name=""/>
        <dsp:cNvSpPr/>
      </dsp:nvSpPr>
      <dsp:spPr>
        <a:xfrm>
          <a:off x="1623825" y="761534"/>
          <a:ext cx="8891774" cy="1405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792" tIns="148792" rIns="148792" bIns="14879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Predictive maintenance model for GW 87/1500</a:t>
          </a:r>
        </a:p>
      </dsp:txBody>
      <dsp:txXfrm>
        <a:off x="1623825" y="761534"/>
        <a:ext cx="8891774" cy="1405909"/>
      </dsp:txXfrm>
    </dsp:sp>
    <dsp:sp modelId="{01BE83AA-6E96-407D-A096-0497E72927F5}">
      <dsp:nvSpPr>
        <dsp:cNvPr id="0" name=""/>
        <dsp:cNvSpPr/>
      </dsp:nvSpPr>
      <dsp:spPr>
        <a:xfrm>
          <a:off x="0" y="2518921"/>
          <a:ext cx="10515600" cy="140590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F9C4B-8800-4028-AED3-3B0BF513760B}">
      <dsp:nvSpPr>
        <dsp:cNvPr id="0" name=""/>
        <dsp:cNvSpPr/>
      </dsp:nvSpPr>
      <dsp:spPr>
        <a:xfrm>
          <a:off x="425287" y="2835251"/>
          <a:ext cx="773250" cy="7732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A8406-D705-4DA2-8371-983A0EF713CE}">
      <dsp:nvSpPr>
        <dsp:cNvPr id="0" name=""/>
        <dsp:cNvSpPr/>
      </dsp:nvSpPr>
      <dsp:spPr>
        <a:xfrm>
          <a:off x="1623825" y="2518921"/>
          <a:ext cx="8891774" cy="1405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792" tIns="148792" rIns="148792" bIns="14879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Electricity price forecasting</a:t>
          </a:r>
        </a:p>
      </dsp:txBody>
      <dsp:txXfrm>
        <a:off x="1623825" y="2518921"/>
        <a:ext cx="8891774" cy="1405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2771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323B8DED-EBA2-4766-908C-A1784D075350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8188" y="1152525"/>
            <a:ext cx="5534025" cy="3113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38749"/>
            <a:ext cx="5608320" cy="3631704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2770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320F8B05-337B-4454-B558-930237D0DB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1371601"/>
            <a:ext cx="12192000" cy="5486399"/>
            <a:chOff x="0" y="1371601"/>
            <a:chExt cx="12192000" cy="548639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59" r="73275" b="953"/>
            <a:stretch/>
          </p:blipFill>
          <p:spPr>
            <a:xfrm>
              <a:off x="0" y="1371601"/>
              <a:ext cx="2531644" cy="54863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47" t="78760"/>
            <a:stretch/>
          </p:blipFill>
          <p:spPr>
            <a:xfrm>
              <a:off x="2474284" y="4750654"/>
              <a:ext cx="9717716" cy="210734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2474284" y="1371601"/>
              <a:ext cx="9717716" cy="3379053"/>
            </a:xfrm>
            <a:prstGeom prst="rect">
              <a:avLst/>
            </a:prstGeom>
            <a:solidFill>
              <a:srgbClr val="004A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651834" y="2299018"/>
            <a:ext cx="7419975" cy="931862"/>
          </a:xfrm>
        </p:spPr>
        <p:txBody>
          <a:bodyPr/>
          <a:lstStyle>
            <a:lvl1pPr marL="0" indent="0" algn="ctr">
              <a:buNone/>
              <a:defRPr b="1" cap="all" baseline="0">
                <a:solidFill>
                  <a:schemeClr val="bg1"/>
                </a:solidFill>
                <a:latin typeface="+mj-lt"/>
              </a:defRPr>
            </a:lvl1pPr>
            <a:lvl2pPr>
              <a:defRPr b="1" cap="all" baseline="0">
                <a:solidFill>
                  <a:schemeClr val="bg1"/>
                </a:solidFill>
                <a:latin typeface="+mj-lt"/>
              </a:defRPr>
            </a:lvl2pPr>
            <a:lvl3pPr>
              <a:defRPr b="1" cap="all" baseline="0">
                <a:solidFill>
                  <a:schemeClr val="bg1"/>
                </a:solidFill>
                <a:latin typeface="+mj-lt"/>
              </a:defRPr>
            </a:lvl3pPr>
            <a:lvl4pPr>
              <a:defRPr b="1" cap="all" baseline="0">
                <a:solidFill>
                  <a:schemeClr val="bg1"/>
                </a:solidFill>
                <a:latin typeface="+mj-lt"/>
              </a:defRPr>
            </a:lvl4pPr>
            <a:lvl5pPr>
              <a:defRPr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blue and white square with white lines&#10;&#10;Description automatically generated">
            <a:extLst>
              <a:ext uri="{FF2B5EF4-FFF2-40B4-BE49-F238E27FC236}">
                <a16:creationId xmlns:a16="http://schemas.microsoft.com/office/drawing/2014/main" id="{4CD968B7-B1F5-10D5-59EA-D76F23D55B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71" y="125767"/>
            <a:ext cx="1742592" cy="118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91589"/>
            <a:ext cx="9144000" cy="960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540701"/>
            <a:ext cx="6172200" cy="43203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40701"/>
            <a:ext cx="3932237" cy="4328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C09D4-84DB-4B78-AF1D-B934C8797209}" type="datetime1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2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763" y="184498"/>
            <a:ext cx="9190037" cy="94910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509387"/>
            <a:ext cx="6172200" cy="4351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509387"/>
            <a:ext cx="3932237" cy="43596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9F6BC-BD2C-480D-AE7A-AC0D1779272C}" type="datetime1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73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741A1-E075-4A77-8317-1C6D1E49FF66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77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478071"/>
            <a:ext cx="2628900" cy="46988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478071"/>
            <a:ext cx="7734300" cy="46988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7A17-4B7D-4D6E-B9C2-D28203B9BD80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1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544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7" b="9286"/>
          <a:stretch/>
        </p:blipFill>
        <p:spPr>
          <a:xfrm>
            <a:off x="0" y="-1"/>
            <a:ext cx="12204753" cy="5686425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23825" y="5780384"/>
            <a:ext cx="9105900" cy="829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313233" y="5911279"/>
            <a:ext cx="29313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chemeClr val="tx1"/>
                </a:solidFill>
                <a:latin typeface="+mn-lt"/>
              </a:rPr>
              <a:t>12385 Township Rd</a:t>
            </a: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 215 | PO Box 894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baseline="0" dirty="0">
                <a:solidFill>
                  <a:schemeClr val="tx1"/>
                </a:solidFill>
                <a:latin typeface="+mn-lt"/>
              </a:rPr>
              <a:t>Findlay, Ohio 45840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877-298-5853</a:t>
            </a:r>
            <a:r>
              <a:rPr lang="en-US" sz="11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| </a:t>
            </a:r>
            <a:r>
              <a:rPr lang="en-US" sz="1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www.onepower.com</a:t>
            </a:r>
            <a:endParaRPr lang="en-US" sz="11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9314341" y="5895575"/>
            <a:ext cx="1" cy="598864"/>
          </a:xfrm>
          <a:prstGeom prst="line">
            <a:avLst/>
          </a:prstGeom>
          <a:ln w="19050">
            <a:solidFill>
              <a:srgbClr val="004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and white square with white lines&#10;&#10;Description automatically generated">
            <a:extLst>
              <a:ext uri="{FF2B5EF4-FFF2-40B4-BE49-F238E27FC236}">
                <a16:creationId xmlns:a16="http://schemas.microsoft.com/office/drawing/2014/main" id="{28AAB180-543A-AFAE-B764-8C916C2AFE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992" y="167618"/>
            <a:ext cx="2123923" cy="14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1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atin typeface="Palatino Linotype" panose="02040502050505030304" pitchFamily="18" charset="0"/>
              </a:defRPr>
            </a:lvl1pPr>
            <a:lvl2pPr>
              <a:defRPr>
                <a:latin typeface="Palatino Linotype" panose="02040502050505030304" pitchFamily="18" charset="0"/>
              </a:defRPr>
            </a:lvl2pPr>
            <a:lvl3pPr>
              <a:defRPr>
                <a:latin typeface="Palatino Linotype" panose="02040502050505030304" pitchFamily="18" charset="0"/>
              </a:defRPr>
            </a:lvl3pPr>
            <a:lvl4pPr>
              <a:defRPr>
                <a:latin typeface="Palatino Linotype" panose="02040502050505030304" pitchFamily="18" charset="0"/>
              </a:defRPr>
            </a:lvl4pPr>
            <a:lvl5pPr>
              <a:defRPr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E1AD1-8C34-4217-B81B-B9ABC8BB3121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4447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24295" y="809897"/>
            <a:ext cx="9629503" cy="417513"/>
          </a:xfrm>
        </p:spPr>
        <p:txBody>
          <a:bodyPr/>
          <a:lstStyle>
            <a:lvl1pPr marL="0" indent="0" algn="r">
              <a:buNone/>
              <a:defRPr b="1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41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478072"/>
            <a:ext cx="10515600" cy="308440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DA33A-E54C-442D-9186-352CD1C3D61D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7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96860"/>
            <a:ext cx="5181600" cy="4680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96860"/>
            <a:ext cx="5181600" cy="4680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B29F-4592-471E-BAC3-27AE3182B56C}" type="datetime1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58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224" y="365125"/>
            <a:ext cx="9683163" cy="7935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71808"/>
            <a:ext cx="5157787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42159"/>
            <a:ext cx="5157787" cy="3947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71808"/>
            <a:ext cx="5183188" cy="770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42159"/>
            <a:ext cx="5183188" cy="3947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BD660-C672-4606-9D09-165DFF4FC29C}" type="datetime1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6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463DC-FC82-4ED9-AC86-9975A7C3DDCC}" type="datetime1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2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9001-50EA-470E-A2C4-93317094E12C}" type="datetime1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9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90597"/>
            <a:ext cx="10515600" cy="468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3E46F-87FE-46F2-961E-ECA482E6E173}" type="datetime1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3DFA-70F6-4220-86AB-AD3183C08C9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 flipV="1">
            <a:off x="0" y="1346952"/>
            <a:ext cx="12192000" cy="53951"/>
          </a:xfrm>
          <a:prstGeom prst="rect">
            <a:avLst/>
          </a:prstGeom>
          <a:solidFill>
            <a:srgbClr val="004A8B"/>
          </a:solidFill>
          <a:ln>
            <a:noFill/>
          </a:ln>
          <a:effectLst/>
        </p:spPr>
        <p:txBody>
          <a:bodyPr vert="horz" wrap="square" lIns="27461" tIns="27461" rIns="27461" bIns="27461" numCol="1" anchor="t" anchorCtr="0" compatLnSpc="1">
            <a:prstTxWarp prst="textNoShape">
              <a:avLst/>
            </a:prstTxWarp>
          </a:bodyPr>
          <a:lstStyle/>
          <a:p>
            <a:endParaRPr lang="en-US" sz="1351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6"/>
            <a:ext cx="789492" cy="77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3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479250" y="1923067"/>
            <a:ext cx="8592560" cy="2121031"/>
          </a:xfrm>
        </p:spPr>
        <p:txBody>
          <a:bodyPr>
            <a:normAutofit/>
          </a:bodyPr>
          <a:lstStyle/>
          <a:p>
            <a:r>
              <a:rPr lang="en-US" sz="4800" dirty="0"/>
              <a:t>Machine learning in </a:t>
            </a:r>
            <a:r>
              <a:rPr lang="en-US" sz="4800" dirty="0" err="1"/>
              <a:t>mcp</a:t>
            </a:r>
            <a:r>
              <a:rPr lang="en-US" sz="4800" dirty="0"/>
              <a:t> </a:t>
            </a:r>
          </a:p>
          <a:p>
            <a:r>
              <a:rPr lang="en-US" dirty="0"/>
              <a:t>Pablo </a:t>
            </a:r>
            <a:r>
              <a:rPr lang="en-US" dirty="0" err="1"/>
              <a:t>nieves</a:t>
            </a:r>
            <a:endParaRPr lang="en-US" dirty="0"/>
          </a:p>
          <a:p>
            <a:r>
              <a:rPr lang="en-US" dirty="0"/>
              <a:t>5/20/2025</a:t>
            </a:r>
          </a:p>
        </p:txBody>
      </p:sp>
    </p:spTree>
    <p:extLst>
      <p:ext uri="{BB962C8B-B14F-4D97-AF65-F5344CB8AC3E}">
        <p14:creationId xmlns:p14="http://schemas.microsoft.com/office/powerpoint/2010/main" val="328952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80118-2FE4-2F45-DEC9-888D28F38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BA8B4A-0254-AD4B-912D-BC284DE07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Translating these instructions to a computer adds another level of complexity…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6397D8-3F64-4450-E950-E7FDC16A0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B67881-11C1-054A-B6A3-A3140311D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MACHINE LEARNING?</a:t>
            </a:r>
            <a:br>
              <a:rPr lang="en-US" dirty="0"/>
            </a:br>
            <a:r>
              <a:rPr lang="en-US" sz="1800" dirty="0"/>
              <a:t>STATIC VS. dynamic algorithm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09A656-48A8-D67F-7A08-244F89C4B2F6}"/>
              </a:ext>
            </a:extLst>
          </p:cNvPr>
          <p:cNvGrpSpPr/>
          <p:nvPr/>
        </p:nvGrpSpPr>
        <p:grpSpPr>
          <a:xfrm>
            <a:off x="619817" y="2838521"/>
            <a:ext cx="5807413" cy="3217672"/>
            <a:chOff x="2655651" y="2959291"/>
            <a:chExt cx="5807413" cy="3217672"/>
          </a:xfrm>
        </p:grpSpPr>
        <p:sp>
          <p:nvSpPr>
            <p:cNvPr id="5" name="AutoShape 2" descr="Generated image">
              <a:extLst>
                <a:ext uri="{FF2B5EF4-FFF2-40B4-BE49-F238E27FC236}">
                  <a16:creationId xmlns:a16="http://schemas.microsoft.com/office/drawing/2014/main" id="{A6739967-924D-2B22-E195-EEEAAD80944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0" name="Picture 2" descr="Cats vs Dogs : Image Classification using CNN(95%)">
              <a:extLst>
                <a:ext uri="{FF2B5EF4-FFF2-40B4-BE49-F238E27FC236}">
                  <a16:creationId xmlns:a16="http://schemas.microsoft.com/office/drawing/2014/main" id="{BE06ABA9-B7BE-52EE-FC05-3A33E92A27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5651" y="2959291"/>
              <a:ext cx="5807413" cy="3217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38BAD88-5231-2806-7B1D-71D1267E12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3600" y="4066162"/>
              <a:ext cx="554965" cy="9727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5F75089-D162-C667-7E09-E547FEAC5E4E}"/>
                </a:ext>
              </a:extLst>
            </p:cNvPr>
            <p:cNvCxnSpPr>
              <a:cxnSpLocks/>
            </p:cNvCxnSpPr>
            <p:nvPr/>
          </p:nvCxnSpPr>
          <p:spPr>
            <a:xfrm>
              <a:off x="6716949" y="4066162"/>
              <a:ext cx="650009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F9BA7F4-B551-671C-1D09-F551681D8B5F}"/>
                </a:ext>
              </a:extLst>
            </p:cNvPr>
            <p:cNvCxnSpPr>
              <a:cxnSpLocks/>
            </p:cNvCxnSpPr>
            <p:nvPr/>
          </p:nvCxnSpPr>
          <p:spPr>
            <a:xfrm>
              <a:off x="7585342" y="4083660"/>
              <a:ext cx="652884" cy="7977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CAB20E8-F11A-B7D6-C6D2-141928F5B093}"/>
                </a:ext>
              </a:extLst>
            </p:cNvPr>
            <p:cNvCxnSpPr>
              <a:cxnSpLocks/>
            </p:cNvCxnSpPr>
            <p:nvPr/>
          </p:nvCxnSpPr>
          <p:spPr>
            <a:xfrm>
              <a:off x="3916392" y="4083660"/>
              <a:ext cx="41406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FD1F3DA-2EA0-1B21-D6AF-99D1E2675F54}"/>
                </a:ext>
              </a:extLst>
            </p:cNvPr>
            <p:cNvCxnSpPr>
              <a:cxnSpLocks/>
            </p:cNvCxnSpPr>
            <p:nvPr/>
          </p:nvCxnSpPr>
          <p:spPr>
            <a:xfrm>
              <a:off x="4694606" y="4066162"/>
              <a:ext cx="481243" cy="57387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E5EE309-EBF3-78A5-740B-E773A468EC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2864" y="4083660"/>
              <a:ext cx="576562" cy="9727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4EF9D7B-28FE-0C16-377B-FCACCD98D971}"/>
                </a:ext>
              </a:extLst>
            </p:cNvPr>
            <p:cNvCxnSpPr>
              <a:cxnSpLocks/>
            </p:cNvCxnSpPr>
            <p:nvPr/>
          </p:nvCxnSpPr>
          <p:spPr>
            <a:xfrm>
              <a:off x="3629426" y="4094855"/>
              <a:ext cx="28467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2A8C018-B48A-9C70-A5FA-560634A1D900}"/>
                </a:ext>
              </a:extLst>
            </p:cNvPr>
            <p:cNvCxnSpPr>
              <a:cxnSpLocks/>
            </p:cNvCxnSpPr>
            <p:nvPr/>
          </p:nvCxnSpPr>
          <p:spPr>
            <a:xfrm>
              <a:off x="4409934" y="4072035"/>
              <a:ext cx="28467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E6F4C4C-5F34-3DB0-48A1-868B6C70505E}"/>
                </a:ext>
              </a:extLst>
            </p:cNvPr>
            <p:cNvCxnSpPr>
              <a:cxnSpLocks/>
            </p:cNvCxnSpPr>
            <p:nvPr/>
          </p:nvCxnSpPr>
          <p:spPr>
            <a:xfrm>
              <a:off x="6521845" y="4066162"/>
              <a:ext cx="19510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168419F-C0EE-B772-9422-2B9C6D54E709}"/>
                </a:ext>
              </a:extLst>
            </p:cNvPr>
            <p:cNvCxnSpPr>
              <a:cxnSpLocks/>
            </p:cNvCxnSpPr>
            <p:nvPr/>
          </p:nvCxnSpPr>
          <p:spPr>
            <a:xfrm>
              <a:off x="7390238" y="4066162"/>
              <a:ext cx="19510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0E48B48-F4AB-E667-7C06-BF43CAB735B5}"/>
              </a:ext>
            </a:extLst>
          </p:cNvPr>
          <p:cNvSpPr txBox="1"/>
          <p:nvPr/>
        </p:nvSpPr>
        <p:spPr>
          <a:xfrm>
            <a:off x="6606059" y="2652730"/>
            <a:ext cx="5427789" cy="452431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First, detect where the eyes are:</a:t>
            </a:r>
          </a:p>
          <a:p>
            <a:r>
              <a:rPr lang="en-US" dirty="0"/>
              <a:t>Iterate over all the pixels. </a:t>
            </a:r>
          </a:p>
          <a:p>
            <a:r>
              <a:rPr lang="en-US" dirty="0"/>
              <a:t>If pixel is black, check if surrounding pixels are black</a:t>
            </a:r>
          </a:p>
          <a:p>
            <a:r>
              <a:rPr lang="en-US" dirty="0"/>
              <a:t>If not, continue</a:t>
            </a:r>
          </a:p>
          <a:p>
            <a:r>
              <a:rPr lang="en-US" dirty="0"/>
              <a:t>If yes, check if there is a significant number of black pixels together with circular shape. </a:t>
            </a:r>
          </a:p>
          <a:p>
            <a:r>
              <a:rPr lang="en-US" dirty="0"/>
              <a:t>Repeat the process for second eye.</a:t>
            </a:r>
          </a:p>
          <a:p>
            <a:r>
              <a:rPr lang="en-US" b="1" dirty="0"/>
              <a:t>Start measuring face:</a:t>
            </a:r>
          </a:p>
          <a:p>
            <a:r>
              <a:rPr lang="en-US" dirty="0"/>
              <a:t>Count the maximum number of black horizontal pixels on each eye position.</a:t>
            </a:r>
            <a:br>
              <a:rPr lang="en-US" dirty="0"/>
            </a:br>
            <a:r>
              <a:rPr lang="en-US" dirty="0"/>
              <a:t>Count the number of pixels between the interior edge of both eyes…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806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90026-7782-8A9B-6743-4C2992EFA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8BBA1A-FAB6-53F4-6697-AA1972F1C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But then… What happens if the images don’t have the format that we need for the algorithm to work?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DB2B20-DA3C-0318-18D9-BB4A7C3F4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F667E7-7681-70A9-3F91-BD294F5FE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MACHINE LEARNING?</a:t>
            </a:r>
            <a:br>
              <a:rPr lang="en-US" dirty="0"/>
            </a:br>
            <a:r>
              <a:rPr lang="en-US" sz="1800" dirty="0"/>
              <a:t>STATIC VS. dynamic algorithm</a:t>
            </a:r>
          </a:p>
        </p:txBody>
      </p:sp>
      <p:pic>
        <p:nvPicPr>
          <p:cNvPr id="5124" name="Picture 4" descr="Dognition | Find the Genius in Your Dog">
            <a:extLst>
              <a:ext uri="{FF2B5EF4-FFF2-40B4-BE49-F238E27FC236}">
                <a16:creationId xmlns:a16="http://schemas.microsoft.com/office/drawing/2014/main" id="{1D8FB1DA-2307-F8D7-6536-19FC16A5B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052" y="2910212"/>
            <a:ext cx="1871115" cy="153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10,600+ Cat Side Profile Stock Photos, Pictures &amp; Royalty-Free Images -  iStock | Cat face">
            <a:extLst>
              <a:ext uri="{FF2B5EF4-FFF2-40B4-BE49-F238E27FC236}">
                <a16:creationId xmlns:a16="http://schemas.microsoft.com/office/drawing/2014/main" id="{B634B91B-0B59-BA52-D289-4906AF9C8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94" y="4610911"/>
            <a:ext cx="1889119" cy="174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912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59C7C-5F68-553C-5107-CC0FAB398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48D2D4-810F-5A75-6A6D-75FCBF121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But then… What happens if the images don’t have the format that we need for the algorithm to work?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2E31A2-D0AB-0CBA-60F3-659B1C6A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62F745-6F70-92D8-E43C-89F0CE8A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MACHINE LEARNING?</a:t>
            </a:r>
            <a:br>
              <a:rPr lang="en-US" dirty="0"/>
            </a:br>
            <a:r>
              <a:rPr lang="en-US" sz="1800" dirty="0"/>
              <a:t>STATIC VS. dynamic algorithm</a:t>
            </a:r>
          </a:p>
        </p:txBody>
      </p:sp>
      <p:pic>
        <p:nvPicPr>
          <p:cNvPr id="5124" name="Picture 4" descr="Dognition | Find the Genius in Your Dog">
            <a:extLst>
              <a:ext uri="{FF2B5EF4-FFF2-40B4-BE49-F238E27FC236}">
                <a16:creationId xmlns:a16="http://schemas.microsoft.com/office/drawing/2014/main" id="{7930EFE8-5C5B-BA2B-FC4C-1653D84DE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052" y="2910212"/>
            <a:ext cx="1871115" cy="153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10,600+ Cat Side Profile Stock Photos, Pictures &amp; Royalty-Free Images -  iStock | Cat face">
            <a:extLst>
              <a:ext uri="{FF2B5EF4-FFF2-40B4-BE49-F238E27FC236}">
                <a16:creationId xmlns:a16="http://schemas.microsoft.com/office/drawing/2014/main" id="{E1554450-5999-E0DF-65D3-C7937357B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94" y="4610911"/>
            <a:ext cx="1889119" cy="174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7+ Hundred Carlino Dog Royalty-Free Images, Stock Photos &amp; Pictures |  Shutterstock">
            <a:extLst>
              <a:ext uri="{FF2B5EF4-FFF2-40B4-BE49-F238E27FC236}">
                <a16:creationId xmlns:a16="http://schemas.microsoft.com/office/drawing/2014/main" id="{4ECF337B-9A5D-67E5-1F9F-550892FB9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r="5022" b="8437"/>
          <a:stretch/>
        </p:blipFill>
        <p:spPr bwMode="auto">
          <a:xfrm>
            <a:off x="5258694" y="3492979"/>
            <a:ext cx="1871116" cy="165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F672DD-2066-2494-1658-08CD553EC63F}"/>
              </a:ext>
            </a:extLst>
          </p:cNvPr>
          <p:cNvSpPr txBox="1"/>
          <p:nvPr/>
        </p:nvSpPr>
        <p:spPr>
          <a:xfrm>
            <a:off x="4097547" y="3016930"/>
            <a:ext cx="3856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what if the dog looks like this?</a:t>
            </a:r>
          </a:p>
        </p:txBody>
      </p:sp>
    </p:spTree>
    <p:extLst>
      <p:ext uri="{BB962C8B-B14F-4D97-AF65-F5344CB8AC3E}">
        <p14:creationId xmlns:p14="http://schemas.microsoft.com/office/powerpoint/2010/main" val="201494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C034A-ECAE-CB91-CF7C-0E80F7E14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98747E-A8EF-C235-85A1-56E95D0C2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But then… What happens if the images don’t have the format that we need for the algorithm to work?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0C44DB-43F0-FC61-BE58-BDCBC034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B21EB6-2A06-1CAC-2498-5E14F5F11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MACHINE LEARNING?</a:t>
            </a:r>
            <a:br>
              <a:rPr lang="en-US" dirty="0"/>
            </a:br>
            <a:r>
              <a:rPr lang="en-US" sz="1800" dirty="0"/>
              <a:t>STATIC VS. dynamic algorithm</a:t>
            </a:r>
          </a:p>
        </p:txBody>
      </p:sp>
      <p:pic>
        <p:nvPicPr>
          <p:cNvPr id="5124" name="Picture 4" descr="Dognition | Find the Genius in Your Dog">
            <a:extLst>
              <a:ext uri="{FF2B5EF4-FFF2-40B4-BE49-F238E27FC236}">
                <a16:creationId xmlns:a16="http://schemas.microsoft.com/office/drawing/2014/main" id="{9A40782C-D232-940C-27CA-F1E3A3237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052" y="2910212"/>
            <a:ext cx="1871115" cy="153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10,600+ Cat Side Profile Stock Photos, Pictures &amp; Royalty-Free Images -  iStock | Cat face">
            <a:extLst>
              <a:ext uri="{FF2B5EF4-FFF2-40B4-BE49-F238E27FC236}">
                <a16:creationId xmlns:a16="http://schemas.microsoft.com/office/drawing/2014/main" id="{55DCF5B3-547A-8E87-6922-55C2AF219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94" y="4610911"/>
            <a:ext cx="1889119" cy="174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7+ Hundred Carlino Dog Royalty-Free Images, Stock Photos &amp; Pictures |  Shutterstock">
            <a:extLst>
              <a:ext uri="{FF2B5EF4-FFF2-40B4-BE49-F238E27FC236}">
                <a16:creationId xmlns:a16="http://schemas.microsoft.com/office/drawing/2014/main" id="{90243FDF-C484-EEC7-3AC3-4981B68A1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r="5022" b="8437"/>
          <a:stretch/>
        </p:blipFill>
        <p:spPr bwMode="auto">
          <a:xfrm>
            <a:off x="5258694" y="3492979"/>
            <a:ext cx="1871116" cy="165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F7A9C7-2341-5591-01C5-D68A8E917E2A}"/>
              </a:ext>
            </a:extLst>
          </p:cNvPr>
          <p:cNvSpPr txBox="1"/>
          <p:nvPr/>
        </p:nvSpPr>
        <p:spPr>
          <a:xfrm>
            <a:off x="4097547" y="3016930"/>
            <a:ext cx="3856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what if the dog looks like this?</a:t>
            </a:r>
          </a:p>
        </p:txBody>
      </p:sp>
      <p:pic>
        <p:nvPicPr>
          <p:cNvPr id="9220" name="Picture 4" descr="39+ Thousand Behind Dog Royalty-Free Images, Stock Photos &amp; Pictures |  Shutterstock">
            <a:extLst>
              <a:ext uri="{FF2B5EF4-FFF2-40B4-BE49-F238E27FC236}">
                <a16:creationId xmlns:a16="http://schemas.microsoft.com/office/drawing/2014/main" id="{64C80FAD-B190-A7E9-5F3A-1F780857B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148" y="2655184"/>
            <a:ext cx="1117059" cy="167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D2C48E-6497-4345-D170-E47932A70588}"/>
              </a:ext>
            </a:extLst>
          </p:cNvPr>
          <p:cNvSpPr txBox="1"/>
          <p:nvPr/>
        </p:nvSpPr>
        <p:spPr>
          <a:xfrm>
            <a:off x="7953555" y="2470518"/>
            <a:ext cx="3856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how can we approach this?</a:t>
            </a:r>
          </a:p>
        </p:txBody>
      </p:sp>
    </p:spTree>
    <p:extLst>
      <p:ext uri="{BB962C8B-B14F-4D97-AF65-F5344CB8AC3E}">
        <p14:creationId xmlns:p14="http://schemas.microsoft.com/office/powerpoint/2010/main" val="1954681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0BB93-9069-F096-42D6-DD77FDA23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06EA6D-022E-262F-B8CA-128B03416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But then… What happens if the images don’t have the format that we need for the algorithm to work?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7D6C22-6F4D-C400-77DF-0F9C2ADB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753A20-988A-FE8B-1B81-F2DCB7C0D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MACHINE LEARNING?</a:t>
            </a:r>
            <a:br>
              <a:rPr lang="en-US" dirty="0"/>
            </a:br>
            <a:r>
              <a:rPr lang="en-US" sz="1800" dirty="0"/>
              <a:t>STATIC VS. dynamic algorithm</a:t>
            </a:r>
          </a:p>
        </p:txBody>
      </p:sp>
      <p:pic>
        <p:nvPicPr>
          <p:cNvPr id="5124" name="Picture 4" descr="Dognition | Find the Genius in Your Dog">
            <a:extLst>
              <a:ext uri="{FF2B5EF4-FFF2-40B4-BE49-F238E27FC236}">
                <a16:creationId xmlns:a16="http://schemas.microsoft.com/office/drawing/2014/main" id="{4500EB34-45CE-0019-3A22-36FD00839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052" y="2910212"/>
            <a:ext cx="1871115" cy="153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10,600+ Cat Side Profile Stock Photos, Pictures &amp; Royalty-Free Images -  iStock | Cat face">
            <a:extLst>
              <a:ext uri="{FF2B5EF4-FFF2-40B4-BE49-F238E27FC236}">
                <a16:creationId xmlns:a16="http://schemas.microsoft.com/office/drawing/2014/main" id="{6EF91F72-72A2-71B7-02B0-06BBF0621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94" y="4610911"/>
            <a:ext cx="1889119" cy="174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7+ Hundred Carlino Dog Royalty-Free Images, Stock Photos &amp; Pictures |  Shutterstock">
            <a:extLst>
              <a:ext uri="{FF2B5EF4-FFF2-40B4-BE49-F238E27FC236}">
                <a16:creationId xmlns:a16="http://schemas.microsoft.com/office/drawing/2014/main" id="{845097D5-24D9-A1E9-5C1B-C2A840F6E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r="5022" b="8437"/>
          <a:stretch/>
        </p:blipFill>
        <p:spPr bwMode="auto">
          <a:xfrm>
            <a:off x="5258694" y="3492979"/>
            <a:ext cx="1871116" cy="165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9D2D32-0E29-1288-4108-03E29C507A40}"/>
              </a:ext>
            </a:extLst>
          </p:cNvPr>
          <p:cNvSpPr txBox="1"/>
          <p:nvPr/>
        </p:nvSpPr>
        <p:spPr>
          <a:xfrm>
            <a:off x="4097547" y="3016930"/>
            <a:ext cx="3856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what if the dog looks like this?</a:t>
            </a:r>
          </a:p>
        </p:txBody>
      </p:sp>
      <p:pic>
        <p:nvPicPr>
          <p:cNvPr id="9220" name="Picture 4" descr="39+ Thousand Behind Dog Royalty-Free Images, Stock Photos &amp; Pictures |  Shutterstock">
            <a:extLst>
              <a:ext uri="{FF2B5EF4-FFF2-40B4-BE49-F238E27FC236}">
                <a16:creationId xmlns:a16="http://schemas.microsoft.com/office/drawing/2014/main" id="{C5672CF9-245E-3B9D-0A0B-094A01FDB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148" y="2655184"/>
            <a:ext cx="1117059" cy="167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WeRateDogs | This is Winter. She took some selfies for a new profile  picture. Really hard to narrow it down when you only have good angles.  13/10... | Instagram">
            <a:extLst>
              <a:ext uri="{FF2B5EF4-FFF2-40B4-BE49-F238E27FC236}">
                <a16:creationId xmlns:a16="http://schemas.microsoft.com/office/drawing/2014/main" id="{ED794444-ADBC-6975-FAD7-56663F0A2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4823269"/>
            <a:ext cx="1669606" cy="166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9557FC-BD18-CEC7-8BD3-E4164301932A}"/>
              </a:ext>
            </a:extLst>
          </p:cNvPr>
          <p:cNvSpPr txBox="1"/>
          <p:nvPr/>
        </p:nvSpPr>
        <p:spPr>
          <a:xfrm>
            <a:off x="7994982" y="4364244"/>
            <a:ext cx="3856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what do we do with this one?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35B838-483F-7E6D-95D2-6D3CC6835F2B}"/>
              </a:ext>
            </a:extLst>
          </p:cNvPr>
          <p:cNvSpPr txBox="1"/>
          <p:nvPr/>
        </p:nvSpPr>
        <p:spPr>
          <a:xfrm>
            <a:off x="7953555" y="2470518"/>
            <a:ext cx="3856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how can we approach this?</a:t>
            </a:r>
          </a:p>
        </p:txBody>
      </p:sp>
    </p:spTree>
    <p:extLst>
      <p:ext uri="{BB962C8B-B14F-4D97-AF65-F5344CB8AC3E}">
        <p14:creationId xmlns:p14="http://schemas.microsoft.com/office/powerpoint/2010/main" val="80977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F9C17-DC40-2D18-09CF-AD71EBA58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68C3C3-DC9B-DE18-1581-3F006A62D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8B350D-4B37-4FF2-D91B-CC07C296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227ECB-4BA0-51E6-889B-130DAF692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MACHINE LEARNING?</a:t>
            </a:r>
            <a:br>
              <a:rPr lang="en-US" dirty="0"/>
            </a:br>
            <a:r>
              <a:rPr lang="en-US" sz="1800" dirty="0"/>
              <a:t>STATIC VS. dynamic algorithm</a:t>
            </a:r>
          </a:p>
        </p:txBody>
      </p:sp>
      <p:sp>
        <p:nvSpPr>
          <p:cNvPr id="5" name="AutoShape 2" descr="Generated image">
            <a:extLst>
              <a:ext uri="{FF2B5EF4-FFF2-40B4-BE49-F238E27FC236}">
                <a16:creationId xmlns:a16="http://schemas.microsoft.com/office/drawing/2014/main" id="{3BD5A8B1-7969-C320-0926-D8C39AB91A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2" name="Picture 2" descr="Generated image">
            <a:extLst>
              <a:ext uri="{FF2B5EF4-FFF2-40B4-BE49-F238E27FC236}">
                <a16:creationId xmlns:a16="http://schemas.microsoft.com/office/drawing/2014/main" id="{4A365250-2C64-E599-F7AE-CF897B59A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484" y="1706784"/>
            <a:ext cx="4253992" cy="425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622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32244-671D-A581-6E58-0E1474952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DB8D6B-2AEA-2558-5D94-3EC694E50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/>
              <a:t>How can this be approached? How can we find the way to program a machine with these simple instructions that we cannot rationally structure?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BB4270-C79B-A355-CD89-D0937F825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4B1839-C326-9D71-1795-C8F1CDCA4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MACHINE LEARNING?</a:t>
            </a:r>
            <a:br>
              <a:rPr lang="en-US" dirty="0"/>
            </a:br>
            <a:r>
              <a:rPr lang="en-US" sz="1800" dirty="0"/>
              <a:t>STATIC VS. dynamic algorithm</a:t>
            </a:r>
          </a:p>
        </p:txBody>
      </p:sp>
      <p:sp>
        <p:nvSpPr>
          <p:cNvPr id="5" name="AutoShape 2" descr="Generated image">
            <a:extLst>
              <a:ext uri="{FF2B5EF4-FFF2-40B4-BE49-F238E27FC236}">
                <a16:creationId xmlns:a16="http://schemas.microsoft.com/office/drawing/2014/main" id="{1DAD2BE2-5912-2B53-3899-882AFCA00F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Generated image">
            <a:extLst>
              <a:ext uri="{FF2B5EF4-FFF2-40B4-BE49-F238E27FC236}">
                <a16:creationId xmlns:a16="http://schemas.microsoft.com/office/drawing/2014/main" id="{0008C7B7-5CB8-B2E7-2F88-5CEC31AB66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5E20B3-9F4E-254C-DC2B-7E896E543811}"/>
              </a:ext>
            </a:extLst>
          </p:cNvPr>
          <p:cNvGrpSpPr/>
          <p:nvPr/>
        </p:nvGrpSpPr>
        <p:grpSpPr>
          <a:xfrm>
            <a:off x="3944007" y="3521603"/>
            <a:ext cx="3882260" cy="923330"/>
            <a:chOff x="3842844" y="4482804"/>
            <a:chExt cx="3882260" cy="923330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D2A5D140-BC30-8501-1101-C8295FDD5BC5}"/>
                </a:ext>
              </a:extLst>
            </p:cNvPr>
            <p:cNvSpPr/>
            <p:nvPr/>
          </p:nvSpPr>
          <p:spPr>
            <a:xfrm>
              <a:off x="3842844" y="4929878"/>
              <a:ext cx="843455" cy="117719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322C3A-0DA3-F3E8-6301-7F4D5AD82EB6}"/>
                </a:ext>
              </a:extLst>
            </p:cNvPr>
            <p:cNvSpPr txBox="1"/>
            <p:nvPr/>
          </p:nvSpPr>
          <p:spPr>
            <a:xfrm>
              <a:off x="4721772" y="4482804"/>
              <a:ext cx="2088931" cy="9233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Algorithm</a:t>
              </a:r>
            </a:p>
            <a:p>
              <a:pPr algn="ctr"/>
              <a:endParaRPr lang="en-US" dirty="0"/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264825B9-067F-1ABC-6F6B-EF5AAFCF7986}"/>
                </a:ext>
              </a:extLst>
            </p:cNvPr>
            <p:cNvSpPr/>
            <p:nvPr/>
          </p:nvSpPr>
          <p:spPr>
            <a:xfrm>
              <a:off x="6881649" y="4937760"/>
              <a:ext cx="843455" cy="117719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2" descr="7 qualities of the best ESA dog breeds (&amp; how to choose) | ManyPets">
            <a:extLst>
              <a:ext uri="{FF2B5EF4-FFF2-40B4-BE49-F238E27FC236}">
                <a16:creationId xmlns:a16="http://schemas.microsoft.com/office/drawing/2014/main" id="{286EB4C6-BE47-FF7A-B6B7-7B120CE8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25" y="3100374"/>
            <a:ext cx="2649909" cy="176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57CDD1-D596-4438-B940-DE6584196BAB}"/>
              </a:ext>
            </a:extLst>
          </p:cNvPr>
          <p:cNvSpPr txBox="1"/>
          <p:nvPr/>
        </p:nvSpPr>
        <p:spPr>
          <a:xfrm>
            <a:off x="8112868" y="3773808"/>
            <a:ext cx="2276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Dog!</a:t>
            </a:r>
          </a:p>
        </p:txBody>
      </p:sp>
    </p:spTree>
    <p:extLst>
      <p:ext uri="{BB962C8B-B14F-4D97-AF65-F5344CB8AC3E}">
        <p14:creationId xmlns:p14="http://schemas.microsoft.com/office/powerpoint/2010/main" val="1280870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5F6C4-E31D-6A3D-7B3A-B9217FEDF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BF3998-DB29-B077-E0A2-476ADB70C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/>
              <a:t>How can this be approached? How can we find the way to program a machine with this simple instructions that we cannot rationally structure?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C088E5-8031-E692-B42D-1EAB096CA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A546D8-A8AC-CDDE-3CF2-D27EF0224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MACHINE LEARNING?</a:t>
            </a:r>
            <a:br>
              <a:rPr lang="en-US" dirty="0"/>
            </a:br>
            <a:r>
              <a:rPr lang="en-US" sz="1800" dirty="0"/>
              <a:t>STATIC VS. dynamic algorithm</a:t>
            </a:r>
          </a:p>
        </p:txBody>
      </p:sp>
      <p:sp>
        <p:nvSpPr>
          <p:cNvPr id="5" name="AutoShape 2" descr="Generated image">
            <a:extLst>
              <a:ext uri="{FF2B5EF4-FFF2-40B4-BE49-F238E27FC236}">
                <a16:creationId xmlns:a16="http://schemas.microsoft.com/office/drawing/2014/main" id="{00E99F0A-77A7-0FD5-37BC-4CE73F31D8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Generated image">
            <a:extLst>
              <a:ext uri="{FF2B5EF4-FFF2-40B4-BE49-F238E27FC236}">
                <a16:creationId xmlns:a16="http://schemas.microsoft.com/office/drawing/2014/main" id="{B499C31C-BBAB-2B31-0ABA-A05F65A254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D6BE78-7609-8F7A-9466-1A4B7BC81E1E}"/>
              </a:ext>
            </a:extLst>
          </p:cNvPr>
          <p:cNvGrpSpPr/>
          <p:nvPr/>
        </p:nvGrpSpPr>
        <p:grpSpPr>
          <a:xfrm>
            <a:off x="3944007" y="3521603"/>
            <a:ext cx="3882260" cy="923330"/>
            <a:chOff x="3842844" y="4482804"/>
            <a:chExt cx="3882260" cy="923330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99A3A39A-F017-06FD-A146-EC18BA7B6ABC}"/>
                </a:ext>
              </a:extLst>
            </p:cNvPr>
            <p:cNvSpPr/>
            <p:nvPr/>
          </p:nvSpPr>
          <p:spPr>
            <a:xfrm>
              <a:off x="3842844" y="4929878"/>
              <a:ext cx="843455" cy="117719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511C1C-8B45-3C4D-53BF-EEA2AD7897EB}"/>
                </a:ext>
              </a:extLst>
            </p:cNvPr>
            <p:cNvSpPr txBox="1"/>
            <p:nvPr/>
          </p:nvSpPr>
          <p:spPr>
            <a:xfrm>
              <a:off x="4721772" y="4482804"/>
              <a:ext cx="2088931" cy="92333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Algorithm</a:t>
              </a:r>
            </a:p>
            <a:p>
              <a:pPr algn="ctr"/>
              <a:endParaRPr lang="en-US" dirty="0"/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761620D8-4BE5-75D6-70F6-B935BDEE5B60}"/>
                </a:ext>
              </a:extLst>
            </p:cNvPr>
            <p:cNvSpPr/>
            <p:nvPr/>
          </p:nvSpPr>
          <p:spPr>
            <a:xfrm>
              <a:off x="6881649" y="4937760"/>
              <a:ext cx="843455" cy="117719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2" descr="7 qualities of the best ESA dog breeds (&amp; how to choose) | ManyPets">
            <a:extLst>
              <a:ext uri="{FF2B5EF4-FFF2-40B4-BE49-F238E27FC236}">
                <a16:creationId xmlns:a16="http://schemas.microsoft.com/office/drawing/2014/main" id="{B0750E95-F23F-5FE1-21B1-F91C9ED98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25" y="3100374"/>
            <a:ext cx="2649909" cy="176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E9E3B5-78AE-B7D9-662F-70A14CE88B4D}"/>
              </a:ext>
            </a:extLst>
          </p:cNvPr>
          <p:cNvSpPr txBox="1"/>
          <p:nvPr/>
        </p:nvSpPr>
        <p:spPr>
          <a:xfrm>
            <a:off x="8005617" y="3502263"/>
            <a:ext cx="2276272" cy="83099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56% confident that’s a dog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B24B6D-FC1B-98C7-7A75-B48215E3D381}"/>
              </a:ext>
            </a:extLst>
          </p:cNvPr>
          <p:cNvSpPr txBox="1"/>
          <p:nvPr/>
        </p:nvSpPr>
        <p:spPr>
          <a:xfrm>
            <a:off x="8005617" y="5024279"/>
            <a:ext cx="2276272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Is 100% a dog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EBFC0A-264E-4E3D-94DD-D8D3CEBC6B85}"/>
              </a:ext>
            </a:extLst>
          </p:cNvPr>
          <p:cNvCxnSpPr>
            <a:cxnSpLocks/>
          </p:cNvCxnSpPr>
          <p:nvPr/>
        </p:nvCxnSpPr>
        <p:spPr>
          <a:xfrm>
            <a:off x="9004495" y="4384592"/>
            <a:ext cx="0" cy="603733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D8B4DE0D-EDC8-1C1A-118F-D6A725C6400B}"/>
              </a:ext>
            </a:extLst>
          </p:cNvPr>
          <p:cNvCxnSpPr>
            <a:cxnSpLocks/>
          </p:cNvCxnSpPr>
          <p:nvPr/>
        </p:nvCxnSpPr>
        <p:spPr>
          <a:xfrm rot="10800000" flipV="1">
            <a:off x="6728606" y="4698805"/>
            <a:ext cx="2275888" cy="1629435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B75F121-55AD-1038-2272-0EFB920DB528}"/>
              </a:ext>
            </a:extLst>
          </p:cNvPr>
          <p:cNvGrpSpPr/>
          <p:nvPr/>
        </p:nvGrpSpPr>
        <p:grpSpPr>
          <a:xfrm>
            <a:off x="5033055" y="5977460"/>
            <a:ext cx="1651438" cy="701566"/>
            <a:chOff x="5041681" y="5977460"/>
            <a:chExt cx="1651438" cy="701566"/>
          </a:xfrm>
        </p:grpSpPr>
        <p:sp>
          <p:nvSpPr>
            <p:cNvPr id="20" name="Oval 19" descr="fdg">
              <a:extLst>
                <a:ext uri="{FF2B5EF4-FFF2-40B4-BE49-F238E27FC236}">
                  <a16:creationId xmlns:a16="http://schemas.microsoft.com/office/drawing/2014/main" id="{26B520AE-4A80-D924-568B-E0AD09881A13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5041681" y="5977460"/>
              <a:ext cx="1651438" cy="70156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0C01C1-F2F0-D329-7E00-D6E92B02B874}"/>
                </a:ext>
              </a:extLst>
            </p:cNvPr>
            <p:cNvSpPr txBox="1"/>
            <p:nvPr/>
          </p:nvSpPr>
          <p:spPr>
            <a:xfrm>
              <a:off x="5096284" y="5977460"/>
              <a:ext cx="15738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Error measurement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42CDC54-67BF-38DD-6CB1-6D9717D869ED}"/>
              </a:ext>
            </a:extLst>
          </p:cNvPr>
          <p:cNvCxnSpPr>
            <a:cxnSpLocks/>
            <a:stCxn id="21" idx="0"/>
            <a:endCxn id="26" idx="2"/>
          </p:cNvCxnSpPr>
          <p:nvPr/>
        </p:nvCxnSpPr>
        <p:spPr>
          <a:xfrm flipH="1" flipV="1">
            <a:off x="5867400" y="5512493"/>
            <a:ext cx="7174" cy="4649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EC7B04E-2BB0-5B4B-BE79-1F9425C4BA70}"/>
              </a:ext>
            </a:extLst>
          </p:cNvPr>
          <p:cNvSpPr txBox="1"/>
          <p:nvPr/>
        </p:nvSpPr>
        <p:spPr>
          <a:xfrm>
            <a:off x="4822934" y="4866162"/>
            <a:ext cx="2088931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Training Algorithm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BC9E8A7-6AE8-0F9A-5398-60BD5FB31A54}"/>
              </a:ext>
            </a:extLst>
          </p:cNvPr>
          <p:cNvCxnSpPr>
            <a:cxnSpLocks/>
            <a:stCxn id="26" idx="0"/>
            <a:endCxn id="9" idx="2"/>
          </p:cNvCxnSpPr>
          <p:nvPr/>
        </p:nvCxnSpPr>
        <p:spPr>
          <a:xfrm flipV="1">
            <a:off x="5867400" y="4444933"/>
            <a:ext cx="1" cy="4212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175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54426-6A06-9EFF-7A9D-7D5501F52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72D48E-F08D-E80B-0A16-67532A6C3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dirty="0"/>
              <a:t>The learning process of an algorithm: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E4FB63-F8A5-9CDD-6E4C-15794361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1884E2-0199-AC44-CB54-7144B82C8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MACHINE LEARNING?</a:t>
            </a:r>
            <a:br>
              <a:rPr lang="en-US" dirty="0"/>
            </a:br>
            <a:r>
              <a:rPr lang="en-US" sz="1800" dirty="0"/>
              <a:t>STATIC VS. dynamic algorithm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6EDA621-A0C1-CC83-ADFE-52AB0118C0D2}"/>
              </a:ext>
            </a:extLst>
          </p:cNvPr>
          <p:cNvGrpSpPr/>
          <p:nvPr/>
        </p:nvGrpSpPr>
        <p:grpSpPr>
          <a:xfrm>
            <a:off x="1806800" y="2453248"/>
            <a:ext cx="7695429" cy="3658224"/>
            <a:chOff x="2155934" y="3105797"/>
            <a:chExt cx="7695429" cy="3658224"/>
          </a:xfrm>
        </p:grpSpPr>
        <p:sp>
          <p:nvSpPr>
            <p:cNvPr id="5" name="AutoShape 2" descr="Generated image">
              <a:extLst>
                <a:ext uri="{FF2B5EF4-FFF2-40B4-BE49-F238E27FC236}">
                  <a16:creationId xmlns:a16="http://schemas.microsoft.com/office/drawing/2014/main" id="{C82607DE-6670-66F4-D509-1B66D5E0DE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DEFEE67-F049-FF6C-351C-CE711BB18ACF}"/>
                </a:ext>
              </a:extLst>
            </p:cNvPr>
            <p:cNvGrpSpPr/>
            <p:nvPr/>
          </p:nvGrpSpPr>
          <p:grpSpPr>
            <a:xfrm>
              <a:off x="2155934" y="3105797"/>
              <a:ext cx="7291555" cy="923330"/>
              <a:chOff x="2155934" y="2688019"/>
              <a:chExt cx="7291555" cy="92333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620AD0-6B79-13A4-E8AA-2D71959F251A}"/>
                  </a:ext>
                </a:extLst>
              </p:cNvPr>
              <p:cNvSpPr txBox="1"/>
              <p:nvPr/>
            </p:nvSpPr>
            <p:spPr>
              <a:xfrm>
                <a:off x="4721773" y="2688019"/>
                <a:ext cx="2088931" cy="923330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/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Algorithm</a:t>
                </a:r>
              </a:p>
              <a:p>
                <a:pPr algn="ctr"/>
                <a:endParaRPr lang="en-US" dirty="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5557C0A7-4D4A-21A9-3DA5-18498BE2B34F}"/>
                  </a:ext>
                </a:extLst>
              </p:cNvPr>
              <p:cNvGrpSpPr/>
              <p:nvPr/>
            </p:nvGrpSpPr>
            <p:grpSpPr>
              <a:xfrm>
                <a:off x="2155934" y="2845675"/>
                <a:ext cx="1651438" cy="701566"/>
                <a:chOff x="2155934" y="2845675"/>
                <a:chExt cx="1651438" cy="701566"/>
              </a:xfrm>
            </p:grpSpPr>
            <p:sp>
              <p:nvSpPr>
                <p:cNvPr id="14" name="Oval 13" descr="fdg">
                  <a:extLst>
                    <a:ext uri="{FF2B5EF4-FFF2-40B4-BE49-F238E27FC236}">
                      <a16:creationId xmlns:a16="http://schemas.microsoft.com/office/drawing/2014/main" id="{CC2BDC8E-1B79-631D-FF8C-BCCB0DCB2E58}"/>
                    </a:ext>
                    <a:ext uri="{C183D7F6-B498-43B3-948B-1728B52AA6E4}">
                      <adec:decorative xmlns:adec="http://schemas.microsoft.com/office/drawing/2017/decorative" val="0"/>
                    </a:ext>
                  </a:extLst>
                </p:cNvPr>
                <p:cNvSpPr/>
                <p:nvPr/>
              </p:nvSpPr>
              <p:spPr>
                <a:xfrm>
                  <a:off x="2155934" y="2845675"/>
                  <a:ext cx="1651438" cy="70156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6A632B4-C1A5-5E23-7BB9-36A06C07364B}"/>
                    </a:ext>
                  </a:extLst>
                </p:cNvPr>
                <p:cNvSpPr txBox="1"/>
                <p:nvPr/>
              </p:nvSpPr>
              <p:spPr>
                <a:xfrm>
                  <a:off x="2510658" y="3003331"/>
                  <a:ext cx="10957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Inputs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CFD6E44-986C-412C-2815-9477CAEE076F}"/>
                  </a:ext>
                </a:extLst>
              </p:cNvPr>
              <p:cNvGrpSpPr/>
              <p:nvPr/>
            </p:nvGrpSpPr>
            <p:grpSpPr>
              <a:xfrm>
                <a:off x="7796051" y="2837214"/>
                <a:ext cx="1651438" cy="701566"/>
                <a:chOff x="2155934" y="2845675"/>
                <a:chExt cx="1651438" cy="701566"/>
              </a:xfrm>
            </p:grpSpPr>
            <p:sp>
              <p:nvSpPr>
                <p:cNvPr id="12" name="Oval 11" descr="fdg">
                  <a:extLst>
                    <a:ext uri="{FF2B5EF4-FFF2-40B4-BE49-F238E27FC236}">
                      <a16:creationId xmlns:a16="http://schemas.microsoft.com/office/drawing/2014/main" id="{DAE54D53-A82A-608F-8667-5CEDF27250C4}"/>
                    </a:ext>
                    <a:ext uri="{C183D7F6-B498-43B3-948B-1728B52AA6E4}">
                      <adec:decorative xmlns:adec="http://schemas.microsoft.com/office/drawing/2017/decorative" val="0"/>
                    </a:ext>
                  </a:extLst>
                </p:cNvPr>
                <p:cNvSpPr/>
                <p:nvPr/>
              </p:nvSpPr>
              <p:spPr>
                <a:xfrm>
                  <a:off x="2155934" y="2845675"/>
                  <a:ext cx="1651438" cy="70156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908F8A2-4995-93EC-E4BA-8C6F36E0E314}"/>
                    </a:ext>
                  </a:extLst>
                </p:cNvPr>
                <p:cNvSpPr txBox="1"/>
                <p:nvPr/>
              </p:nvSpPr>
              <p:spPr>
                <a:xfrm>
                  <a:off x="2510658" y="3003331"/>
                  <a:ext cx="10957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Outputs</a:t>
                  </a:r>
                </a:p>
              </p:txBody>
            </p:sp>
          </p:grpSp>
          <p:sp>
            <p:nvSpPr>
              <p:cNvPr id="10" name="Arrow: Right 9">
                <a:extLst>
                  <a:ext uri="{FF2B5EF4-FFF2-40B4-BE49-F238E27FC236}">
                    <a16:creationId xmlns:a16="http://schemas.microsoft.com/office/drawing/2014/main" id="{8C898342-B041-D5D9-156F-CE294D054E29}"/>
                  </a:ext>
                </a:extLst>
              </p:cNvPr>
              <p:cNvSpPr/>
              <p:nvPr/>
            </p:nvSpPr>
            <p:spPr>
              <a:xfrm>
                <a:off x="3846785" y="3149684"/>
                <a:ext cx="843455" cy="117719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Arrow: Right 10">
                <a:extLst>
                  <a:ext uri="{FF2B5EF4-FFF2-40B4-BE49-F238E27FC236}">
                    <a16:creationId xmlns:a16="http://schemas.microsoft.com/office/drawing/2014/main" id="{53B288E7-1711-A364-A418-AF5D2D8DB547}"/>
                  </a:ext>
                </a:extLst>
              </p:cNvPr>
              <p:cNvSpPr/>
              <p:nvPr/>
            </p:nvSpPr>
            <p:spPr>
              <a:xfrm>
                <a:off x="6881650" y="3149683"/>
                <a:ext cx="843455" cy="117719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15" descr="fdg">
              <a:extLst>
                <a:ext uri="{FF2B5EF4-FFF2-40B4-BE49-F238E27FC236}">
                  <a16:creationId xmlns:a16="http://schemas.microsoft.com/office/drawing/2014/main" id="{094661C5-18D6-7B8F-0D33-8B60AF21414C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7872908" y="4632860"/>
              <a:ext cx="1651438" cy="70156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9A724E-6D2A-C12B-D400-FE3533495A5D}"/>
                </a:ext>
              </a:extLst>
            </p:cNvPr>
            <p:cNvSpPr txBox="1"/>
            <p:nvPr/>
          </p:nvSpPr>
          <p:spPr>
            <a:xfrm>
              <a:off x="8247996" y="4660477"/>
              <a:ext cx="10957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Correct output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9C7BE88-49DD-700D-3F69-561F929BC4BD}"/>
                </a:ext>
              </a:extLst>
            </p:cNvPr>
            <p:cNvCxnSpPr/>
            <p:nvPr/>
          </p:nvCxnSpPr>
          <p:spPr>
            <a:xfrm>
              <a:off x="8655274" y="3993655"/>
              <a:ext cx="0" cy="60373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AAF63999-D374-0068-31AB-059A284ACCDD}"/>
                </a:ext>
              </a:extLst>
            </p:cNvPr>
            <p:cNvCxnSpPr>
              <a:cxnSpLocks/>
              <a:endCxn id="21" idx="6"/>
            </p:cNvCxnSpPr>
            <p:nvPr/>
          </p:nvCxnSpPr>
          <p:spPr>
            <a:xfrm rot="10800000" flipV="1">
              <a:off x="6623648" y="4304580"/>
              <a:ext cx="2031627" cy="1661099"/>
            </a:xfrm>
            <a:prstGeom prst="bentConnector3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6853B6F-A63F-80F7-CCE3-0E504BDFA2A9}"/>
                </a:ext>
              </a:extLst>
            </p:cNvPr>
            <p:cNvGrpSpPr/>
            <p:nvPr/>
          </p:nvGrpSpPr>
          <p:grpSpPr>
            <a:xfrm>
              <a:off x="4882552" y="5614897"/>
              <a:ext cx="1741095" cy="701566"/>
              <a:chOff x="5041681" y="5977460"/>
              <a:chExt cx="1651438" cy="701566"/>
            </a:xfrm>
          </p:grpSpPr>
          <p:sp>
            <p:nvSpPr>
              <p:cNvPr id="21" name="Oval 20" descr="fdg">
                <a:extLst>
                  <a:ext uri="{FF2B5EF4-FFF2-40B4-BE49-F238E27FC236}">
                    <a16:creationId xmlns:a16="http://schemas.microsoft.com/office/drawing/2014/main" id="{A3364C1A-F73A-187F-B516-1D187ED03282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5041681" y="5977460"/>
                <a:ext cx="1651438" cy="701566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75B736C-9FD5-90DA-5325-F5AE59FCD2B7}"/>
                  </a:ext>
                </a:extLst>
              </p:cNvPr>
              <p:cNvSpPr txBox="1"/>
              <p:nvPr/>
            </p:nvSpPr>
            <p:spPr>
              <a:xfrm>
                <a:off x="5096284" y="5977460"/>
                <a:ext cx="15738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Error measurement</a:t>
                </a:r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B0A9DA7-666E-B55B-B31F-F7B0CC5F792B}"/>
                </a:ext>
              </a:extLst>
            </p:cNvPr>
            <p:cNvCxnSpPr>
              <a:cxnSpLocks/>
              <a:stCxn id="22" idx="0"/>
              <a:endCxn id="24" idx="2"/>
            </p:cNvCxnSpPr>
            <p:nvPr/>
          </p:nvCxnSpPr>
          <p:spPr>
            <a:xfrm flipH="1" flipV="1">
              <a:off x="5766239" y="5103044"/>
              <a:ext cx="3518" cy="51185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E86024-1A9F-C4F9-D15E-1D63C26D9C1D}"/>
                </a:ext>
              </a:extLst>
            </p:cNvPr>
            <p:cNvSpPr txBox="1"/>
            <p:nvPr/>
          </p:nvSpPr>
          <p:spPr>
            <a:xfrm>
              <a:off x="4721773" y="4456713"/>
              <a:ext cx="2088931" cy="6463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/>
                <a:t>Training Algorithm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69A0CB1-E541-9A6F-4A10-B581816B7462}"/>
                </a:ext>
              </a:extLst>
            </p:cNvPr>
            <p:cNvCxnSpPr>
              <a:cxnSpLocks/>
              <a:stCxn id="24" idx="0"/>
              <a:endCxn id="7" idx="2"/>
            </p:cNvCxnSpPr>
            <p:nvPr/>
          </p:nvCxnSpPr>
          <p:spPr>
            <a:xfrm flipV="1">
              <a:off x="5766239" y="4029127"/>
              <a:ext cx="0" cy="4275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29AEDF-F6F2-FCF9-0D62-9E234A6C1AA0}"/>
                </a:ext>
              </a:extLst>
            </p:cNvPr>
            <p:cNvSpPr/>
            <p:nvPr/>
          </p:nvSpPr>
          <p:spPr>
            <a:xfrm>
              <a:off x="4356340" y="4071673"/>
              <a:ext cx="5495023" cy="2692348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3EF92BF-137C-F18B-0D49-CAC255286A9B}"/>
                </a:ext>
              </a:extLst>
            </p:cNvPr>
            <p:cNvSpPr txBox="1"/>
            <p:nvPr/>
          </p:nvSpPr>
          <p:spPr>
            <a:xfrm>
              <a:off x="8110268" y="6307498"/>
              <a:ext cx="1741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Feedback Loop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976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D1224-8CEF-1F31-8059-87B34A330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604499-6AFE-FCA9-7E0D-9622C6BBE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</p:spPr>
        <p:txBody>
          <a:bodyPr anchor="ctr">
            <a:normAutofit/>
          </a:bodyPr>
          <a:lstStyle/>
          <a:p>
            <a:r>
              <a:rPr lang="en-US" sz="2200" dirty="0"/>
              <a:t>WHAT is MACHINE LEARNING?</a:t>
            </a:r>
            <a:br>
              <a:rPr lang="en-US" sz="2200" dirty="0"/>
            </a:br>
            <a:r>
              <a:rPr lang="en-US" sz="1800" dirty="0"/>
              <a:t>Where does ml fit into the ai field?</a:t>
            </a:r>
          </a:p>
        </p:txBody>
      </p:sp>
      <p:pic>
        <p:nvPicPr>
          <p:cNvPr id="5" name="Picture 4" descr="Codes of Interest | Deep Learning Made Fun: Difference between Artificial  Intelligence, Machine Learning, and Deep Learning">
            <a:extLst>
              <a:ext uri="{FF2B5EF4-FFF2-40B4-BE49-F238E27FC236}">
                <a16:creationId xmlns:a16="http://schemas.microsoft.com/office/drawing/2014/main" id="{CA4DBFD3-0026-0DC4-1E7A-F0384DA5B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63683" y="1638176"/>
            <a:ext cx="5095011" cy="500249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B17033-8408-73D2-D664-2813EEE9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8414D0-26E3-47AD-878F-7187B0E486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40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752BD-710F-3DEB-C9F3-8544A39BB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3D29E9-56C8-6315-46A3-18CBC17CB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145" y="1482715"/>
            <a:ext cx="10515600" cy="46863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 algorithm is a set of instructions that is designed to transform an input into a desired output.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FFF71D-19AD-E54F-5463-F7C467252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3FE553-0EED-6C40-E87A-2BEA1674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MACHINE LEARNING?</a:t>
            </a:r>
            <a:br>
              <a:rPr lang="en-US" dirty="0"/>
            </a:br>
            <a:r>
              <a:rPr lang="en-US" sz="1800" dirty="0"/>
              <a:t>LET’S START DEFINING AN ALGORITHM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41C716-5E58-227D-428F-D2FCD8D080BA}"/>
              </a:ext>
            </a:extLst>
          </p:cNvPr>
          <p:cNvGrpSpPr/>
          <p:nvPr/>
        </p:nvGrpSpPr>
        <p:grpSpPr>
          <a:xfrm>
            <a:off x="2155934" y="3105797"/>
            <a:ext cx="7291555" cy="923330"/>
            <a:chOff x="2155934" y="2688019"/>
            <a:chExt cx="7291555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B336F64-648E-B3D1-226B-051BBD477FC2}"/>
                </a:ext>
              </a:extLst>
            </p:cNvPr>
            <p:cNvSpPr txBox="1"/>
            <p:nvPr/>
          </p:nvSpPr>
          <p:spPr>
            <a:xfrm>
              <a:off x="4721773" y="2688019"/>
              <a:ext cx="2088931" cy="9233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Algorithm</a:t>
              </a:r>
            </a:p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6DF3197-201C-448B-52F8-1CFBD4B774E4}"/>
                </a:ext>
              </a:extLst>
            </p:cNvPr>
            <p:cNvGrpSpPr/>
            <p:nvPr/>
          </p:nvGrpSpPr>
          <p:grpSpPr>
            <a:xfrm>
              <a:off x="2155934" y="2845675"/>
              <a:ext cx="1651438" cy="701566"/>
              <a:chOff x="2155934" y="2845675"/>
              <a:chExt cx="1651438" cy="701566"/>
            </a:xfrm>
          </p:grpSpPr>
          <p:sp>
            <p:nvSpPr>
              <p:cNvPr id="6" name="Oval 5" descr="fdg">
                <a:extLst>
                  <a:ext uri="{FF2B5EF4-FFF2-40B4-BE49-F238E27FC236}">
                    <a16:creationId xmlns:a16="http://schemas.microsoft.com/office/drawing/2014/main" id="{8C0CE787-9280-28CF-B342-E912FFC5A5F0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2155934" y="2845675"/>
                <a:ext cx="1651438" cy="70156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5E1840-3F17-5603-3AEE-70DBFB5DCD79}"/>
                  </a:ext>
                </a:extLst>
              </p:cNvPr>
              <p:cNvSpPr txBox="1"/>
              <p:nvPr/>
            </p:nvSpPr>
            <p:spPr>
              <a:xfrm>
                <a:off x="2510658" y="3003331"/>
                <a:ext cx="1095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Inputs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ECEF5B9-04D4-508D-8F5D-3A7BAD0F1EC9}"/>
                </a:ext>
              </a:extLst>
            </p:cNvPr>
            <p:cNvGrpSpPr/>
            <p:nvPr/>
          </p:nvGrpSpPr>
          <p:grpSpPr>
            <a:xfrm>
              <a:off x="7796051" y="2837214"/>
              <a:ext cx="1651438" cy="701566"/>
              <a:chOff x="2155934" y="2845675"/>
              <a:chExt cx="1651438" cy="701566"/>
            </a:xfrm>
          </p:grpSpPr>
          <p:sp>
            <p:nvSpPr>
              <p:cNvPr id="10" name="Oval 9" descr="fdg">
                <a:extLst>
                  <a:ext uri="{FF2B5EF4-FFF2-40B4-BE49-F238E27FC236}">
                    <a16:creationId xmlns:a16="http://schemas.microsoft.com/office/drawing/2014/main" id="{13322843-1778-D794-7540-64621ADA8B6E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2155934" y="2845675"/>
                <a:ext cx="1651438" cy="70156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516B4C-195D-DD18-90D7-36D3D428742C}"/>
                  </a:ext>
                </a:extLst>
              </p:cNvPr>
              <p:cNvSpPr txBox="1"/>
              <p:nvPr/>
            </p:nvSpPr>
            <p:spPr>
              <a:xfrm>
                <a:off x="2510658" y="3003331"/>
                <a:ext cx="10957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Outputs</a:t>
                </a:r>
              </a:p>
            </p:txBody>
          </p:sp>
        </p:grp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0B662D05-73AF-1770-998F-738C7418BBCF}"/>
                </a:ext>
              </a:extLst>
            </p:cNvPr>
            <p:cNvSpPr/>
            <p:nvPr/>
          </p:nvSpPr>
          <p:spPr>
            <a:xfrm>
              <a:off x="3846785" y="3149684"/>
              <a:ext cx="843455" cy="117719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36FA5A08-3391-025C-FF2D-588255CB6A3A}"/>
                </a:ext>
              </a:extLst>
            </p:cNvPr>
            <p:cNvSpPr/>
            <p:nvPr/>
          </p:nvSpPr>
          <p:spPr>
            <a:xfrm>
              <a:off x="6881650" y="3149683"/>
              <a:ext cx="843455" cy="117719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112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1E643-FD9F-375E-99FE-593850E18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C0FBF024-8F56-552C-81AF-DCF867E37B7B}"/>
              </a:ext>
            </a:extLst>
          </p:cNvPr>
          <p:cNvSpPr txBox="1"/>
          <p:nvPr/>
        </p:nvSpPr>
        <p:spPr>
          <a:xfrm>
            <a:off x="8532389" y="4272832"/>
            <a:ext cx="1724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Lidar/Met tower data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70750F-25A0-2B3E-5A54-4E43217A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</p:spPr>
        <p:txBody>
          <a:bodyPr anchor="ctr">
            <a:normAutofit/>
          </a:bodyPr>
          <a:lstStyle/>
          <a:p>
            <a:r>
              <a:rPr lang="en-US" sz="2200" dirty="0"/>
              <a:t>MACHINE Learning in the </a:t>
            </a:r>
            <a:r>
              <a:rPr lang="en-US" sz="2200" dirty="0" err="1"/>
              <a:t>mcp</a:t>
            </a:r>
            <a:r>
              <a:rPr lang="en-US" sz="2200" dirty="0"/>
              <a:t> project</a:t>
            </a:r>
            <a:br>
              <a:rPr lang="en-US" sz="2200" dirty="0"/>
            </a:br>
            <a:r>
              <a:rPr lang="en-US" sz="1800" dirty="0"/>
              <a:t>How do we forecast wind speeds?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CA8F32-AF65-37D3-F385-0D6648F3F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E1EF1C1-479B-B5AC-BD6D-8257BA20E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597"/>
            <a:ext cx="10515600" cy="13530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use wind speeds close to the site and we correlate them with our lidar/met towers. With that correlation, we forecast the full time series.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0ADB75-27BA-FEDF-BD47-B0EABE68F31E}"/>
              </a:ext>
            </a:extLst>
          </p:cNvPr>
          <p:cNvGrpSpPr/>
          <p:nvPr/>
        </p:nvGrpSpPr>
        <p:grpSpPr>
          <a:xfrm>
            <a:off x="1414552" y="4919163"/>
            <a:ext cx="8567651" cy="817418"/>
            <a:chOff x="1428403" y="4912821"/>
            <a:chExt cx="8567651" cy="81741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38ADE64-EC8E-9E6B-4C19-658FC9731FE6}"/>
                </a:ext>
              </a:extLst>
            </p:cNvPr>
            <p:cNvCxnSpPr>
              <a:cxnSpLocks/>
            </p:cNvCxnSpPr>
            <p:nvPr/>
          </p:nvCxnSpPr>
          <p:spPr>
            <a:xfrm>
              <a:off x="1435330" y="5303519"/>
              <a:ext cx="8546870" cy="0"/>
            </a:xfrm>
            <a:prstGeom prst="line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0A7356-4437-7EF2-D4F6-E7E82403B8E4}"/>
                </a:ext>
              </a:extLst>
            </p:cNvPr>
            <p:cNvCxnSpPr/>
            <p:nvPr/>
          </p:nvCxnSpPr>
          <p:spPr>
            <a:xfrm>
              <a:off x="1428403" y="4912821"/>
              <a:ext cx="0" cy="7813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73AFA17-6A4A-557F-54F7-F1A365FB8A83}"/>
                </a:ext>
              </a:extLst>
            </p:cNvPr>
            <p:cNvCxnSpPr/>
            <p:nvPr/>
          </p:nvCxnSpPr>
          <p:spPr>
            <a:xfrm>
              <a:off x="9996054" y="4948843"/>
              <a:ext cx="0" cy="7813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F341CF-D379-AFDE-5862-2032CB1A5BA6}"/>
              </a:ext>
            </a:extLst>
          </p:cNvPr>
          <p:cNvGrpSpPr/>
          <p:nvPr/>
        </p:nvGrpSpPr>
        <p:grpSpPr>
          <a:xfrm>
            <a:off x="8794865" y="3565220"/>
            <a:ext cx="1201189" cy="817418"/>
            <a:chOff x="1428403" y="4912821"/>
            <a:chExt cx="8567651" cy="81741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E214174-AC53-2473-8E00-0184C5D0A52F}"/>
                </a:ext>
              </a:extLst>
            </p:cNvPr>
            <p:cNvCxnSpPr>
              <a:cxnSpLocks/>
            </p:cNvCxnSpPr>
            <p:nvPr/>
          </p:nvCxnSpPr>
          <p:spPr>
            <a:xfrm>
              <a:off x="1428403" y="5303519"/>
              <a:ext cx="8553799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E1801E4-AD57-1F11-CAB3-FDD55604A1D2}"/>
                </a:ext>
              </a:extLst>
            </p:cNvPr>
            <p:cNvCxnSpPr/>
            <p:nvPr/>
          </p:nvCxnSpPr>
          <p:spPr>
            <a:xfrm>
              <a:off x="1428403" y="4912821"/>
              <a:ext cx="0" cy="781396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186876A-8B4F-B67A-6744-021CF869BC99}"/>
                </a:ext>
              </a:extLst>
            </p:cNvPr>
            <p:cNvCxnSpPr/>
            <p:nvPr/>
          </p:nvCxnSpPr>
          <p:spPr>
            <a:xfrm>
              <a:off x="9996054" y="4948843"/>
              <a:ext cx="0" cy="781396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Left Brace 35">
            <a:extLst>
              <a:ext uri="{FF2B5EF4-FFF2-40B4-BE49-F238E27FC236}">
                <a16:creationId xmlns:a16="http://schemas.microsoft.com/office/drawing/2014/main" id="{D0F4F754-FC46-4483-4147-657CA4DE2025}"/>
              </a:ext>
            </a:extLst>
          </p:cNvPr>
          <p:cNvSpPr/>
          <p:nvPr/>
        </p:nvSpPr>
        <p:spPr>
          <a:xfrm rot="16200000" flipH="1">
            <a:off x="9260401" y="2713055"/>
            <a:ext cx="256268" cy="1187336"/>
          </a:xfrm>
          <a:prstGeom prst="leftBrace">
            <a:avLst>
              <a:gd name="adj1" fmla="val 78074"/>
              <a:gd name="adj2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43A675-4F87-8A5B-AE1E-9D9AD0B76778}"/>
              </a:ext>
            </a:extLst>
          </p:cNvPr>
          <p:cNvSpPr txBox="1"/>
          <p:nvPr/>
        </p:nvSpPr>
        <p:spPr>
          <a:xfrm>
            <a:off x="4815839" y="5545573"/>
            <a:ext cx="327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Reanalysis data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3A01859-38C9-662C-C15B-A0CCBC2D7C8E}"/>
              </a:ext>
            </a:extLst>
          </p:cNvPr>
          <p:cNvGrpSpPr/>
          <p:nvPr/>
        </p:nvGrpSpPr>
        <p:grpSpPr>
          <a:xfrm>
            <a:off x="1396540" y="6024759"/>
            <a:ext cx="8597572" cy="645324"/>
            <a:chOff x="1428404" y="5872359"/>
            <a:chExt cx="8565710" cy="64532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9C12C28-81B8-E12A-5496-CC4BB0FB2422}"/>
                </a:ext>
              </a:extLst>
            </p:cNvPr>
            <p:cNvSpPr txBox="1"/>
            <p:nvPr/>
          </p:nvSpPr>
          <p:spPr>
            <a:xfrm>
              <a:off x="5185755" y="6148351"/>
              <a:ext cx="3271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30 years</a:t>
              </a:r>
            </a:p>
          </p:txBody>
        </p:sp>
        <p:sp>
          <p:nvSpPr>
            <p:cNvPr id="43" name="Left Brace 42">
              <a:extLst>
                <a:ext uri="{FF2B5EF4-FFF2-40B4-BE49-F238E27FC236}">
                  <a16:creationId xmlns:a16="http://schemas.microsoft.com/office/drawing/2014/main" id="{9F7399BC-68CE-DD6C-6103-C70722B1502A}"/>
                </a:ext>
              </a:extLst>
            </p:cNvPr>
            <p:cNvSpPr/>
            <p:nvPr/>
          </p:nvSpPr>
          <p:spPr>
            <a:xfrm rot="16200000">
              <a:off x="5570001" y="1730762"/>
              <a:ext cx="282515" cy="8565710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3451937-1EA8-283E-2B33-ECE3EECD6532}"/>
              </a:ext>
            </a:extLst>
          </p:cNvPr>
          <p:cNvSpPr txBox="1"/>
          <p:nvPr/>
        </p:nvSpPr>
        <p:spPr>
          <a:xfrm>
            <a:off x="8969432" y="2768837"/>
            <a:ext cx="327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1 year</a:t>
            </a:r>
          </a:p>
        </p:txBody>
      </p:sp>
    </p:spTree>
    <p:extLst>
      <p:ext uri="{BB962C8B-B14F-4D97-AF65-F5344CB8AC3E}">
        <p14:creationId xmlns:p14="http://schemas.microsoft.com/office/powerpoint/2010/main" val="390910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4E1A8-138A-684E-DE3F-793195860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9B7B4A47-28C8-5441-E695-C0EE1BD65C18}"/>
              </a:ext>
            </a:extLst>
          </p:cNvPr>
          <p:cNvSpPr txBox="1"/>
          <p:nvPr/>
        </p:nvSpPr>
        <p:spPr>
          <a:xfrm>
            <a:off x="8532389" y="4272832"/>
            <a:ext cx="1724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Lidar/Met tower data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815040-71BB-9570-D1A6-632BAFFDC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</p:spPr>
        <p:txBody>
          <a:bodyPr anchor="ctr">
            <a:normAutofit/>
          </a:bodyPr>
          <a:lstStyle/>
          <a:p>
            <a:r>
              <a:rPr lang="en-US" sz="2200" dirty="0"/>
              <a:t>MACHINE Learning in the </a:t>
            </a:r>
            <a:r>
              <a:rPr lang="en-US" sz="2200" dirty="0" err="1"/>
              <a:t>mcp</a:t>
            </a:r>
            <a:r>
              <a:rPr lang="en-US" sz="2200" dirty="0"/>
              <a:t> project</a:t>
            </a:r>
            <a:br>
              <a:rPr lang="en-US" sz="2200" dirty="0"/>
            </a:br>
            <a:r>
              <a:rPr lang="en-US" sz="1800" dirty="0"/>
              <a:t>How do we forecast wind speeds?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73AC92-AE5D-FAE5-45D9-B89D5F284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78606FD-82B0-E8CE-E553-5AF84432C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597"/>
            <a:ext cx="10515600" cy="13530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use wind speeds close to the site and we correlate them with our lidar/met towers. With that correlation, we forecast the full time series.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FB68FC-8967-E87B-7AD8-0BDF811A9CD6}"/>
              </a:ext>
            </a:extLst>
          </p:cNvPr>
          <p:cNvGrpSpPr/>
          <p:nvPr/>
        </p:nvGrpSpPr>
        <p:grpSpPr>
          <a:xfrm>
            <a:off x="1428403" y="4912821"/>
            <a:ext cx="8567651" cy="817418"/>
            <a:chOff x="1428403" y="4912821"/>
            <a:chExt cx="8567651" cy="81741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BCDF623-0022-8C1D-3167-0878E8104481}"/>
                </a:ext>
              </a:extLst>
            </p:cNvPr>
            <p:cNvCxnSpPr/>
            <p:nvPr/>
          </p:nvCxnSpPr>
          <p:spPr>
            <a:xfrm>
              <a:off x="1428403" y="5270269"/>
              <a:ext cx="8553797" cy="33250"/>
            </a:xfrm>
            <a:prstGeom prst="line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5228AC1-58CF-5DF7-2080-E329A339602F}"/>
                </a:ext>
              </a:extLst>
            </p:cNvPr>
            <p:cNvCxnSpPr/>
            <p:nvPr/>
          </p:nvCxnSpPr>
          <p:spPr>
            <a:xfrm>
              <a:off x="1428403" y="4912821"/>
              <a:ext cx="0" cy="7813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E13203E-C06C-79F2-2D62-D9D6342DC317}"/>
                </a:ext>
              </a:extLst>
            </p:cNvPr>
            <p:cNvCxnSpPr/>
            <p:nvPr/>
          </p:nvCxnSpPr>
          <p:spPr>
            <a:xfrm>
              <a:off x="9996054" y="4948843"/>
              <a:ext cx="0" cy="7813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A25849-9043-E00D-96D2-4CD7C2EB42B4}"/>
              </a:ext>
            </a:extLst>
          </p:cNvPr>
          <p:cNvGrpSpPr/>
          <p:nvPr/>
        </p:nvGrpSpPr>
        <p:grpSpPr>
          <a:xfrm>
            <a:off x="8794865" y="3565220"/>
            <a:ext cx="1201189" cy="817418"/>
            <a:chOff x="1428403" y="4912821"/>
            <a:chExt cx="8567651" cy="81741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987FCCF-9DE2-B800-B756-B9D46E20EFEB}"/>
                </a:ext>
              </a:extLst>
            </p:cNvPr>
            <p:cNvCxnSpPr>
              <a:cxnSpLocks/>
            </p:cNvCxnSpPr>
            <p:nvPr/>
          </p:nvCxnSpPr>
          <p:spPr>
            <a:xfrm>
              <a:off x="1428403" y="5303519"/>
              <a:ext cx="8553799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EDBD00D-7772-1842-188E-F9278FC6B12F}"/>
                </a:ext>
              </a:extLst>
            </p:cNvPr>
            <p:cNvCxnSpPr/>
            <p:nvPr/>
          </p:nvCxnSpPr>
          <p:spPr>
            <a:xfrm>
              <a:off x="1428403" y="4912821"/>
              <a:ext cx="0" cy="781396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B2113C8-A704-2E1D-AFB4-3E7827D1A136}"/>
                </a:ext>
              </a:extLst>
            </p:cNvPr>
            <p:cNvCxnSpPr/>
            <p:nvPr/>
          </p:nvCxnSpPr>
          <p:spPr>
            <a:xfrm>
              <a:off x="9996054" y="4948843"/>
              <a:ext cx="0" cy="781396"/>
            </a:xfrm>
            <a:prstGeom prst="line">
              <a:avLst/>
            </a:prstGeom>
            <a:ln w="190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5405D81-2BE6-A1B7-495D-5FA3EE963F52}"/>
              </a:ext>
            </a:extLst>
          </p:cNvPr>
          <p:cNvSpPr txBox="1"/>
          <p:nvPr/>
        </p:nvSpPr>
        <p:spPr>
          <a:xfrm>
            <a:off x="4842163" y="5403273"/>
            <a:ext cx="327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Reanalysis data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4C8C1C5-93D0-5F40-E896-9431A04A9E36}"/>
              </a:ext>
            </a:extLst>
          </p:cNvPr>
          <p:cNvSpPr/>
          <p:nvPr/>
        </p:nvSpPr>
        <p:spPr>
          <a:xfrm>
            <a:off x="1321723" y="3601249"/>
            <a:ext cx="7396384" cy="7813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C76C528E-1D13-1583-8B0C-5F700340DCB5}"/>
              </a:ext>
            </a:extLst>
          </p:cNvPr>
          <p:cNvSpPr/>
          <p:nvPr/>
        </p:nvSpPr>
        <p:spPr>
          <a:xfrm rot="16200000" flipH="1">
            <a:off x="9260401" y="2713055"/>
            <a:ext cx="256268" cy="1187336"/>
          </a:xfrm>
          <a:prstGeom prst="leftBrace">
            <a:avLst>
              <a:gd name="adj1" fmla="val 78074"/>
              <a:gd name="adj2" fmla="val 50000"/>
            </a:avLst>
          </a:prstGeom>
          <a:ln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0E9C96-0C77-7A03-26C8-89E6773CE77D}"/>
              </a:ext>
            </a:extLst>
          </p:cNvPr>
          <p:cNvGrpSpPr/>
          <p:nvPr/>
        </p:nvGrpSpPr>
        <p:grpSpPr>
          <a:xfrm>
            <a:off x="1396540" y="6024759"/>
            <a:ext cx="8597572" cy="645324"/>
            <a:chOff x="1428404" y="5872359"/>
            <a:chExt cx="8565710" cy="64532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B09C1F-DA19-4658-7496-AE25F2A6BE60}"/>
                </a:ext>
              </a:extLst>
            </p:cNvPr>
            <p:cNvSpPr txBox="1"/>
            <p:nvPr/>
          </p:nvSpPr>
          <p:spPr>
            <a:xfrm>
              <a:off x="5185755" y="6148351"/>
              <a:ext cx="3271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30 years</a:t>
              </a:r>
            </a:p>
          </p:txBody>
        </p:sp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36DE963D-C8E6-D490-C895-9EF7C8F220A9}"/>
                </a:ext>
              </a:extLst>
            </p:cNvPr>
            <p:cNvSpPr/>
            <p:nvPr/>
          </p:nvSpPr>
          <p:spPr>
            <a:xfrm rot="16200000">
              <a:off x="5570001" y="1730762"/>
              <a:ext cx="282515" cy="8565710"/>
            </a:xfrm>
            <a:prstGeom prst="lef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7650EEA-9E96-E266-9824-D259E4F2AD8B}"/>
              </a:ext>
            </a:extLst>
          </p:cNvPr>
          <p:cNvSpPr txBox="1"/>
          <p:nvPr/>
        </p:nvSpPr>
        <p:spPr>
          <a:xfrm>
            <a:off x="8969432" y="2768837"/>
            <a:ext cx="327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1 year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D166B2-07B8-E338-F386-4DD44464AF4F}"/>
              </a:ext>
            </a:extLst>
          </p:cNvPr>
          <p:cNvCxnSpPr/>
          <p:nvPr/>
        </p:nvCxnSpPr>
        <p:spPr>
          <a:xfrm>
            <a:off x="8841971" y="4991209"/>
            <a:ext cx="0" cy="7813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D112180-275D-4626-0D4A-511C8DFE97AB}"/>
              </a:ext>
            </a:extLst>
          </p:cNvPr>
          <p:cNvSpPr/>
          <p:nvPr/>
        </p:nvSpPr>
        <p:spPr>
          <a:xfrm>
            <a:off x="8672322" y="2575787"/>
            <a:ext cx="1503284" cy="366105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7AB474-126F-B405-C4F3-018A282E8F7E}"/>
              </a:ext>
            </a:extLst>
          </p:cNvPr>
          <p:cNvCxnSpPr/>
          <p:nvPr/>
        </p:nvCxnSpPr>
        <p:spPr>
          <a:xfrm flipV="1">
            <a:off x="5019915" y="4487931"/>
            <a:ext cx="0" cy="674272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828D09D-F833-608C-586B-D2A850CC29F3}"/>
              </a:ext>
            </a:extLst>
          </p:cNvPr>
          <p:cNvSpPr txBox="1"/>
          <p:nvPr/>
        </p:nvSpPr>
        <p:spPr>
          <a:xfrm>
            <a:off x="4383367" y="3807856"/>
            <a:ext cx="145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Prediction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F6B40B-71CF-56F1-98DC-280E4C880A34}"/>
              </a:ext>
            </a:extLst>
          </p:cNvPr>
          <p:cNvSpPr txBox="1"/>
          <p:nvPr/>
        </p:nvSpPr>
        <p:spPr>
          <a:xfrm>
            <a:off x="10328006" y="4314350"/>
            <a:ext cx="145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2931533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C4DA5-763C-0E66-4DD3-FE243835F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F5C56B-2FAD-1F4C-B47D-AE5EDB32F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</p:spPr>
        <p:txBody>
          <a:bodyPr anchor="ctr">
            <a:normAutofit/>
          </a:bodyPr>
          <a:lstStyle/>
          <a:p>
            <a:r>
              <a:rPr lang="en-US" sz="2200" dirty="0"/>
              <a:t>MACHINE Learning in the </a:t>
            </a:r>
            <a:r>
              <a:rPr lang="en-US" sz="2200" dirty="0" err="1"/>
              <a:t>mcp</a:t>
            </a:r>
            <a:r>
              <a:rPr lang="en-US" sz="2200" dirty="0"/>
              <a:t> project</a:t>
            </a:r>
            <a:br>
              <a:rPr lang="en-US" sz="2200" dirty="0"/>
            </a:br>
            <a:r>
              <a:rPr lang="en-US" sz="1800" dirty="0"/>
              <a:t>How do we forecast wind speeds?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335B06-BF1D-F7D1-98B2-00026850E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FA04DEF-B5A1-AC33-0CE1-0B2036366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597"/>
            <a:ext cx="10515600" cy="13530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use wind speeds close to the site and we correlate them with our lidar/met towers. With that correlation, we forecast the full time series.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C67E26A-FA5B-3101-E3D0-3982D3641686}"/>
              </a:ext>
            </a:extLst>
          </p:cNvPr>
          <p:cNvGrpSpPr/>
          <p:nvPr/>
        </p:nvGrpSpPr>
        <p:grpSpPr>
          <a:xfrm>
            <a:off x="1148750" y="2843649"/>
            <a:ext cx="8521197" cy="3463339"/>
            <a:chOff x="510396" y="2752740"/>
            <a:chExt cx="8521197" cy="3463339"/>
          </a:xfrm>
        </p:grpSpPr>
        <p:sp>
          <p:nvSpPr>
            <p:cNvPr id="5" name="AutoShape 2" descr="Generated image">
              <a:extLst>
                <a:ext uri="{FF2B5EF4-FFF2-40B4-BE49-F238E27FC236}">
                  <a16:creationId xmlns:a16="http://schemas.microsoft.com/office/drawing/2014/main" id="{1B7886FC-C4AB-D5C9-0533-478485E6F77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74570" y="3519053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4123F5-8E5C-8379-F6EA-ADF892E3D23C}"/>
                </a:ext>
              </a:extLst>
            </p:cNvPr>
            <p:cNvSpPr txBox="1"/>
            <p:nvPr/>
          </p:nvSpPr>
          <p:spPr>
            <a:xfrm>
              <a:off x="6942662" y="3926271"/>
              <a:ext cx="2088931" cy="6463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Predicting Algorithm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AB4174A-85E1-4D3F-C9BA-378D8D35306E}"/>
                </a:ext>
              </a:extLst>
            </p:cNvPr>
            <p:cNvGrpSpPr/>
            <p:nvPr/>
          </p:nvGrpSpPr>
          <p:grpSpPr>
            <a:xfrm>
              <a:off x="510396" y="3321200"/>
              <a:ext cx="1651438" cy="701566"/>
              <a:chOff x="6554825" y="3141370"/>
              <a:chExt cx="1651438" cy="701566"/>
            </a:xfrm>
          </p:grpSpPr>
          <p:sp>
            <p:nvSpPr>
              <p:cNvPr id="25" name="Oval 24" descr="fdg">
                <a:extLst>
                  <a:ext uri="{FF2B5EF4-FFF2-40B4-BE49-F238E27FC236}">
                    <a16:creationId xmlns:a16="http://schemas.microsoft.com/office/drawing/2014/main" id="{A4A2BC0D-F4FF-C739-B4EC-A0D8C7F45337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6554825" y="3141370"/>
                <a:ext cx="1651438" cy="70156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9100A4B-5A68-C0E2-2C88-37AB5C026606}"/>
                  </a:ext>
                </a:extLst>
              </p:cNvPr>
              <p:cNvSpPr txBox="1"/>
              <p:nvPr/>
            </p:nvSpPr>
            <p:spPr>
              <a:xfrm>
                <a:off x="6735596" y="3194432"/>
                <a:ext cx="144360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ERA/MERRA</a:t>
                </a:r>
              </a:p>
              <a:p>
                <a:r>
                  <a:rPr lang="en-US" sz="1600" dirty="0"/>
                  <a:t>Wind Speeds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B7CBF6C-DACD-13CF-0E0A-F0906EED9364}"/>
                </a:ext>
              </a:extLst>
            </p:cNvPr>
            <p:cNvGrpSpPr/>
            <p:nvPr/>
          </p:nvGrpSpPr>
          <p:grpSpPr>
            <a:xfrm>
              <a:off x="510396" y="4633293"/>
              <a:ext cx="1682098" cy="701566"/>
              <a:chOff x="6631682" y="4493360"/>
              <a:chExt cx="1682098" cy="701566"/>
            </a:xfrm>
          </p:grpSpPr>
          <p:sp>
            <p:nvSpPr>
              <p:cNvPr id="8" name="Oval 7" descr="fdg">
                <a:extLst>
                  <a:ext uri="{FF2B5EF4-FFF2-40B4-BE49-F238E27FC236}">
                    <a16:creationId xmlns:a16="http://schemas.microsoft.com/office/drawing/2014/main" id="{EA50DC5D-2EBD-E37B-840E-9370362124A6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6631682" y="4493360"/>
                <a:ext cx="1651438" cy="70156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2F40D3-C8AF-ADCA-E98C-4B2C21FC817D}"/>
                  </a:ext>
                </a:extLst>
              </p:cNvPr>
              <p:cNvSpPr txBox="1"/>
              <p:nvPr/>
            </p:nvSpPr>
            <p:spPr>
              <a:xfrm>
                <a:off x="6638587" y="4521713"/>
                <a:ext cx="16751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Site Wind Speeds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826B43B-2EBF-27CA-AE9E-D7B103C9FC7B}"/>
                </a:ext>
              </a:extLst>
            </p:cNvPr>
            <p:cNvCxnSpPr/>
            <p:nvPr/>
          </p:nvCxnSpPr>
          <p:spPr>
            <a:xfrm>
              <a:off x="1336115" y="4014140"/>
              <a:ext cx="0" cy="60373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B721347-FAB5-D736-3696-5B12D5991A1B}"/>
                </a:ext>
              </a:extLst>
            </p:cNvPr>
            <p:cNvGrpSpPr/>
            <p:nvPr/>
          </p:nvGrpSpPr>
          <p:grpSpPr>
            <a:xfrm>
              <a:off x="2315547" y="3924533"/>
              <a:ext cx="1741095" cy="701566"/>
              <a:chOff x="5041681" y="5977460"/>
              <a:chExt cx="1651438" cy="701566"/>
            </a:xfrm>
          </p:grpSpPr>
          <p:sp>
            <p:nvSpPr>
              <p:cNvPr id="18" name="Oval 17" descr="fdg">
                <a:extLst>
                  <a:ext uri="{FF2B5EF4-FFF2-40B4-BE49-F238E27FC236}">
                    <a16:creationId xmlns:a16="http://schemas.microsoft.com/office/drawing/2014/main" id="{2F2B4817-D499-A485-C907-6725F0E76F98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5041681" y="5977460"/>
                <a:ext cx="1651438" cy="701566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3DB27F0-A826-99E5-7378-AB08899AB2F2}"/>
                  </a:ext>
                </a:extLst>
              </p:cNvPr>
              <p:cNvSpPr txBox="1"/>
              <p:nvPr/>
            </p:nvSpPr>
            <p:spPr>
              <a:xfrm>
                <a:off x="5096284" y="5977460"/>
                <a:ext cx="157383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Error measurement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A38551-C6D8-C579-2F43-C56A6E429AD0}"/>
                </a:ext>
              </a:extLst>
            </p:cNvPr>
            <p:cNvSpPr txBox="1"/>
            <p:nvPr/>
          </p:nvSpPr>
          <p:spPr>
            <a:xfrm>
              <a:off x="4374570" y="3952150"/>
              <a:ext cx="2088931" cy="64633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dirty="0"/>
                <a:t>Correlation Algorithm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EC6314-9C5E-5765-4A5F-983FA08EABE7}"/>
                </a:ext>
              </a:extLst>
            </p:cNvPr>
            <p:cNvSpPr txBox="1"/>
            <p:nvPr/>
          </p:nvSpPr>
          <p:spPr>
            <a:xfrm>
              <a:off x="4261991" y="4738751"/>
              <a:ext cx="277041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en-US" dirty="0"/>
                <a:t>-Orthogonal regression</a:t>
              </a:r>
            </a:p>
            <a:p>
              <a:pPr marL="0" indent="0">
                <a:buNone/>
              </a:pPr>
              <a:r>
                <a:rPr lang="en-US" dirty="0"/>
                <a:t>-Method of Bins</a:t>
              </a:r>
            </a:p>
            <a:p>
              <a:pPr marL="0" indent="0">
                <a:buNone/>
              </a:pPr>
              <a:r>
                <a:rPr lang="en-US" dirty="0"/>
                <a:t>-Matrix</a:t>
              </a:r>
            </a:p>
            <a:p>
              <a:pPr marL="0" indent="0">
                <a:buNone/>
              </a:pPr>
              <a:r>
                <a:rPr lang="en-US" dirty="0"/>
                <a:t>-Variance ratio</a:t>
              </a:r>
            </a:p>
            <a:p>
              <a:endParaRPr lang="en-US" dirty="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5B9BC0F-1759-A2C5-F6DE-7FF73C335DB5}"/>
                </a:ext>
              </a:extLst>
            </p:cNvPr>
            <p:cNvGrpSpPr/>
            <p:nvPr/>
          </p:nvGrpSpPr>
          <p:grpSpPr>
            <a:xfrm>
              <a:off x="7161408" y="2752740"/>
              <a:ext cx="1651438" cy="918713"/>
              <a:chOff x="7489210" y="2655512"/>
              <a:chExt cx="1651438" cy="918713"/>
            </a:xfrm>
          </p:grpSpPr>
          <p:sp>
            <p:nvSpPr>
              <p:cNvPr id="27" name="Oval 26" descr="fdg">
                <a:extLst>
                  <a:ext uri="{FF2B5EF4-FFF2-40B4-BE49-F238E27FC236}">
                    <a16:creationId xmlns:a16="http://schemas.microsoft.com/office/drawing/2014/main" id="{CD5A30D0-18DD-DC70-4A6F-F15B9F69B0FE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7489210" y="2675978"/>
                <a:ext cx="1651438" cy="898247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29CB077-81E8-92AD-AB3D-B197D9AE2350}"/>
                  </a:ext>
                </a:extLst>
              </p:cNvPr>
              <p:cNvSpPr txBox="1"/>
              <p:nvPr/>
            </p:nvSpPr>
            <p:spPr>
              <a:xfrm>
                <a:off x="7593125" y="2655512"/>
                <a:ext cx="144360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New ERA/MERRA</a:t>
                </a:r>
              </a:p>
              <a:p>
                <a:pPr algn="ctr"/>
                <a:r>
                  <a:rPr lang="en-US" sz="1600" dirty="0"/>
                  <a:t>Wind Speeds</a:t>
                </a:r>
              </a:p>
            </p:txBody>
          </p: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464A389-AC73-B410-9E3C-764CF8D03D60}"/>
                </a:ext>
              </a:extLst>
            </p:cNvPr>
            <p:cNvCxnSpPr>
              <a:stCxn id="27" idx="4"/>
              <a:endCxn id="20" idx="0"/>
            </p:cNvCxnSpPr>
            <p:nvPr/>
          </p:nvCxnSpPr>
          <p:spPr>
            <a:xfrm>
              <a:off x="7987127" y="3671453"/>
              <a:ext cx="1" cy="25481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1DFF955-3FE4-ADBB-8415-27F6AB751A35}"/>
                </a:ext>
              </a:extLst>
            </p:cNvPr>
            <p:cNvGrpSpPr/>
            <p:nvPr/>
          </p:nvGrpSpPr>
          <p:grpSpPr>
            <a:xfrm>
              <a:off x="7161408" y="4866346"/>
              <a:ext cx="1651438" cy="898247"/>
              <a:chOff x="7489210" y="2675978"/>
              <a:chExt cx="1651438" cy="898247"/>
            </a:xfrm>
          </p:grpSpPr>
          <p:sp>
            <p:nvSpPr>
              <p:cNvPr id="46" name="Oval 45" descr="fdg">
                <a:extLst>
                  <a:ext uri="{FF2B5EF4-FFF2-40B4-BE49-F238E27FC236}">
                    <a16:creationId xmlns:a16="http://schemas.microsoft.com/office/drawing/2014/main" id="{F5583245-A082-EB79-010B-7217DEEFDF96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SpPr/>
              <p:nvPr/>
            </p:nvSpPr>
            <p:spPr>
              <a:xfrm>
                <a:off x="7489210" y="2675978"/>
                <a:ext cx="1651438" cy="898247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39F9819-83A8-11A0-1EE2-2FA546662DC3}"/>
                  </a:ext>
                </a:extLst>
              </p:cNvPr>
              <p:cNvSpPr txBox="1"/>
              <p:nvPr/>
            </p:nvSpPr>
            <p:spPr>
              <a:xfrm>
                <a:off x="7593125" y="2736217"/>
                <a:ext cx="144360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Forecasted Wind Speed Time Series</a:t>
                </a:r>
              </a:p>
            </p:txBody>
          </p:sp>
        </p:grp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CE43A3C-F8AF-37A6-C155-53795E69EEE2}"/>
                </a:ext>
              </a:extLst>
            </p:cNvPr>
            <p:cNvCxnSpPr/>
            <p:nvPr/>
          </p:nvCxnSpPr>
          <p:spPr>
            <a:xfrm>
              <a:off x="7987127" y="4608357"/>
              <a:ext cx="1" cy="28069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CBE3BA7C-54BF-0E58-C4BF-84B566A5A340}"/>
                </a:ext>
              </a:extLst>
            </p:cNvPr>
            <p:cNvCxnSpPr>
              <a:endCxn id="18" idx="2"/>
            </p:cNvCxnSpPr>
            <p:nvPr/>
          </p:nvCxnSpPr>
          <p:spPr>
            <a:xfrm>
              <a:off x="1354897" y="4275314"/>
              <a:ext cx="960650" cy="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4777141-8884-0E18-AE85-EE3B7ACB6C5D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4055478" y="4275314"/>
              <a:ext cx="319092" cy="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E9B285F-FC70-E2F5-CC89-A80BFF83D305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>
              <a:off x="6463501" y="4239072"/>
              <a:ext cx="479161" cy="103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4244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7ABB7-9F72-13E2-0A5F-FF5656028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D819F7-A1C9-4EA9-7003-E6E5F3D18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</p:spPr>
        <p:txBody>
          <a:bodyPr anchor="ctr">
            <a:normAutofit/>
          </a:bodyPr>
          <a:lstStyle/>
          <a:p>
            <a:r>
              <a:rPr lang="en-US" sz="2200" dirty="0"/>
              <a:t>MACHINE Learning in the </a:t>
            </a:r>
            <a:r>
              <a:rPr lang="en-US" sz="2200" dirty="0" err="1"/>
              <a:t>mcp</a:t>
            </a:r>
            <a:r>
              <a:rPr lang="en-US" sz="2200" dirty="0"/>
              <a:t> project</a:t>
            </a:r>
            <a:br>
              <a:rPr lang="en-US" sz="2200" dirty="0"/>
            </a:br>
            <a:r>
              <a:rPr lang="en-US" sz="1800" dirty="0"/>
              <a:t>WHY USE other algorithms?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2DEBDA-0F45-8CEB-CB20-4EEF5E68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4C2C5A9-4F9B-B766-A0FF-DD971C269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597"/>
            <a:ext cx="10515600" cy="46863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I saw it might be interesting to use a ML model for that because:</a:t>
            </a:r>
          </a:p>
          <a:p>
            <a:r>
              <a:rPr lang="en-US" dirty="0"/>
              <a:t>We can use more features to predict (more information)</a:t>
            </a:r>
          </a:p>
          <a:p>
            <a:r>
              <a:rPr lang="en-US" dirty="0"/>
              <a:t>Other algorithms might work better with these time series.</a:t>
            </a:r>
          </a:p>
        </p:txBody>
      </p:sp>
    </p:spTree>
    <p:extLst>
      <p:ext uri="{BB962C8B-B14F-4D97-AF65-F5344CB8AC3E}">
        <p14:creationId xmlns:p14="http://schemas.microsoft.com/office/powerpoint/2010/main" val="805867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1FD02-3261-56E3-84D8-BC79C236A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F51337-9480-07AA-8822-4C22011A2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</p:spPr>
        <p:txBody>
          <a:bodyPr anchor="ctr">
            <a:normAutofit/>
          </a:bodyPr>
          <a:lstStyle/>
          <a:p>
            <a:r>
              <a:rPr lang="en-US" sz="2200" dirty="0"/>
              <a:t>MACHINE Learning in the </a:t>
            </a:r>
            <a:r>
              <a:rPr lang="en-US" sz="2200" dirty="0" err="1"/>
              <a:t>mcp</a:t>
            </a:r>
            <a:r>
              <a:rPr lang="en-US" sz="2200" dirty="0"/>
              <a:t> project</a:t>
            </a:r>
            <a:br>
              <a:rPr lang="en-US" sz="2200" dirty="0"/>
            </a:br>
            <a:r>
              <a:rPr lang="en-US" sz="1800" dirty="0"/>
              <a:t>phase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9393F-79B8-AF66-94F9-461C5FBA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5E97302-540F-ECA8-3CFD-C1112C8E4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597"/>
            <a:ext cx="10515600" cy="46863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errors of some models were significatively lower!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 descr="A graph with blue squares&#10;&#10;Description automatically generated">
            <a:extLst>
              <a:ext uri="{FF2B5EF4-FFF2-40B4-BE49-F238E27FC236}">
                <a16:creationId xmlns:a16="http://schemas.microsoft.com/office/drawing/2014/main" id="{76105793-8345-2801-ECB7-0426528C5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58508"/>
            <a:ext cx="5180463" cy="3086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graph with green squares&#10;&#10;Description automatically generated">
            <a:extLst>
              <a:ext uri="{FF2B5EF4-FFF2-40B4-BE49-F238E27FC236}">
                <a16:creationId xmlns:a16="http://schemas.microsoft.com/office/drawing/2014/main" id="{B3CF2A59-EA61-47E8-E94E-1941AEAED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337" y="2409934"/>
            <a:ext cx="5257800" cy="3135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471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45990-D214-AA0A-5725-4E50B937D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80DE76-36F7-5627-A6E3-5296AD648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</p:spPr>
        <p:txBody>
          <a:bodyPr anchor="ctr">
            <a:normAutofit/>
          </a:bodyPr>
          <a:lstStyle/>
          <a:p>
            <a:r>
              <a:rPr lang="en-US" sz="2200" dirty="0"/>
              <a:t>MACHINE Learning in the </a:t>
            </a:r>
            <a:r>
              <a:rPr lang="en-US" sz="2200" dirty="0" err="1"/>
              <a:t>mcp</a:t>
            </a:r>
            <a:r>
              <a:rPr lang="en-US" sz="2200" dirty="0"/>
              <a:t> project</a:t>
            </a:r>
            <a:br>
              <a:rPr lang="en-US" sz="2200" dirty="0"/>
            </a:br>
            <a:r>
              <a:rPr lang="en-US" sz="1800" dirty="0"/>
              <a:t>phase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45C652-A767-723F-93B5-A080C5471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3978348-2EF2-35F0-19AF-70EDEC030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596"/>
            <a:ext cx="10515600" cy="2320717"/>
          </a:xfrm>
        </p:spPr>
        <p:txBody>
          <a:bodyPr>
            <a:normAutofit/>
          </a:bodyPr>
          <a:lstStyle/>
          <a:p>
            <a:r>
              <a:rPr lang="en-US" dirty="0"/>
              <a:t>The second phase was done with three different dataset, comparing them in terms of MAE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5EC45B0-2BD6-DFA9-A7C2-29C77AEFC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065174"/>
              </p:ext>
            </p:extLst>
          </p:nvPr>
        </p:nvGraphicFramePr>
        <p:xfrm>
          <a:off x="590210" y="3089107"/>
          <a:ext cx="6661930" cy="2420054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332386">
                  <a:extLst>
                    <a:ext uri="{9D8B030D-6E8A-4147-A177-3AD203B41FA5}">
                      <a16:colId xmlns:a16="http://schemas.microsoft.com/office/drawing/2014/main" val="914643066"/>
                    </a:ext>
                  </a:extLst>
                </a:gridCol>
                <a:gridCol w="1332386">
                  <a:extLst>
                    <a:ext uri="{9D8B030D-6E8A-4147-A177-3AD203B41FA5}">
                      <a16:colId xmlns:a16="http://schemas.microsoft.com/office/drawing/2014/main" val="1424043936"/>
                    </a:ext>
                  </a:extLst>
                </a:gridCol>
                <a:gridCol w="1332386">
                  <a:extLst>
                    <a:ext uri="{9D8B030D-6E8A-4147-A177-3AD203B41FA5}">
                      <a16:colId xmlns:a16="http://schemas.microsoft.com/office/drawing/2014/main" val="1134266328"/>
                    </a:ext>
                  </a:extLst>
                </a:gridCol>
                <a:gridCol w="1332386">
                  <a:extLst>
                    <a:ext uri="{9D8B030D-6E8A-4147-A177-3AD203B41FA5}">
                      <a16:colId xmlns:a16="http://schemas.microsoft.com/office/drawing/2014/main" val="1316248372"/>
                    </a:ext>
                  </a:extLst>
                </a:gridCol>
                <a:gridCol w="1332386">
                  <a:extLst>
                    <a:ext uri="{9D8B030D-6E8A-4147-A177-3AD203B41FA5}">
                      <a16:colId xmlns:a16="http://schemas.microsoft.com/office/drawing/2014/main" val="3315081674"/>
                    </a:ext>
                  </a:extLst>
                </a:gridCol>
              </a:tblGrid>
              <a:tr h="6078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</a:rPr>
                        <a:t>NAME</a:t>
                      </a:r>
                      <a:endParaRPr lang="en-U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Location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Anem and Vane Height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</a:rPr>
                        <a:t>MERRA2 Node (50m)</a:t>
                      </a:r>
                      <a:endParaRPr lang="en-U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Time Frames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4774808"/>
                  </a:ext>
                </a:extLst>
              </a:tr>
              <a:tr h="29831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Bobcat (Texas)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33.48446 N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60m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33.5 N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1/1/2008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7111919"/>
                  </a:ext>
                </a:extLst>
              </a:tr>
              <a:tr h="2983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98.5817 W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98.75 W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12/31/2011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6660065"/>
                  </a:ext>
                </a:extLst>
              </a:tr>
              <a:tr h="29831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Firewheel (Texas)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36.32829 N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60m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36.5 N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1/1/2011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8132604"/>
                  </a:ext>
                </a:extLst>
              </a:tr>
              <a:tr h="309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101.369 W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101.369 W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12/31/2015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7026057"/>
                  </a:ext>
                </a:extLst>
              </a:tr>
              <a:tr h="29831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Ashtabula (Ohio)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41.86533 N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49m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41. 86533 N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1/1/2007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1024671"/>
                  </a:ext>
                </a:extLst>
              </a:tr>
              <a:tr h="3094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80.8035 W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effectLst/>
                        </a:rPr>
                        <a:t>80.8035 W</a:t>
                      </a:r>
                      <a:endParaRPr lang="en-US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 dirty="0">
                          <a:effectLst/>
                        </a:rPr>
                        <a:t>12/31/2008</a:t>
                      </a:r>
                      <a:endParaRPr lang="en-US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4588681"/>
                  </a:ext>
                </a:extLst>
              </a:tr>
            </a:tbl>
          </a:graphicData>
        </a:graphic>
      </p:graphicFrame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A3E88BB8-2E1A-175E-F6E7-F57BF56B5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880" y="3089107"/>
            <a:ext cx="4105910" cy="250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8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B225F-F9E9-90EF-16F2-7F1487BCB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DD3A9B-FD04-FC78-A126-99AF71546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</p:spPr>
        <p:txBody>
          <a:bodyPr anchor="ctr">
            <a:normAutofit/>
          </a:bodyPr>
          <a:lstStyle/>
          <a:p>
            <a:r>
              <a:rPr lang="en-US" sz="2200" dirty="0"/>
              <a:t>MACHINE Learning in the </a:t>
            </a:r>
            <a:r>
              <a:rPr lang="en-US" sz="2200" dirty="0" err="1"/>
              <a:t>mcp</a:t>
            </a:r>
            <a:r>
              <a:rPr lang="en-US" sz="2200" dirty="0"/>
              <a:t> project</a:t>
            </a:r>
            <a:br>
              <a:rPr lang="en-US" sz="2200" dirty="0"/>
            </a:br>
            <a:r>
              <a:rPr lang="en-US" sz="1800" dirty="0"/>
              <a:t>phase 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4654A6-A85C-09EB-3585-FC13C7899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BAA90DC-026D-0F8E-DAED-01934DF3F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597"/>
            <a:ext cx="10515600" cy="1988279"/>
          </a:xfrm>
        </p:spPr>
        <p:txBody>
          <a:bodyPr/>
          <a:lstStyle/>
          <a:p>
            <a:r>
              <a:rPr lang="en-US" dirty="0"/>
              <a:t>Existing models:</a:t>
            </a:r>
          </a:p>
          <a:p>
            <a:pPr marL="0" indent="0">
              <a:buNone/>
            </a:pPr>
            <a:r>
              <a:rPr lang="en-US" dirty="0"/>
              <a:t>   Method of bins, variance ratio, Orthogonal Regression, Matrix,</a:t>
            </a:r>
          </a:p>
          <a:p>
            <a:r>
              <a:rPr lang="en-US" dirty="0"/>
              <a:t>Models tried: (in order)</a:t>
            </a:r>
            <a:br>
              <a:rPr lang="en-US" dirty="0"/>
            </a:b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63CAB0-372F-1824-2582-E4C01BBB02F3}"/>
              </a:ext>
            </a:extLst>
          </p:cNvPr>
          <p:cNvGrpSpPr/>
          <p:nvPr/>
        </p:nvGrpSpPr>
        <p:grpSpPr>
          <a:xfrm>
            <a:off x="3126377" y="2579861"/>
            <a:ext cx="5849230" cy="4141614"/>
            <a:chOff x="3126377" y="2579861"/>
            <a:chExt cx="5849230" cy="414161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F9A6ED3-042A-553A-8917-CAC379438E42}"/>
                </a:ext>
              </a:extLst>
            </p:cNvPr>
            <p:cNvGrpSpPr/>
            <p:nvPr/>
          </p:nvGrpSpPr>
          <p:grpSpPr>
            <a:xfrm>
              <a:off x="3259521" y="2579861"/>
              <a:ext cx="5448101" cy="3959051"/>
              <a:chOff x="3259521" y="2579861"/>
              <a:chExt cx="5448101" cy="3959051"/>
            </a:xfrm>
          </p:grpSpPr>
          <p:pic>
            <p:nvPicPr>
              <p:cNvPr id="2" name="Picture 4">
                <a:extLst>
                  <a:ext uri="{FF2B5EF4-FFF2-40B4-BE49-F238E27FC236}">
                    <a16:creationId xmlns:a16="http://schemas.microsoft.com/office/drawing/2014/main" id="{6F11D08D-F5EB-E770-5670-F93A85D4EF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492"/>
              <a:stretch/>
            </p:blipFill>
            <p:spPr bwMode="auto">
              <a:xfrm>
                <a:off x="6777105" y="2579861"/>
                <a:ext cx="1930517" cy="3959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0AC169F4-20D9-2207-0E1C-B71238B7BD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56"/>
              <a:stretch/>
            </p:blipFill>
            <p:spPr bwMode="auto">
              <a:xfrm>
                <a:off x="3259521" y="2579861"/>
                <a:ext cx="3910209" cy="3959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CF24A4-81CB-FB9A-67CF-5FEFE8BA0357}"/>
                </a:ext>
              </a:extLst>
            </p:cNvPr>
            <p:cNvSpPr txBox="1"/>
            <p:nvPr/>
          </p:nvSpPr>
          <p:spPr>
            <a:xfrm>
              <a:off x="3126377" y="5244147"/>
              <a:ext cx="197969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Multi-variable Linear regression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Lasso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Ridge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304667-6E80-95BB-670D-97DE8D45F16C}"/>
                </a:ext>
              </a:extLst>
            </p:cNvPr>
            <p:cNvSpPr txBox="1"/>
            <p:nvPr/>
          </p:nvSpPr>
          <p:spPr>
            <a:xfrm>
              <a:off x="5016223" y="5245935"/>
              <a:ext cx="1979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Multi-Layer Perceptron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68C17D-8A78-763B-1FBB-D49445E4A3A8}"/>
                </a:ext>
              </a:extLst>
            </p:cNvPr>
            <p:cNvSpPr txBox="1"/>
            <p:nvPr/>
          </p:nvSpPr>
          <p:spPr>
            <a:xfrm>
              <a:off x="6995915" y="5244147"/>
              <a:ext cx="1979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/>
                <a:t>LightGBM</a:t>
              </a: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/>
                <a:t>XGBoost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6828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1EEFE-D5F7-FE00-9484-5B6293EFE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CAC958-5A00-E40A-C8B3-5F31E25E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</p:spPr>
        <p:txBody>
          <a:bodyPr anchor="ctr">
            <a:normAutofit/>
          </a:bodyPr>
          <a:lstStyle/>
          <a:p>
            <a:r>
              <a:rPr lang="en-US" sz="2200" dirty="0"/>
              <a:t>MACHINE Learning in the </a:t>
            </a:r>
            <a:r>
              <a:rPr lang="en-US" sz="2200" dirty="0" err="1"/>
              <a:t>mcp</a:t>
            </a:r>
            <a:r>
              <a:rPr lang="en-US" sz="2200" dirty="0"/>
              <a:t> project</a:t>
            </a:r>
            <a:br>
              <a:rPr lang="en-US" sz="2200" dirty="0"/>
            </a:br>
            <a:r>
              <a:rPr lang="en-US" sz="1800" dirty="0"/>
              <a:t>phase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192A8A-17AC-DFDE-F696-60CF117E6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C524F22-2706-C7E7-9612-E362EC4C7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597"/>
            <a:ext cx="10515600" cy="4686366"/>
          </a:xfrm>
        </p:spPr>
        <p:txBody>
          <a:bodyPr/>
          <a:lstStyle/>
          <a:p>
            <a:r>
              <a:rPr lang="en-US" dirty="0"/>
              <a:t>Best models were Gradient Boosting or Neural Networks.</a:t>
            </a:r>
          </a:p>
          <a:p>
            <a:r>
              <a:rPr lang="en-US" dirty="0"/>
              <a:t>Next step: Implement it directly to C3 code in C#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687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A2666-1454-B3BE-AE16-CA783A273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EDEDF5-488F-4703-E845-9041B6D1A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</p:spPr>
        <p:txBody>
          <a:bodyPr anchor="ctr">
            <a:normAutofit/>
          </a:bodyPr>
          <a:lstStyle/>
          <a:p>
            <a:r>
              <a:rPr lang="en-US" sz="2200" dirty="0"/>
              <a:t>MACHINE Learning in the </a:t>
            </a:r>
            <a:r>
              <a:rPr lang="en-US" sz="2200" dirty="0" err="1"/>
              <a:t>mcp</a:t>
            </a:r>
            <a:r>
              <a:rPr lang="en-US" sz="2200" dirty="0"/>
              <a:t> project</a:t>
            </a:r>
            <a:br>
              <a:rPr lang="en-US" sz="2200" dirty="0"/>
            </a:br>
            <a:r>
              <a:rPr lang="en-US" sz="1800" dirty="0"/>
              <a:t>The </a:t>
            </a:r>
            <a:r>
              <a:rPr lang="en-US" sz="1800" dirty="0" err="1"/>
              <a:t>lightgbm</a:t>
            </a:r>
            <a:r>
              <a:rPr lang="en-US" sz="1800" dirty="0"/>
              <a:t>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AE9F64-6013-99C2-68B3-9C8C4E485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ABD0DB-B475-342B-51F4-57F79520E7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91840" y="1662170"/>
            <a:ext cx="10944343" cy="151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altLang="en-US" dirty="0"/>
              <a:t>Algorithm based on decision trees.</a:t>
            </a:r>
          </a:p>
          <a:p>
            <a:pPr fontAlgn="base">
              <a:spcAft>
                <a:spcPct val="0"/>
              </a:spcAft>
            </a:pPr>
            <a:r>
              <a:rPr lang="en-US" altLang="en-US" dirty="0"/>
              <a:t>Fast and efficient with large datasets.</a:t>
            </a:r>
          </a:p>
          <a:p>
            <a:pPr fontAlgn="base">
              <a:spcAft>
                <a:spcPct val="0"/>
              </a:spcAft>
            </a:pPr>
            <a:r>
              <a:rPr lang="en-US" altLang="en-US" dirty="0"/>
              <a:t>Higher accuracy with shorter training time.</a:t>
            </a:r>
          </a:p>
        </p:txBody>
      </p:sp>
      <p:pic>
        <p:nvPicPr>
          <p:cNvPr id="1027" name="Picture 3" descr="Generated image">
            <a:extLst>
              <a:ext uri="{FF2B5EF4-FFF2-40B4-BE49-F238E27FC236}">
                <a16:creationId xmlns:a16="http://schemas.microsoft.com/office/drawing/2014/main" id="{3AE77D84-599B-5857-76F9-F36F78657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170" y="3963958"/>
            <a:ext cx="4060913" cy="270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796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43EBE-A1B8-A314-65EB-2D86F3B6D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BB6873-63E9-AC40-0E4B-ACF2909B8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73474"/>
          </a:xfrm>
        </p:spPr>
        <p:txBody>
          <a:bodyPr anchor="ctr">
            <a:normAutofit/>
          </a:bodyPr>
          <a:lstStyle/>
          <a:p>
            <a:r>
              <a:rPr lang="en-US" sz="2200" dirty="0"/>
              <a:t>MACHINE Learning in the </a:t>
            </a:r>
            <a:r>
              <a:rPr lang="en-US" sz="2200" dirty="0" err="1"/>
              <a:t>mcp</a:t>
            </a:r>
            <a:r>
              <a:rPr lang="en-US" sz="2200" dirty="0"/>
              <a:t> project</a:t>
            </a:r>
            <a:br>
              <a:rPr lang="en-US" sz="2200" dirty="0"/>
            </a:br>
            <a:r>
              <a:rPr lang="en-US" sz="1800" dirty="0"/>
              <a:t>phase 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B441DC-1837-0F01-7123-F21F63F57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0E7EE82-72CF-444F-CF99-5DC5A0D53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597"/>
            <a:ext cx="10515600" cy="4686366"/>
          </a:xfrm>
        </p:spPr>
        <p:txBody>
          <a:bodyPr/>
          <a:lstStyle/>
          <a:p>
            <a:r>
              <a:rPr lang="en-US" dirty="0"/>
              <a:t>Implemented </a:t>
            </a:r>
            <a:r>
              <a:rPr lang="en-US" dirty="0" err="1"/>
              <a:t>LightGBM</a:t>
            </a:r>
            <a:r>
              <a:rPr lang="en-US" dirty="0"/>
              <a:t> into the C# C3 code.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3C1C904-7706-D189-44A5-952925F05F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3281624"/>
              </p:ext>
            </p:extLst>
          </p:nvPr>
        </p:nvGraphicFramePr>
        <p:xfrm>
          <a:off x="2138307" y="2486427"/>
          <a:ext cx="6854060" cy="3586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7444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2DA08-04B6-830C-8CDD-550F3B447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0373CB-B1DF-7FC8-8125-B87395246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145" y="1482715"/>
            <a:ext cx="10515600" cy="46863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 algorithm is a set of instructions that is designed to transform an input into a desired output.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290FFF-8FCB-30D4-DC70-A51021E8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4FA450-9ACA-AFB0-F166-BE4E9E600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MACHINE LEARNING?</a:t>
            </a:r>
            <a:br>
              <a:rPr lang="en-US" dirty="0"/>
            </a:br>
            <a:r>
              <a:rPr lang="en-US" sz="1800" dirty="0"/>
              <a:t>LET’S START DEFINING AN ALGORITHM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D462CB-E4E3-EB83-D16A-26B0646976AE}"/>
              </a:ext>
            </a:extLst>
          </p:cNvPr>
          <p:cNvGrpSpPr/>
          <p:nvPr/>
        </p:nvGrpSpPr>
        <p:grpSpPr>
          <a:xfrm>
            <a:off x="741638" y="2637868"/>
            <a:ext cx="10049199" cy="1993463"/>
            <a:chOff x="737037" y="4017359"/>
            <a:chExt cx="10049199" cy="1993463"/>
          </a:xfrm>
        </p:grpSpPr>
        <p:pic>
          <p:nvPicPr>
            <p:cNvPr id="1026" name="Picture 2" descr="Generated image">
              <a:extLst>
                <a:ext uri="{FF2B5EF4-FFF2-40B4-BE49-F238E27FC236}">
                  <a16:creationId xmlns:a16="http://schemas.microsoft.com/office/drawing/2014/main" id="{775CDA58-3644-BEDC-4C30-238086D48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037" y="4017359"/>
              <a:ext cx="2990193" cy="1993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enerated image">
              <a:extLst>
                <a:ext uri="{FF2B5EF4-FFF2-40B4-BE49-F238E27FC236}">
                  <a16:creationId xmlns:a16="http://schemas.microsoft.com/office/drawing/2014/main" id="{6A5D4097-0163-D37B-346B-5D88BFDD9A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6043" y="4017360"/>
              <a:ext cx="2990193" cy="1993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9EF4B239-7F03-B5AE-F3C4-4E4BA2B81F1A}"/>
                </a:ext>
              </a:extLst>
            </p:cNvPr>
            <p:cNvSpPr/>
            <p:nvPr/>
          </p:nvSpPr>
          <p:spPr>
            <a:xfrm>
              <a:off x="3842844" y="4929878"/>
              <a:ext cx="843455" cy="117719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62789B9-27D2-BF86-9836-0D74E7D40036}"/>
                </a:ext>
              </a:extLst>
            </p:cNvPr>
            <p:cNvSpPr txBox="1"/>
            <p:nvPr/>
          </p:nvSpPr>
          <p:spPr>
            <a:xfrm>
              <a:off x="4721772" y="4482804"/>
              <a:ext cx="2088931" cy="9233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Algorithm</a:t>
              </a:r>
            </a:p>
            <a:p>
              <a:pPr algn="ctr"/>
              <a:endParaRPr lang="en-US" dirty="0"/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9609978B-6D5F-B539-D4C2-F06036B6E2D6}"/>
                </a:ext>
              </a:extLst>
            </p:cNvPr>
            <p:cNvSpPr/>
            <p:nvPr/>
          </p:nvSpPr>
          <p:spPr>
            <a:xfrm>
              <a:off x="6881649" y="4937760"/>
              <a:ext cx="843455" cy="117719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62343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EFDFE-65EA-48FB-C6C3-9E7BD3C19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43C5D9-BD9F-CF17-8C77-F4DDECBC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C93DFA-70F6-4220-86AB-AD3183C08C91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794100-B46D-30E2-D0A6-39068DF9B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296" y="365126"/>
            <a:ext cx="9629503" cy="787269"/>
          </a:xfrm>
        </p:spPr>
        <p:txBody>
          <a:bodyPr anchor="ctr">
            <a:normAutofit/>
          </a:bodyPr>
          <a:lstStyle/>
          <a:p>
            <a:r>
              <a:rPr lang="en-US" sz="2500"/>
              <a:t>Other potential applications of ml in </a:t>
            </a:r>
            <a:r>
              <a:rPr lang="en-US" sz="2500" err="1"/>
              <a:t>opc</a:t>
            </a:r>
            <a:br>
              <a:rPr lang="en-US" sz="2500"/>
            </a:br>
            <a:endParaRPr lang="en-US" sz="2500"/>
          </a:p>
        </p:txBody>
      </p:sp>
      <p:graphicFrame>
        <p:nvGraphicFramePr>
          <p:cNvPr id="9" name="Content Placeholder 1">
            <a:extLst>
              <a:ext uri="{FF2B5EF4-FFF2-40B4-BE49-F238E27FC236}">
                <a16:creationId xmlns:a16="http://schemas.microsoft.com/office/drawing/2014/main" id="{98A12571-A61E-CB16-4E72-A1BF39BFFC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8266772"/>
              </p:ext>
            </p:extLst>
          </p:nvPr>
        </p:nvGraphicFramePr>
        <p:xfrm>
          <a:off x="806669" y="2184815"/>
          <a:ext cx="10515600" cy="4686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064FDD0-5BC4-21CF-8FAC-1E2674A1E39D}"/>
              </a:ext>
            </a:extLst>
          </p:cNvPr>
          <p:cNvSpPr txBox="1">
            <a:spLocks/>
          </p:cNvSpPr>
          <p:nvPr/>
        </p:nvSpPr>
        <p:spPr>
          <a:xfrm>
            <a:off x="990600" y="1642997"/>
            <a:ext cx="10515600" cy="4686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9A2F38-126A-F297-CBC6-DCDA4EFECD74}"/>
              </a:ext>
            </a:extLst>
          </p:cNvPr>
          <p:cNvSpPr txBox="1"/>
          <p:nvPr/>
        </p:nvSpPr>
        <p:spPr>
          <a:xfrm>
            <a:off x="737038" y="1501666"/>
            <a:ext cx="103894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 Linotype" panose="02040502050505030304" pitchFamily="18" charset="0"/>
              </a:rPr>
              <a:t>ML is a very transversal field that can be applied almost everywhere. Some ideas: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750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7BB61-32B7-3761-518A-6FFDF561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7F4B7A-7D3A-2426-9C48-0038A2F2B9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9250" y="1923067"/>
            <a:ext cx="8592560" cy="2121031"/>
          </a:xfrm>
        </p:spPr>
        <p:txBody>
          <a:bodyPr>
            <a:normAutofit/>
          </a:bodyPr>
          <a:lstStyle/>
          <a:p>
            <a:r>
              <a:rPr lang="en-US" sz="4800" dirty="0"/>
              <a:t>Machine learning in </a:t>
            </a:r>
            <a:r>
              <a:rPr lang="en-US" sz="4800" dirty="0" err="1"/>
              <a:t>mcp</a:t>
            </a:r>
            <a:r>
              <a:rPr lang="en-US" sz="4800" dirty="0"/>
              <a:t> </a:t>
            </a:r>
          </a:p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15858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A5FCB-249D-D5BC-7427-0C90FB89F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488072-0E01-A2E1-E493-79DFDB3FB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145" y="1482715"/>
            <a:ext cx="10515600" cy="46863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 algorithm is a set of instructions that is designed to transform an input into a desired output.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250CD4-737C-3BC7-A1D7-F6212D234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37E8A8-0940-AC36-100D-C71E8AC02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MACHINE LEARNING?</a:t>
            </a:r>
            <a:br>
              <a:rPr lang="en-US" dirty="0"/>
            </a:br>
            <a:r>
              <a:rPr lang="en-US" sz="1800" dirty="0"/>
              <a:t>LET’S START DEFINING AN ALGORITHM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05DBAF-F5E9-9C05-9D9F-197EAD964C2C}"/>
              </a:ext>
            </a:extLst>
          </p:cNvPr>
          <p:cNvGrpSpPr/>
          <p:nvPr/>
        </p:nvGrpSpPr>
        <p:grpSpPr>
          <a:xfrm>
            <a:off x="741638" y="2637868"/>
            <a:ext cx="10049199" cy="1993463"/>
            <a:chOff x="737037" y="4017359"/>
            <a:chExt cx="10049199" cy="1993463"/>
          </a:xfrm>
        </p:grpSpPr>
        <p:pic>
          <p:nvPicPr>
            <p:cNvPr id="1026" name="Picture 2" descr="Generated image">
              <a:extLst>
                <a:ext uri="{FF2B5EF4-FFF2-40B4-BE49-F238E27FC236}">
                  <a16:creationId xmlns:a16="http://schemas.microsoft.com/office/drawing/2014/main" id="{BE6A094E-B34D-95CA-02A8-C7AF30D01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037" y="4017359"/>
              <a:ext cx="2990193" cy="1993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enerated image">
              <a:extLst>
                <a:ext uri="{FF2B5EF4-FFF2-40B4-BE49-F238E27FC236}">
                  <a16:creationId xmlns:a16="http://schemas.microsoft.com/office/drawing/2014/main" id="{826AF3BA-75BD-D545-5E64-A9465ED0BB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6043" y="4017360"/>
              <a:ext cx="2990193" cy="1993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72161883-B892-8B04-BAD4-39E63E1ECA67}"/>
                </a:ext>
              </a:extLst>
            </p:cNvPr>
            <p:cNvSpPr/>
            <p:nvPr/>
          </p:nvSpPr>
          <p:spPr>
            <a:xfrm>
              <a:off x="3842844" y="4929878"/>
              <a:ext cx="843455" cy="117719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B6305C-6BA4-8456-6C0E-F143554E7171}"/>
                </a:ext>
              </a:extLst>
            </p:cNvPr>
            <p:cNvSpPr txBox="1"/>
            <p:nvPr/>
          </p:nvSpPr>
          <p:spPr>
            <a:xfrm>
              <a:off x="4721772" y="4482804"/>
              <a:ext cx="2088931" cy="9233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Algorithm</a:t>
              </a:r>
            </a:p>
            <a:p>
              <a:pPr algn="ctr"/>
              <a:endParaRPr lang="en-US" dirty="0"/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D67ABC8C-C8BD-7935-79C5-8ABFBAF12AD5}"/>
                </a:ext>
              </a:extLst>
            </p:cNvPr>
            <p:cNvSpPr/>
            <p:nvPr/>
          </p:nvSpPr>
          <p:spPr>
            <a:xfrm>
              <a:off x="6881649" y="4937760"/>
              <a:ext cx="843455" cy="117719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22AC0ECE-B446-1FA0-27E0-92E876776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06" y="4347339"/>
            <a:ext cx="1505607" cy="225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C54234-E329-0169-C027-F07CC00A446C}"/>
              </a:ext>
            </a:extLst>
          </p:cNvPr>
          <p:cNvSpPr txBox="1"/>
          <p:nvPr/>
        </p:nvSpPr>
        <p:spPr>
          <a:xfrm>
            <a:off x="5963968" y="4330264"/>
            <a:ext cx="1461598" cy="23083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If the apple is green, place it in the right basket; if it’s red, place it in the left one.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0856111A-D9B7-25F9-0CB0-19775297FE46}"/>
              </a:ext>
            </a:extLst>
          </p:cNvPr>
          <p:cNvSpPr/>
          <p:nvPr/>
        </p:nvSpPr>
        <p:spPr>
          <a:xfrm rot="5400000">
            <a:off x="5539609" y="2338775"/>
            <a:ext cx="480848" cy="3519652"/>
          </a:xfrm>
          <a:prstGeom prst="leftBrac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5D498-2F13-5213-41D1-8CD3B962B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507FF8-EDCD-F982-C408-CAB0D4630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145" y="1482715"/>
            <a:ext cx="10515600" cy="46863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Everything changed with automation. Now algorithms must be written in machine language.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64067-B54D-EF49-328B-D7626FB3D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45CEA0-9E46-445F-49E4-2F45368B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MACHINE LEARNING?</a:t>
            </a:r>
            <a:br>
              <a:rPr lang="en-US" dirty="0"/>
            </a:br>
            <a:r>
              <a:rPr lang="en-US" sz="1800" dirty="0"/>
              <a:t>LET’S START DEFINING AN ALGORITHM</a:t>
            </a:r>
          </a:p>
        </p:txBody>
      </p:sp>
      <p:pic>
        <p:nvPicPr>
          <p:cNvPr id="11" name="Picture 10" descr="A machine with apples on it&#10;&#10;AI-generated content may be incorrect.">
            <a:extLst>
              <a:ext uri="{FF2B5EF4-FFF2-40B4-BE49-F238E27FC236}">
                <a16:creationId xmlns:a16="http://schemas.microsoft.com/office/drawing/2014/main" id="{6627A966-AED1-4D7B-6756-4E07C4C87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58" y="2428223"/>
            <a:ext cx="3711416" cy="247427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AF7F22D-1B5B-C7C5-2FDB-0DB5D7AF39CB}"/>
              </a:ext>
            </a:extLst>
          </p:cNvPr>
          <p:cNvGrpSpPr/>
          <p:nvPr/>
        </p:nvGrpSpPr>
        <p:grpSpPr>
          <a:xfrm>
            <a:off x="4250604" y="2447714"/>
            <a:ext cx="1461598" cy="2382982"/>
            <a:chOff x="5566708" y="2797742"/>
            <a:chExt cx="1461598" cy="23829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059803-5BB6-A2CE-0848-10543883171C}"/>
                </a:ext>
              </a:extLst>
            </p:cNvPr>
            <p:cNvSpPr txBox="1"/>
            <p:nvPr/>
          </p:nvSpPr>
          <p:spPr>
            <a:xfrm>
              <a:off x="5566708" y="2872400"/>
              <a:ext cx="1461598" cy="23083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If the apple is green, place it in the left basket, if it’s red, place it in the right one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C756ED5-08EB-E931-203D-1913D4E4BDB5}"/>
                </a:ext>
              </a:extLst>
            </p:cNvPr>
            <p:cNvGrpSpPr/>
            <p:nvPr/>
          </p:nvGrpSpPr>
          <p:grpSpPr>
            <a:xfrm rot="21403145">
              <a:off x="6232872" y="2797742"/>
              <a:ext cx="129396" cy="2307566"/>
              <a:chOff x="8634388" y="3120764"/>
              <a:chExt cx="129396" cy="230756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05D5AF0-C0DE-1ABF-1E4B-560A4561C2B5}"/>
                  </a:ext>
                </a:extLst>
              </p:cNvPr>
              <p:cNvSpPr/>
              <p:nvPr/>
            </p:nvSpPr>
            <p:spPr>
              <a:xfrm rot="19839244">
                <a:off x="8634388" y="3120764"/>
                <a:ext cx="129396" cy="230756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1FFBF70-5B0F-042F-76B3-7A84E3044859}"/>
                  </a:ext>
                </a:extLst>
              </p:cNvPr>
              <p:cNvSpPr/>
              <p:nvPr/>
            </p:nvSpPr>
            <p:spPr>
              <a:xfrm rot="2031986">
                <a:off x="8634388" y="3120764"/>
                <a:ext cx="129396" cy="230756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12254F9-72F7-CF9A-9EFC-AD89B4CDC8FB}"/>
              </a:ext>
            </a:extLst>
          </p:cNvPr>
          <p:cNvSpPr txBox="1"/>
          <p:nvPr/>
        </p:nvSpPr>
        <p:spPr>
          <a:xfrm>
            <a:off x="6318922" y="2018458"/>
            <a:ext cx="5658620" cy="23083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If position sensor is active, trigger color detection.</a:t>
            </a:r>
          </a:p>
          <a:p>
            <a:r>
              <a:rPr lang="en-US" dirty="0"/>
              <a:t>If color detection is green, activate left  hydraulic pump; else, activate right hydraulic pump. </a:t>
            </a:r>
          </a:p>
          <a:p>
            <a:r>
              <a:rPr lang="en-US" dirty="0"/>
              <a:t>If impact sensor is not triggered, assume an error and restart.</a:t>
            </a:r>
          </a:p>
          <a:p>
            <a:r>
              <a:rPr lang="en-US" dirty="0"/>
              <a:t>If impact sensor is triggered, activate control loop…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…</a:t>
            </a:r>
          </a:p>
        </p:txBody>
      </p:sp>
      <p:pic>
        <p:nvPicPr>
          <p:cNvPr id="14" name="Picture 2" descr="What Is Python Programming Language?">
            <a:extLst>
              <a:ext uri="{FF2B5EF4-FFF2-40B4-BE49-F238E27FC236}">
                <a16:creationId xmlns:a16="http://schemas.microsoft.com/office/drawing/2014/main" id="{7EBC2F35-8975-022F-B228-4A3EB7BD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84" y="4627675"/>
            <a:ext cx="3711416" cy="199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AB152738-4A83-897D-8235-032526376D87}"/>
              </a:ext>
            </a:extLst>
          </p:cNvPr>
          <p:cNvSpPr/>
          <p:nvPr/>
        </p:nvSpPr>
        <p:spPr>
          <a:xfrm rot="5400000">
            <a:off x="8680648" y="4078407"/>
            <a:ext cx="752088" cy="2470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32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96E16-6862-47CE-4F40-F6128B779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122C0E-DDAF-3189-B1BF-B73AB290D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Now let’s imagine how we can program an algorithm for more complex tasks.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345093-2C9D-7892-905F-663E4E5FD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44E2D3-9F37-2506-B36F-57DD95B1F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MACHINE LEARNING?</a:t>
            </a:r>
            <a:br>
              <a:rPr lang="en-US" dirty="0"/>
            </a:br>
            <a:r>
              <a:rPr lang="en-US" sz="1800" dirty="0"/>
              <a:t>STATIC VS. dynamic algorithm</a:t>
            </a:r>
          </a:p>
        </p:txBody>
      </p:sp>
      <p:sp>
        <p:nvSpPr>
          <p:cNvPr id="5" name="AutoShape 2" descr="Generated image">
            <a:extLst>
              <a:ext uri="{FF2B5EF4-FFF2-40B4-BE49-F238E27FC236}">
                <a16:creationId xmlns:a16="http://schemas.microsoft.com/office/drawing/2014/main" id="{C7D85EDF-9DE1-FDEE-0390-699DA09B94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My reflections on 20 years of saving cats and dogs - Saving Cats, Dogs and  Cash">
            <a:extLst>
              <a:ext uri="{FF2B5EF4-FFF2-40B4-BE49-F238E27FC236}">
                <a16:creationId xmlns:a16="http://schemas.microsoft.com/office/drawing/2014/main" id="{F078F611-2D42-A560-CA8E-DEB10B982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67" y="2675866"/>
            <a:ext cx="4791149" cy="305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085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FE3BD-5381-3E92-801D-0CF5EA680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C1A74F-2629-066C-661F-058F34918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FB3525-946F-5CD4-BFB2-9285844F5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7ABB55-ACF9-A0DE-8B4D-3D0B3E25A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MACHINE LEARNING?</a:t>
            </a:r>
            <a:br>
              <a:rPr lang="en-US" dirty="0"/>
            </a:br>
            <a:r>
              <a:rPr lang="en-US" sz="1800" dirty="0"/>
              <a:t>STATIC VS. dynamic algorithm</a:t>
            </a:r>
          </a:p>
        </p:txBody>
      </p:sp>
      <p:sp>
        <p:nvSpPr>
          <p:cNvPr id="5" name="AutoShape 2" descr="Generated image">
            <a:extLst>
              <a:ext uri="{FF2B5EF4-FFF2-40B4-BE49-F238E27FC236}">
                <a16:creationId xmlns:a16="http://schemas.microsoft.com/office/drawing/2014/main" id="{0EB9C831-11D2-D955-9C34-2EE73FEA04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7C1353-A440-822C-6F07-5E96B8F95A56}"/>
              </a:ext>
            </a:extLst>
          </p:cNvPr>
          <p:cNvGrpSpPr/>
          <p:nvPr/>
        </p:nvGrpSpPr>
        <p:grpSpPr>
          <a:xfrm>
            <a:off x="3944007" y="3521603"/>
            <a:ext cx="3882260" cy="923330"/>
            <a:chOff x="3842844" y="4482804"/>
            <a:chExt cx="3882260" cy="923330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5EDE7B3D-511D-36E9-7B6D-56561154180F}"/>
                </a:ext>
              </a:extLst>
            </p:cNvPr>
            <p:cNvSpPr/>
            <p:nvPr/>
          </p:nvSpPr>
          <p:spPr>
            <a:xfrm>
              <a:off x="3842844" y="4929878"/>
              <a:ext cx="843455" cy="117719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92B6FB-B722-0530-1769-4D6BA8EFA323}"/>
                </a:ext>
              </a:extLst>
            </p:cNvPr>
            <p:cNvSpPr txBox="1"/>
            <p:nvPr/>
          </p:nvSpPr>
          <p:spPr>
            <a:xfrm>
              <a:off x="4721772" y="4482804"/>
              <a:ext cx="2088931" cy="9233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Algorithm</a:t>
              </a:r>
            </a:p>
            <a:p>
              <a:pPr algn="ctr"/>
              <a:endParaRPr lang="en-US" dirty="0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33562E3B-9C96-9E50-DE7D-47050F082796}"/>
                </a:ext>
              </a:extLst>
            </p:cNvPr>
            <p:cNvSpPr/>
            <p:nvPr/>
          </p:nvSpPr>
          <p:spPr>
            <a:xfrm>
              <a:off x="6881649" y="4937760"/>
              <a:ext cx="843455" cy="117719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098" name="Picture 2" descr="7 qualities of the best ESA dog breeds (&amp; how to choose) | ManyPets">
            <a:extLst>
              <a:ext uri="{FF2B5EF4-FFF2-40B4-BE49-F238E27FC236}">
                <a16:creationId xmlns:a16="http://schemas.microsoft.com/office/drawing/2014/main" id="{FA514D00-08F3-68CE-6D5C-69F1535BA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25" y="3100374"/>
            <a:ext cx="2649909" cy="176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5ADADB-A5A3-BA43-D893-7DA269005DFA}"/>
              </a:ext>
            </a:extLst>
          </p:cNvPr>
          <p:cNvSpPr txBox="1"/>
          <p:nvPr/>
        </p:nvSpPr>
        <p:spPr>
          <a:xfrm>
            <a:off x="8112868" y="3773808"/>
            <a:ext cx="2276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Dog!</a:t>
            </a:r>
          </a:p>
        </p:txBody>
      </p:sp>
    </p:spTree>
    <p:extLst>
      <p:ext uri="{BB962C8B-B14F-4D97-AF65-F5344CB8AC3E}">
        <p14:creationId xmlns:p14="http://schemas.microsoft.com/office/powerpoint/2010/main" val="4009759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8E32D-C595-0655-6A68-B2FBF4BFC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C94B13-7B5D-BFD8-E298-5A7E74F78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A43A7-9C66-C07F-646C-1101D7017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137611-FCF7-886D-5F1F-E2AC67343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MACHINE LEARNING?</a:t>
            </a:r>
            <a:br>
              <a:rPr lang="en-US" dirty="0"/>
            </a:br>
            <a:r>
              <a:rPr lang="en-US" sz="1800" dirty="0"/>
              <a:t>STATIC VS. dynamic algorithm</a:t>
            </a:r>
          </a:p>
        </p:txBody>
      </p:sp>
      <p:sp>
        <p:nvSpPr>
          <p:cNvPr id="5" name="AutoShape 2" descr="Generated image">
            <a:extLst>
              <a:ext uri="{FF2B5EF4-FFF2-40B4-BE49-F238E27FC236}">
                <a16:creationId xmlns:a16="http://schemas.microsoft.com/office/drawing/2014/main" id="{CA4D5A84-2D1B-64B8-86A2-64A32BD156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Cats vs Dogs : Image Classification using CNN(95%)">
            <a:extLst>
              <a:ext uri="{FF2B5EF4-FFF2-40B4-BE49-F238E27FC236}">
                <a16:creationId xmlns:a16="http://schemas.microsoft.com/office/drawing/2014/main" id="{4010C8C7-DED5-9B0D-3EDE-231EFE46B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187" y="2527029"/>
            <a:ext cx="5807413" cy="321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175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49A9C-0243-D368-B080-6FA96E76D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75923C-AFF6-EF64-47E3-D6CED68E7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could try to predict adding some rules that the computer can understand.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12DCDE-3D85-FF45-7741-A5CDE543D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93DFA-70F6-4220-86AB-AD3183C08C91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673A5D-06D5-9B16-6D25-FA3EEDD86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MACHINE LEARNING?</a:t>
            </a:r>
            <a:br>
              <a:rPr lang="en-US" dirty="0"/>
            </a:br>
            <a:r>
              <a:rPr lang="en-US" sz="1800" dirty="0"/>
              <a:t>STATIC VS. dynamic algorithm</a:t>
            </a:r>
          </a:p>
        </p:txBody>
      </p:sp>
      <p:sp>
        <p:nvSpPr>
          <p:cNvPr id="5" name="AutoShape 2" descr="Generated image">
            <a:extLst>
              <a:ext uri="{FF2B5EF4-FFF2-40B4-BE49-F238E27FC236}">
                <a16:creationId xmlns:a16="http://schemas.microsoft.com/office/drawing/2014/main" id="{CE618D7F-01F8-1609-FA09-F04A5ABB38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293282-6AB1-440C-E192-347F63C036E4}"/>
              </a:ext>
            </a:extLst>
          </p:cNvPr>
          <p:cNvGrpSpPr/>
          <p:nvPr/>
        </p:nvGrpSpPr>
        <p:grpSpPr>
          <a:xfrm>
            <a:off x="619817" y="2838521"/>
            <a:ext cx="5807413" cy="3217672"/>
            <a:chOff x="2655651" y="2959291"/>
            <a:chExt cx="5807413" cy="3217672"/>
          </a:xfrm>
        </p:grpSpPr>
        <p:sp>
          <p:nvSpPr>
            <p:cNvPr id="44" name="AutoShape 2" descr="Generated image">
              <a:extLst>
                <a:ext uri="{FF2B5EF4-FFF2-40B4-BE49-F238E27FC236}">
                  <a16:creationId xmlns:a16="http://schemas.microsoft.com/office/drawing/2014/main" id="{027EF4BF-A95D-F4D0-16FC-3C331453FC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5" name="Picture 2" descr="Cats vs Dogs : Image Classification using CNN(95%)">
              <a:extLst>
                <a:ext uri="{FF2B5EF4-FFF2-40B4-BE49-F238E27FC236}">
                  <a16:creationId xmlns:a16="http://schemas.microsoft.com/office/drawing/2014/main" id="{48643D02-A6F0-FF2A-40CD-15B863067A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5651" y="2959291"/>
              <a:ext cx="5807413" cy="3217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D468D08-DF92-2F18-29BB-5499DFA84A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43600" y="4066162"/>
              <a:ext cx="554965" cy="9727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BBE3777-F242-BBE2-CA86-FA991E6BA526}"/>
                </a:ext>
              </a:extLst>
            </p:cNvPr>
            <p:cNvCxnSpPr>
              <a:cxnSpLocks/>
            </p:cNvCxnSpPr>
            <p:nvPr/>
          </p:nvCxnSpPr>
          <p:spPr>
            <a:xfrm>
              <a:off x="6716949" y="4066162"/>
              <a:ext cx="650009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DC25565-A61B-9074-82C4-CC8E86D722D3}"/>
                </a:ext>
              </a:extLst>
            </p:cNvPr>
            <p:cNvCxnSpPr>
              <a:cxnSpLocks/>
            </p:cNvCxnSpPr>
            <p:nvPr/>
          </p:nvCxnSpPr>
          <p:spPr>
            <a:xfrm>
              <a:off x="7585342" y="4083660"/>
              <a:ext cx="652884" cy="7977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38DCDD7-A7F2-21E3-3F32-AB57371EDFFD}"/>
                </a:ext>
              </a:extLst>
            </p:cNvPr>
            <p:cNvCxnSpPr>
              <a:cxnSpLocks/>
            </p:cNvCxnSpPr>
            <p:nvPr/>
          </p:nvCxnSpPr>
          <p:spPr>
            <a:xfrm>
              <a:off x="3916392" y="4083660"/>
              <a:ext cx="414068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94B483A-CFE0-A01E-9689-8E1083CCF7C0}"/>
                </a:ext>
              </a:extLst>
            </p:cNvPr>
            <p:cNvCxnSpPr>
              <a:cxnSpLocks/>
            </p:cNvCxnSpPr>
            <p:nvPr/>
          </p:nvCxnSpPr>
          <p:spPr>
            <a:xfrm>
              <a:off x="4694606" y="4066162"/>
              <a:ext cx="481243" cy="57387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03FD732-6480-4FD8-DFB8-C07400B891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2864" y="4083660"/>
              <a:ext cx="576562" cy="9727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10B122E-7F48-4BE9-1D77-B9DF9A5B7941}"/>
                </a:ext>
              </a:extLst>
            </p:cNvPr>
            <p:cNvCxnSpPr>
              <a:cxnSpLocks/>
            </p:cNvCxnSpPr>
            <p:nvPr/>
          </p:nvCxnSpPr>
          <p:spPr>
            <a:xfrm>
              <a:off x="3629426" y="4094855"/>
              <a:ext cx="28467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FACB88B-7BCA-5531-EE71-34B30CAC1F34}"/>
                </a:ext>
              </a:extLst>
            </p:cNvPr>
            <p:cNvCxnSpPr>
              <a:cxnSpLocks/>
            </p:cNvCxnSpPr>
            <p:nvPr/>
          </p:nvCxnSpPr>
          <p:spPr>
            <a:xfrm>
              <a:off x="4409934" y="4072035"/>
              <a:ext cx="28467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A5998299-C14E-5F60-D33C-6F23B3FC5AAF}"/>
                </a:ext>
              </a:extLst>
            </p:cNvPr>
            <p:cNvCxnSpPr>
              <a:cxnSpLocks/>
            </p:cNvCxnSpPr>
            <p:nvPr/>
          </p:nvCxnSpPr>
          <p:spPr>
            <a:xfrm>
              <a:off x="6521845" y="4066162"/>
              <a:ext cx="19510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10D1E2A-DE5B-E05F-BC3D-EB0859F379D6}"/>
                </a:ext>
              </a:extLst>
            </p:cNvPr>
            <p:cNvCxnSpPr>
              <a:cxnSpLocks/>
            </p:cNvCxnSpPr>
            <p:nvPr/>
          </p:nvCxnSpPr>
          <p:spPr>
            <a:xfrm>
              <a:off x="7390238" y="4066162"/>
              <a:ext cx="19510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01DD190-D12C-2898-1BAE-7F55771968C6}"/>
                  </a:ext>
                </a:extLst>
              </p:cNvPr>
              <p:cNvSpPr txBox="1"/>
              <p:nvPr/>
            </p:nvSpPr>
            <p:spPr>
              <a:xfrm>
                <a:off x="6969172" y="3582838"/>
                <a:ext cx="3457287" cy="5648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0" dirty="0"/>
                  <a:t>0.1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𝑒𝑦𝑒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𝑒𝑦𝑒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𝑠𝑝𝑎𝑐𝑒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𝑠𝑝𝑎𝑐𝑒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𝑠𝑝𝑎𝑐𝑒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01DD190-D12C-2898-1BAE-7F5577196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172" y="3582838"/>
                <a:ext cx="3457287" cy="564898"/>
              </a:xfrm>
              <a:prstGeom prst="rect">
                <a:avLst/>
              </a:prstGeom>
              <a:blipFill>
                <a:blip r:embed="rId3"/>
                <a:stretch>
                  <a:fillRect l="-4056" b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4CC29A6-1636-EFB4-8E95-AC151D7AA58E}"/>
                  </a:ext>
                </a:extLst>
              </p:cNvPr>
              <p:cNvSpPr txBox="1"/>
              <p:nvPr/>
            </p:nvSpPr>
            <p:spPr>
              <a:xfrm>
                <a:off x="6969173" y="4802505"/>
                <a:ext cx="3457287" cy="5648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0" dirty="0"/>
                  <a:t>0.1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𝑒𝑦𝑒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𝑒𝑦𝑒</m:t>
                        </m:r>
                        <m:r>
                          <a:rPr lang="en-US" sz="24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𝑠𝑝𝑎𝑐𝑒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𝑠𝑝𝑎𝑐𝑒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2+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𝑠𝑝𝑎𝑐𝑒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4CC29A6-1636-EFB4-8E95-AC151D7AA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173" y="4802505"/>
                <a:ext cx="3457287" cy="564898"/>
              </a:xfrm>
              <a:prstGeom prst="rect">
                <a:avLst/>
              </a:prstGeom>
              <a:blipFill>
                <a:blip r:embed="rId4"/>
                <a:stretch>
                  <a:fillRect l="-4056" b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FE7BF458-233F-B678-4AE6-3FC29417E4FD}"/>
              </a:ext>
            </a:extLst>
          </p:cNvPr>
          <p:cNvSpPr txBox="1"/>
          <p:nvPr/>
        </p:nvSpPr>
        <p:spPr>
          <a:xfrm>
            <a:off x="10968401" y="3624516"/>
            <a:ext cx="2276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Dog!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95A8FAD-C620-E291-0B85-DE9B75DCBDF6}"/>
              </a:ext>
            </a:extLst>
          </p:cNvPr>
          <p:cNvSpPr txBox="1"/>
          <p:nvPr/>
        </p:nvSpPr>
        <p:spPr>
          <a:xfrm>
            <a:off x="10968401" y="4802505"/>
            <a:ext cx="2276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Cat!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D7416EA-74CD-2439-7316-20A8C7041C6F}"/>
              </a:ext>
            </a:extLst>
          </p:cNvPr>
          <p:cNvSpPr/>
          <p:nvPr/>
        </p:nvSpPr>
        <p:spPr>
          <a:xfrm>
            <a:off x="6881956" y="3414548"/>
            <a:ext cx="3457287" cy="94315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534E0B34-DD53-2163-3151-A932595D24CD}"/>
              </a:ext>
            </a:extLst>
          </p:cNvPr>
          <p:cNvSpPr/>
          <p:nvPr/>
        </p:nvSpPr>
        <p:spPr>
          <a:xfrm>
            <a:off x="6881956" y="4613376"/>
            <a:ext cx="3457287" cy="94315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B4C54E6E-01A6-0796-EFD4-8E780D2D4008}"/>
              </a:ext>
            </a:extLst>
          </p:cNvPr>
          <p:cNvSpPr/>
          <p:nvPr/>
        </p:nvSpPr>
        <p:spPr>
          <a:xfrm>
            <a:off x="10362919" y="3806427"/>
            <a:ext cx="605482" cy="1177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8" name="Arrow: Right 2047">
            <a:extLst>
              <a:ext uri="{FF2B5EF4-FFF2-40B4-BE49-F238E27FC236}">
                <a16:creationId xmlns:a16="http://schemas.microsoft.com/office/drawing/2014/main" id="{00FC44C4-1C02-B77C-D5F1-14BAAB327959}"/>
              </a:ext>
            </a:extLst>
          </p:cNvPr>
          <p:cNvSpPr/>
          <p:nvPr/>
        </p:nvSpPr>
        <p:spPr>
          <a:xfrm>
            <a:off x="10367146" y="5026217"/>
            <a:ext cx="605482" cy="1177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448606"/>
      </p:ext>
    </p:extLst>
  </p:cSld>
  <p:clrMapOvr>
    <a:masterClrMapping/>
  </p:clrMapOvr>
</p:sld>
</file>

<file path=ppt/theme/theme1.xml><?xml version="1.0" encoding="utf-8"?>
<a:theme xmlns:a="http://schemas.openxmlformats.org/drawingml/2006/main" name="One Energy Presenta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_OPC MASTER Presentation Layout - Wide Pg - blue_2024.pptx" id="{8BFA1C21-BE71-4D33-855B-4BB10366E09D}" vid="{79A824FF-1148-4995-A3F4-26D58B6951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MCP_ML_Knowledge_Afternoon</Template>
  <TotalTime>10890</TotalTime>
  <Words>1284</Words>
  <Application>Microsoft Office PowerPoint</Application>
  <PresentationFormat>Widescreen</PresentationFormat>
  <Paragraphs>212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Aptos</vt:lpstr>
      <vt:lpstr>Arial</vt:lpstr>
      <vt:lpstr>Calibri</vt:lpstr>
      <vt:lpstr>Cambria Math</vt:lpstr>
      <vt:lpstr>Century Gothic</vt:lpstr>
      <vt:lpstr>Palatino Linotype</vt:lpstr>
      <vt:lpstr>One Energy Presentations</vt:lpstr>
      <vt:lpstr>PowerPoint Presentation</vt:lpstr>
      <vt:lpstr>WHAT is MACHINE LEARNING? LET’S START DEFINING AN ALGORITHM</vt:lpstr>
      <vt:lpstr>WHAT is MACHINE LEARNING? LET’S START DEFINING AN ALGORITHM</vt:lpstr>
      <vt:lpstr>WHAT is MACHINE LEARNING? LET’S START DEFINING AN ALGORITHM</vt:lpstr>
      <vt:lpstr>WHAT is MACHINE LEARNING? LET’S START DEFINING AN ALGORITHM</vt:lpstr>
      <vt:lpstr>WHAT is MACHINE LEARNING? STATIC VS. dynamic algorithm</vt:lpstr>
      <vt:lpstr>WHAT is MACHINE LEARNING? STATIC VS. dynamic algorithm</vt:lpstr>
      <vt:lpstr>WHAT is MACHINE LEARNING? STATIC VS. dynamic algorithm</vt:lpstr>
      <vt:lpstr>WHAT is MACHINE LEARNING? STATIC VS. dynamic algorithm</vt:lpstr>
      <vt:lpstr>WHAT is MACHINE LEARNING? STATIC VS. dynamic algorithm</vt:lpstr>
      <vt:lpstr>WHAT is MACHINE LEARNING? STATIC VS. dynamic algorithm</vt:lpstr>
      <vt:lpstr>WHAT is MACHINE LEARNING? STATIC VS. dynamic algorithm</vt:lpstr>
      <vt:lpstr>WHAT is MACHINE LEARNING? STATIC VS. dynamic algorithm</vt:lpstr>
      <vt:lpstr>WHAT is MACHINE LEARNING? STATIC VS. dynamic algorithm</vt:lpstr>
      <vt:lpstr>WHAT is MACHINE LEARNING? STATIC VS. dynamic algorithm</vt:lpstr>
      <vt:lpstr>WHAT is MACHINE LEARNING? STATIC VS. dynamic algorithm</vt:lpstr>
      <vt:lpstr>WHAT is MACHINE LEARNING? STATIC VS. dynamic algorithm</vt:lpstr>
      <vt:lpstr>WHAT is MACHINE LEARNING? STATIC VS. dynamic algorithm</vt:lpstr>
      <vt:lpstr>WHAT is MACHINE LEARNING? Where does ml fit into the ai field?</vt:lpstr>
      <vt:lpstr>MACHINE Learning in the mcp project How do we forecast wind speeds?</vt:lpstr>
      <vt:lpstr>MACHINE Learning in the mcp project How do we forecast wind speeds?</vt:lpstr>
      <vt:lpstr>MACHINE Learning in the mcp project How do we forecast wind speeds?</vt:lpstr>
      <vt:lpstr>MACHINE Learning in the mcp project WHY USE other algorithms?</vt:lpstr>
      <vt:lpstr>MACHINE Learning in the mcp project phase 1</vt:lpstr>
      <vt:lpstr>MACHINE Learning in the mcp project phase 2</vt:lpstr>
      <vt:lpstr>MACHINE Learning in the mcp project phase 3</vt:lpstr>
      <vt:lpstr>MACHINE Learning in the mcp project phase 2</vt:lpstr>
      <vt:lpstr>MACHINE Learning in the mcp project The lightgbm model</vt:lpstr>
      <vt:lpstr>MACHINE Learning in the mcp project phase 3</vt:lpstr>
      <vt:lpstr>Other potential applications of ml in opc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Pablo Nieves</dc:creator>
  <cp:lastModifiedBy>Pablo Nieves</cp:lastModifiedBy>
  <cp:revision>27</cp:revision>
  <cp:lastPrinted>2017-03-15T21:18:02Z</cp:lastPrinted>
  <dcterms:created xsi:type="dcterms:W3CDTF">2025-05-11T22:35:14Z</dcterms:created>
  <dcterms:modified xsi:type="dcterms:W3CDTF">2025-05-20T20:24:35Z</dcterms:modified>
</cp:coreProperties>
</file>