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07_56D0661C.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09_171AF9A6.xml" ContentType="application/vnd.ms-powerpoint.comments+xml"/>
  <Override PartName="/ppt/comments/modernComment_10B_7AE39593.xml" ContentType="application/vnd.ms-powerpoint.comments+xml"/>
  <Override PartName="/ppt/notesSlides/notesSlide5.xml" ContentType="application/vnd.openxmlformats-officedocument.presentationml.notesSlide+xml"/>
  <Override PartName="/ppt/comments/modernComment_10D_46C7226C.xml" ContentType="application/vnd.ms-powerpoint.comments+xml"/>
  <Override PartName="/ppt/notesSlides/notesSlide6.xml" ContentType="application/vnd.openxmlformats-officedocument.presentationml.notesSlide+xml"/>
  <Override PartName="/ppt/comments/modernComment_10E_E6CA32B3.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111_15F55849.xml" ContentType="application/vnd.ms-powerpoint.comments+xml"/>
  <Override PartName="/ppt/comments/modernComment_110_DB441BBA.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104_50C285C7.xml" ContentType="application/vnd.ms-powerpoint.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116_3792730A.xml" ContentType="application/vnd.ms-powerpoint.comments+xml"/>
  <Override PartName="/ppt/notesSlides/notesSlide14.xml" ContentType="application/vnd.openxmlformats-officedocument.presentationml.notesSlide+xml"/>
  <Override PartName="/ppt/comments/modernComment_105_1D102EB.xml" ContentType="application/vnd.ms-powerpoint.comments+xml"/>
  <Override PartName="/ppt/notesSlides/notesSlide15.xml" ContentType="application/vnd.openxmlformats-officedocument.presentationml.notesSlide+xml"/>
  <Override PartName="/ppt/comments/modernComment_117_DC7413A2.xml" ContentType="application/vnd.ms-powerpoint.comments+xml"/>
  <Override PartName="/ppt/comments/modernComment_11E_6E5C4B6C.xml" ContentType="application/vnd.ms-powerpoint.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32"/>
  </p:notesMasterIdLst>
  <p:sldIdLst>
    <p:sldId id="256" r:id="rId2"/>
    <p:sldId id="283" r:id="rId3"/>
    <p:sldId id="258" r:id="rId4"/>
    <p:sldId id="263" r:id="rId5"/>
    <p:sldId id="284" r:id="rId6"/>
    <p:sldId id="259" r:id="rId7"/>
    <p:sldId id="264" r:id="rId8"/>
    <p:sldId id="265" r:id="rId9"/>
    <p:sldId id="267" r:id="rId10"/>
    <p:sldId id="268" r:id="rId11"/>
    <p:sldId id="269" r:id="rId12"/>
    <p:sldId id="270" r:id="rId13"/>
    <p:sldId id="271" r:id="rId14"/>
    <p:sldId id="273" r:id="rId15"/>
    <p:sldId id="272" r:id="rId16"/>
    <p:sldId id="274" r:id="rId17"/>
    <p:sldId id="285" r:id="rId18"/>
    <p:sldId id="280" r:id="rId19"/>
    <p:sldId id="260" r:id="rId20"/>
    <p:sldId id="277" r:id="rId21"/>
    <p:sldId id="278" r:id="rId22"/>
    <p:sldId id="281" r:id="rId23"/>
    <p:sldId id="261" r:id="rId24"/>
    <p:sldId id="282" r:id="rId25"/>
    <p:sldId id="262" r:id="rId26"/>
    <p:sldId id="279" r:id="rId27"/>
    <p:sldId id="286" r:id="rId28"/>
    <p:sldId id="287" r:id="rId29"/>
    <p:sldId id="276" r:id="rId30"/>
    <p:sldId id="257"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47822E5-6853-73B4-271E-A8D19B4D1993}" name="Rich Bohon" initials="RB" userId="S::bohon@oneenergyllc.onmicrosoft.com::7b241c16-0b8c-4c66-bd4e-f30db3a62e9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A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80" autoAdjust="0"/>
    <p:restoredTop sz="80952" autoAdjust="0"/>
  </p:normalViewPr>
  <p:slideViewPr>
    <p:cSldViewPr snapToGrid="0">
      <p:cViewPr varScale="1">
        <p:scale>
          <a:sx n="90" d="100"/>
          <a:sy n="90" d="100"/>
        </p:scale>
        <p:origin x="1458" y="90"/>
      </p:cViewPr>
      <p:guideLst/>
    </p:cSldViewPr>
  </p:slideViewPr>
  <p:notesTextViewPr>
    <p:cViewPr>
      <p:scale>
        <a:sx n="3" d="2"/>
        <a:sy n="3" d="2"/>
      </p:scale>
      <p:origin x="0" y="0"/>
    </p:cViewPr>
  </p:notesTextViewPr>
  <p:notesViewPr>
    <p:cSldViewPr snapToGrid="0">
      <p:cViewPr varScale="1">
        <p:scale>
          <a:sx n="87" d="100"/>
          <a:sy n="87" d="100"/>
        </p:scale>
        <p:origin x="3840"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omments/modernComment_104_50C285C7.xml><?xml version="1.0" encoding="utf-8"?>
<p188:cmLst xmlns:a="http://schemas.openxmlformats.org/drawingml/2006/main" xmlns:r="http://schemas.openxmlformats.org/officeDocument/2006/relationships" xmlns:p188="http://schemas.microsoft.com/office/powerpoint/2018/8/main">
  <p188:cm id="{E8710081-A47A-40F2-9BD4-B525ED50F9F7}" authorId="{647822E5-6853-73B4-271E-A8D19B4D1993}" status="resolved" created="2022-04-29T15:48:46.427" complete="100000">
    <pc:sldMkLst xmlns:pc="http://schemas.microsoft.com/office/powerpoint/2013/main/command">
      <pc:docMk/>
      <pc:sldMk cId="1354925511" sldId="260"/>
    </pc:sldMkLst>
    <p188:txBody>
      <a:bodyPr/>
      <a:lstStyle/>
      <a:p>
        <a:r>
          <a:rPr lang="en-US"/>
          <a:t>Fuel Cell powered Fork lifts?  These are the most common applications in our area and is what Plug has built their model on</a:t>
        </a:r>
      </a:p>
    </p188:txBody>
  </p188:cm>
</p188:cmLst>
</file>

<file path=ppt/comments/modernComment_105_1D102EB.xml><?xml version="1.0" encoding="utf-8"?>
<p188:cmLst xmlns:a="http://schemas.openxmlformats.org/drawingml/2006/main" xmlns:r="http://schemas.openxmlformats.org/officeDocument/2006/relationships" xmlns:p188="http://schemas.microsoft.com/office/powerpoint/2018/8/main">
  <p188:cm id="{E77B565D-6090-4260-B4E6-33BF795D87E0}" authorId="{647822E5-6853-73B4-271E-A8D19B4D1993}" status="resolved" created="2022-04-29T15:55:08.122" complete="100000">
    <ac:deMkLst xmlns:ac="http://schemas.microsoft.com/office/drawing/2013/main/command">
      <pc:docMk xmlns:pc="http://schemas.microsoft.com/office/powerpoint/2013/main/command"/>
      <pc:sldMk xmlns:pc="http://schemas.microsoft.com/office/powerpoint/2013/main/command" cId="30474987" sldId="261"/>
      <ac:picMk id="5" creationId="{797491C8-38FB-46AE-A37F-562712203272}"/>
    </ac:deMkLst>
    <p188:txBody>
      <a:bodyPr/>
      <a:lstStyle/>
      <a:p>
        <a:r>
          <a:rPr lang="en-US"/>
          <a:t>What is the 0.0765 lb/ft^3?
Is this the right graphic to use? Take up most of the space on material based storage but nothing on the slide about it. </a:t>
        </a:r>
      </a:p>
    </p188:txBody>
  </p188:cm>
</p188:cmLst>
</file>

<file path=ppt/comments/modernComment_107_56D0661C.xml><?xml version="1.0" encoding="utf-8"?>
<p188:cmLst xmlns:a="http://schemas.openxmlformats.org/drawingml/2006/main" xmlns:r="http://schemas.openxmlformats.org/officeDocument/2006/relationships" xmlns:p188="http://schemas.microsoft.com/office/powerpoint/2018/8/main">
  <p188:cm id="{6F14714C-C131-4DB8-A928-172A1B643CDB}" authorId="{647822E5-6853-73B4-271E-A8D19B4D1993}" status="resolved" created="2022-04-29T15:28:25.732" complete="100000">
    <pc:sldMkLst xmlns:pc="http://schemas.microsoft.com/office/powerpoint/2013/main/command">
      <pc:docMk/>
      <pc:sldMk cId="1456498204" sldId="263"/>
    </pc:sldMkLst>
    <p188:txBody>
      <a:bodyPr/>
      <a:lstStyle/>
      <a:p>
        <a:r>
          <a:rPr lang="en-US"/>
          <a:t>Rearranged graphic to make it larger.  Small details get lost when these presentations are presented remotely or on large screen</a:t>
        </a:r>
      </a:p>
    </p188:txBody>
  </p188:cm>
</p188:cmLst>
</file>

<file path=ppt/comments/modernComment_109_171AF9A6.xml><?xml version="1.0" encoding="utf-8"?>
<p188:cmLst xmlns:a="http://schemas.openxmlformats.org/drawingml/2006/main" xmlns:r="http://schemas.openxmlformats.org/officeDocument/2006/relationships" xmlns:p188="http://schemas.microsoft.com/office/powerpoint/2018/8/main">
  <p188:cm id="{8B9C2353-DA7F-41CB-B89D-D370F4BFAF55}" authorId="{647822E5-6853-73B4-271E-A8D19B4D1993}" status="resolved" created="2022-04-29T15:31:48.058" complete="100000">
    <pc:sldMkLst xmlns:pc="http://schemas.microsoft.com/office/powerpoint/2013/main/command">
      <pc:docMk/>
      <pc:sldMk cId="387643814" sldId="265"/>
    </pc:sldMkLst>
    <p188:txBody>
      <a:bodyPr/>
      <a:lstStyle/>
      <a:p>
        <a:r>
          <a:rPr lang="en-US"/>
          <a:t>Showing the balanced chemicals reactions was a good choice here. 1 molecule of CH4 releases 1 molecule of CO2 and lots of heat. This is why folks don’t like this process. </a:t>
        </a:r>
      </a:p>
    </p188:txBody>
  </p188:cm>
</p188:cmLst>
</file>

<file path=ppt/comments/modernComment_10B_7AE39593.xml><?xml version="1.0" encoding="utf-8"?>
<p188:cmLst xmlns:a="http://schemas.openxmlformats.org/drawingml/2006/main" xmlns:r="http://schemas.openxmlformats.org/officeDocument/2006/relationships" xmlns:p188="http://schemas.microsoft.com/office/powerpoint/2018/8/main">
  <p188:cm id="{288FC9B5-03BE-4931-8650-596E4B3A6B34}" authorId="{647822E5-6853-73B4-271E-A8D19B4D1993}" status="resolved" created="2022-04-29T15:36:11.003" complete="100000">
    <pc:sldMkLst xmlns:pc="http://schemas.microsoft.com/office/powerpoint/2013/main/command">
      <pc:docMk/>
      <pc:sldMk cId="2061735315" sldId="267"/>
    </pc:sldMkLst>
    <p188:txBody>
      <a:bodyPr/>
      <a:lstStyle/>
      <a:p>
        <a:r>
          <a:rPr lang="en-US"/>
          <a:t>Picture doesn’t support the graphic here. Would help to point out the components on the picture.  Either way, the print on the graphic is too small for people to see and understand in a presentation.  This may require a custom block graphic that follows the component in the picture
This slide needs lots of help</a:t>
        </a:r>
      </a:p>
    </p188:txBody>
  </p188:cm>
</p188:cmLst>
</file>

<file path=ppt/comments/modernComment_10D_46C7226C.xml><?xml version="1.0" encoding="utf-8"?>
<p188:cmLst xmlns:a="http://schemas.openxmlformats.org/drawingml/2006/main" xmlns:r="http://schemas.openxmlformats.org/officeDocument/2006/relationships" xmlns:p188="http://schemas.microsoft.com/office/powerpoint/2018/8/main">
  <p188:cm id="{7382424C-C47F-485F-B87E-AF6AC5715EBA}" authorId="{647822E5-6853-73B4-271E-A8D19B4D1993}" status="resolved" created="2022-04-29T15:39:26.782" complete="100000">
    <pc:sldMkLst xmlns:pc="http://schemas.microsoft.com/office/powerpoint/2013/main/command">
      <pc:docMk/>
      <pc:sldMk cId="1187455596" sldId="269"/>
    </pc:sldMkLst>
    <p188:txBody>
      <a:bodyPr/>
      <a:lstStyle/>
      <a:p>
        <a:r>
          <a:rPr lang="en-US"/>
          <a:t>This is a great slide.  Busy but bunches of details. The print is small so you will have to walk through this SLOWLY for your audience to get the details. </a:t>
        </a:r>
      </a:p>
    </p188:txBody>
  </p188:cm>
</p188:cmLst>
</file>

<file path=ppt/comments/modernComment_10E_E6CA32B3.xml><?xml version="1.0" encoding="utf-8"?>
<p188:cmLst xmlns:a="http://schemas.openxmlformats.org/drawingml/2006/main" xmlns:r="http://schemas.openxmlformats.org/officeDocument/2006/relationships" xmlns:p188="http://schemas.microsoft.com/office/powerpoint/2018/8/main">
  <p188:cm id="{8574FDB1-2F22-4075-AD40-D90F765E1EE5}" authorId="{647822E5-6853-73B4-271E-A8D19B4D1993}" status="resolved" created="2022-04-29T15:39:44.641" complete="100000">
    <pc:sldMkLst xmlns:pc="http://schemas.microsoft.com/office/powerpoint/2013/main/command">
      <pc:docMk/>
      <pc:sldMk cId="3872010931" sldId="270"/>
    </pc:sldMkLst>
    <p188:txBody>
      <a:bodyPr/>
      <a:lstStyle/>
      <a:p>
        <a:r>
          <a:rPr lang="en-US"/>
          <a:t>Moved this graphic around</a:t>
        </a:r>
      </a:p>
    </p188:txBody>
  </p188:cm>
</p188:cmLst>
</file>

<file path=ppt/comments/modernComment_110_DB441BBA.xml><?xml version="1.0" encoding="utf-8"?>
<p188:cmLst xmlns:a="http://schemas.openxmlformats.org/drawingml/2006/main" xmlns:r="http://schemas.openxmlformats.org/officeDocument/2006/relationships" xmlns:p188="http://schemas.microsoft.com/office/powerpoint/2018/8/main">
  <p188:cm id="{1467A891-0041-406F-8619-7F3D3A54EEC9}" authorId="{647822E5-6853-73B4-271E-A8D19B4D1993}" status="resolved" created="2022-04-29T15:47:13.215" complete="100000">
    <pc:sldMkLst xmlns:pc="http://schemas.microsoft.com/office/powerpoint/2013/main/command">
      <pc:docMk/>
      <pc:sldMk cId="3678673850" sldId="272"/>
    </pc:sldMkLst>
    <p188:txBody>
      <a:bodyPr/>
      <a:lstStyle/>
      <a:p>
        <a:r>
          <a:rPr lang="en-US"/>
          <a:t>The overall cell equation doesn’t balance</a:t>
        </a:r>
      </a:p>
    </p188:txBody>
  </p188:cm>
</p188:cmLst>
</file>

<file path=ppt/comments/modernComment_111_15F55849.xml><?xml version="1.0" encoding="utf-8"?>
<p188:cmLst xmlns:a="http://schemas.openxmlformats.org/drawingml/2006/main" xmlns:r="http://schemas.openxmlformats.org/officeDocument/2006/relationships" xmlns:p188="http://schemas.microsoft.com/office/powerpoint/2018/8/main">
  <p188:cm id="{FA205112-596E-4250-9F58-5B848103EBBE}" authorId="{647822E5-6853-73B4-271E-A8D19B4D1993}" status="resolved" created="2022-04-29T15:45:14.166" complete="100000">
    <pc:sldMkLst xmlns:pc="http://schemas.microsoft.com/office/powerpoint/2013/main/command">
      <pc:docMk/>
      <pc:sldMk cId="368400457" sldId="273"/>
    </pc:sldMkLst>
    <p188:txBody>
      <a:bodyPr/>
      <a:lstStyle/>
      <a:p>
        <a:r>
          <a:rPr lang="en-US"/>
          <a:t>This slide implies the solid membrane is more efficient than the diaphragm version but the chemical reactions are the same.  Be sure to detail where this efficiency improvement come from </a:t>
        </a:r>
      </a:p>
    </p188:txBody>
  </p188:cm>
</p188:cmLst>
</file>

<file path=ppt/comments/modernComment_116_3792730A.xml><?xml version="1.0" encoding="utf-8"?>
<p188:cmLst xmlns:a="http://schemas.openxmlformats.org/drawingml/2006/main" xmlns:r="http://schemas.openxmlformats.org/officeDocument/2006/relationships" xmlns:p188="http://schemas.microsoft.com/office/powerpoint/2018/8/main">
  <p188:cm id="{6B4F648E-AF94-45C4-B09C-CAD125192E88}" authorId="{647822E5-6853-73B4-271E-A8D19B4D1993}" status="resolved" created="2022-04-29T15:51:35.427" complete="100000">
    <pc:sldMkLst xmlns:pc="http://schemas.microsoft.com/office/powerpoint/2013/main/command">
      <pc:docMk/>
      <pc:sldMk cId="932344586" sldId="278"/>
    </pc:sldMkLst>
    <p188:txBody>
      <a:bodyPr/>
      <a:lstStyle/>
      <a:p>
        <a:r>
          <a:rPr lang="en-US"/>
          <a:t>Do you need both graphics? They look very similar and show the same general process. The lower one will not be legible in a presentation</a:t>
        </a:r>
      </a:p>
    </p188:txBody>
  </p188:cm>
</p188:cmLst>
</file>

<file path=ppt/comments/modernComment_117_DC7413A2.xml><?xml version="1.0" encoding="utf-8"?>
<p188:cmLst xmlns:a="http://schemas.openxmlformats.org/drawingml/2006/main" xmlns:r="http://schemas.openxmlformats.org/officeDocument/2006/relationships" xmlns:p188="http://schemas.microsoft.com/office/powerpoint/2018/8/main">
  <p188:cm id="{24C97324-334E-4B55-939A-3DCD79B5468A}" authorId="{647822E5-6853-73B4-271E-A8D19B4D1993}" status="resolved" created="2022-04-29T15:57:27.915" complete="100000">
    <pc:sldMkLst xmlns:pc="http://schemas.microsoft.com/office/powerpoint/2013/main/command">
      <pc:docMk/>
      <pc:sldMk cId="3698594722" sldId="279"/>
    </pc:sldMkLst>
    <p188:txBody>
      <a:bodyPr/>
      <a:lstStyle/>
      <a:p>
        <a:r>
          <a:rPr lang="en-US"/>
          <a:t>This slide is confusing with green in the stack chart being EV charging and green in the chart below show hydrogen charging stations</a:t>
        </a:r>
      </a:p>
    </p188:txBody>
  </p188:cm>
</p188:cmLst>
</file>

<file path=ppt/comments/modernComment_11E_6E5C4B6C.xml><?xml version="1.0" encoding="utf-8"?>
<p188:cmLst xmlns:a="http://schemas.openxmlformats.org/drawingml/2006/main" xmlns:r="http://schemas.openxmlformats.org/officeDocument/2006/relationships" xmlns:p188="http://schemas.microsoft.com/office/powerpoint/2018/8/main">
  <p188:cm id="{EB835097-2874-457B-B0B2-D4F82A8055DD}" authorId="{647822E5-6853-73B4-271E-A8D19B4D1993}" status="resolved" created="2022-04-29T15:57:55.198" complete="100000">
    <pc:sldMkLst xmlns:pc="http://schemas.microsoft.com/office/powerpoint/2013/main/command">
      <pc:docMk/>
      <pc:sldMk cId="1851542380" sldId="286"/>
    </pc:sldMkLst>
    <p188:txBody>
      <a:bodyPr/>
      <a:lstStyle/>
      <a:p>
        <a:r>
          <a:rPr lang="en-US"/>
          <a:t>This graphic is interesting but is way too small to be seen in a presentation</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3B8DED-EBA2-4766-908C-A1784D075350}" type="datetimeFigureOut">
              <a:rPr lang="en-US" smtClean="0"/>
              <a:t>5/31/2022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0F8B05-337B-4454-B558-930237D0DB5A}" type="slidenum">
              <a:rPr lang="en-US" smtClean="0"/>
              <a:t>‹#›</a:t>
            </a:fld>
            <a:endParaRPr lang="en-US" dirty="0"/>
          </a:p>
        </p:txBody>
      </p:sp>
    </p:spTree>
    <p:extLst>
      <p:ext uri="{BB962C8B-B14F-4D97-AF65-F5344CB8AC3E}">
        <p14:creationId xmlns:p14="http://schemas.microsoft.com/office/powerpoint/2010/main" val="7217346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à"/>
            </a:pPr>
            <a:r>
              <a:rPr lang="en-US" dirty="0">
                <a:sym typeface="Wingdings" panose="05000000000000000000" pitchFamily="2" charset="2"/>
              </a:rPr>
              <a:t>Around 73% of the mass of the universe</a:t>
            </a:r>
          </a:p>
          <a:p>
            <a:pPr marL="171450" indent="-171450">
              <a:buFont typeface="Wingdings" panose="05000000000000000000" pitchFamily="2" charset="2"/>
              <a:buChar char="à"/>
            </a:pPr>
            <a:r>
              <a:rPr lang="en-US" dirty="0">
                <a:sym typeface="Wingdings" panose="05000000000000000000" pitchFamily="2" charset="2"/>
              </a:rPr>
              <a:t>Four hydrogen molecules undergo nuclear fusion to form helium in the sun’s core, releasing energy that is radiated out from the core to the outer layers of the sun and into the space beyond</a:t>
            </a:r>
            <a:endParaRPr lang="en-US" dirty="0"/>
          </a:p>
        </p:txBody>
      </p:sp>
      <p:sp>
        <p:nvSpPr>
          <p:cNvPr id="4" name="Slide Number Placeholder 3"/>
          <p:cNvSpPr>
            <a:spLocks noGrp="1"/>
          </p:cNvSpPr>
          <p:nvPr>
            <p:ph type="sldNum" sz="quarter" idx="5"/>
          </p:nvPr>
        </p:nvSpPr>
        <p:spPr/>
        <p:txBody>
          <a:bodyPr/>
          <a:lstStyle/>
          <a:p>
            <a:fld id="{320F8B05-337B-4454-B558-930237D0DB5A}" type="slidenum">
              <a:rPr lang="en-US" smtClean="0"/>
              <a:t>4</a:t>
            </a:fld>
            <a:endParaRPr lang="en-US" dirty="0"/>
          </a:p>
        </p:txBody>
      </p:sp>
    </p:spTree>
    <p:extLst>
      <p:ext uri="{BB962C8B-B14F-4D97-AF65-F5344CB8AC3E}">
        <p14:creationId xmlns:p14="http://schemas.microsoft.com/office/powerpoint/2010/main" val="32877891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ym typeface="Wingdings" panose="05000000000000000000" pitchFamily="2" charset="2"/>
              </a:rPr>
              <a:t>It is important to note where hydrogen comes from when assessing it’s color designation</a:t>
            </a:r>
          </a:p>
          <a:p>
            <a:r>
              <a:rPr lang="en-US" dirty="0">
                <a:sym typeface="Wingdings" panose="05000000000000000000" pitchFamily="2" charset="2"/>
              </a:rPr>
              <a:t>Only difference between grey and blue is the attempt at capturing GHG byproducts</a:t>
            </a:r>
            <a:endParaRPr lang="en-US" dirty="0"/>
          </a:p>
        </p:txBody>
      </p:sp>
      <p:sp>
        <p:nvSpPr>
          <p:cNvPr id="4" name="Slide Number Placeholder 3"/>
          <p:cNvSpPr>
            <a:spLocks noGrp="1"/>
          </p:cNvSpPr>
          <p:nvPr>
            <p:ph type="sldNum" sz="quarter" idx="5"/>
          </p:nvPr>
        </p:nvSpPr>
        <p:spPr/>
        <p:txBody>
          <a:bodyPr/>
          <a:lstStyle/>
          <a:p>
            <a:fld id="{320F8B05-337B-4454-B558-930237D0DB5A}" type="slidenum">
              <a:rPr lang="en-US" smtClean="0"/>
              <a:t>17</a:t>
            </a:fld>
            <a:endParaRPr lang="en-US" dirty="0"/>
          </a:p>
        </p:txBody>
      </p:sp>
    </p:spTree>
    <p:extLst>
      <p:ext uri="{BB962C8B-B14F-4D97-AF65-F5344CB8AC3E}">
        <p14:creationId xmlns:p14="http://schemas.microsoft.com/office/powerpoint/2010/main" val="2105556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ym typeface="Wingdings" panose="05000000000000000000" pitchFamily="2" charset="2"/>
              </a:rPr>
              <a:t>20,000 hydrogen fuel cell forklifts are now in use in warehouses and manufacturing facilities throughout the U.S.</a:t>
            </a:r>
          </a:p>
          <a:p>
            <a:r>
              <a:rPr lang="en-US" dirty="0">
                <a:sym typeface="Wingdings" panose="05000000000000000000" pitchFamily="2" charset="2"/>
              </a:rPr>
              <a:t> Plug Power is a great example; they have contracts with FedEx and Walmart to supply hydrogen fuel cells for forklifts</a:t>
            </a:r>
          </a:p>
          <a:p>
            <a:r>
              <a:rPr lang="en-US" dirty="0">
                <a:sym typeface="Wingdings" panose="05000000000000000000" pitchFamily="2" charset="2"/>
              </a:rPr>
              <a:t>Hydrogen powered forklifts/other vehicles can reduce a facility’s carbon footprint and remove the element of time required with electric charging</a:t>
            </a:r>
            <a:endParaRPr lang="en-US" dirty="0"/>
          </a:p>
        </p:txBody>
      </p:sp>
      <p:sp>
        <p:nvSpPr>
          <p:cNvPr id="4" name="Slide Number Placeholder 3"/>
          <p:cNvSpPr>
            <a:spLocks noGrp="1"/>
          </p:cNvSpPr>
          <p:nvPr>
            <p:ph type="sldNum" sz="quarter" idx="5"/>
          </p:nvPr>
        </p:nvSpPr>
        <p:spPr/>
        <p:txBody>
          <a:bodyPr/>
          <a:lstStyle/>
          <a:p>
            <a:fld id="{320F8B05-337B-4454-B558-930237D0DB5A}" type="slidenum">
              <a:rPr lang="en-US" smtClean="0"/>
              <a:t>19</a:t>
            </a:fld>
            <a:endParaRPr lang="en-US" dirty="0"/>
          </a:p>
        </p:txBody>
      </p:sp>
    </p:spTree>
    <p:extLst>
      <p:ext uri="{BB962C8B-B14F-4D97-AF65-F5344CB8AC3E}">
        <p14:creationId xmlns:p14="http://schemas.microsoft.com/office/powerpoint/2010/main" val="31772662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ym typeface="Wingdings" panose="05000000000000000000" pitchFamily="2" charset="2"/>
              </a:rPr>
              <a:t> At the end of October 2021, there were 166 operating fuel cells at 113 facilities in the US. The largest is 16 MW, the next two largest are 6 MW each</a:t>
            </a:r>
            <a:endParaRPr lang="en-US" dirty="0"/>
          </a:p>
          <a:p>
            <a:endParaRPr lang="en-US" dirty="0"/>
          </a:p>
        </p:txBody>
      </p:sp>
      <p:sp>
        <p:nvSpPr>
          <p:cNvPr id="4" name="Slide Number Placeholder 3"/>
          <p:cNvSpPr>
            <a:spLocks noGrp="1"/>
          </p:cNvSpPr>
          <p:nvPr>
            <p:ph type="sldNum" sz="quarter" idx="5"/>
          </p:nvPr>
        </p:nvSpPr>
        <p:spPr/>
        <p:txBody>
          <a:bodyPr/>
          <a:lstStyle/>
          <a:p>
            <a:fld id="{320F8B05-337B-4454-B558-930237D0DB5A}" type="slidenum">
              <a:rPr lang="en-US" smtClean="0"/>
              <a:t>20</a:t>
            </a:fld>
            <a:endParaRPr lang="en-US" dirty="0"/>
          </a:p>
        </p:txBody>
      </p:sp>
    </p:spTree>
    <p:extLst>
      <p:ext uri="{BB962C8B-B14F-4D97-AF65-F5344CB8AC3E}">
        <p14:creationId xmlns:p14="http://schemas.microsoft.com/office/powerpoint/2010/main" val="41656853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ym typeface="Wingdings" panose="05000000000000000000" pitchFamily="2" charset="2"/>
              </a:rPr>
              <a:t>Electrolyzers and fuel cells have very similar structures and reaction pathways</a:t>
            </a:r>
          </a:p>
          <a:p>
            <a:r>
              <a:rPr lang="en-US" dirty="0">
                <a:sym typeface="Wingdings" panose="05000000000000000000" pitchFamily="2" charset="2"/>
              </a:rPr>
              <a:t>Must input pure hydrogen, other gases can poison catalyst/membrane</a:t>
            </a:r>
            <a:endParaRPr lang="en-US" dirty="0"/>
          </a:p>
        </p:txBody>
      </p:sp>
      <p:sp>
        <p:nvSpPr>
          <p:cNvPr id="4" name="Slide Number Placeholder 3"/>
          <p:cNvSpPr>
            <a:spLocks noGrp="1"/>
          </p:cNvSpPr>
          <p:nvPr>
            <p:ph type="sldNum" sz="quarter" idx="5"/>
          </p:nvPr>
        </p:nvSpPr>
        <p:spPr/>
        <p:txBody>
          <a:bodyPr/>
          <a:lstStyle/>
          <a:p>
            <a:fld id="{320F8B05-337B-4454-B558-930237D0DB5A}" type="slidenum">
              <a:rPr lang="en-US" smtClean="0"/>
              <a:t>21</a:t>
            </a:fld>
            <a:endParaRPr lang="en-US" dirty="0"/>
          </a:p>
        </p:txBody>
      </p:sp>
    </p:spTree>
    <p:extLst>
      <p:ext uri="{BB962C8B-B14F-4D97-AF65-F5344CB8AC3E}">
        <p14:creationId xmlns:p14="http://schemas.microsoft.com/office/powerpoint/2010/main" val="41774588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ym typeface="Wingdings" panose="05000000000000000000" pitchFamily="2" charset="2"/>
              </a:rPr>
              <a:t>Fuel cells can be stacked to increase capacity, example is a 4 kW cell made by plug power</a:t>
            </a:r>
          </a:p>
          <a:p>
            <a:r>
              <a:rPr lang="en-US" dirty="0">
                <a:sym typeface="Wingdings" panose="05000000000000000000" pitchFamily="2" charset="2"/>
              </a:rPr>
              <a:t>Plug Power 4.0 kW fuel cell, size: 2.57’ x 1.07’ x 2.92’</a:t>
            </a:r>
            <a:endParaRPr lang="en-US" dirty="0"/>
          </a:p>
        </p:txBody>
      </p:sp>
      <p:sp>
        <p:nvSpPr>
          <p:cNvPr id="4" name="Slide Number Placeholder 3"/>
          <p:cNvSpPr>
            <a:spLocks noGrp="1"/>
          </p:cNvSpPr>
          <p:nvPr>
            <p:ph type="sldNum" sz="quarter" idx="5"/>
          </p:nvPr>
        </p:nvSpPr>
        <p:spPr/>
        <p:txBody>
          <a:bodyPr/>
          <a:lstStyle/>
          <a:p>
            <a:fld id="{320F8B05-337B-4454-B558-930237D0DB5A}" type="slidenum">
              <a:rPr lang="en-US" smtClean="0"/>
              <a:t>22</a:t>
            </a:fld>
            <a:endParaRPr lang="en-US" dirty="0"/>
          </a:p>
        </p:txBody>
      </p:sp>
    </p:spTree>
    <p:extLst>
      <p:ext uri="{BB962C8B-B14F-4D97-AF65-F5344CB8AC3E}">
        <p14:creationId xmlns:p14="http://schemas.microsoft.com/office/powerpoint/2010/main" val="19231037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ym typeface="Wingdings" panose="05000000000000000000" pitchFamily="2" charset="2"/>
              </a:rPr>
              <a:t>Hydrogen fueling station increasing, but currently the market is trending to hydrogen for vehicles such as forklifts… vehicles used in facilities versus road vehicles (except CA)</a:t>
            </a:r>
          </a:p>
          <a:p>
            <a:r>
              <a:rPr lang="en-US" dirty="0">
                <a:sym typeface="Wingdings" panose="05000000000000000000" pitchFamily="2" charset="2"/>
              </a:rPr>
              <a:t>States are beginning to take notice of hydrogen fuel</a:t>
            </a:r>
          </a:p>
          <a:p>
            <a:r>
              <a:rPr lang="en-US" dirty="0">
                <a:sym typeface="Wingdings" panose="05000000000000000000" pitchFamily="2" charset="2"/>
              </a:rPr>
              <a:t>From EIA</a:t>
            </a:r>
            <a:endParaRPr lang="en-US" dirty="0"/>
          </a:p>
        </p:txBody>
      </p:sp>
      <p:sp>
        <p:nvSpPr>
          <p:cNvPr id="4" name="Slide Number Placeholder 3"/>
          <p:cNvSpPr>
            <a:spLocks noGrp="1"/>
          </p:cNvSpPr>
          <p:nvPr>
            <p:ph type="sldNum" sz="quarter" idx="5"/>
          </p:nvPr>
        </p:nvSpPr>
        <p:spPr/>
        <p:txBody>
          <a:bodyPr/>
          <a:lstStyle/>
          <a:p>
            <a:fld id="{320F8B05-337B-4454-B558-930237D0DB5A}" type="slidenum">
              <a:rPr lang="en-US" smtClean="0"/>
              <a:t>26</a:t>
            </a:fld>
            <a:endParaRPr lang="en-US" dirty="0"/>
          </a:p>
        </p:txBody>
      </p:sp>
    </p:spTree>
    <p:extLst>
      <p:ext uri="{BB962C8B-B14F-4D97-AF65-F5344CB8AC3E}">
        <p14:creationId xmlns:p14="http://schemas.microsoft.com/office/powerpoint/2010/main" val="6929044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ym typeface="Wingdings" panose="05000000000000000000" pitchFamily="2" charset="2"/>
              </a:rPr>
              <a:t>From California Air Resources Board</a:t>
            </a:r>
          </a:p>
          <a:p>
            <a:r>
              <a:rPr lang="en-US" dirty="0">
                <a:sym typeface="Wingdings" panose="05000000000000000000" pitchFamily="2" charset="2"/>
              </a:rPr>
              <a:t>Graph shows the CI value for fuels divided by its EER to obtain an EER-adjusted CI value</a:t>
            </a:r>
          </a:p>
          <a:p>
            <a:r>
              <a:rPr lang="en-US" dirty="0">
                <a:sym typeface="Wingdings" panose="05000000000000000000" pitchFamily="2" charset="2"/>
              </a:rPr>
              <a:t>Bar lengths indicate the variations in CI that may be achieved through different synthesis methods</a:t>
            </a:r>
          </a:p>
          <a:p>
            <a:r>
              <a:rPr lang="en-US" dirty="0">
                <a:sym typeface="Wingdings" panose="05000000000000000000" pitchFamily="2" charset="2"/>
              </a:rPr>
              <a:t>Variations in CI come down to how “green” that synthesis pathway is</a:t>
            </a:r>
            <a:endParaRPr lang="en-US" dirty="0"/>
          </a:p>
        </p:txBody>
      </p:sp>
      <p:sp>
        <p:nvSpPr>
          <p:cNvPr id="4" name="Slide Number Placeholder 3"/>
          <p:cNvSpPr>
            <a:spLocks noGrp="1"/>
          </p:cNvSpPr>
          <p:nvPr>
            <p:ph type="sldNum" sz="quarter" idx="5"/>
          </p:nvPr>
        </p:nvSpPr>
        <p:spPr/>
        <p:txBody>
          <a:bodyPr/>
          <a:lstStyle/>
          <a:p>
            <a:fld id="{320F8B05-337B-4454-B558-930237D0DB5A}" type="slidenum">
              <a:rPr lang="en-US" smtClean="0"/>
              <a:t>28</a:t>
            </a:fld>
            <a:endParaRPr lang="en-US" dirty="0"/>
          </a:p>
        </p:txBody>
      </p:sp>
    </p:spTree>
    <p:extLst>
      <p:ext uri="{BB962C8B-B14F-4D97-AF65-F5344CB8AC3E}">
        <p14:creationId xmlns:p14="http://schemas.microsoft.com/office/powerpoint/2010/main" val="15588506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ym typeface="Wingdings" panose="05000000000000000000" pitchFamily="2" charset="2"/>
              </a:rPr>
              <a:t>80% to $1 per 1 kilogram per 1 decade</a:t>
            </a:r>
          </a:p>
          <a:p>
            <a:r>
              <a:rPr lang="en-US">
                <a:sym typeface="Wingdings" panose="05000000000000000000" pitchFamily="2" charset="2"/>
              </a:rPr>
              <a:t>Launched June 7</a:t>
            </a:r>
            <a:r>
              <a:rPr lang="en-US" baseline="30000">
                <a:sym typeface="Wingdings" panose="05000000000000000000" pitchFamily="2" charset="2"/>
              </a:rPr>
              <a:t>th</a:t>
            </a:r>
            <a:r>
              <a:rPr lang="en-US">
                <a:sym typeface="Wingdings" panose="05000000000000000000" pitchFamily="2" charset="2"/>
              </a:rPr>
              <a:t>, 2021</a:t>
            </a:r>
            <a:endParaRPr lang="en-US" dirty="0">
              <a:sym typeface="Wingdings" panose="05000000000000000000" pitchFamily="2" charset="2"/>
            </a:endParaRPr>
          </a:p>
        </p:txBody>
      </p:sp>
      <p:sp>
        <p:nvSpPr>
          <p:cNvPr id="4" name="Slide Number Placeholder 3"/>
          <p:cNvSpPr>
            <a:spLocks noGrp="1"/>
          </p:cNvSpPr>
          <p:nvPr>
            <p:ph type="sldNum" sz="quarter" idx="5"/>
          </p:nvPr>
        </p:nvSpPr>
        <p:spPr/>
        <p:txBody>
          <a:bodyPr/>
          <a:lstStyle/>
          <a:p>
            <a:fld id="{320F8B05-337B-4454-B558-930237D0DB5A}" type="slidenum">
              <a:rPr lang="en-US" smtClean="0"/>
              <a:t>29</a:t>
            </a:fld>
            <a:endParaRPr lang="en-US" dirty="0"/>
          </a:p>
        </p:txBody>
      </p:sp>
    </p:spTree>
    <p:extLst>
      <p:ext uri="{BB962C8B-B14F-4D97-AF65-F5344CB8AC3E}">
        <p14:creationId xmlns:p14="http://schemas.microsoft.com/office/powerpoint/2010/main" val="7540274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0F8B05-337B-4454-B558-930237D0DB5A}" type="slidenum">
              <a:rPr lang="en-US" smtClean="0"/>
              <a:t>30</a:t>
            </a:fld>
            <a:endParaRPr lang="en-US" dirty="0"/>
          </a:p>
        </p:txBody>
      </p:sp>
    </p:spTree>
    <p:extLst>
      <p:ext uri="{BB962C8B-B14F-4D97-AF65-F5344CB8AC3E}">
        <p14:creationId xmlns:p14="http://schemas.microsoft.com/office/powerpoint/2010/main" val="3941327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à"/>
            </a:pPr>
            <a:r>
              <a:rPr lang="en-US" dirty="0">
                <a:sym typeface="Wingdings" panose="05000000000000000000" pitchFamily="2" charset="2"/>
              </a:rPr>
              <a:t>On the order of 1/1000 of a percent atmospheric makeup, nitrogen and oxygen make up most of the gases in the atmosphere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en-US" dirty="0">
                <a:sym typeface="Wingdings" panose="05000000000000000000" pitchFamily="2" charset="2"/>
              </a:rPr>
              <a:t>Hydrogen capture not really an option, so production it is!</a:t>
            </a:r>
          </a:p>
          <a:p>
            <a:pPr marL="171450" indent="-171450">
              <a:buFont typeface="Wingdings" panose="05000000000000000000" pitchFamily="2" charset="2"/>
              <a:buChar char="à"/>
            </a:pPr>
            <a:endParaRPr lang="en-US" dirty="0"/>
          </a:p>
        </p:txBody>
      </p:sp>
      <p:sp>
        <p:nvSpPr>
          <p:cNvPr id="4" name="Slide Number Placeholder 3"/>
          <p:cNvSpPr>
            <a:spLocks noGrp="1"/>
          </p:cNvSpPr>
          <p:nvPr>
            <p:ph type="sldNum" sz="quarter" idx="5"/>
          </p:nvPr>
        </p:nvSpPr>
        <p:spPr/>
        <p:txBody>
          <a:bodyPr/>
          <a:lstStyle/>
          <a:p>
            <a:fld id="{320F8B05-337B-4454-B558-930237D0DB5A}" type="slidenum">
              <a:rPr lang="en-US" smtClean="0"/>
              <a:t>6</a:t>
            </a:fld>
            <a:endParaRPr lang="en-US" dirty="0"/>
          </a:p>
        </p:txBody>
      </p:sp>
    </p:spTree>
    <p:extLst>
      <p:ext uri="{BB962C8B-B14F-4D97-AF65-F5344CB8AC3E}">
        <p14:creationId xmlns:p14="http://schemas.microsoft.com/office/powerpoint/2010/main" val="25868506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Give quick notes on these here</a:t>
            </a:r>
          </a:p>
          <a:p>
            <a:r>
              <a:rPr lang="en-US" dirty="0">
                <a:sym typeface="Wingdings" panose="05000000000000000000" pitchFamily="2" charset="2"/>
              </a:rPr>
              <a:t>High-Temp water splitting: Using heat to split water (500-2000 Celsius)</a:t>
            </a:r>
          </a:p>
          <a:p>
            <a:r>
              <a:rPr lang="en-US" dirty="0">
                <a:sym typeface="Wingdings" panose="05000000000000000000" pitchFamily="2" charset="2"/>
              </a:rPr>
              <a:t>Photo-Bio water splitting: light and microorganisms used to split water molecules</a:t>
            </a:r>
          </a:p>
          <a:p>
            <a:r>
              <a:rPr lang="en-US" dirty="0">
                <a:sym typeface="Wingdings" panose="05000000000000000000" pitchFamily="2" charset="2"/>
              </a:rPr>
              <a:t>Photo-Electro water splitting: light energy directly used to split water molecules</a:t>
            </a:r>
            <a:endParaRPr lang="en-US" dirty="0"/>
          </a:p>
        </p:txBody>
      </p:sp>
      <p:sp>
        <p:nvSpPr>
          <p:cNvPr id="4" name="Slide Number Placeholder 3"/>
          <p:cNvSpPr>
            <a:spLocks noGrp="1"/>
          </p:cNvSpPr>
          <p:nvPr>
            <p:ph type="sldNum" sz="quarter" idx="5"/>
          </p:nvPr>
        </p:nvSpPr>
        <p:spPr/>
        <p:txBody>
          <a:bodyPr/>
          <a:lstStyle/>
          <a:p>
            <a:fld id="{320F8B05-337B-4454-B558-930237D0DB5A}" type="slidenum">
              <a:rPr lang="en-US" smtClean="0"/>
              <a:t>7</a:t>
            </a:fld>
            <a:endParaRPr lang="en-US" dirty="0"/>
          </a:p>
        </p:txBody>
      </p:sp>
    </p:spTree>
    <p:extLst>
      <p:ext uri="{BB962C8B-B14F-4D97-AF65-F5344CB8AC3E}">
        <p14:creationId xmlns:p14="http://schemas.microsoft.com/office/powerpoint/2010/main" val="317147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ym typeface="Wingdings" panose="05000000000000000000" pitchFamily="2" charset="2"/>
              </a:rPr>
              <a:t>BIG downside is production of heat and abundant GHG in CO2</a:t>
            </a:r>
            <a:endParaRPr lang="en-US" dirty="0"/>
          </a:p>
        </p:txBody>
      </p:sp>
      <p:sp>
        <p:nvSpPr>
          <p:cNvPr id="4" name="Slide Number Placeholder 3"/>
          <p:cNvSpPr>
            <a:spLocks noGrp="1"/>
          </p:cNvSpPr>
          <p:nvPr>
            <p:ph type="sldNum" sz="quarter" idx="5"/>
          </p:nvPr>
        </p:nvSpPr>
        <p:spPr/>
        <p:txBody>
          <a:bodyPr/>
          <a:lstStyle/>
          <a:p>
            <a:fld id="{320F8B05-337B-4454-B558-930237D0DB5A}" type="slidenum">
              <a:rPr lang="en-US" smtClean="0"/>
              <a:t>8</a:t>
            </a:fld>
            <a:endParaRPr lang="en-US" dirty="0"/>
          </a:p>
        </p:txBody>
      </p:sp>
    </p:spTree>
    <p:extLst>
      <p:ext uri="{BB962C8B-B14F-4D97-AF65-F5344CB8AC3E}">
        <p14:creationId xmlns:p14="http://schemas.microsoft.com/office/powerpoint/2010/main" val="38177133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ym typeface="Wingdings" panose="05000000000000000000" pitchFamily="2" charset="2"/>
              </a:rPr>
              <a:t>From Nation Energy Technology Laboratory</a:t>
            </a:r>
            <a:endParaRPr lang="en-US" dirty="0"/>
          </a:p>
        </p:txBody>
      </p:sp>
      <p:sp>
        <p:nvSpPr>
          <p:cNvPr id="4" name="Slide Number Placeholder 3"/>
          <p:cNvSpPr>
            <a:spLocks noGrp="1"/>
          </p:cNvSpPr>
          <p:nvPr>
            <p:ph type="sldNum" sz="quarter" idx="5"/>
          </p:nvPr>
        </p:nvSpPr>
        <p:spPr/>
        <p:txBody>
          <a:bodyPr/>
          <a:lstStyle/>
          <a:p>
            <a:fld id="{320F8B05-337B-4454-B558-930237D0DB5A}" type="slidenum">
              <a:rPr lang="en-US" smtClean="0"/>
              <a:t>11</a:t>
            </a:fld>
            <a:endParaRPr lang="en-US" dirty="0"/>
          </a:p>
        </p:txBody>
      </p:sp>
    </p:spTree>
    <p:extLst>
      <p:ext uri="{BB962C8B-B14F-4D97-AF65-F5344CB8AC3E}">
        <p14:creationId xmlns:p14="http://schemas.microsoft.com/office/powerpoint/2010/main" val="432367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à"/>
            </a:pPr>
            <a:r>
              <a:rPr lang="en-US" dirty="0">
                <a:sym typeface="Wingdings" panose="05000000000000000000" pitchFamily="2" charset="2"/>
              </a:rPr>
              <a:t>Electrolysis is thought to be the most capable hydrogen production method</a:t>
            </a:r>
          </a:p>
          <a:p>
            <a:pPr marL="171450" indent="-171450">
              <a:buFont typeface="Wingdings" panose="05000000000000000000" pitchFamily="2" charset="2"/>
              <a:buChar char="à"/>
            </a:pPr>
            <a:r>
              <a:rPr lang="en-US" dirty="0">
                <a:sym typeface="Wingdings" panose="05000000000000000000" pitchFamily="2" charset="2"/>
              </a:rPr>
              <a:t>Only byproduct is oxygen</a:t>
            </a:r>
          </a:p>
          <a:p>
            <a:pPr marL="171450" indent="-171450">
              <a:buFont typeface="Wingdings" panose="05000000000000000000" pitchFamily="2" charset="2"/>
              <a:buChar char="à"/>
            </a:pPr>
            <a:r>
              <a:rPr lang="en-US" dirty="0">
                <a:sym typeface="Wingdings" panose="05000000000000000000" pitchFamily="2" charset="2"/>
              </a:rPr>
              <a:t>Water is a renewable source</a:t>
            </a:r>
            <a:endParaRPr lang="en-US" dirty="0"/>
          </a:p>
        </p:txBody>
      </p:sp>
      <p:sp>
        <p:nvSpPr>
          <p:cNvPr id="4" name="Slide Number Placeholder 3"/>
          <p:cNvSpPr>
            <a:spLocks noGrp="1"/>
          </p:cNvSpPr>
          <p:nvPr>
            <p:ph type="sldNum" sz="quarter" idx="5"/>
          </p:nvPr>
        </p:nvSpPr>
        <p:spPr/>
        <p:txBody>
          <a:bodyPr/>
          <a:lstStyle/>
          <a:p>
            <a:fld id="{320F8B05-337B-4454-B558-930237D0DB5A}" type="slidenum">
              <a:rPr lang="en-US" smtClean="0"/>
              <a:t>12</a:t>
            </a:fld>
            <a:endParaRPr lang="en-US" dirty="0"/>
          </a:p>
        </p:txBody>
      </p:sp>
    </p:spTree>
    <p:extLst>
      <p:ext uri="{BB962C8B-B14F-4D97-AF65-F5344CB8AC3E}">
        <p14:creationId xmlns:p14="http://schemas.microsoft.com/office/powerpoint/2010/main" val="17763347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à"/>
            </a:pPr>
            <a:r>
              <a:rPr lang="en-US" dirty="0">
                <a:sym typeface="Wingdings" panose="05000000000000000000" pitchFamily="2" charset="2"/>
              </a:rPr>
              <a:t>New approach uses solid alkaline membranes instead of porous diaphragm and solution</a:t>
            </a:r>
          </a:p>
          <a:p>
            <a:pPr marL="171450" indent="-171450">
              <a:buFont typeface="Wingdings" panose="05000000000000000000" pitchFamily="2" charset="2"/>
              <a:buChar char="à"/>
            </a:pPr>
            <a:endParaRPr lang="en-US" dirty="0"/>
          </a:p>
        </p:txBody>
      </p:sp>
      <p:sp>
        <p:nvSpPr>
          <p:cNvPr id="4" name="Slide Number Placeholder 3"/>
          <p:cNvSpPr>
            <a:spLocks noGrp="1"/>
          </p:cNvSpPr>
          <p:nvPr>
            <p:ph type="sldNum" sz="quarter" idx="5"/>
          </p:nvPr>
        </p:nvSpPr>
        <p:spPr/>
        <p:txBody>
          <a:bodyPr/>
          <a:lstStyle/>
          <a:p>
            <a:fld id="{320F8B05-337B-4454-B558-930237D0DB5A}" type="slidenum">
              <a:rPr lang="en-US" smtClean="0"/>
              <a:t>13</a:t>
            </a:fld>
            <a:endParaRPr lang="en-US" dirty="0"/>
          </a:p>
        </p:txBody>
      </p:sp>
    </p:spTree>
    <p:extLst>
      <p:ext uri="{BB962C8B-B14F-4D97-AF65-F5344CB8AC3E}">
        <p14:creationId xmlns:p14="http://schemas.microsoft.com/office/powerpoint/2010/main" val="28023307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à"/>
            </a:pPr>
            <a:r>
              <a:rPr lang="en-US" dirty="0">
                <a:sym typeface="Wingdings" panose="05000000000000000000" pitchFamily="2" charset="2"/>
              </a:rPr>
              <a:t>This </a:t>
            </a:r>
            <a:r>
              <a:rPr lang="en-US" dirty="0" err="1">
                <a:sym typeface="Wingdings" panose="05000000000000000000" pitchFamily="2" charset="2"/>
              </a:rPr>
              <a:t>electrolyzer</a:t>
            </a:r>
            <a:r>
              <a:rPr lang="en-US" dirty="0">
                <a:sym typeface="Wingdings" panose="05000000000000000000" pitchFamily="2" charset="2"/>
              </a:rPr>
              <a:t> can effectively use waste heat from upstream processes</a:t>
            </a:r>
          </a:p>
          <a:p>
            <a:pPr marL="171450" indent="-171450">
              <a:buFont typeface="Wingdings" panose="05000000000000000000" pitchFamily="2" charset="2"/>
              <a:buChar char="à"/>
            </a:pPr>
            <a:r>
              <a:rPr lang="en-US" dirty="0">
                <a:sym typeface="Wingdings" panose="05000000000000000000" pitchFamily="2" charset="2"/>
              </a:rPr>
              <a:t>High efficiency is due to the favorable thermodynamic and electrochemical kinetic conditions of cell since it is run at higher T and P (reduction of Gibbs Free Energy)</a:t>
            </a:r>
            <a:endParaRPr lang="en-US" dirty="0"/>
          </a:p>
        </p:txBody>
      </p:sp>
      <p:sp>
        <p:nvSpPr>
          <p:cNvPr id="4" name="Slide Number Placeholder 3"/>
          <p:cNvSpPr>
            <a:spLocks noGrp="1"/>
          </p:cNvSpPr>
          <p:nvPr>
            <p:ph type="sldNum" sz="quarter" idx="5"/>
          </p:nvPr>
        </p:nvSpPr>
        <p:spPr/>
        <p:txBody>
          <a:bodyPr/>
          <a:lstStyle/>
          <a:p>
            <a:fld id="{320F8B05-337B-4454-B558-930237D0DB5A}" type="slidenum">
              <a:rPr lang="en-US" smtClean="0"/>
              <a:t>14</a:t>
            </a:fld>
            <a:endParaRPr lang="en-US" dirty="0"/>
          </a:p>
        </p:txBody>
      </p:sp>
    </p:spTree>
    <p:extLst>
      <p:ext uri="{BB962C8B-B14F-4D97-AF65-F5344CB8AC3E}">
        <p14:creationId xmlns:p14="http://schemas.microsoft.com/office/powerpoint/2010/main" val="17571738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ym typeface="Wingdings" panose="05000000000000000000" pitchFamily="2" charset="2"/>
              </a:rPr>
              <a:t>PEM </a:t>
            </a:r>
            <a:r>
              <a:rPr lang="en-US" dirty="0" err="1">
                <a:sym typeface="Wingdings" panose="05000000000000000000" pitchFamily="2" charset="2"/>
              </a:rPr>
              <a:t>Electrolyzer</a:t>
            </a:r>
            <a:r>
              <a:rPr lang="en-US" dirty="0">
                <a:sym typeface="Wingdings" panose="05000000000000000000" pitchFamily="2" charset="2"/>
              </a:rPr>
              <a:t> from Plug Power</a:t>
            </a:r>
          </a:p>
          <a:p>
            <a:r>
              <a:rPr lang="en-US" dirty="0">
                <a:sym typeface="Wingdings" panose="05000000000000000000" pitchFamily="2" charset="2"/>
              </a:rPr>
              <a:t>A couple of our projects had possible planned use for </a:t>
            </a:r>
            <a:r>
              <a:rPr lang="en-US" dirty="0" err="1">
                <a:sym typeface="Wingdings" panose="05000000000000000000" pitchFamily="2" charset="2"/>
              </a:rPr>
              <a:t>electrolyzers</a:t>
            </a:r>
            <a:r>
              <a:rPr lang="en-US" dirty="0">
                <a:sym typeface="Wingdings" panose="05000000000000000000" pitchFamily="2" charset="2"/>
              </a:rPr>
              <a:t> in tandem with wind and solar… Peloton (fell through) and WP Greenville (possibly upcoming, 5 MW </a:t>
            </a:r>
            <a:r>
              <a:rPr lang="en-US" dirty="0" err="1">
                <a:sym typeface="Wingdings" panose="05000000000000000000" pitchFamily="2" charset="2"/>
              </a:rPr>
              <a:t>electrolyzer</a:t>
            </a:r>
            <a:r>
              <a:rPr lang="en-US" dirty="0">
                <a:sym typeface="Wingdings" panose="05000000000000000000" pitchFamily="2" charset="2"/>
              </a:rPr>
              <a:t>) </a:t>
            </a:r>
            <a:endParaRPr lang="en-US" dirty="0"/>
          </a:p>
        </p:txBody>
      </p:sp>
      <p:sp>
        <p:nvSpPr>
          <p:cNvPr id="4" name="Slide Number Placeholder 3"/>
          <p:cNvSpPr>
            <a:spLocks noGrp="1"/>
          </p:cNvSpPr>
          <p:nvPr>
            <p:ph type="sldNum" sz="quarter" idx="5"/>
          </p:nvPr>
        </p:nvSpPr>
        <p:spPr/>
        <p:txBody>
          <a:bodyPr/>
          <a:lstStyle/>
          <a:p>
            <a:fld id="{320F8B05-337B-4454-B558-930237D0DB5A}" type="slidenum">
              <a:rPr lang="en-US" smtClean="0"/>
              <a:t>16</a:t>
            </a:fld>
            <a:endParaRPr lang="en-US" dirty="0"/>
          </a:p>
        </p:txBody>
      </p:sp>
    </p:spTree>
    <p:extLst>
      <p:ext uri="{BB962C8B-B14F-4D97-AF65-F5344CB8AC3E}">
        <p14:creationId xmlns:p14="http://schemas.microsoft.com/office/powerpoint/2010/main" val="20580102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grpSp>
        <p:nvGrpSpPr>
          <p:cNvPr id="12" name="Group 11"/>
          <p:cNvGrpSpPr/>
          <p:nvPr userDrawn="1"/>
        </p:nvGrpSpPr>
        <p:grpSpPr>
          <a:xfrm>
            <a:off x="0" y="1354976"/>
            <a:ext cx="9144000" cy="5503024"/>
            <a:chOff x="687278" y="1354975"/>
            <a:chExt cx="9144000" cy="5503025"/>
          </a:xfrm>
        </p:grpSpPr>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val="0"/>
                </a:ext>
              </a:extLst>
            </a:blip>
            <a:srcRect l="7255" t="20859" r="73275" b="953"/>
            <a:stretch/>
          </p:blipFill>
          <p:spPr>
            <a:xfrm>
              <a:off x="687278" y="1354975"/>
              <a:ext cx="1844366" cy="5503025"/>
            </a:xfrm>
            <a:prstGeom prst="rect">
              <a:avLst/>
            </a:prstGeom>
          </p:spPr>
        </p:pic>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l="27447" t="78760" r="3411"/>
            <a:stretch/>
          </p:blipFill>
          <p:spPr>
            <a:xfrm>
              <a:off x="2474284" y="5037513"/>
              <a:ext cx="7356994" cy="1820487"/>
            </a:xfrm>
            <a:prstGeom prst="rect">
              <a:avLst/>
            </a:prstGeom>
          </p:spPr>
        </p:pic>
        <p:sp>
          <p:nvSpPr>
            <p:cNvPr id="16" name="Rectangle 15"/>
            <p:cNvSpPr/>
            <p:nvPr userDrawn="1"/>
          </p:nvSpPr>
          <p:spPr>
            <a:xfrm>
              <a:off x="2474284" y="1354976"/>
              <a:ext cx="7356994" cy="3682537"/>
            </a:xfrm>
            <a:prstGeom prst="rect">
              <a:avLst/>
            </a:prstGeom>
            <a:solidFill>
              <a:srgbClr val="004A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73389" y="159447"/>
            <a:ext cx="1619585" cy="1030658"/>
          </a:xfrm>
          <a:prstGeom prst="rect">
            <a:avLst/>
          </a:prstGeom>
        </p:spPr>
      </p:pic>
      <p:sp>
        <p:nvSpPr>
          <p:cNvPr id="15" name="Text Placeholder 14"/>
          <p:cNvSpPr>
            <a:spLocks noGrp="1"/>
          </p:cNvSpPr>
          <p:nvPr>
            <p:ph type="body" sz="quarter" idx="10"/>
          </p:nvPr>
        </p:nvSpPr>
        <p:spPr>
          <a:xfrm>
            <a:off x="2738880" y="2299018"/>
            <a:ext cx="5564981" cy="931862"/>
          </a:xfrm>
        </p:spPr>
        <p:txBody>
          <a:bodyPr>
            <a:noAutofit/>
          </a:bodyPr>
          <a:lstStyle>
            <a:lvl1pPr marL="0" indent="0" algn="ctr">
              <a:buNone/>
              <a:defRPr sz="4800" b="1" cap="all" baseline="0">
                <a:solidFill>
                  <a:schemeClr val="bg1"/>
                </a:solidFill>
                <a:latin typeface="+mj-lt"/>
              </a:defRPr>
            </a:lvl1pPr>
            <a:lvl2pPr>
              <a:defRPr b="1" cap="all" baseline="0">
                <a:solidFill>
                  <a:schemeClr val="bg1"/>
                </a:solidFill>
                <a:latin typeface="+mj-lt"/>
              </a:defRPr>
            </a:lvl2pPr>
            <a:lvl3pPr>
              <a:defRPr b="1" cap="all" baseline="0">
                <a:solidFill>
                  <a:schemeClr val="bg1"/>
                </a:solidFill>
                <a:latin typeface="+mj-lt"/>
              </a:defRPr>
            </a:lvl3pPr>
            <a:lvl4pPr>
              <a:defRPr b="1" cap="all" baseline="0">
                <a:solidFill>
                  <a:schemeClr val="bg1"/>
                </a:solidFill>
                <a:latin typeface="+mj-lt"/>
              </a:defRPr>
            </a:lvl4pPr>
            <a:lvl5pPr>
              <a:defRPr b="1" cap="all" baseline="0">
                <a:solidFill>
                  <a:schemeClr val="bg1"/>
                </a:solidFill>
                <a:latin typeface="+mj-lt"/>
              </a:defRPr>
            </a:lvl5pPr>
          </a:lstStyle>
          <a:p>
            <a:pPr lvl="0"/>
            <a:r>
              <a:rPr lang="en-US"/>
              <a:t>Click to edit Master text styles</a:t>
            </a:r>
          </a:p>
        </p:txBody>
      </p:sp>
    </p:spTree>
    <p:extLst>
      <p:ext uri="{BB962C8B-B14F-4D97-AF65-F5344CB8AC3E}">
        <p14:creationId xmlns:p14="http://schemas.microsoft.com/office/powerpoint/2010/main" val="26563009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DF9001-50EA-470E-A2C4-93317094E12C}" type="datetime1">
              <a:rPr lang="en-US" smtClean="0"/>
              <a:t>5/31/2022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EC93DFA-70F6-4220-86AB-AD3183C08C91}" type="slidenum">
              <a:rPr lang="en-US" smtClean="0"/>
              <a:t>‹#›</a:t>
            </a:fld>
            <a:endParaRPr lang="en-US" dirty="0"/>
          </a:p>
        </p:txBody>
      </p:sp>
    </p:spTree>
    <p:extLst>
      <p:ext uri="{BB962C8B-B14F-4D97-AF65-F5344CB8AC3E}">
        <p14:creationId xmlns:p14="http://schemas.microsoft.com/office/powerpoint/2010/main" val="1147723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8650" y="1471353"/>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6200" y="1471353"/>
            <a:ext cx="4629150" cy="463734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8650" y="3148791"/>
            <a:ext cx="2949178" cy="29599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3C09D4-84DB-4B78-AF1D-B934C8797209}" type="datetime1">
              <a:rPr lang="en-US" smtClean="0"/>
              <a:t>5/31/2022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EC93DFA-70F6-4220-86AB-AD3183C08C91}" type="slidenum">
              <a:rPr lang="en-US" smtClean="0"/>
              <a:t>‹#›</a:t>
            </a:fld>
            <a:endParaRPr lang="en-US" dirty="0"/>
          </a:p>
        </p:txBody>
      </p:sp>
    </p:spTree>
    <p:extLst>
      <p:ext uri="{BB962C8B-B14F-4D97-AF65-F5344CB8AC3E}">
        <p14:creationId xmlns:p14="http://schemas.microsoft.com/office/powerpoint/2010/main" val="27182239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8650" y="1482826"/>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6200" y="1482826"/>
            <a:ext cx="4629150" cy="467690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8650" y="3150524"/>
            <a:ext cx="2949178" cy="300920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5F9F6BC-BD2C-480D-AE7A-AC0D1779272C}" type="datetime1">
              <a:rPr lang="en-US" smtClean="0"/>
              <a:t>5/31/2022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EC93DFA-70F6-4220-86AB-AD3183C08C91}" type="slidenum">
              <a:rPr lang="en-US" smtClean="0"/>
              <a:t>‹#›</a:t>
            </a:fld>
            <a:endParaRPr lang="en-US" dirty="0"/>
          </a:p>
        </p:txBody>
      </p:sp>
    </p:spTree>
    <p:extLst>
      <p:ext uri="{BB962C8B-B14F-4D97-AF65-F5344CB8AC3E}">
        <p14:creationId xmlns:p14="http://schemas.microsoft.com/office/powerpoint/2010/main" val="8317559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3741A1-E075-4A77-8317-1C6D1E49FF66}" type="datetime1">
              <a:rPr lang="en-US" smtClean="0"/>
              <a:t>5/31/2022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EC93DFA-70F6-4220-86AB-AD3183C08C91}" type="slidenum">
              <a:rPr lang="en-US" smtClean="0"/>
              <a:t>‹#›</a:t>
            </a:fld>
            <a:endParaRPr lang="en-US" dirty="0"/>
          </a:p>
        </p:txBody>
      </p:sp>
    </p:spTree>
    <p:extLst>
      <p:ext uri="{BB962C8B-B14F-4D97-AF65-F5344CB8AC3E}">
        <p14:creationId xmlns:p14="http://schemas.microsoft.com/office/powerpoint/2010/main" val="4547548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1454727"/>
            <a:ext cx="1971675" cy="472223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57225" y="1454727"/>
            <a:ext cx="5800725" cy="47222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AC7A17-4B7D-4D6E-B9C2-D28203B9BD80}" type="datetime1">
              <a:rPr lang="en-US" smtClean="0"/>
              <a:t>5/31/2022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EC93DFA-70F6-4220-86AB-AD3183C08C91}" type="slidenum">
              <a:rPr lang="en-US" smtClean="0"/>
              <a:t>‹#›</a:t>
            </a:fld>
            <a:endParaRPr lang="en-US" dirty="0"/>
          </a:p>
        </p:txBody>
      </p:sp>
    </p:spTree>
    <p:extLst>
      <p:ext uri="{BB962C8B-B14F-4D97-AF65-F5344CB8AC3E}">
        <p14:creationId xmlns:p14="http://schemas.microsoft.com/office/powerpoint/2010/main" val="12352764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100" b="1">
                <a:latin typeface="Palatino Linotype" panose="02040502050505030304" pitchFamily="18" charset="0"/>
              </a:defRPr>
            </a:lvl1pPr>
            <a:lvl2pPr>
              <a:defRPr>
                <a:latin typeface="Palatino Linotype" panose="02040502050505030304" pitchFamily="18" charset="0"/>
              </a:defRPr>
            </a:lvl2pPr>
            <a:lvl3pPr>
              <a:defRPr>
                <a:latin typeface="Palatino Linotype" panose="02040502050505030304" pitchFamily="18" charset="0"/>
              </a:defRPr>
            </a:lvl3pPr>
            <a:lvl4pPr>
              <a:defRPr>
                <a:latin typeface="Palatino Linotype" panose="02040502050505030304" pitchFamily="18" charset="0"/>
              </a:defRPr>
            </a:lvl4pPr>
            <a:lvl5pPr>
              <a:defRPr>
                <a:latin typeface="Palatino Linotype" panose="020405020505050303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0E1AD1-8C34-4217-B81B-B9ABC8BB3121}" type="datetime1">
              <a:rPr lang="en-US" smtClean="0"/>
              <a:t>5/31/2022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EC93DFA-70F6-4220-86AB-AD3183C08C91}" type="slidenum">
              <a:rPr lang="en-US" smtClean="0"/>
              <a:t>‹#›</a:t>
            </a:fld>
            <a:endParaRPr lang="en-US" dirty="0"/>
          </a:p>
        </p:txBody>
      </p:sp>
      <p:sp>
        <p:nvSpPr>
          <p:cNvPr id="16" name="Title 1"/>
          <p:cNvSpPr>
            <a:spLocks noGrp="1"/>
          </p:cNvSpPr>
          <p:nvPr>
            <p:ph type="title"/>
          </p:nvPr>
        </p:nvSpPr>
        <p:spPr>
          <a:xfrm>
            <a:off x="1293227" y="365135"/>
            <a:ext cx="7222127" cy="787269"/>
          </a:xfrm>
        </p:spPr>
        <p:txBody>
          <a:bodyPr/>
          <a:lstStyle/>
          <a:p>
            <a:r>
              <a:rPr lang="en-US"/>
              <a:t>Click to edit Master title style</a:t>
            </a:r>
          </a:p>
        </p:txBody>
      </p:sp>
    </p:spTree>
    <p:extLst>
      <p:ext uri="{BB962C8B-B14F-4D97-AF65-F5344CB8AC3E}">
        <p14:creationId xmlns:p14="http://schemas.microsoft.com/office/powerpoint/2010/main" val="1970544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0E1AD1-8C34-4217-B81B-B9ABC8BB3121}" type="datetime1">
              <a:rPr lang="en-US" smtClean="0"/>
              <a:t>5/31/2022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EC93DFA-70F6-4220-86AB-AD3183C08C91}" type="slidenum">
              <a:rPr lang="en-US" smtClean="0"/>
              <a:t>‹#›</a:t>
            </a:fld>
            <a:endParaRPr lang="en-US" dirty="0"/>
          </a:p>
        </p:txBody>
      </p:sp>
    </p:spTree>
    <p:extLst>
      <p:ext uri="{BB962C8B-B14F-4D97-AF65-F5344CB8AC3E}">
        <p14:creationId xmlns:p14="http://schemas.microsoft.com/office/powerpoint/2010/main" val="15140066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16074" t="20847" r="8681" b="9286"/>
          <a:stretch/>
        </p:blipFill>
        <p:spPr>
          <a:xfrm>
            <a:off x="0" y="0"/>
            <a:ext cx="9183469" cy="5686425"/>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69081" y="264830"/>
            <a:ext cx="1689697" cy="1060988"/>
          </a:xfrm>
          <a:prstGeom prst="rect">
            <a:avLst/>
          </a:prstGeom>
        </p:spPr>
      </p:pic>
      <p:sp>
        <p:nvSpPr>
          <p:cNvPr id="11" name="Title Placeholder 1"/>
          <p:cNvSpPr>
            <a:spLocks noGrp="1"/>
          </p:cNvSpPr>
          <p:nvPr>
            <p:ph type="title"/>
          </p:nvPr>
        </p:nvSpPr>
        <p:spPr>
          <a:xfrm>
            <a:off x="92870" y="5780384"/>
            <a:ext cx="6829425" cy="829246"/>
          </a:xfrm>
          <a:prstGeom prst="rect">
            <a:avLst/>
          </a:prstGeom>
        </p:spPr>
        <p:txBody>
          <a:bodyPr vert="horz" lIns="91440" tIns="45720" rIns="91440" bIns="45720" rtlCol="0" anchor="ctr">
            <a:normAutofit/>
          </a:bodyPr>
          <a:lstStyle>
            <a:lvl1pPr algn="l">
              <a:defRPr/>
            </a:lvl1pPr>
          </a:lstStyle>
          <a:p>
            <a:r>
              <a:rPr lang="en-US"/>
              <a:t>Click to edit Master title style</a:t>
            </a:r>
            <a:endParaRPr lang="en-US" dirty="0"/>
          </a:p>
        </p:txBody>
      </p:sp>
      <p:sp>
        <p:nvSpPr>
          <p:cNvPr id="12" name="TextBox 11"/>
          <p:cNvSpPr txBox="1"/>
          <p:nvPr userDrawn="1"/>
        </p:nvSpPr>
        <p:spPr>
          <a:xfrm>
            <a:off x="6985760" y="5828900"/>
            <a:ext cx="2158240" cy="473206"/>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825" b="1" dirty="0">
                <a:solidFill>
                  <a:schemeClr val="tx1"/>
                </a:solidFill>
                <a:latin typeface="+mn-lt"/>
              </a:rPr>
              <a:t>12385 Township Rd</a:t>
            </a:r>
            <a:r>
              <a:rPr lang="en-US" sz="825" b="1" baseline="0" dirty="0">
                <a:solidFill>
                  <a:schemeClr val="tx1"/>
                </a:solidFill>
                <a:latin typeface="+mn-lt"/>
              </a:rPr>
              <a:t> 215 | PO Box 894</a:t>
            </a:r>
          </a:p>
          <a:p>
            <a:pPr marL="0" marR="0" lvl="0" indent="0" algn="l" defTabSz="685783" rtl="0" eaLnBrk="1" fontAlgn="auto" latinLnBrk="0" hangingPunct="1">
              <a:lnSpc>
                <a:spcPct val="100000"/>
              </a:lnSpc>
              <a:spcBef>
                <a:spcPts val="0"/>
              </a:spcBef>
              <a:spcAft>
                <a:spcPts val="0"/>
              </a:spcAft>
              <a:buClrTx/>
              <a:buSzTx/>
              <a:buFontTx/>
              <a:buNone/>
              <a:tabLst/>
              <a:defRPr/>
            </a:pPr>
            <a:r>
              <a:rPr lang="en-US" sz="825" b="1" baseline="0" dirty="0">
                <a:solidFill>
                  <a:schemeClr val="tx1"/>
                </a:solidFill>
                <a:latin typeface="+mn-lt"/>
              </a:rPr>
              <a:t>Findlay, Ohio 45840</a:t>
            </a:r>
          </a:p>
          <a:p>
            <a:pPr marL="0" marR="0" lvl="0" indent="0" algn="l" defTabSz="685783" rtl="0" eaLnBrk="1" fontAlgn="auto" latinLnBrk="0" hangingPunct="1">
              <a:lnSpc>
                <a:spcPct val="100000"/>
              </a:lnSpc>
              <a:spcBef>
                <a:spcPts val="0"/>
              </a:spcBef>
              <a:spcAft>
                <a:spcPts val="0"/>
              </a:spcAft>
              <a:buClrTx/>
              <a:buSzTx/>
              <a:buFontTx/>
              <a:buNone/>
              <a:tabLst/>
              <a:defRPr/>
            </a:pPr>
            <a:r>
              <a:rPr lang="en-US" sz="825" b="1" kern="1200" dirty="0">
                <a:solidFill>
                  <a:schemeClr val="tx1"/>
                </a:solidFill>
                <a:latin typeface="+mn-lt"/>
                <a:ea typeface="+mn-ea"/>
                <a:cs typeface="+mn-cs"/>
              </a:rPr>
              <a:t>877-298-5853</a:t>
            </a:r>
            <a:r>
              <a:rPr lang="en-US" sz="825" b="1" kern="1200" baseline="0" dirty="0">
                <a:solidFill>
                  <a:schemeClr val="tx1"/>
                </a:solidFill>
                <a:latin typeface="+mn-lt"/>
                <a:ea typeface="+mn-ea"/>
                <a:cs typeface="+mn-cs"/>
              </a:rPr>
              <a:t> | </a:t>
            </a:r>
            <a:r>
              <a:rPr lang="en-US" sz="825" b="1" kern="1200" dirty="0">
                <a:solidFill>
                  <a:schemeClr val="tx1"/>
                </a:solidFill>
                <a:latin typeface="+mn-lt"/>
                <a:ea typeface="+mn-ea"/>
                <a:cs typeface="+mn-cs"/>
              </a:rPr>
              <a:t>www.oneenergy.com</a:t>
            </a:r>
            <a:endParaRPr lang="en-US" sz="825" b="1" dirty="0">
              <a:solidFill>
                <a:schemeClr val="tx1"/>
              </a:solidFill>
              <a:latin typeface="+mn-lt"/>
            </a:endParaRPr>
          </a:p>
        </p:txBody>
      </p:sp>
      <p:cxnSp>
        <p:nvCxnSpPr>
          <p:cNvPr id="3" name="Straight Connector 2"/>
          <p:cNvCxnSpPr/>
          <p:nvPr userDrawn="1"/>
        </p:nvCxnSpPr>
        <p:spPr>
          <a:xfrm>
            <a:off x="6985760" y="5895575"/>
            <a:ext cx="1" cy="598864"/>
          </a:xfrm>
          <a:prstGeom prst="line">
            <a:avLst/>
          </a:prstGeom>
          <a:ln w="19050">
            <a:solidFill>
              <a:srgbClr val="004A8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4853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0E1AD1-8C34-4217-B81B-B9ABC8BB3121}" type="datetime1">
              <a:rPr lang="en-US" smtClean="0"/>
              <a:t>5/31/2022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EC93DFA-70F6-4220-86AB-AD3183C08C91}" type="slidenum">
              <a:rPr lang="en-US" smtClean="0"/>
              <a:t>‹#›</a:t>
            </a:fld>
            <a:endParaRPr lang="en-US" dirty="0"/>
          </a:p>
        </p:txBody>
      </p:sp>
    </p:spTree>
    <p:extLst>
      <p:ext uri="{BB962C8B-B14F-4D97-AF65-F5344CB8AC3E}">
        <p14:creationId xmlns:p14="http://schemas.microsoft.com/office/powerpoint/2010/main" val="14439639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8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6FDA33A-E54C-442D-9186-352CD1C3D61D}" type="datetime1">
              <a:rPr lang="en-US" smtClean="0"/>
              <a:t>5/31/2022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EC93DFA-70F6-4220-86AB-AD3183C08C91}" type="slidenum">
              <a:rPr lang="en-US" smtClean="0"/>
              <a:t>‹#›</a:t>
            </a:fld>
            <a:endParaRPr lang="en-US" dirty="0"/>
          </a:p>
        </p:txBody>
      </p:sp>
    </p:spTree>
    <p:extLst>
      <p:ext uri="{BB962C8B-B14F-4D97-AF65-F5344CB8AC3E}">
        <p14:creationId xmlns:p14="http://schemas.microsoft.com/office/powerpoint/2010/main" val="3397893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7A9B29F-4592-471E-BAC3-27AE3182B56C}" type="datetime1">
              <a:rPr lang="en-US" smtClean="0"/>
              <a:t>5/31/2022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EC93DFA-70F6-4220-86AB-AD3183C08C91}" type="slidenum">
              <a:rPr lang="en-US" smtClean="0"/>
              <a:t>‹#›</a:t>
            </a:fld>
            <a:endParaRPr lang="en-US" dirty="0"/>
          </a:p>
        </p:txBody>
      </p:sp>
    </p:spTree>
    <p:extLst>
      <p:ext uri="{BB962C8B-B14F-4D97-AF65-F5344CB8AC3E}">
        <p14:creationId xmlns:p14="http://schemas.microsoft.com/office/powerpoint/2010/main" val="29618010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95941"/>
            <a:ext cx="7772400" cy="2387600"/>
          </a:xfrm>
        </p:spPr>
        <p:txBody>
          <a:bodyPr anchor="b">
            <a:normAutofit/>
          </a:bodyPr>
          <a:lstStyle>
            <a:lvl1pPr algn="ctr">
              <a:defRPr sz="4400"/>
            </a:lvl1pPr>
          </a:lstStyle>
          <a:p>
            <a:r>
              <a:rPr lang="en-US"/>
              <a:t>Click to edit Master title style</a:t>
            </a:r>
            <a:endParaRPr lang="en-US" dirty="0"/>
          </a:p>
        </p:txBody>
      </p:sp>
      <p:sp>
        <p:nvSpPr>
          <p:cNvPr id="3" name="Subtitle 2"/>
          <p:cNvSpPr>
            <a:spLocks noGrp="1"/>
          </p:cNvSpPr>
          <p:nvPr>
            <p:ph type="subTitle" idx="1"/>
          </p:nvPr>
        </p:nvSpPr>
        <p:spPr>
          <a:xfrm>
            <a:off x="1143000" y="4341871"/>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33E46F-87FE-46F2-961E-ECA482E6E173}" type="datetime1">
              <a:rPr lang="en-US" smtClean="0"/>
              <a:t>5/31/2022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EC93DFA-70F6-4220-86AB-AD3183C08C91}" type="slidenum">
              <a:rPr lang="en-US" smtClean="0"/>
              <a:t>‹#›</a:t>
            </a:fld>
            <a:endParaRPr lang="en-US" dirty="0"/>
          </a:p>
        </p:txBody>
      </p:sp>
    </p:spTree>
    <p:extLst>
      <p:ext uri="{BB962C8B-B14F-4D97-AF65-F5344CB8AC3E}">
        <p14:creationId xmlns:p14="http://schemas.microsoft.com/office/powerpoint/2010/main" val="2956566724"/>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886989" y="374073"/>
            <a:ext cx="6629552" cy="79802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8650" y="1514475"/>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514475"/>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96BD660-C672-4606-9D09-165DFF4FC29C}" type="datetime1">
              <a:rPr lang="en-US" smtClean="0"/>
              <a:t>5/31/2022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EC93DFA-70F6-4220-86AB-AD3183C08C91}" type="slidenum">
              <a:rPr lang="en-US" smtClean="0"/>
              <a:t>‹#›</a:t>
            </a:fld>
            <a:endParaRPr lang="en-US" dirty="0"/>
          </a:p>
        </p:txBody>
      </p:sp>
    </p:spTree>
    <p:extLst>
      <p:ext uri="{BB962C8B-B14F-4D97-AF65-F5344CB8AC3E}">
        <p14:creationId xmlns:p14="http://schemas.microsoft.com/office/powerpoint/2010/main" val="1383451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C463DC-FC82-4ED9-AC86-9975A7C3DDCC}" type="datetime1">
              <a:rPr lang="en-US" smtClean="0"/>
              <a:t>5/31/2022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EC93DFA-70F6-4220-86AB-AD3183C08C91}" type="slidenum">
              <a:rPr lang="en-US" smtClean="0"/>
              <a:t>‹#›</a:t>
            </a:fld>
            <a:endParaRPr lang="en-US" dirty="0"/>
          </a:p>
        </p:txBody>
      </p:sp>
    </p:spTree>
    <p:extLst>
      <p:ext uri="{BB962C8B-B14F-4D97-AF65-F5344CB8AC3E}">
        <p14:creationId xmlns:p14="http://schemas.microsoft.com/office/powerpoint/2010/main" val="14204783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03862" y="365126"/>
            <a:ext cx="6711488" cy="80244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33E46F-87FE-46F2-961E-ECA482E6E173}" type="datetime1">
              <a:rPr lang="en-US" smtClean="0"/>
              <a:t>5/31/2022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C93DFA-70F6-4220-86AB-AD3183C08C91}" type="slidenum">
              <a:rPr lang="en-US" smtClean="0"/>
              <a:t>‹#›</a:t>
            </a:fld>
            <a:endParaRPr lang="en-US" dirty="0"/>
          </a:p>
        </p:txBody>
      </p:sp>
      <p:sp>
        <p:nvSpPr>
          <p:cNvPr id="7" name="Rectangle 19"/>
          <p:cNvSpPr>
            <a:spLocks noChangeArrowheads="1"/>
          </p:cNvSpPr>
          <p:nvPr userDrawn="1"/>
        </p:nvSpPr>
        <p:spPr bwMode="auto">
          <a:xfrm flipV="1">
            <a:off x="0" y="1346961"/>
            <a:ext cx="9144000" cy="53951"/>
          </a:xfrm>
          <a:prstGeom prst="rect">
            <a:avLst/>
          </a:prstGeom>
          <a:solidFill>
            <a:srgbClr val="004A8B"/>
          </a:solidFill>
          <a:ln>
            <a:noFill/>
          </a:ln>
          <a:effectLst/>
        </p:spPr>
        <p:txBody>
          <a:bodyPr vert="horz" wrap="square" lIns="20596" tIns="20596" rIns="20596" bIns="20596" numCol="1" anchor="t" anchorCtr="0" compatLnSpc="1">
            <a:prstTxWarp prst="textNoShape">
              <a:avLst/>
            </a:prstTxWarp>
          </a:bodyPr>
          <a:lstStyle/>
          <a:p>
            <a:endParaRPr lang="en-US" sz="1013" dirty="0"/>
          </a:p>
        </p:txBody>
      </p:sp>
      <p:pic>
        <p:nvPicPr>
          <p:cNvPr id="8" name="Picture 7"/>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628650" y="379612"/>
            <a:ext cx="826075" cy="773474"/>
          </a:xfrm>
          <a:prstGeom prst="rect">
            <a:avLst/>
          </a:prstGeom>
        </p:spPr>
      </p:pic>
    </p:spTree>
    <p:extLst>
      <p:ext uri="{BB962C8B-B14F-4D97-AF65-F5344CB8AC3E}">
        <p14:creationId xmlns:p14="http://schemas.microsoft.com/office/powerpoint/2010/main" val="1307707659"/>
      </p:ext>
    </p:extLst>
  </p:cSld>
  <p:clrMap bg1="lt1" tx1="dk1" bg2="lt2" tx2="dk2" accent1="accent1" accent2="accent2" accent3="accent3" accent4="accent4" accent5="accent5" accent6="accent6" hlink="hlink" folHlink="folHlink"/>
  <p:sldLayoutIdLst>
    <p:sldLayoutId id="2147483673" r:id="rId1"/>
    <p:sldLayoutId id="2147483663" r:id="rId2"/>
    <p:sldLayoutId id="2147483674" r:id="rId3"/>
    <p:sldLayoutId id="2147483675" r:id="rId4"/>
    <p:sldLayoutId id="2147483664" r:id="rId5"/>
    <p:sldLayoutId id="2147483665" r:id="rId6"/>
    <p:sldLayoutId id="2147483662" r:id="rId7"/>
    <p:sldLayoutId id="2147483666" r:id="rId8"/>
    <p:sldLayoutId id="2147483667" r:id="rId9"/>
    <p:sldLayoutId id="2147483668" r:id="rId10"/>
    <p:sldLayoutId id="2147483669" r:id="rId11"/>
    <p:sldLayoutId id="2147483670" r:id="rId12"/>
    <p:sldLayoutId id="2147483671" r:id="rId13"/>
    <p:sldLayoutId id="2147483672" r:id="rId14"/>
    <p:sldLayoutId id="2147483650" r:id="rId15"/>
  </p:sldLayoutIdLst>
  <p:hf hdr="0" ftr="0" dt="0"/>
  <p:txStyles>
    <p:titleStyle>
      <a:lvl1pPr algn="r" defTabSz="914400" rtl="0" eaLnBrk="1" latinLnBrk="0" hangingPunct="1">
        <a:lnSpc>
          <a:spcPct val="90000"/>
        </a:lnSpc>
        <a:spcBef>
          <a:spcPct val="0"/>
        </a:spcBef>
        <a:buNone/>
        <a:defRPr sz="3000" b="1" i="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18/10/relationships/comments" Target="../comments/modernComment_10D_46C7226C.xm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microsoft.com/office/2018/10/relationships/comments" Target="../comments/modernComment_10E_E6CA32B3.xm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microsoft.com/office/2018/10/relationships/comments" Target="../comments/modernComment_111_15F55849.xml"/><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microsoft.com/office/2018/10/relationships/comments" Target="../comments/modernComment_110_DB441BBA.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18/10/relationships/comments" Target="../comments/modernComment_104_50C285C7.xml"/><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18/10/relationships/comments" Target="../comments/modernComment_116_3792730A.xml"/><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microsoft.com/office/2018/10/relationships/comments" Target="../comments/modernComment_105_1D102EB.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18/10/relationships/comments" Target="../comments/modernComment_117_DC7413A2.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microsoft.com/office/2018/10/relationships/comments" Target="../comments/modernComment_11E_6E5C4B6C.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gif"/><Relationship Id="rId7" Type="http://schemas.openxmlformats.org/officeDocument/2006/relationships/image" Target="../media/image36.gif"/><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35.gif"/><Relationship Id="rId5" Type="http://schemas.openxmlformats.org/officeDocument/2006/relationships/image" Target="../media/image34.gif"/><Relationship Id="rId4" Type="http://schemas.openxmlformats.org/officeDocument/2006/relationships/image" Target="../media/image33.gif"/></Relationships>
</file>

<file path=ppt/slides/_rels/slide4.xml.rels><?xml version="1.0" encoding="UTF-8" standalone="yes"?>
<Relationships xmlns="http://schemas.openxmlformats.org/package/2006/relationships"><Relationship Id="rId3" Type="http://schemas.microsoft.com/office/2018/10/relationships/comments" Target="../comments/modernComment_107_56D0661C.xm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18/10/relationships/comments" Target="../comments/modernComment_109_171AF9A6.xm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microsoft.com/office/2018/10/relationships/comments" Target="../comments/modernComment_10B_7AE3959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DC10741-A0E5-4B6A-8F04-7EA613470AF1}"/>
              </a:ext>
            </a:extLst>
          </p:cNvPr>
          <p:cNvSpPr/>
          <p:nvPr/>
        </p:nvSpPr>
        <p:spPr>
          <a:xfrm>
            <a:off x="1819835" y="1380565"/>
            <a:ext cx="7283823" cy="3063403"/>
          </a:xfrm>
          <a:prstGeom prst="rect">
            <a:avLst/>
          </a:prstGeom>
        </p:spPr>
        <p:txBody>
          <a:bodyPr wrap="square">
            <a:spAutoFit/>
          </a:bodyPr>
          <a:lstStyle/>
          <a:p>
            <a:pPr lvl="0" algn="ctr" defTabSz="914400">
              <a:spcBef>
                <a:spcPts val="1800"/>
              </a:spcBef>
            </a:pPr>
            <a:endParaRPr lang="en-US" sz="3200" b="1" cap="all" dirty="0">
              <a:solidFill>
                <a:prstClr val="white"/>
              </a:solidFill>
              <a:latin typeface="Century Gothic" panose="020B0502020202020204"/>
            </a:endParaRPr>
          </a:p>
          <a:p>
            <a:pPr lvl="0" algn="ctr" defTabSz="914400">
              <a:spcBef>
                <a:spcPts val="1800"/>
              </a:spcBef>
            </a:pPr>
            <a:r>
              <a:rPr lang="en-US" sz="3200" b="1" cap="all" dirty="0">
                <a:solidFill>
                  <a:prstClr val="white"/>
                </a:solidFill>
                <a:latin typeface="Century Gothic" panose="020B0502020202020204"/>
              </a:rPr>
              <a:t>Hydrogen Fuel Technologies</a:t>
            </a:r>
          </a:p>
          <a:p>
            <a:pPr lvl="0" algn="ctr" defTabSz="914400">
              <a:spcBef>
                <a:spcPts val="1800"/>
              </a:spcBef>
            </a:pPr>
            <a:endParaRPr lang="en-US" sz="3200" b="1" cap="all" dirty="0">
              <a:solidFill>
                <a:prstClr val="white"/>
              </a:solidFill>
              <a:latin typeface="Century Gothic" panose="020B0502020202020204"/>
            </a:endParaRPr>
          </a:p>
          <a:p>
            <a:pPr lvl="0" algn="ctr" defTabSz="914400">
              <a:lnSpc>
                <a:spcPct val="90000"/>
              </a:lnSpc>
              <a:spcBef>
                <a:spcPts val="1000"/>
              </a:spcBef>
            </a:pPr>
            <a:r>
              <a:rPr lang="en-US" sz="2800" b="1" cap="all" dirty="0">
                <a:solidFill>
                  <a:prstClr val="white"/>
                </a:solidFill>
                <a:latin typeface="Century Gothic" panose="020B0502020202020204"/>
              </a:rPr>
              <a:t>Kevin Padgett</a:t>
            </a:r>
          </a:p>
          <a:p>
            <a:pPr lvl="0" algn="ctr" defTabSz="914400">
              <a:lnSpc>
                <a:spcPct val="90000"/>
              </a:lnSpc>
              <a:spcBef>
                <a:spcPts val="1000"/>
              </a:spcBef>
            </a:pPr>
            <a:r>
              <a:rPr lang="en-US" sz="2800" b="1" cap="all" dirty="0">
                <a:solidFill>
                  <a:prstClr val="white"/>
                </a:solidFill>
                <a:latin typeface="Century Gothic" panose="020B0502020202020204"/>
              </a:rPr>
              <a:t>05/03/2022</a:t>
            </a:r>
          </a:p>
        </p:txBody>
      </p:sp>
    </p:spTree>
    <p:extLst>
      <p:ext uri="{BB962C8B-B14F-4D97-AF65-F5344CB8AC3E}">
        <p14:creationId xmlns:p14="http://schemas.microsoft.com/office/powerpoint/2010/main" val="3289529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C3693-1C18-4935-8AB5-3448D5D866B0}"/>
              </a:ext>
            </a:extLst>
          </p:cNvPr>
          <p:cNvSpPr>
            <a:spLocks noGrp="1"/>
          </p:cNvSpPr>
          <p:nvPr>
            <p:ph type="title"/>
          </p:nvPr>
        </p:nvSpPr>
        <p:spPr/>
        <p:txBody>
          <a:bodyPr/>
          <a:lstStyle/>
          <a:p>
            <a:r>
              <a:rPr lang="en-US" dirty="0"/>
              <a:t>Gasification</a:t>
            </a:r>
          </a:p>
        </p:txBody>
      </p:sp>
      <p:sp>
        <p:nvSpPr>
          <p:cNvPr id="3" name="Content Placeholder 2">
            <a:extLst>
              <a:ext uri="{FF2B5EF4-FFF2-40B4-BE49-F238E27FC236}">
                <a16:creationId xmlns:a16="http://schemas.microsoft.com/office/drawing/2014/main" id="{1EAD2C04-70EF-41AA-BFC8-BC753AE4D000}"/>
              </a:ext>
            </a:extLst>
          </p:cNvPr>
          <p:cNvSpPr>
            <a:spLocks noGrp="1"/>
          </p:cNvSpPr>
          <p:nvPr>
            <p:ph idx="1"/>
          </p:nvPr>
        </p:nvSpPr>
        <p:spPr/>
        <p:txBody>
          <a:bodyPr/>
          <a:lstStyle/>
          <a:p>
            <a:r>
              <a:rPr lang="en-US" dirty="0"/>
              <a:t>Another common method of producing hydrogen </a:t>
            </a:r>
          </a:p>
          <a:p>
            <a:r>
              <a:rPr lang="en-US" dirty="0"/>
              <a:t>Reactions between the fuel and a gasifying agent take place to produce syngas</a:t>
            </a:r>
          </a:p>
          <a:p>
            <a:pPr lvl="1"/>
            <a:r>
              <a:rPr lang="en-US" dirty="0"/>
              <a:t>Syngas is mainly composed of hydrogen, nitrogen, carbon monoxide, and carbon dioxide</a:t>
            </a:r>
          </a:p>
          <a:p>
            <a:r>
              <a:rPr lang="en-US" dirty="0"/>
              <a:t>The fuel can be any carbon-based matter, such as coal or biomass</a:t>
            </a:r>
          </a:p>
          <a:p>
            <a:r>
              <a:rPr lang="en-US" dirty="0"/>
              <a:t>The gasifying agent is usually air, steam, or carbon dioxide</a:t>
            </a:r>
          </a:p>
          <a:p>
            <a:r>
              <a:rPr lang="en-US" dirty="0"/>
              <a:t>Similar process to steam reforming if steam used as gasifying agent</a:t>
            </a:r>
          </a:p>
        </p:txBody>
      </p:sp>
      <p:sp>
        <p:nvSpPr>
          <p:cNvPr id="4" name="Slide Number Placeholder 3">
            <a:extLst>
              <a:ext uri="{FF2B5EF4-FFF2-40B4-BE49-F238E27FC236}">
                <a16:creationId xmlns:a16="http://schemas.microsoft.com/office/drawing/2014/main" id="{ADAE2660-F9B2-450C-934B-9D266A93EE69}"/>
              </a:ext>
            </a:extLst>
          </p:cNvPr>
          <p:cNvSpPr>
            <a:spLocks noGrp="1"/>
          </p:cNvSpPr>
          <p:nvPr>
            <p:ph type="sldNum" sz="quarter" idx="12"/>
          </p:nvPr>
        </p:nvSpPr>
        <p:spPr/>
        <p:txBody>
          <a:bodyPr/>
          <a:lstStyle/>
          <a:p>
            <a:fld id="{4EC93DFA-70F6-4220-86AB-AD3183C08C91}" type="slidenum">
              <a:rPr lang="en-US" smtClean="0"/>
              <a:t>10</a:t>
            </a:fld>
            <a:endParaRPr lang="en-US" dirty="0"/>
          </a:p>
        </p:txBody>
      </p:sp>
    </p:spTree>
    <p:extLst>
      <p:ext uri="{BB962C8B-B14F-4D97-AF65-F5344CB8AC3E}">
        <p14:creationId xmlns:p14="http://schemas.microsoft.com/office/powerpoint/2010/main" val="24183118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52FAE-DE20-4FDF-A0E2-F3118BD99A64}"/>
              </a:ext>
            </a:extLst>
          </p:cNvPr>
          <p:cNvSpPr>
            <a:spLocks noGrp="1"/>
          </p:cNvSpPr>
          <p:nvPr>
            <p:ph type="title"/>
          </p:nvPr>
        </p:nvSpPr>
        <p:spPr>
          <a:xfrm>
            <a:off x="1803862" y="365126"/>
            <a:ext cx="6711488" cy="802447"/>
          </a:xfrm>
        </p:spPr>
        <p:txBody>
          <a:bodyPr anchor="ctr">
            <a:normAutofit/>
          </a:bodyPr>
          <a:lstStyle/>
          <a:p>
            <a:r>
              <a:rPr lang="en-US" dirty="0"/>
              <a:t>Gasification</a:t>
            </a:r>
          </a:p>
        </p:txBody>
      </p:sp>
      <p:pic>
        <p:nvPicPr>
          <p:cNvPr id="5" name="Picture 4">
            <a:extLst>
              <a:ext uri="{FF2B5EF4-FFF2-40B4-BE49-F238E27FC236}">
                <a16:creationId xmlns:a16="http://schemas.microsoft.com/office/drawing/2014/main" id="{9EE1B640-85B0-4057-AC84-880E3647FF0D}"/>
              </a:ext>
            </a:extLst>
          </p:cNvPr>
          <p:cNvPicPr>
            <a:picLocks noChangeAspect="1"/>
          </p:cNvPicPr>
          <p:nvPr/>
        </p:nvPicPr>
        <p:blipFill>
          <a:blip r:embed="rId4"/>
          <a:stretch>
            <a:fillRect/>
          </a:stretch>
        </p:blipFill>
        <p:spPr>
          <a:xfrm>
            <a:off x="485374" y="1510146"/>
            <a:ext cx="7909092" cy="4982728"/>
          </a:xfrm>
          <a:prstGeom prst="rect">
            <a:avLst/>
          </a:prstGeom>
          <a:noFill/>
        </p:spPr>
      </p:pic>
      <p:sp>
        <p:nvSpPr>
          <p:cNvPr id="4" name="Slide Number Placeholder 3">
            <a:extLst>
              <a:ext uri="{FF2B5EF4-FFF2-40B4-BE49-F238E27FC236}">
                <a16:creationId xmlns:a16="http://schemas.microsoft.com/office/drawing/2014/main" id="{2984A984-1A41-4464-B93F-C8CD5823CA0B}"/>
              </a:ext>
            </a:extLst>
          </p:cNvPr>
          <p:cNvSpPr>
            <a:spLocks noGrp="1"/>
          </p:cNvSpPr>
          <p:nvPr>
            <p:ph type="sldNum" sz="quarter" idx="12"/>
          </p:nvPr>
        </p:nvSpPr>
        <p:spPr>
          <a:xfrm>
            <a:off x="6457950" y="6356351"/>
            <a:ext cx="2057400" cy="365125"/>
          </a:xfrm>
        </p:spPr>
        <p:txBody>
          <a:bodyPr anchor="ctr">
            <a:normAutofit/>
          </a:bodyPr>
          <a:lstStyle/>
          <a:p>
            <a:pPr>
              <a:spcAft>
                <a:spcPts val="600"/>
              </a:spcAft>
            </a:pPr>
            <a:fld id="{4EC93DFA-70F6-4220-86AB-AD3183C08C91}" type="slidenum">
              <a:rPr lang="en-US" smtClean="0"/>
              <a:pPr>
                <a:spcAft>
                  <a:spcPts val="600"/>
                </a:spcAft>
              </a:pPr>
              <a:t>11</a:t>
            </a:fld>
            <a:endParaRPr lang="en-US" dirty="0"/>
          </a:p>
        </p:txBody>
      </p:sp>
    </p:spTree>
    <p:extLst>
      <p:ext uri="{BB962C8B-B14F-4D97-AF65-F5344CB8AC3E}">
        <p14:creationId xmlns:p14="http://schemas.microsoft.com/office/powerpoint/2010/main" val="1187455596"/>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1E8A5-2A29-413C-BE12-3CDF4C9DAEFF}"/>
              </a:ext>
            </a:extLst>
          </p:cNvPr>
          <p:cNvSpPr>
            <a:spLocks noGrp="1"/>
          </p:cNvSpPr>
          <p:nvPr>
            <p:ph type="title"/>
          </p:nvPr>
        </p:nvSpPr>
        <p:spPr/>
        <p:txBody>
          <a:bodyPr/>
          <a:lstStyle/>
          <a:p>
            <a:r>
              <a:rPr lang="en-US" dirty="0"/>
              <a:t>Water Electrolysis</a:t>
            </a:r>
          </a:p>
        </p:txBody>
      </p:sp>
      <p:sp>
        <p:nvSpPr>
          <p:cNvPr id="3" name="Content Placeholder 2">
            <a:extLst>
              <a:ext uri="{FF2B5EF4-FFF2-40B4-BE49-F238E27FC236}">
                <a16:creationId xmlns:a16="http://schemas.microsoft.com/office/drawing/2014/main" id="{C12BDEF0-2393-45A0-B347-9DEB1CA4D65C}"/>
              </a:ext>
            </a:extLst>
          </p:cNvPr>
          <p:cNvSpPr>
            <a:spLocks noGrp="1"/>
          </p:cNvSpPr>
          <p:nvPr>
            <p:ph idx="1"/>
          </p:nvPr>
        </p:nvSpPr>
        <p:spPr>
          <a:xfrm>
            <a:off x="4480859" y="1451552"/>
            <a:ext cx="4663141" cy="4351338"/>
          </a:xfrm>
        </p:spPr>
        <p:txBody>
          <a:bodyPr>
            <a:normAutofit lnSpcReduction="10000"/>
          </a:bodyPr>
          <a:lstStyle/>
          <a:p>
            <a:r>
              <a:rPr lang="en-US" dirty="0"/>
              <a:t>An electrochemical reaction resulting in the splitting of water compounds into its constituents, hydrogen and oxygen</a:t>
            </a:r>
          </a:p>
          <a:p>
            <a:r>
              <a:rPr lang="en-US" dirty="0"/>
              <a:t>Different types of Electrolyzers:</a:t>
            </a:r>
          </a:p>
          <a:p>
            <a:pPr lvl="1"/>
            <a:r>
              <a:rPr lang="en-US" dirty="0"/>
              <a:t>Polymer Electrolyte Membrane</a:t>
            </a:r>
          </a:p>
          <a:p>
            <a:pPr lvl="1"/>
            <a:r>
              <a:rPr lang="en-US" dirty="0"/>
              <a:t>Alkaline</a:t>
            </a:r>
          </a:p>
          <a:p>
            <a:pPr lvl="1"/>
            <a:r>
              <a:rPr lang="en-US" dirty="0"/>
              <a:t>Solid Oxide</a:t>
            </a:r>
          </a:p>
          <a:p>
            <a:r>
              <a:rPr lang="en-US" dirty="0"/>
              <a:t>Generally consist of an anode and cathode separated by an electrolytic medium</a:t>
            </a:r>
          </a:p>
        </p:txBody>
      </p:sp>
      <p:sp>
        <p:nvSpPr>
          <p:cNvPr id="4" name="Slide Number Placeholder 3">
            <a:extLst>
              <a:ext uri="{FF2B5EF4-FFF2-40B4-BE49-F238E27FC236}">
                <a16:creationId xmlns:a16="http://schemas.microsoft.com/office/drawing/2014/main" id="{8D8DF3BD-654B-42EE-A796-9B69E0BD8D4F}"/>
              </a:ext>
            </a:extLst>
          </p:cNvPr>
          <p:cNvSpPr>
            <a:spLocks noGrp="1"/>
          </p:cNvSpPr>
          <p:nvPr>
            <p:ph type="sldNum" sz="quarter" idx="12"/>
          </p:nvPr>
        </p:nvSpPr>
        <p:spPr/>
        <p:txBody>
          <a:bodyPr/>
          <a:lstStyle/>
          <a:p>
            <a:fld id="{4EC93DFA-70F6-4220-86AB-AD3183C08C91}" type="slidenum">
              <a:rPr lang="en-US" smtClean="0"/>
              <a:t>12</a:t>
            </a:fld>
            <a:endParaRPr lang="en-US" dirty="0"/>
          </a:p>
        </p:txBody>
      </p:sp>
      <p:pic>
        <p:nvPicPr>
          <p:cNvPr id="5" name="Picture 4">
            <a:extLst>
              <a:ext uri="{FF2B5EF4-FFF2-40B4-BE49-F238E27FC236}">
                <a16:creationId xmlns:a16="http://schemas.microsoft.com/office/drawing/2014/main" id="{F9489F90-77BA-4D03-A902-ED2A86866D06}"/>
              </a:ext>
            </a:extLst>
          </p:cNvPr>
          <p:cNvPicPr>
            <a:picLocks noChangeAspect="1"/>
          </p:cNvPicPr>
          <p:nvPr/>
        </p:nvPicPr>
        <p:blipFill rotWithShape="1">
          <a:blip r:embed="rId4"/>
          <a:srcRect t="21085" r="23"/>
          <a:stretch/>
        </p:blipFill>
        <p:spPr>
          <a:xfrm>
            <a:off x="96337" y="1690255"/>
            <a:ext cx="3802600" cy="3001531"/>
          </a:xfrm>
          <a:prstGeom prst="rect">
            <a:avLst/>
          </a:prstGeom>
        </p:spPr>
      </p:pic>
    </p:spTree>
    <p:extLst>
      <p:ext uri="{BB962C8B-B14F-4D97-AF65-F5344CB8AC3E}">
        <p14:creationId xmlns:p14="http://schemas.microsoft.com/office/powerpoint/2010/main" val="3872010931"/>
      </p:ext>
    </p:ext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FD9CE-51C8-40EF-8A7F-AC0158725AF7}"/>
              </a:ext>
            </a:extLst>
          </p:cNvPr>
          <p:cNvSpPr>
            <a:spLocks noGrp="1"/>
          </p:cNvSpPr>
          <p:nvPr>
            <p:ph type="title"/>
          </p:nvPr>
        </p:nvSpPr>
        <p:spPr>
          <a:xfrm>
            <a:off x="1803862" y="365126"/>
            <a:ext cx="6711488" cy="802447"/>
          </a:xfrm>
        </p:spPr>
        <p:txBody>
          <a:bodyPr anchor="ctr">
            <a:normAutofit/>
          </a:bodyPr>
          <a:lstStyle/>
          <a:p>
            <a:r>
              <a:rPr lang="en-US" dirty="0"/>
              <a:t>Alkaline water electrolysis</a:t>
            </a:r>
          </a:p>
        </p:txBody>
      </p:sp>
      <p:sp>
        <p:nvSpPr>
          <p:cNvPr id="10" name="Content Placeholder 2">
            <a:extLst>
              <a:ext uri="{FF2B5EF4-FFF2-40B4-BE49-F238E27FC236}">
                <a16:creationId xmlns:a16="http://schemas.microsoft.com/office/drawing/2014/main" id="{64BBF922-3F1A-1679-CE72-3D17F41B94E9}"/>
              </a:ext>
            </a:extLst>
          </p:cNvPr>
          <p:cNvSpPr>
            <a:spLocks noGrp="1"/>
          </p:cNvSpPr>
          <p:nvPr>
            <p:ph sz="half" idx="1"/>
          </p:nvPr>
        </p:nvSpPr>
        <p:spPr>
          <a:xfrm>
            <a:off x="628650" y="1825625"/>
            <a:ext cx="3886200" cy="4351338"/>
          </a:xfrm>
        </p:spPr>
        <p:txBody>
          <a:bodyPr/>
          <a:lstStyle/>
          <a:p>
            <a:r>
              <a:rPr lang="en-US" dirty="0"/>
              <a:t>Electrolytic medium: aqueous solution of KOH/NaOH</a:t>
            </a:r>
          </a:p>
          <a:p>
            <a:r>
              <a:rPr lang="en-US" dirty="0"/>
              <a:t>Reaction at cathode forms hydroxide ions and H</a:t>
            </a:r>
            <a:r>
              <a:rPr lang="en-US" baseline="-25000" dirty="0"/>
              <a:t>2</a:t>
            </a:r>
            <a:r>
              <a:rPr lang="en-US" dirty="0"/>
              <a:t> gas</a:t>
            </a:r>
          </a:p>
          <a:p>
            <a:r>
              <a:rPr lang="en-US" dirty="0"/>
              <a:t>Hydroxide ion travels to anode to recombine into oxygen and water</a:t>
            </a:r>
          </a:p>
          <a:p>
            <a:r>
              <a:rPr lang="en-US" dirty="0"/>
              <a:t>Established water electrolysis technology </a:t>
            </a:r>
          </a:p>
          <a:p>
            <a:endParaRPr lang="en-US" dirty="0"/>
          </a:p>
        </p:txBody>
      </p:sp>
      <p:pic>
        <p:nvPicPr>
          <p:cNvPr id="5" name="Content Placeholder 4">
            <a:extLst>
              <a:ext uri="{FF2B5EF4-FFF2-40B4-BE49-F238E27FC236}">
                <a16:creationId xmlns:a16="http://schemas.microsoft.com/office/drawing/2014/main" id="{2C5250E4-550E-453B-9C72-772DAD08F228}"/>
              </a:ext>
            </a:extLst>
          </p:cNvPr>
          <p:cNvPicPr>
            <a:picLocks noGrp="1" noChangeAspect="1"/>
          </p:cNvPicPr>
          <p:nvPr>
            <p:ph sz="half" idx="2"/>
          </p:nvPr>
        </p:nvPicPr>
        <p:blipFill>
          <a:blip r:embed="rId3"/>
          <a:stretch>
            <a:fillRect/>
          </a:stretch>
        </p:blipFill>
        <p:spPr>
          <a:xfrm>
            <a:off x="4722931" y="1825625"/>
            <a:ext cx="3698637" cy="4351338"/>
          </a:xfrm>
          <a:prstGeom prst="rect">
            <a:avLst/>
          </a:prstGeom>
          <a:noFill/>
        </p:spPr>
      </p:pic>
      <p:sp>
        <p:nvSpPr>
          <p:cNvPr id="4" name="Slide Number Placeholder 3">
            <a:extLst>
              <a:ext uri="{FF2B5EF4-FFF2-40B4-BE49-F238E27FC236}">
                <a16:creationId xmlns:a16="http://schemas.microsoft.com/office/drawing/2014/main" id="{2A5C6C14-7F1F-400B-B772-F8B952A6014B}"/>
              </a:ext>
            </a:extLst>
          </p:cNvPr>
          <p:cNvSpPr>
            <a:spLocks noGrp="1"/>
          </p:cNvSpPr>
          <p:nvPr>
            <p:ph type="sldNum" sz="quarter" idx="12"/>
          </p:nvPr>
        </p:nvSpPr>
        <p:spPr>
          <a:xfrm>
            <a:off x="6457950" y="6356351"/>
            <a:ext cx="2057400" cy="365125"/>
          </a:xfrm>
        </p:spPr>
        <p:txBody>
          <a:bodyPr anchor="ctr">
            <a:normAutofit/>
          </a:bodyPr>
          <a:lstStyle/>
          <a:p>
            <a:pPr>
              <a:spcAft>
                <a:spcPts val="600"/>
              </a:spcAft>
            </a:pPr>
            <a:fld id="{4EC93DFA-70F6-4220-86AB-AD3183C08C91}" type="slidenum">
              <a:rPr lang="en-US" smtClean="0"/>
              <a:pPr>
                <a:spcAft>
                  <a:spcPts val="600"/>
                </a:spcAft>
              </a:pPr>
              <a:t>13</a:t>
            </a:fld>
            <a:endParaRPr lang="en-US"/>
          </a:p>
        </p:txBody>
      </p:sp>
    </p:spTree>
    <p:extLst>
      <p:ext uri="{BB962C8B-B14F-4D97-AF65-F5344CB8AC3E}">
        <p14:creationId xmlns:p14="http://schemas.microsoft.com/office/powerpoint/2010/main" val="20179822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4D14D-E05C-4F2F-843E-7B9E7F74E1AE}"/>
              </a:ext>
            </a:extLst>
          </p:cNvPr>
          <p:cNvSpPr>
            <a:spLocks noGrp="1"/>
          </p:cNvSpPr>
          <p:nvPr>
            <p:ph type="title"/>
          </p:nvPr>
        </p:nvSpPr>
        <p:spPr>
          <a:xfrm>
            <a:off x="1803862" y="365126"/>
            <a:ext cx="6711488" cy="802447"/>
          </a:xfrm>
        </p:spPr>
        <p:txBody>
          <a:bodyPr anchor="ctr">
            <a:normAutofit/>
          </a:bodyPr>
          <a:lstStyle/>
          <a:p>
            <a:r>
              <a:rPr lang="en-US" dirty="0"/>
              <a:t>Solid oxide water electrolysis</a:t>
            </a:r>
          </a:p>
        </p:txBody>
      </p:sp>
      <p:sp>
        <p:nvSpPr>
          <p:cNvPr id="10" name="Content Placeholder 2">
            <a:extLst>
              <a:ext uri="{FF2B5EF4-FFF2-40B4-BE49-F238E27FC236}">
                <a16:creationId xmlns:a16="http://schemas.microsoft.com/office/drawing/2014/main" id="{2AD1177E-E24C-E724-0E13-51094AA2F9FC}"/>
              </a:ext>
            </a:extLst>
          </p:cNvPr>
          <p:cNvSpPr>
            <a:spLocks noGrp="1"/>
          </p:cNvSpPr>
          <p:nvPr>
            <p:ph sz="half" idx="1"/>
          </p:nvPr>
        </p:nvSpPr>
        <p:spPr>
          <a:xfrm>
            <a:off x="628650" y="1825625"/>
            <a:ext cx="3886200" cy="4351338"/>
          </a:xfrm>
        </p:spPr>
        <p:txBody>
          <a:bodyPr>
            <a:normAutofit lnSpcReduction="10000"/>
          </a:bodyPr>
          <a:lstStyle/>
          <a:p>
            <a:r>
              <a:rPr lang="en-US" dirty="0"/>
              <a:t>Membrane material: ceramic proton conductor</a:t>
            </a:r>
          </a:p>
          <a:p>
            <a:r>
              <a:rPr lang="en-US" dirty="0"/>
              <a:t>Utilizes high temperature steam, operates at high T and P</a:t>
            </a:r>
          </a:p>
          <a:p>
            <a:r>
              <a:rPr lang="en-US" dirty="0"/>
              <a:t>Steam reacts with electrons from external circuit to form H</a:t>
            </a:r>
            <a:r>
              <a:rPr lang="en-US" baseline="-25000" dirty="0"/>
              <a:t>2</a:t>
            </a:r>
            <a:r>
              <a:rPr lang="en-US" dirty="0"/>
              <a:t> gas and oxygen ions</a:t>
            </a:r>
          </a:p>
          <a:p>
            <a:r>
              <a:rPr lang="en-US" dirty="0"/>
              <a:t>High efficiency (90%-100%)</a:t>
            </a:r>
          </a:p>
        </p:txBody>
      </p:sp>
      <p:pic>
        <p:nvPicPr>
          <p:cNvPr id="5" name="Content Placeholder 4">
            <a:extLst>
              <a:ext uri="{FF2B5EF4-FFF2-40B4-BE49-F238E27FC236}">
                <a16:creationId xmlns:a16="http://schemas.microsoft.com/office/drawing/2014/main" id="{288196FC-1D81-4CE1-A0DF-B390ECF5A002}"/>
              </a:ext>
            </a:extLst>
          </p:cNvPr>
          <p:cNvPicPr>
            <a:picLocks noGrp="1" noChangeAspect="1"/>
          </p:cNvPicPr>
          <p:nvPr>
            <p:ph sz="half" idx="2"/>
          </p:nvPr>
        </p:nvPicPr>
        <p:blipFill>
          <a:blip r:embed="rId4"/>
          <a:stretch>
            <a:fillRect/>
          </a:stretch>
        </p:blipFill>
        <p:spPr>
          <a:xfrm>
            <a:off x="4728370" y="1825625"/>
            <a:ext cx="3687759" cy="4351338"/>
          </a:xfrm>
          <a:prstGeom prst="rect">
            <a:avLst/>
          </a:prstGeom>
          <a:noFill/>
        </p:spPr>
      </p:pic>
      <p:sp>
        <p:nvSpPr>
          <p:cNvPr id="4" name="Slide Number Placeholder 3">
            <a:extLst>
              <a:ext uri="{FF2B5EF4-FFF2-40B4-BE49-F238E27FC236}">
                <a16:creationId xmlns:a16="http://schemas.microsoft.com/office/drawing/2014/main" id="{19176976-6F32-440E-ACE3-6DAD52B74577}"/>
              </a:ext>
            </a:extLst>
          </p:cNvPr>
          <p:cNvSpPr>
            <a:spLocks noGrp="1"/>
          </p:cNvSpPr>
          <p:nvPr>
            <p:ph type="sldNum" sz="quarter" idx="12"/>
          </p:nvPr>
        </p:nvSpPr>
        <p:spPr>
          <a:xfrm>
            <a:off x="6457950" y="6356351"/>
            <a:ext cx="2057400" cy="365125"/>
          </a:xfrm>
        </p:spPr>
        <p:txBody>
          <a:bodyPr anchor="ctr">
            <a:normAutofit/>
          </a:bodyPr>
          <a:lstStyle/>
          <a:p>
            <a:pPr>
              <a:spcAft>
                <a:spcPts val="600"/>
              </a:spcAft>
            </a:pPr>
            <a:fld id="{4EC93DFA-70F6-4220-86AB-AD3183C08C91}" type="slidenum">
              <a:rPr lang="en-US" smtClean="0"/>
              <a:pPr>
                <a:spcAft>
                  <a:spcPts val="600"/>
                </a:spcAft>
              </a:pPr>
              <a:t>14</a:t>
            </a:fld>
            <a:endParaRPr lang="en-US"/>
          </a:p>
        </p:txBody>
      </p:sp>
    </p:spTree>
    <p:extLst>
      <p:ext uri="{BB962C8B-B14F-4D97-AF65-F5344CB8AC3E}">
        <p14:creationId xmlns:p14="http://schemas.microsoft.com/office/powerpoint/2010/main" val="368400457"/>
      </p:ext>
    </p:extLst>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D0AA1-357C-4105-9572-41B23EB429FE}"/>
              </a:ext>
            </a:extLst>
          </p:cNvPr>
          <p:cNvSpPr>
            <a:spLocks noGrp="1"/>
          </p:cNvSpPr>
          <p:nvPr>
            <p:ph type="title"/>
          </p:nvPr>
        </p:nvSpPr>
        <p:spPr>
          <a:xfrm>
            <a:off x="1803862" y="365126"/>
            <a:ext cx="6711488" cy="802447"/>
          </a:xfrm>
        </p:spPr>
        <p:txBody>
          <a:bodyPr anchor="ctr">
            <a:normAutofit/>
          </a:bodyPr>
          <a:lstStyle/>
          <a:p>
            <a:r>
              <a:rPr lang="en-US" dirty="0"/>
              <a:t>PEM Water electrolysis</a:t>
            </a:r>
          </a:p>
        </p:txBody>
      </p:sp>
      <p:sp>
        <p:nvSpPr>
          <p:cNvPr id="10" name="Content Placeholder 2">
            <a:extLst>
              <a:ext uri="{FF2B5EF4-FFF2-40B4-BE49-F238E27FC236}">
                <a16:creationId xmlns:a16="http://schemas.microsoft.com/office/drawing/2014/main" id="{54D7F91B-E52F-913C-EAD8-50FFA2097E08}"/>
              </a:ext>
            </a:extLst>
          </p:cNvPr>
          <p:cNvSpPr>
            <a:spLocks noGrp="1"/>
          </p:cNvSpPr>
          <p:nvPr>
            <p:ph sz="half" idx="1"/>
          </p:nvPr>
        </p:nvSpPr>
        <p:spPr>
          <a:xfrm>
            <a:off x="628650" y="1825625"/>
            <a:ext cx="3886200" cy="4351338"/>
          </a:xfrm>
        </p:spPr>
        <p:txBody>
          <a:bodyPr/>
          <a:lstStyle/>
          <a:p>
            <a:r>
              <a:rPr lang="en-US" dirty="0"/>
              <a:t>Membrane material: Perfluorosulfonic acid polymer</a:t>
            </a:r>
          </a:p>
          <a:p>
            <a:r>
              <a:rPr lang="en-US" dirty="0"/>
              <a:t>Reaction at anode forms hydrogen and oxygen ions</a:t>
            </a:r>
          </a:p>
          <a:p>
            <a:r>
              <a:rPr lang="en-US" dirty="0"/>
              <a:t>Electrons travel through external circuit and combine with hydrogen ions to form H</a:t>
            </a:r>
            <a:r>
              <a:rPr lang="en-US" baseline="-25000" dirty="0"/>
              <a:t>2</a:t>
            </a:r>
            <a:r>
              <a:rPr lang="en-US" dirty="0"/>
              <a:t> gas</a:t>
            </a:r>
          </a:p>
          <a:p>
            <a:r>
              <a:rPr lang="en-US" dirty="0"/>
              <a:t>High purity (99.99%)</a:t>
            </a:r>
          </a:p>
        </p:txBody>
      </p:sp>
      <p:pic>
        <p:nvPicPr>
          <p:cNvPr id="5" name="Content Placeholder 4">
            <a:extLst>
              <a:ext uri="{FF2B5EF4-FFF2-40B4-BE49-F238E27FC236}">
                <a16:creationId xmlns:a16="http://schemas.microsoft.com/office/drawing/2014/main" id="{9B6124CA-5E2F-4340-8778-8F6EB9144CE7}"/>
              </a:ext>
            </a:extLst>
          </p:cNvPr>
          <p:cNvPicPr>
            <a:picLocks noGrp="1" noChangeAspect="1"/>
          </p:cNvPicPr>
          <p:nvPr>
            <p:ph sz="half" idx="2"/>
          </p:nvPr>
        </p:nvPicPr>
        <p:blipFill>
          <a:blip r:embed="rId3"/>
          <a:stretch>
            <a:fillRect/>
          </a:stretch>
        </p:blipFill>
        <p:spPr>
          <a:xfrm>
            <a:off x="4761005" y="1825625"/>
            <a:ext cx="3622489" cy="4351338"/>
          </a:xfrm>
          <a:prstGeom prst="rect">
            <a:avLst/>
          </a:prstGeom>
          <a:noFill/>
        </p:spPr>
      </p:pic>
      <p:sp>
        <p:nvSpPr>
          <p:cNvPr id="4" name="Slide Number Placeholder 3">
            <a:extLst>
              <a:ext uri="{FF2B5EF4-FFF2-40B4-BE49-F238E27FC236}">
                <a16:creationId xmlns:a16="http://schemas.microsoft.com/office/drawing/2014/main" id="{B93809D0-FE76-4D05-A269-3C28BB1F7E33}"/>
              </a:ext>
            </a:extLst>
          </p:cNvPr>
          <p:cNvSpPr>
            <a:spLocks noGrp="1"/>
          </p:cNvSpPr>
          <p:nvPr>
            <p:ph type="sldNum" sz="quarter" idx="12"/>
          </p:nvPr>
        </p:nvSpPr>
        <p:spPr>
          <a:xfrm>
            <a:off x="6457950" y="6356351"/>
            <a:ext cx="2057400" cy="365125"/>
          </a:xfrm>
        </p:spPr>
        <p:txBody>
          <a:bodyPr anchor="ctr">
            <a:normAutofit/>
          </a:bodyPr>
          <a:lstStyle/>
          <a:p>
            <a:pPr>
              <a:spcAft>
                <a:spcPts val="600"/>
              </a:spcAft>
            </a:pPr>
            <a:fld id="{4EC93DFA-70F6-4220-86AB-AD3183C08C91}" type="slidenum">
              <a:rPr lang="en-US" smtClean="0"/>
              <a:pPr>
                <a:spcAft>
                  <a:spcPts val="600"/>
                </a:spcAft>
              </a:pPr>
              <a:t>15</a:t>
            </a:fld>
            <a:endParaRPr lang="en-US"/>
          </a:p>
        </p:txBody>
      </p:sp>
      <p:sp>
        <p:nvSpPr>
          <p:cNvPr id="3" name="Rectangle 2">
            <a:extLst>
              <a:ext uri="{FF2B5EF4-FFF2-40B4-BE49-F238E27FC236}">
                <a16:creationId xmlns:a16="http://schemas.microsoft.com/office/drawing/2014/main" id="{381F21B5-3B27-4B11-93B6-9D786C29D6E6}"/>
              </a:ext>
            </a:extLst>
          </p:cNvPr>
          <p:cNvSpPr/>
          <p:nvPr/>
        </p:nvSpPr>
        <p:spPr>
          <a:xfrm>
            <a:off x="6044084" y="5812971"/>
            <a:ext cx="160773" cy="2461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8673850"/>
      </p:ext>
    </p:extLst>
  </p:cSld>
  <p:clrMapOvr>
    <a:masterClrMapping/>
  </p:clrMapOvr>
  <p:extLst>
    <p:ext uri="{6950BFC3-D8DA-4A85-94F7-54DA5524770B}">
      <p188:commentRel xmlns:p188="http://schemas.microsoft.com/office/powerpoint/2018/8/main" r:id="rId2"/>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294B3-4725-4905-917B-2BBECCE0D2FD}"/>
              </a:ext>
            </a:extLst>
          </p:cNvPr>
          <p:cNvSpPr>
            <a:spLocks noGrp="1"/>
          </p:cNvSpPr>
          <p:nvPr>
            <p:ph type="title"/>
          </p:nvPr>
        </p:nvSpPr>
        <p:spPr/>
        <p:txBody>
          <a:bodyPr/>
          <a:lstStyle/>
          <a:p>
            <a:r>
              <a:rPr lang="en-US" dirty="0"/>
              <a:t>Industrial Electrolyzers</a:t>
            </a:r>
          </a:p>
        </p:txBody>
      </p:sp>
      <p:sp>
        <p:nvSpPr>
          <p:cNvPr id="3" name="Content Placeholder 2">
            <a:extLst>
              <a:ext uri="{FF2B5EF4-FFF2-40B4-BE49-F238E27FC236}">
                <a16:creationId xmlns:a16="http://schemas.microsoft.com/office/drawing/2014/main" id="{1D134E4A-F476-4C12-97B0-DBA238765F1F}"/>
              </a:ext>
            </a:extLst>
          </p:cNvPr>
          <p:cNvSpPr>
            <a:spLocks noGrp="1"/>
          </p:cNvSpPr>
          <p:nvPr>
            <p:ph idx="1"/>
          </p:nvPr>
        </p:nvSpPr>
        <p:spPr/>
        <p:txBody>
          <a:bodyPr/>
          <a:lstStyle/>
          <a:p>
            <a:r>
              <a:rPr lang="en-US" dirty="0"/>
              <a:t>Electrolyzers can be scaled to meet a variety of functions</a:t>
            </a:r>
          </a:p>
          <a:p>
            <a:pPr lvl="1"/>
            <a:r>
              <a:rPr lang="en-US" dirty="0"/>
              <a:t>From small applications to large, continuous operations requiring high hydrogen production</a:t>
            </a:r>
          </a:p>
          <a:p>
            <a:pPr lvl="1"/>
            <a:r>
              <a:rPr lang="en-US" dirty="0"/>
              <a:t>The three types described above make up the majority of industrial </a:t>
            </a:r>
            <a:r>
              <a:rPr lang="en-US" dirty="0" err="1"/>
              <a:t>electrolyzers</a:t>
            </a: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26D891AF-6DB6-402C-884D-34B2CFF86D63}"/>
              </a:ext>
            </a:extLst>
          </p:cNvPr>
          <p:cNvSpPr>
            <a:spLocks noGrp="1"/>
          </p:cNvSpPr>
          <p:nvPr>
            <p:ph type="sldNum" sz="quarter" idx="12"/>
          </p:nvPr>
        </p:nvSpPr>
        <p:spPr/>
        <p:txBody>
          <a:bodyPr/>
          <a:lstStyle/>
          <a:p>
            <a:fld id="{4EC93DFA-70F6-4220-86AB-AD3183C08C91}" type="slidenum">
              <a:rPr lang="en-US" smtClean="0"/>
              <a:t>16</a:t>
            </a:fld>
            <a:endParaRPr lang="en-US" dirty="0"/>
          </a:p>
        </p:txBody>
      </p:sp>
      <p:pic>
        <p:nvPicPr>
          <p:cNvPr id="6" name="Picture 5">
            <a:extLst>
              <a:ext uri="{FF2B5EF4-FFF2-40B4-BE49-F238E27FC236}">
                <a16:creationId xmlns:a16="http://schemas.microsoft.com/office/drawing/2014/main" id="{5E363F1A-2832-4169-AE1F-30372940C66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28364" y="3985285"/>
            <a:ext cx="5887272" cy="2370076"/>
          </a:xfrm>
          <a:prstGeom prst="rect">
            <a:avLst/>
          </a:prstGeom>
        </p:spPr>
      </p:pic>
    </p:spTree>
    <p:extLst>
      <p:ext uri="{BB962C8B-B14F-4D97-AF65-F5344CB8AC3E}">
        <p14:creationId xmlns:p14="http://schemas.microsoft.com/office/powerpoint/2010/main" val="8388870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661180C-26CA-524F-4E7D-414E525E6BE7}"/>
              </a:ext>
            </a:extLst>
          </p:cNvPr>
          <p:cNvSpPr>
            <a:spLocks noGrp="1"/>
          </p:cNvSpPr>
          <p:nvPr>
            <p:ph type="title"/>
          </p:nvPr>
        </p:nvSpPr>
        <p:spPr>
          <a:xfrm>
            <a:off x="1803862" y="365126"/>
            <a:ext cx="6711488" cy="802447"/>
          </a:xfrm>
        </p:spPr>
        <p:txBody>
          <a:bodyPr/>
          <a:lstStyle/>
          <a:p>
            <a:r>
              <a:rPr lang="en-US" dirty="0"/>
              <a:t>Hydrogen color scale</a:t>
            </a:r>
          </a:p>
        </p:txBody>
      </p:sp>
      <p:pic>
        <p:nvPicPr>
          <p:cNvPr id="5" name="Picture 4">
            <a:extLst>
              <a:ext uri="{FF2B5EF4-FFF2-40B4-BE49-F238E27FC236}">
                <a16:creationId xmlns:a16="http://schemas.microsoft.com/office/drawing/2014/main" id="{28E5CC2E-653C-4547-A969-3A99E6C483EE}"/>
              </a:ext>
            </a:extLst>
          </p:cNvPr>
          <p:cNvPicPr>
            <a:picLocks noChangeAspect="1"/>
          </p:cNvPicPr>
          <p:nvPr/>
        </p:nvPicPr>
        <p:blipFill>
          <a:blip r:embed="rId3"/>
          <a:stretch>
            <a:fillRect/>
          </a:stretch>
        </p:blipFill>
        <p:spPr>
          <a:xfrm>
            <a:off x="704144" y="1825625"/>
            <a:ext cx="7735712" cy="4351338"/>
          </a:xfrm>
          <a:prstGeom prst="rect">
            <a:avLst/>
          </a:prstGeom>
          <a:noFill/>
        </p:spPr>
      </p:pic>
      <p:sp>
        <p:nvSpPr>
          <p:cNvPr id="4" name="Slide Number Placeholder 3">
            <a:extLst>
              <a:ext uri="{FF2B5EF4-FFF2-40B4-BE49-F238E27FC236}">
                <a16:creationId xmlns:a16="http://schemas.microsoft.com/office/drawing/2014/main" id="{E79B5533-EC10-4E20-A244-80B565D8DBA1}"/>
              </a:ext>
            </a:extLst>
          </p:cNvPr>
          <p:cNvSpPr>
            <a:spLocks noGrp="1"/>
          </p:cNvSpPr>
          <p:nvPr>
            <p:ph type="sldNum" sz="quarter" idx="12"/>
          </p:nvPr>
        </p:nvSpPr>
        <p:spPr>
          <a:xfrm>
            <a:off x="6457950" y="6356351"/>
            <a:ext cx="2057400" cy="365125"/>
          </a:xfrm>
        </p:spPr>
        <p:txBody>
          <a:bodyPr anchor="ctr">
            <a:normAutofit/>
          </a:bodyPr>
          <a:lstStyle/>
          <a:p>
            <a:pPr>
              <a:spcAft>
                <a:spcPts val="600"/>
              </a:spcAft>
            </a:pPr>
            <a:fld id="{4EC93DFA-70F6-4220-86AB-AD3183C08C91}" type="slidenum">
              <a:rPr lang="en-US" smtClean="0"/>
              <a:pPr>
                <a:spcAft>
                  <a:spcPts val="600"/>
                </a:spcAft>
              </a:pPr>
              <a:t>17</a:t>
            </a:fld>
            <a:endParaRPr lang="en-US"/>
          </a:p>
        </p:txBody>
      </p:sp>
    </p:spTree>
    <p:extLst>
      <p:ext uri="{BB962C8B-B14F-4D97-AF65-F5344CB8AC3E}">
        <p14:creationId xmlns:p14="http://schemas.microsoft.com/office/powerpoint/2010/main" val="33664189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A2069-4730-438D-813A-91376474736F}"/>
              </a:ext>
            </a:extLst>
          </p:cNvPr>
          <p:cNvSpPr>
            <a:spLocks noGrp="1"/>
          </p:cNvSpPr>
          <p:nvPr>
            <p:ph type="ctrTitle"/>
          </p:nvPr>
        </p:nvSpPr>
        <p:spPr>
          <a:xfrm>
            <a:off x="685800" y="1695941"/>
            <a:ext cx="7772400" cy="2387600"/>
          </a:xfrm>
        </p:spPr>
        <p:txBody>
          <a:bodyPr anchor="b">
            <a:normAutofit/>
          </a:bodyPr>
          <a:lstStyle/>
          <a:p>
            <a:r>
              <a:rPr lang="en-US" dirty="0"/>
              <a:t>Use as fuel</a:t>
            </a:r>
          </a:p>
        </p:txBody>
      </p:sp>
      <p:sp>
        <p:nvSpPr>
          <p:cNvPr id="4" name="Slide Number Placeholder 3">
            <a:extLst>
              <a:ext uri="{FF2B5EF4-FFF2-40B4-BE49-F238E27FC236}">
                <a16:creationId xmlns:a16="http://schemas.microsoft.com/office/drawing/2014/main" id="{0BD34363-A170-4947-91B1-F2B7C5AF1232}"/>
              </a:ext>
            </a:extLst>
          </p:cNvPr>
          <p:cNvSpPr>
            <a:spLocks noGrp="1"/>
          </p:cNvSpPr>
          <p:nvPr>
            <p:ph type="sldNum" sz="quarter" idx="12"/>
          </p:nvPr>
        </p:nvSpPr>
        <p:spPr>
          <a:xfrm>
            <a:off x="6457950" y="6356351"/>
            <a:ext cx="2057400" cy="365125"/>
          </a:xfrm>
        </p:spPr>
        <p:txBody>
          <a:bodyPr anchor="ctr">
            <a:normAutofit/>
          </a:bodyPr>
          <a:lstStyle/>
          <a:p>
            <a:pPr>
              <a:spcAft>
                <a:spcPts val="600"/>
              </a:spcAft>
            </a:pPr>
            <a:fld id="{4EC93DFA-70F6-4220-86AB-AD3183C08C91}" type="slidenum">
              <a:rPr lang="en-US" smtClean="0"/>
              <a:pPr>
                <a:spcAft>
                  <a:spcPts val="600"/>
                </a:spcAft>
              </a:pPr>
              <a:t>18</a:t>
            </a:fld>
            <a:endParaRPr lang="en-US"/>
          </a:p>
        </p:txBody>
      </p:sp>
    </p:spTree>
    <p:extLst>
      <p:ext uri="{BB962C8B-B14F-4D97-AF65-F5344CB8AC3E}">
        <p14:creationId xmlns:p14="http://schemas.microsoft.com/office/powerpoint/2010/main" val="9374604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801D8-8D5B-4E4A-BA07-4A3DF8D54DB0}"/>
              </a:ext>
            </a:extLst>
          </p:cNvPr>
          <p:cNvSpPr>
            <a:spLocks noGrp="1"/>
          </p:cNvSpPr>
          <p:nvPr>
            <p:ph type="title"/>
          </p:nvPr>
        </p:nvSpPr>
        <p:spPr>
          <a:xfrm>
            <a:off x="1803862" y="365126"/>
            <a:ext cx="6711488" cy="802447"/>
          </a:xfrm>
        </p:spPr>
        <p:txBody>
          <a:bodyPr anchor="ctr">
            <a:normAutofit/>
          </a:bodyPr>
          <a:lstStyle/>
          <a:p>
            <a:r>
              <a:rPr lang="en-US" dirty="0"/>
              <a:t>How is hydrogen used for fuel</a:t>
            </a:r>
          </a:p>
        </p:txBody>
      </p:sp>
      <p:sp>
        <p:nvSpPr>
          <p:cNvPr id="3" name="Content Placeholder 2">
            <a:extLst>
              <a:ext uri="{FF2B5EF4-FFF2-40B4-BE49-F238E27FC236}">
                <a16:creationId xmlns:a16="http://schemas.microsoft.com/office/drawing/2014/main" id="{256A5B3D-FB94-49AE-8C62-5C8F9682BB0D}"/>
              </a:ext>
            </a:extLst>
          </p:cNvPr>
          <p:cNvSpPr>
            <a:spLocks noGrp="1"/>
          </p:cNvSpPr>
          <p:nvPr>
            <p:ph sz="half" idx="1"/>
          </p:nvPr>
        </p:nvSpPr>
        <p:spPr>
          <a:xfrm>
            <a:off x="628650" y="1825625"/>
            <a:ext cx="3886200" cy="4351338"/>
          </a:xfrm>
        </p:spPr>
        <p:txBody>
          <a:bodyPr>
            <a:normAutofit fontScale="92500"/>
          </a:bodyPr>
          <a:lstStyle/>
          <a:p>
            <a:r>
              <a:rPr lang="en-US" sz="2000" dirty="0"/>
              <a:t>Hydrogen fuel has a variety of applications</a:t>
            </a:r>
          </a:p>
          <a:p>
            <a:r>
              <a:rPr lang="en-US" sz="2000" dirty="0"/>
              <a:t>It can be:</a:t>
            </a:r>
          </a:p>
          <a:p>
            <a:pPr lvl="1"/>
            <a:r>
              <a:rPr lang="en-US" dirty="0"/>
              <a:t>Burned for electricity generation as part of a natural gas-hydrogen fuel mixture</a:t>
            </a:r>
          </a:p>
          <a:p>
            <a:pPr lvl="1"/>
            <a:r>
              <a:rPr lang="en-US" dirty="0"/>
              <a:t>Used as fuel for vehicles through the use of fuel cells or combustion engines</a:t>
            </a:r>
          </a:p>
          <a:p>
            <a:pPr lvl="1"/>
            <a:r>
              <a:rPr lang="en-US" dirty="0"/>
              <a:t>Used for a varying of sizes of fuels cells, from those small enough to power a laptop to those large enough to generate 16 MW</a:t>
            </a:r>
          </a:p>
        </p:txBody>
      </p:sp>
      <p:pic>
        <p:nvPicPr>
          <p:cNvPr id="1026" name="Picture 2" descr="Plug Power: Increasingly Difficult Road Lies Ahead (NASDAQ:PLUG) | Seeking  Alpha">
            <a:extLst>
              <a:ext uri="{FF2B5EF4-FFF2-40B4-BE49-F238E27FC236}">
                <a16:creationId xmlns:a16="http://schemas.microsoft.com/office/drawing/2014/main" id="{6B4B9034-D036-42B2-82C7-E2658191FE66}"/>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629150" y="2535958"/>
            <a:ext cx="3886200" cy="2930672"/>
          </a:xfrm>
          <a:prstGeom prst="rect">
            <a:avLst/>
          </a:prstGeom>
          <a:solidFill>
            <a:srgbClr val="FFFFFF"/>
          </a:solidFill>
        </p:spPr>
      </p:pic>
      <p:sp>
        <p:nvSpPr>
          <p:cNvPr id="4" name="Slide Number Placeholder 3">
            <a:extLst>
              <a:ext uri="{FF2B5EF4-FFF2-40B4-BE49-F238E27FC236}">
                <a16:creationId xmlns:a16="http://schemas.microsoft.com/office/drawing/2014/main" id="{F75495D4-968B-4684-AEB8-CE6B7FC15728}"/>
              </a:ext>
            </a:extLst>
          </p:cNvPr>
          <p:cNvSpPr>
            <a:spLocks noGrp="1"/>
          </p:cNvSpPr>
          <p:nvPr>
            <p:ph type="sldNum" sz="quarter" idx="12"/>
          </p:nvPr>
        </p:nvSpPr>
        <p:spPr>
          <a:xfrm>
            <a:off x="6457950" y="6356351"/>
            <a:ext cx="2057400" cy="365125"/>
          </a:xfrm>
        </p:spPr>
        <p:txBody>
          <a:bodyPr anchor="ctr">
            <a:normAutofit/>
          </a:bodyPr>
          <a:lstStyle/>
          <a:p>
            <a:pPr>
              <a:spcAft>
                <a:spcPts val="600"/>
              </a:spcAft>
            </a:pPr>
            <a:fld id="{4EC93DFA-70F6-4220-86AB-AD3183C08C91}" type="slidenum">
              <a:rPr lang="en-US" smtClean="0"/>
              <a:pPr>
                <a:spcAft>
                  <a:spcPts val="600"/>
                </a:spcAft>
              </a:pPr>
              <a:t>19</a:t>
            </a:fld>
            <a:endParaRPr lang="en-US"/>
          </a:p>
        </p:txBody>
      </p:sp>
    </p:spTree>
    <p:extLst>
      <p:ext uri="{BB962C8B-B14F-4D97-AF65-F5344CB8AC3E}">
        <p14:creationId xmlns:p14="http://schemas.microsoft.com/office/powerpoint/2010/main" val="1354925511"/>
      </p:ext>
    </p:extLst>
  </p:cSld>
  <p:clrMapOvr>
    <a:masterClrMapping/>
  </p:clrMapOvr>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EEB3774-651A-9A67-E48D-E8E21C401ED0}"/>
              </a:ext>
            </a:extLst>
          </p:cNvPr>
          <p:cNvSpPr>
            <a:spLocks noGrp="1"/>
          </p:cNvSpPr>
          <p:nvPr>
            <p:ph type="ctrTitle"/>
          </p:nvPr>
        </p:nvSpPr>
        <p:spPr>
          <a:xfrm>
            <a:off x="685800" y="1695941"/>
            <a:ext cx="7772400" cy="2387600"/>
          </a:xfrm>
        </p:spPr>
        <p:txBody>
          <a:bodyPr/>
          <a:lstStyle/>
          <a:p>
            <a:r>
              <a:rPr lang="en-US" dirty="0"/>
              <a:t>Hydrogen</a:t>
            </a:r>
          </a:p>
        </p:txBody>
      </p:sp>
      <p:sp>
        <p:nvSpPr>
          <p:cNvPr id="4" name="Slide Number Placeholder 3">
            <a:extLst>
              <a:ext uri="{FF2B5EF4-FFF2-40B4-BE49-F238E27FC236}">
                <a16:creationId xmlns:a16="http://schemas.microsoft.com/office/drawing/2014/main" id="{FDA876E1-67EC-40F1-AB68-8CE713567D0D}"/>
              </a:ext>
            </a:extLst>
          </p:cNvPr>
          <p:cNvSpPr>
            <a:spLocks noGrp="1"/>
          </p:cNvSpPr>
          <p:nvPr>
            <p:ph type="sldNum" sz="quarter" idx="12"/>
          </p:nvPr>
        </p:nvSpPr>
        <p:spPr>
          <a:xfrm>
            <a:off x="6457950" y="6356351"/>
            <a:ext cx="2057400" cy="365125"/>
          </a:xfrm>
        </p:spPr>
        <p:txBody>
          <a:bodyPr anchor="ctr">
            <a:normAutofit/>
          </a:bodyPr>
          <a:lstStyle/>
          <a:p>
            <a:pPr>
              <a:spcAft>
                <a:spcPts val="600"/>
              </a:spcAft>
            </a:pPr>
            <a:fld id="{4EC93DFA-70F6-4220-86AB-AD3183C08C91}" type="slidenum">
              <a:rPr lang="en-US" smtClean="0"/>
              <a:pPr>
                <a:spcAft>
                  <a:spcPts val="600"/>
                </a:spcAft>
              </a:pPr>
              <a:t>2</a:t>
            </a:fld>
            <a:endParaRPr lang="en-US"/>
          </a:p>
        </p:txBody>
      </p:sp>
    </p:spTree>
    <p:extLst>
      <p:ext uri="{BB962C8B-B14F-4D97-AF65-F5344CB8AC3E}">
        <p14:creationId xmlns:p14="http://schemas.microsoft.com/office/powerpoint/2010/main" val="39649436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8B6C7-91CE-4659-BFEF-1C4B84264C6B}"/>
              </a:ext>
            </a:extLst>
          </p:cNvPr>
          <p:cNvSpPr>
            <a:spLocks noGrp="1"/>
          </p:cNvSpPr>
          <p:nvPr>
            <p:ph type="title"/>
          </p:nvPr>
        </p:nvSpPr>
        <p:spPr/>
        <p:txBody>
          <a:bodyPr/>
          <a:lstStyle/>
          <a:p>
            <a:r>
              <a:rPr lang="en-US" dirty="0"/>
              <a:t>Hydrogen fuel cells</a:t>
            </a:r>
          </a:p>
        </p:txBody>
      </p:sp>
      <p:sp>
        <p:nvSpPr>
          <p:cNvPr id="3" name="Content Placeholder 2">
            <a:extLst>
              <a:ext uri="{FF2B5EF4-FFF2-40B4-BE49-F238E27FC236}">
                <a16:creationId xmlns:a16="http://schemas.microsoft.com/office/drawing/2014/main" id="{F37296C6-3B6D-4672-9C06-CB96DC31615B}"/>
              </a:ext>
            </a:extLst>
          </p:cNvPr>
          <p:cNvSpPr>
            <a:spLocks noGrp="1"/>
          </p:cNvSpPr>
          <p:nvPr>
            <p:ph idx="1"/>
          </p:nvPr>
        </p:nvSpPr>
        <p:spPr/>
        <p:txBody>
          <a:bodyPr/>
          <a:lstStyle/>
          <a:p>
            <a:r>
              <a:rPr lang="en-US" dirty="0"/>
              <a:t>Pathway to generating energy from hydrogen gas without the byproducts associated with combustion of hydrogen gas mixtures</a:t>
            </a:r>
          </a:p>
          <a:p>
            <a:r>
              <a:rPr lang="en-US" dirty="0"/>
              <a:t>Inputs are hydrogen and air</a:t>
            </a:r>
          </a:p>
          <a:p>
            <a:r>
              <a:rPr lang="en-US" dirty="0"/>
              <a:t>Outputs are electricity, water, and heat</a:t>
            </a:r>
          </a:p>
          <a:p>
            <a:pPr marL="0" indent="0">
              <a:buNone/>
            </a:pPr>
            <a:endParaRPr lang="en-US" dirty="0"/>
          </a:p>
        </p:txBody>
      </p:sp>
      <p:sp>
        <p:nvSpPr>
          <p:cNvPr id="4" name="Slide Number Placeholder 3">
            <a:extLst>
              <a:ext uri="{FF2B5EF4-FFF2-40B4-BE49-F238E27FC236}">
                <a16:creationId xmlns:a16="http://schemas.microsoft.com/office/drawing/2014/main" id="{05D536D0-224E-42BE-8F62-FE506C12FECD}"/>
              </a:ext>
            </a:extLst>
          </p:cNvPr>
          <p:cNvSpPr>
            <a:spLocks noGrp="1"/>
          </p:cNvSpPr>
          <p:nvPr>
            <p:ph type="sldNum" sz="quarter" idx="12"/>
          </p:nvPr>
        </p:nvSpPr>
        <p:spPr/>
        <p:txBody>
          <a:bodyPr/>
          <a:lstStyle/>
          <a:p>
            <a:fld id="{4EC93DFA-70F6-4220-86AB-AD3183C08C91}" type="slidenum">
              <a:rPr lang="en-US" smtClean="0"/>
              <a:t>20</a:t>
            </a:fld>
            <a:endParaRPr lang="en-US" dirty="0"/>
          </a:p>
        </p:txBody>
      </p:sp>
      <p:pic>
        <p:nvPicPr>
          <p:cNvPr id="5" name="Picture 4">
            <a:extLst>
              <a:ext uri="{FF2B5EF4-FFF2-40B4-BE49-F238E27FC236}">
                <a16:creationId xmlns:a16="http://schemas.microsoft.com/office/drawing/2014/main" id="{C246AD36-EA39-4C61-8B15-BBC6CAC03286}"/>
              </a:ext>
            </a:extLst>
          </p:cNvPr>
          <p:cNvPicPr>
            <a:picLocks noChangeAspect="1"/>
          </p:cNvPicPr>
          <p:nvPr/>
        </p:nvPicPr>
        <p:blipFill>
          <a:blip r:embed="rId3"/>
          <a:stretch>
            <a:fillRect/>
          </a:stretch>
        </p:blipFill>
        <p:spPr>
          <a:xfrm>
            <a:off x="2190750" y="4008830"/>
            <a:ext cx="4762500" cy="2381250"/>
          </a:xfrm>
          <a:prstGeom prst="rect">
            <a:avLst/>
          </a:prstGeom>
        </p:spPr>
      </p:pic>
    </p:spTree>
    <p:extLst>
      <p:ext uri="{BB962C8B-B14F-4D97-AF65-F5344CB8AC3E}">
        <p14:creationId xmlns:p14="http://schemas.microsoft.com/office/powerpoint/2010/main" val="7713431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5E49A-DCFF-45D2-A9AD-C2614DAE7FA0}"/>
              </a:ext>
            </a:extLst>
          </p:cNvPr>
          <p:cNvSpPr>
            <a:spLocks noGrp="1"/>
          </p:cNvSpPr>
          <p:nvPr>
            <p:ph type="title"/>
          </p:nvPr>
        </p:nvSpPr>
        <p:spPr>
          <a:xfrm>
            <a:off x="1803862" y="365126"/>
            <a:ext cx="6711488" cy="802447"/>
          </a:xfrm>
        </p:spPr>
        <p:txBody>
          <a:bodyPr anchor="ctr">
            <a:normAutofit/>
          </a:bodyPr>
          <a:lstStyle/>
          <a:p>
            <a:r>
              <a:rPr lang="en-US" dirty="0"/>
              <a:t>Hydrogen Fuel cells</a:t>
            </a:r>
          </a:p>
        </p:txBody>
      </p:sp>
      <p:sp>
        <p:nvSpPr>
          <p:cNvPr id="10" name="Content Placeholder 2">
            <a:extLst>
              <a:ext uri="{FF2B5EF4-FFF2-40B4-BE49-F238E27FC236}">
                <a16:creationId xmlns:a16="http://schemas.microsoft.com/office/drawing/2014/main" id="{EF5D16B2-8DFC-848D-F310-64E11CBF0988}"/>
              </a:ext>
            </a:extLst>
          </p:cNvPr>
          <p:cNvSpPr>
            <a:spLocks noGrp="1"/>
          </p:cNvSpPr>
          <p:nvPr>
            <p:ph sz="half" idx="1"/>
          </p:nvPr>
        </p:nvSpPr>
        <p:spPr>
          <a:xfrm>
            <a:off x="685800" y="1710069"/>
            <a:ext cx="3886200" cy="4351338"/>
          </a:xfrm>
        </p:spPr>
        <p:txBody>
          <a:bodyPr>
            <a:noAutofit/>
          </a:bodyPr>
          <a:lstStyle/>
          <a:p>
            <a:pPr marL="457200" indent="-457200">
              <a:buFont typeface="+mj-lt"/>
              <a:buAutoNum type="arabicPeriod"/>
            </a:pPr>
            <a:r>
              <a:rPr lang="en-US" dirty="0"/>
              <a:t>Hydrogen gas enters the fuel cell and is oxidized at the anode</a:t>
            </a:r>
          </a:p>
          <a:p>
            <a:pPr marL="457200" indent="-457200">
              <a:buFont typeface="+mj-lt"/>
              <a:buAutoNum type="arabicPeriod"/>
            </a:pPr>
            <a:r>
              <a:rPr lang="en-US" dirty="0"/>
              <a:t>Hydrogen ion travels through a proton specific membrane</a:t>
            </a:r>
          </a:p>
          <a:p>
            <a:pPr marL="457200" indent="-457200">
              <a:buFont typeface="+mj-lt"/>
              <a:buAutoNum type="arabicPeriod"/>
            </a:pPr>
            <a:r>
              <a:rPr lang="en-US" dirty="0"/>
              <a:t>Electrons travel through an external circuit (electricity generation)</a:t>
            </a:r>
          </a:p>
          <a:p>
            <a:pPr marL="457200" indent="-457200">
              <a:buFont typeface="+mj-lt"/>
              <a:buAutoNum type="arabicPeriod"/>
            </a:pPr>
            <a:r>
              <a:rPr lang="en-US" dirty="0"/>
              <a:t>Hydrogen recombines with oxygen to form water (releasing heat in the process</a:t>
            </a:r>
          </a:p>
        </p:txBody>
      </p:sp>
      <p:pic>
        <p:nvPicPr>
          <p:cNvPr id="6" name="Picture 5">
            <a:extLst>
              <a:ext uri="{FF2B5EF4-FFF2-40B4-BE49-F238E27FC236}">
                <a16:creationId xmlns:a16="http://schemas.microsoft.com/office/drawing/2014/main" id="{6B6B3755-98B8-459F-A3D3-A081DA7E0854}"/>
              </a:ext>
            </a:extLst>
          </p:cNvPr>
          <p:cNvPicPr>
            <a:picLocks noChangeAspect="1"/>
          </p:cNvPicPr>
          <p:nvPr/>
        </p:nvPicPr>
        <p:blipFill>
          <a:blip r:embed="rId4"/>
          <a:stretch>
            <a:fillRect/>
          </a:stretch>
        </p:blipFill>
        <p:spPr>
          <a:xfrm>
            <a:off x="4629150" y="2035441"/>
            <a:ext cx="3886200" cy="3931705"/>
          </a:xfrm>
          <a:prstGeom prst="rect">
            <a:avLst/>
          </a:prstGeom>
          <a:noFill/>
        </p:spPr>
      </p:pic>
      <p:sp>
        <p:nvSpPr>
          <p:cNvPr id="4" name="Slide Number Placeholder 3">
            <a:extLst>
              <a:ext uri="{FF2B5EF4-FFF2-40B4-BE49-F238E27FC236}">
                <a16:creationId xmlns:a16="http://schemas.microsoft.com/office/drawing/2014/main" id="{E9061D96-6C4F-48CA-B9CE-53CE7B856FB4}"/>
              </a:ext>
            </a:extLst>
          </p:cNvPr>
          <p:cNvSpPr>
            <a:spLocks noGrp="1"/>
          </p:cNvSpPr>
          <p:nvPr>
            <p:ph type="sldNum" sz="quarter" idx="12"/>
          </p:nvPr>
        </p:nvSpPr>
        <p:spPr>
          <a:xfrm>
            <a:off x="6457950" y="6356351"/>
            <a:ext cx="2057400" cy="365125"/>
          </a:xfrm>
        </p:spPr>
        <p:txBody>
          <a:bodyPr anchor="ctr">
            <a:normAutofit/>
          </a:bodyPr>
          <a:lstStyle/>
          <a:p>
            <a:pPr>
              <a:spcAft>
                <a:spcPts val="600"/>
              </a:spcAft>
            </a:pPr>
            <a:fld id="{4EC93DFA-70F6-4220-86AB-AD3183C08C91}" type="slidenum">
              <a:rPr lang="en-US" smtClean="0"/>
              <a:pPr>
                <a:spcAft>
                  <a:spcPts val="600"/>
                </a:spcAft>
              </a:pPr>
              <a:t>21</a:t>
            </a:fld>
            <a:endParaRPr lang="en-US"/>
          </a:p>
        </p:txBody>
      </p:sp>
    </p:spTree>
    <p:extLst>
      <p:ext uri="{BB962C8B-B14F-4D97-AF65-F5344CB8AC3E}">
        <p14:creationId xmlns:p14="http://schemas.microsoft.com/office/powerpoint/2010/main" val="932344586"/>
      </p:ext>
    </p:extLst>
  </p:cSld>
  <p:clrMapOvr>
    <a:masterClrMapping/>
  </p:clrMapOvr>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51AE613-FBD4-4CDA-A28F-6F5CA3814EBE}"/>
              </a:ext>
            </a:extLst>
          </p:cNvPr>
          <p:cNvPicPr>
            <a:picLocks noChangeAspect="1"/>
          </p:cNvPicPr>
          <p:nvPr/>
        </p:nvPicPr>
        <p:blipFill>
          <a:blip r:embed="rId3"/>
          <a:stretch>
            <a:fillRect/>
          </a:stretch>
        </p:blipFill>
        <p:spPr>
          <a:xfrm>
            <a:off x="628650" y="2025650"/>
            <a:ext cx="5021263" cy="3949700"/>
          </a:xfrm>
          <a:prstGeom prst="rect">
            <a:avLst/>
          </a:prstGeom>
        </p:spPr>
      </p:pic>
      <p:pic>
        <p:nvPicPr>
          <p:cNvPr id="4" name="Picture 3">
            <a:extLst>
              <a:ext uri="{FF2B5EF4-FFF2-40B4-BE49-F238E27FC236}">
                <a16:creationId xmlns:a16="http://schemas.microsoft.com/office/drawing/2014/main" id="{B10549EF-6644-4553-8FB5-422920D6CE12}"/>
              </a:ext>
            </a:extLst>
          </p:cNvPr>
          <p:cNvPicPr>
            <a:picLocks noChangeAspect="1"/>
          </p:cNvPicPr>
          <p:nvPr/>
        </p:nvPicPr>
        <p:blipFill>
          <a:blip r:embed="rId4"/>
          <a:stretch>
            <a:fillRect/>
          </a:stretch>
        </p:blipFill>
        <p:spPr>
          <a:xfrm>
            <a:off x="5721350" y="2025650"/>
            <a:ext cx="2794000" cy="3949700"/>
          </a:xfrm>
          <a:prstGeom prst="rect">
            <a:avLst/>
          </a:prstGeom>
        </p:spPr>
      </p:pic>
      <p:sp>
        <p:nvSpPr>
          <p:cNvPr id="2" name="Title 1">
            <a:extLst>
              <a:ext uri="{FF2B5EF4-FFF2-40B4-BE49-F238E27FC236}">
                <a16:creationId xmlns:a16="http://schemas.microsoft.com/office/drawing/2014/main" id="{A356638B-4DA2-480A-8F2B-FFE69F87C109}"/>
              </a:ext>
            </a:extLst>
          </p:cNvPr>
          <p:cNvSpPr>
            <a:spLocks noGrp="1"/>
          </p:cNvSpPr>
          <p:nvPr>
            <p:ph type="title"/>
          </p:nvPr>
        </p:nvSpPr>
        <p:spPr>
          <a:xfrm>
            <a:off x="1293227" y="365135"/>
            <a:ext cx="7222127" cy="787269"/>
          </a:xfrm>
        </p:spPr>
        <p:txBody>
          <a:bodyPr anchor="ctr">
            <a:normAutofit/>
          </a:bodyPr>
          <a:lstStyle/>
          <a:p>
            <a:r>
              <a:rPr lang="en-US" dirty="0"/>
              <a:t>Hydrogen fuel cells</a:t>
            </a:r>
          </a:p>
        </p:txBody>
      </p:sp>
      <p:sp>
        <p:nvSpPr>
          <p:cNvPr id="5" name="Slide Number Placeholder 4">
            <a:extLst>
              <a:ext uri="{FF2B5EF4-FFF2-40B4-BE49-F238E27FC236}">
                <a16:creationId xmlns:a16="http://schemas.microsoft.com/office/drawing/2014/main" id="{282831EC-38D8-49A1-8B97-A285A137CC9B}"/>
              </a:ext>
            </a:extLst>
          </p:cNvPr>
          <p:cNvSpPr>
            <a:spLocks noGrp="1"/>
          </p:cNvSpPr>
          <p:nvPr>
            <p:ph type="sldNum" sz="quarter" idx="12"/>
          </p:nvPr>
        </p:nvSpPr>
        <p:spPr>
          <a:xfrm>
            <a:off x="6457950" y="6356351"/>
            <a:ext cx="2057400" cy="365125"/>
          </a:xfrm>
        </p:spPr>
        <p:txBody>
          <a:bodyPr anchor="ctr">
            <a:normAutofit/>
          </a:bodyPr>
          <a:lstStyle/>
          <a:p>
            <a:pPr>
              <a:spcAft>
                <a:spcPts val="600"/>
              </a:spcAft>
            </a:pPr>
            <a:fld id="{4EC93DFA-70F6-4220-86AB-AD3183C08C91}" type="slidenum">
              <a:rPr lang="en-US" smtClean="0"/>
              <a:pPr>
                <a:spcAft>
                  <a:spcPts val="600"/>
                </a:spcAft>
              </a:pPr>
              <a:t>22</a:t>
            </a:fld>
            <a:endParaRPr lang="en-US"/>
          </a:p>
        </p:txBody>
      </p:sp>
    </p:spTree>
    <p:extLst>
      <p:ext uri="{BB962C8B-B14F-4D97-AF65-F5344CB8AC3E}">
        <p14:creationId xmlns:p14="http://schemas.microsoft.com/office/powerpoint/2010/main" val="11292460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78479-37CA-4D11-8D3C-B058126E5120}"/>
              </a:ext>
            </a:extLst>
          </p:cNvPr>
          <p:cNvSpPr>
            <a:spLocks noGrp="1"/>
          </p:cNvSpPr>
          <p:nvPr>
            <p:ph type="title"/>
          </p:nvPr>
        </p:nvSpPr>
        <p:spPr>
          <a:xfrm>
            <a:off x="1803862" y="365126"/>
            <a:ext cx="6711488" cy="802447"/>
          </a:xfrm>
        </p:spPr>
        <p:txBody>
          <a:bodyPr anchor="ctr">
            <a:normAutofit/>
          </a:bodyPr>
          <a:lstStyle/>
          <a:p>
            <a:r>
              <a:rPr lang="en-US" dirty="0"/>
              <a:t>Hydrogen Gas Storage</a:t>
            </a:r>
          </a:p>
        </p:txBody>
      </p:sp>
      <p:sp>
        <p:nvSpPr>
          <p:cNvPr id="3" name="Content Placeholder 2">
            <a:extLst>
              <a:ext uri="{FF2B5EF4-FFF2-40B4-BE49-F238E27FC236}">
                <a16:creationId xmlns:a16="http://schemas.microsoft.com/office/drawing/2014/main" id="{869DECA4-5872-4176-A698-3E8B46F5B12A}"/>
              </a:ext>
            </a:extLst>
          </p:cNvPr>
          <p:cNvSpPr>
            <a:spLocks noGrp="1"/>
          </p:cNvSpPr>
          <p:nvPr>
            <p:ph sz="half" idx="1"/>
          </p:nvPr>
        </p:nvSpPr>
        <p:spPr>
          <a:xfrm>
            <a:off x="628650" y="1825625"/>
            <a:ext cx="3886200" cy="4351338"/>
          </a:xfrm>
        </p:spPr>
        <p:txBody>
          <a:bodyPr>
            <a:normAutofit/>
          </a:bodyPr>
          <a:lstStyle/>
          <a:p>
            <a:r>
              <a:rPr lang="en-US" dirty="0"/>
              <a:t>Hydrogen gas is not dense</a:t>
            </a:r>
          </a:p>
          <a:p>
            <a:pPr lvl="1"/>
            <a:r>
              <a:rPr lang="en-US" sz="2400"/>
              <a:t>0.00523 </a:t>
            </a:r>
            <a:r>
              <a:rPr lang="en-US" sz="2400" err="1"/>
              <a:t>lb</a:t>
            </a:r>
            <a:r>
              <a:rPr lang="en-US" sz="2400"/>
              <a:t>/ft</a:t>
            </a:r>
            <a:r>
              <a:rPr lang="en-US" sz="2400" baseline="30000"/>
              <a:t>3</a:t>
            </a:r>
            <a:r>
              <a:rPr lang="en-US" sz="2400"/>
              <a:t> compared to 0.0765 </a:t>
            </a:r>
            <a:r>
              <a:rPr lang="en-US" sz="2400" err="1"/>
              <a:t>lb</a:t>
            </a:r>
            <a:r>
              <a:rPr lang="en-US" sz="2400"/>
              <a:t>/ ft</a:t>
            </a:r>
            <a:r>
              <a:rPr lang="en-US" sz="2400" baseline="30000"/>
              <a:t>3</a:t>
            </a:r>
            <a:r>
              <a:rPr lang="en-US" sz="2400"/>
              <a:t> for air</a:t>
            </a:r>
            <a:endParaRPr lang="en-US" sz="2400" baseline="30000"/>
          </a:p>
          <a:p>
            <a:pPr lvl="1"/>
            <a:r>
              <a:rPr lang="en-US" sz="2400"/>
              <a:t>Storage in gas form requires high-pressure vessels</a:t>
            </a:r>
          </a:p>
          <a:p>
            <a:pPr lvl="1"/>
            <a:r>
              <a:rPr lang="en-US" sz="2400"/>
              <a:t>Storage in liquid form requires low-temperature vessels</a:t>
            </a:r>
          </a:p>
        </p:txBody>
      </p:sp>
      <p:pic>
        <p:nvPicPr>
          <p:cNvPr id="5" name="Picture 4" descr="Graphical user interface&#10;&#10;Description automatically generated">
            <a:extLst>
              <a:ext uri="{FF2B5EF4-FFF2-40B4-BE49-F238E27FC236}">
                <a16:creationId xmlns:a16="http://schemas.microsoft.com/office/drawing/2014/main" id="{797491C8-38FB-46AE-A37F-562712203272}"/>
              </a:ext>
            </a:extLst>
          </p:cNvPr>
          <p:cNvPicPr>
            <a:picLocks noChangeAspect="1"/>
          </p:cNvPicPr>
          <p:nvPr/>
        </p:nvPicPr>
        <p:blipFill rotWithShape="1">
          <a:blip r:embed="rId3"/>
          <a:srcRect t="8504" r="37338" b="43011"/>
          <a:stretch/>
        </p:blipFill>
        <p:spPr>
          <a:xfrm>
            <a:off x="4629150" y="2727093"/>
            <a:ext cx="3886200" cy="2548402"/>
          </a:xfrm>
          <a:prstGeom prst="rect">
            <a:avLst/>
          </a:prstGeom>
          <a:noFill/>
        </p:spPr>
      </p:pic>
      <p:sp>
        <p:nvSpPr>
          <p:cNvPr id="4" name="Slide Number Placeholder 3">
            <a:extLst>
              <a:ext uri="{FF2B5EF4-FFF2-40B4-BE49-F238E27FC236}">
                <a16:creationId xmlns:a16="http://schemas.microsoft.com/office/drawing/2014/main" id="{F69F89FA-EFE8-480A-8B68-A78D1A3E15AA}"/>
              </a:ext>
            </a:extLst>
          </p:cNvPr>
          <p:cNvSpPr>
            <a:spLocks noGrp="1"/>
          </p:cNvSpPr>
          <p:nvPr>
            <p:ph type="sldNum" sz="quarter" idx="12"/>
          </p:nvPr>
        </p:nvSpPr>
        <p:spPr>
          <a:xfrm>
            <a:off x="6457950" y="6356351"/>
            <a:ext cx="2057400" cy="365125"/>
          </a:xfrm>
        </p:spPr>
        <p:txBody>
          <a:bodyPr anchor="ctr">
            <a:normAutofit/>
          </a:bodyPr>
          <a:lstStyle/>
          <a:p>
            <a:pPr>
              <a:spcAft>
                <a:spcPts val="600"/>
              </a:spcAft>
            </a:pPr>
            <a:fld id="{4EC93DFA-70F6-4220-86AB-AD3183C08C91}" type="slidenum">
              <a:rPr lang="en-US" smtClean="0"/>
              <a:pPr>
                <a:spcAft>
                  <a:spcPts val="600"/>
                </a:spcAft>
              </a:pPr>
              <a:t>23</a:t>
            </a:fld>
            <a:endParaRPr lang="en-US"/>
          </a:p>
        </p:txBody>
      </p:sp>
      <p:sp>
        <p:nvSpPr>
          <p:cNvPr id="6" name="Rectangle 5">
            <a:extLst>
              <a:ext uri="{FF2B5EF4-FFF2-40B4-BE49-F238E27FC236}">
                <a16:creationId xmlns:a16="http://schemas.microsoft.com/office/drawing/2014/main" id="{73424576-97D9-4707-BD55-94FE683F4819}"/>
              </a:ext>
            </a:extLst>
          </p:cNvPr>
          <p:cNvSpPr/>
          <p:nvPr/>
        </p:nvSpPr>
        <p:spPr>
          <a:xfrm>
            <a:off x="7782448" y="2803490"/>
            <a:ext cx="732902" cy="6255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74987"/>
      </p:ext>
    </p:extLst>
  </p:cSld>
  <p:clrMapOvr>
    <a:masterClrMapping/>
  </p:clrMapOvr>
  <p:extLst>
    <p:ext uri="{6950BFC3-D8DA-4A85-94F7-54DA5524770B}">
      <p188:commentRel xmlns:p188="http://schemas.microsoft.com/office/powerpoint/2018/8/main" r:id="rId2"/>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27897-2400-474A-B9AB-3B2B3DFDA7FF}"/>
              </a:ext>
            </a:extLst>
          </p:cNvPr>
          <p:cNvSpPr>
            <a:spLocks noGrp="1"/>
          </p:cNvSpPr>
          <p:nvPr>
            <p:ph type="ctrTitle"/>
          </p:nvPr>
        </p:nvSpPr>
        <p:spPr>
          <a:xfrm>
            <a:off x="685800" y="1695941"/>
            <a:ext cx="7772400" cy="2387600"/>
          </a:xfrm>
        </p:spPr>
        <p:txBody>
          <a:bodyPr anchor="b">
            <a:normAutofit/>
          </a:bodyPr>
          <a:lstStyle/>
          <a:p>
            <a:r>
              <a:rPr lang="en-US" dirty="0"/>
              <a:t>Market</a:t>
            </a:r>
          </a:p>
        </p:txBody>
      </p:sp>
      <p:sp>
        <p:nvSpPr>
          <p:cNvPr id="4" name="Slide Number Placeholder 3">
            <a:extLst>
              <a:ext uri="{FF2B5EF4-FFF2-40B4-BE49-F238E27FC236}">
                <a16:creationId xmlns:a16="http://schemas.microsoft.com/office/drawing/2014/main" id="{09D44624-7EBE-4506-AD69-3B8DE63F388A}"/>
              </a:ext>
            </a:extLst>
          </p:cNvPr>
          <p:cNvSpPr>
            <a:spLocks noGrp="1"/>
          </p:cNvSpPr>
          <p:nvPr>
            <p:ph type="sldNum" sz="quarter" idx="12"/>
          </p:nvPr>
        </p:nvSpPr>
        <p:spPr>
          <a:xfrm>
            <a:off x="6457950" y="6356351"/>
            <a:ext cx="2057400" cy="365125"/>
          </a:xfrm>
        </p:spPr>
        <p:txBody>
          <a:bodyPr anchor="ctr">
            <a:normAutofit/>
          </a:bodyPr>
          <a:lstStyle/>
          <a:p>
            <a:pPr>
              <a:spcAft>
                <a:spcPts val="600"/>
              </a:spcAft>
            </a:pPr>
            <a:fld id="{4EC93DFA-70F6-4220-86AB-AD3183C08C91}" type="slidenum">
              <a:rPr lang="en-US" smtClean="0"/>
              <a:pPr>
                <a:spcAft>
                  <a:spcPts val="600"/>
                </a:spcAft>
              </a:pPr>
              <a:t>24</a:t>
            </a:fld>
            <a:endParaRPr lang="en-US"/>
          </a:p>
        </p:txBody>
      </p:sp>
      <p:pic>
        <p:nvPicPr>
          <p:cNvPr id="6" name="Graphic 5" descr="Bar graph with upward trend with solid fill">
            <a:extLst>
              <a:ext uri="{FF2B5EF4-FFF2-40B4-BE49-F238E27FC236}">
                <a16:creationId xmlns:a16="http://schemas.microsoft.com/office/drawing/2014/main" id="{32A0CF31-594A-4C11-BE4F-021EB0ED853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3981659" y="4443602"/>
            <a:ext cx="1180681" cy="1180681"/>
          </a:xfrm>
          <a:prstGeom prst="rect">
            <a:avLst/>
          </a:prstGeom>
        </p:spPr>
      </p:pic>
    </p:spTree>
    <p:extLst>
      <p:ext uri="{BB962C8B-B14F-4D97-AF65-F5344CB8AC3E}">
        <p14:creationId xmlns:p14="http://schemas.microsoft.com/office/powerpoint/2010/main" val="20617703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5BDB1-E0C8-4748-B065-B79BCCD0807E}"/>
              </a:ext>
            </a:extLst>
          </p:cNvPr>
          <p:cNvSpPr>
            <a:spLocks noGrp="1"/>
          </p:cNvSpPr>
          <p:nvPr>
            <p:ph type="title"/>
          </p:nvPr>
        </p:nvSpPr>
        <p:spPr/>
        <p:txBody>
          <a:bodyPr>
            <a:normAutofit/>
          </a:bodyPr>
          <a:lstStyle/>
          <a:p>
            <a:r>
              <a:rPr lang="en-US" dirty="0"/>
              <a:t>Hydrogen market</a:t>
            </a:r>
          </a:p>
        </p:txBody>
      </p:sp>
      <p:sp>
        <p:nvSpPr>
          <p:cNvPr id="3" name="Content Placeholder 2">
            <a:extLst>
              <a:ext uri="{FF2B5EF4-FFF2-40B4-BE49-F238E27FC236}">
                <a16:creationId xmlns:a16="http://schemas.microsoft.com/office/drawing/2014/main" id="{C55BE944-7EC6-49D7-A705-DE3A49C9E9A3}"/>
              </a:ext>
            </a:extLst>
          </p:cNvPr>
          <p:cNvSpPr>
            <a:spLocks noGrp="1"/>
          </p:cNvSpPr>
          <p:nvPr>
            <p:ph idx="1"/>
          </p:nvPr>
        </p:nvSpPr>
        <p:spPr/>
        <p:txBody>
          <a:bodyPr/>
          <a:lstStyle/>
          <a:p>
            <a:r>
              <a:rPr lang="en-US" dirty="0"/>
              <a:t>An increase in the demand for renewable fuels/energy is expected to drive an increase in the hydrogen generation market</a:t>
            </a:r>
          </a:p>
          <a:p>
            <a:r>
              <a:rPr lang="en-US" dirty="0"/>
              <a:t>Non-renewable generation sources still account for most hydrogen generation</a:t>
            </a:r>
          </a:p>
        </p:txBody>
      </p:sp>
      <p:sp>
        <p:nvSpPr>
          <p:cNvPr id="4" name="Slide Number Placeholder 3">
            <a:extLst>
              <a:ext uri="{FF2B5EF4-FFF2-40B4-BE49-F238E27FC236}">
                <a16:creationId xmlns:a16="http://schemas.microsoft.com/office/drawing/2014/main" id="{3254A10A-9421-43F2-A690-B992E07262E2}"/>
              </a:ext>
            </a:extLst>
          </p:cNvPr>
          <p:cNvSpPr>
            <a:spLocks noGrp="1"/>
          </p:cNvSpPr>
          <p:nvPr>
            <p:ph type="sldNum" sz="quarter" idx="12"/>
          </p:nvPr>
        </p:nvSpPr>
        <p:spPr/>
        <p:txBody>
          <a:bodyPr/>
          <a:lstStyle/>
          <a:p>
            <a:fld id="{4EC93DFA-70F6-4220-86AB-AD3183C08C91}" type="slidenum">
              <a:rPr lang="en-US" smtClean="0"/>
              <a:t>25</a:t>
            </a:fld>
            <a:endParaRPr lang="en-US" dirty="0"/>
          </a:p>
        </p:txBody>
      </p:sp>
      <p:pic>
        <p:nvPicPr>
          <p:cNvPr id="5" name="Picture 4">
            <a:extLst>
              <a:ext uri="{FF2B5EF4-FFF2-40B4-BE49-F238E27FC236}">
                <a16:creationId xmlns:a16="http://schemas.microsoft.com/office/drawing/2014/main" id="{50E32352-6D3D-49ED-BC49-C8655CE7C2D9}"/>
              </a:ext>
            </a:extLst>
          </p:cNvPr>
          <p:cNvPicPr>
            <a:picLocks noChangeAspect="1"/>
          </p:cNvPicPr>
          <p:nvPr/>
        </p:nvPicPr>
        <p:blipFill>
          <a:blip r:embed="rId2"/>
          <a:stretch>
            <a:fillRect/>
          </a:stretch>
        </p:blipFill>
        <p:spPr>
          <a:xfrm>
            <a:off x="1714500" y="3738616"/>
            <a:ext cx="5715000" cy="2857500"/>
          </a:xfrm>
          <a:prstGeom prst="rect">
            <a:avLst/>
          </a:prstGeom>
        </p:spPr>
      </p:pic>
    </p:spTree>
    <p:extLst>
      <p:ext uri="{BB962C8B-B14F-4D97-AF65-F5344CB8AC3E}">
        <p14:creationId xmlns:p14="http://schemas.microsoft.com/office/powerpoint/2010/main" val="28564636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D5F1708-24C6-4233-8ED8-6D0A62DC186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841081" y="1456489"/>
            <a:ext cx="5385641" cy="2876060"/>
          </a:xfrm>
          <a:prstGeom prst="rect">
            <a:avLst/>
          </a:prstGeom>
        </p:spPr>
      </p:pic>
      <p:pic>
        <p:nvPicPr>
          <p:cNvPr id="8" name="Picture 7">
            <a:extLst>
              <a:ext uri="{FF2B5EF4-FFF2-40B4-BE49-F238E27FC236}">
                <a16:creationId xmlns:a16="http://schemas.microsoft.com/office/drawing/2014/main" id="{53948CEA-45C5-400B-94F5-1CBA005C424A}"/>
              </a:ext>
            </a:extLst>
          </p:cNvPr>
          <p:cNvPicPr>
            <a:picLocks noChangeAspect="1"/>
          </p:cNvPicPr>
          <p:nvPr/>
        </p:nvPicPr>
        <p:blipFill>
          <a:blip r:embed="rId5"/>
          <a:stretch>
            <a:fillRect/>
          </a:stretch>
        </p:blipFill>
        <p:spPr>
          <a:xfrm>
            <a:off x="1060102" y="4379912"/>
            <a:ext cx="3473800" cy="2342073"/>
          </a:xfrm>
          <a:prstGeom prst="rect">
            <a:avLst/>
          </a:prstGeom>
        </p:spPr>
      </p:pic>
      <p:pic>
        <p:nvPicPr>
          <p:cNvPr id="6" name="Content Placeholder 5">
            <a:extLst>
              <a:ext uri="{FF2B5EF4-FFF2-40B4-BE49-F238E27FC236}">
                <a16:creationId xmlns:a16="http://schemas.microsoft.com/office/drawing/2014/main" id="{E812BC55-EE25-4783-BF9B-5B2B892FC490}"/>
              </a:ext>
            </a:extLst>
          </p:cNvPr>
          <p:cNvPicPr>
            <a:picLocks noGrp="1" noChangeAspect="1"/>
          </p:cNvPicPr>
          <p:nvPr>
            <p:ph idx="1"/>
          </p:nvPr>
        </p:nvPicPr>
        <p:blipFill>
          <a:blip r:embed="rId6"/>
          <a:stretch>
            <a:fillRect/>
          </a:stretch>
        </p:blipFill>
        <p:spPr>
          <a:xfrm>
            <a:off x="4586287" y="4379912"/>
            <a:ext cx="3502003" cy="2341563"/>
          </a:xfrm>
        </p:spPr>
      </p:pic>
      <p:sp>
        <p:nvSpPr>
          <p:cNvPr id="2" name="Title 1">
            <a:extLst>
              <a:ext uri="{FF2B5EF4-FFF2-40B4-BE49-F238E27FC236}">
                <a16:creationId xmlns:a16="http://schemas.microsoft.com/office/drawing/2014/main" id="{10BA646C-54E6-44B6-A865-1A0BA6C6B860}"/>
              </a:ext>
            </a:extLst>
          </p:cNvPr>
          <p:cNvSpPr>
            <a:spLocks noGrp="1"/>
          </p:cNvSpPr>
          <p:nvPr>
            <p:ph type="title"/>
          </p:nvPr>
        </p:nvSpPr>
        <p:spPr>
          <a:xfrm>
            <a:off x="1803862" y="365126"/>
            <a:ext cx="6711488" cy="802447"/>
          </a:xfrm>
        </p:spPr>
        <p:txBody>
          <a:bodyPr anchor="ctr">
            <a:normAutofit/>
          </a:bodyPr>
          <a:lstStyle/>
          <a:p>
            <a:r>
              <a:rPr lang="en-US" dirty="0"/>
              <a:t>State of hydrogen in U.S.</a:t>
            </a:r>
          </a:p>
        </p:txBody>
      </p:sp>
      <p:sp>
        <p:nvSpPr>
          <p:cNvPr id="4" name="Slide Number Placeholder 3">
            <a:extLst>
              <a:ext uri="{FF2B5EF4-FFF2-40B4-BE49-F238E27FC236}">
                <a16:creationId xmlns:a16="http://schemas.microsoft.com/office/drawing/2014/main" id="{17E26F3C-F64F-4CDE-9314-3CF7A87058E1}"/>
              </a:ext>
            </a:extLst>
          </p:cNvPr>
          <p:cNvSpPr>
            <a:spLocks noGrp="1"/>
          </p:cNvSpPr>
          <p:nvPr>
            <p:ph type="sldNum" sz="quarter" idx="12"/>
          </p:nvPr>
        </p:nvSpPr>
        <p:spPr>
          <a:xfrm>
            <a:off x="6457950" y="6356351"/>
            <a:ext cx="2057400" cy="365125"/>
          </a:xfrm>
        </p:spPr>
        <p:txBody>
          <a:bodyPr anchor="ctr">
            <a:normAutofit/>
          </a:bodyPr>
          <a:lstStyle/>
          <a:p>
            <a:pPr>
              <a:spcAft>
                <a:spcPts val="600"/>
              </a:spcAft>
            </a:pPr>
            <a:fld id="{4EC93DFA-70F6-4220-86AB-AD3183C08C91}" type="slidenum">
              <a:rPr lang="en-US" smtClean="0"/>
              <a:pPr>
                <a:spcAft>
                  <a:spcPts val="600"/>
                </a:spcAft>
              </a:pPr>
              <a:t>26</a:t>
            </a:fld>
            <a:endParaRPr lang="en-US"/>
          </a:p>
        </p:txBody>
      </p:sp>
      <p:sp>
        <p:nvSpPr>
          <p:cNvPr id="11" name="Rectangle 10">
            <a:extLst>
              <a:ext uri="{FF2B5EF4-FFF2-40B4-BE49-F238E27FC236}">
                <a16:creationId xmlns:a16="http://schemas.microsoft.com/office/drawing/2014/main" id="{CFDD6A66-ACE0-4265-9E16-BA3FED1F46C9}"/>
              </a:ext>
            </a:extLst>
          </p:cNvPr>
          <p:cNvSpPr/>
          <p:nvPr/>
        </p:nvSpPr>
        <p:spPr>
          <a:xfrm>
            <a:off x="6772589" y="1542422"/>
            <a:ext cx="868225" cy="2562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8594722"/>
      </p:ext>
    </p:extLst>
  </p:cSld>
  <p:clrMapOvr>
    <a:masterClrMapping/>
  </p:clrMapOvr>
  <p:extLst>
    <p:ext uri="{6950BFC3-D8DA-4A85-94F7-54DA5524770B}">
      <p188:commentRel xmlns:p188="http://schemas.microsoft.com/office/powerpoint/2018/8/main" r:id="rId3"/>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C0FF5-6626-485F-81CE-C225408A4B3E}"/>
              </a:ext>
            </a:extLst>
          </p:cNvPr>
          <p:cNvSpPr>
            <a:spLocks noGrp="1"/>
          </p:cNvSpPr>
          <p:nvPr>
            <p:ph type="title"/>
          </p:nvPr>
        </p:nvSpPr>
        <p:spPr/>
        <p:txBody>
          <a:bodyPr>
            <a:normAutofit fontScale="90000"/>
          </a:bodyPr>
          <a:lstStyle/>
          <a:p>
            <a:r>
              <a:rPr lang="en-US" dirty="0"/>
              <a:t>Low carbon fuel standard And Carbon Intensity value</a:t>
            </a:r>
          </a:p>
        </p:txBody>
      </p:sp>
      <p:sp>
        <p:nvSpPr>
          <p:cNvPr id="3" name="Content Placeholder 2">
            <a:extLst>
              <a:ext uri="{FF2B5EF4-FFF2-40B4-BE49-F238E27FC236}">
                <a16:creationId xmlns:a16="http://schemas.microsoft.com/office/drawing/2014/main" id="{0209AA58-835B-4364-9090-072A46810090}"/>
              </a:ext>
            </a:extLst>
          </p:cNvPr>
          <p:cNvSpPr>
            <a:spLocks noGrp="1"/>
          </p:cNvSpPr>
          <p:nvPr>
            <p:ph idx="1"/>
          </p:nvPr>
        </p:nvSpPr>
        <p:spPr>
          <a:xfrm>
            <a:off x="628650" y="1825625"/>
            <a:ext cx="3857939" cy="4351338"/>
          </a:xfrm>
        </p:spPr>
        <p:txBody>
          <a:bodyPr/>
          <a:lstStyle/>
          <a:p>
            <a:pPr marL="0" indent="0">
              <a:buNone/>
            </a:pPr>
            <a:r>
              <a:rPr lang="en-US" dirty="0"/>
              <a:t>LCFS</a:t>
            </a:r>
          </a:p>
          <a:p>
            <a:r>
              <a:rPr lang="en-US" dirty="0"/>
              <a:t>California regulation to reduce GHG emissions</a:t>
            </a:r>
          </a:p>
          <a:p>
            <a:r>
              <a:rPr lang="en-US" dirty="0"/>
              <a:t>Credits are generated from low-carbon fuels in the California fuel pool</a:t>
            </a:r>
          </a:p>
          <a:p>
            <a:r>
              <a:rPr lang="en-US" dirty="0"/>
              <a:t>Incentivizes businesses to bring cleaner fuel options to California</a:t>
            </a:r>
          </a:p>
        </p:txBody>
      </p:sp>
      <p:sp>
        <p:nvSpPr>
          <p:cNvPr id="4" name="Slide Number Placeholder 3">
            <a:extLst>
              <a:ext uri="{FF2B5EF4-FFF2-40B4-BE49-F238E27FC236}">
                <a16:creationId xmlns:a16="http://schemas.microsoft.com/office/drawing/2014/main" id="{14EFEBBA-DB19-45E2-AE72-C6880498C06E}"/>
              </a:ext>
            </a:extLst>
          </p:cNvPr>
          <p:cNvSpPr>
            <a:spLocks noGrp="1"/>
          </p:cNvSpPr>
          <p:nvPr>
            <p:ph type="sldNum" sz="quarter" idx="12"/>
          </p:nvPr>
        </p:nvSpPr>
        <p:spPr/>
        <p:txBody>
          <a:bodyPr/>
          <a:lstStyle/>
          <a:p>
            <a:fld id="{4EC93DFA-70F6-4220-86AB-AD3183C08C91}" type="slidenum">
              <a:rPr lang="en-US" smtClean="0"/>
              <a:t>27</a:t>
            </a:fld>
            <a:endParaRPr lang="en-US" dirty="0"/>
          </a:p>
        </p:txBody>
      </p:sp>
      <p:sp>
        <p:nvSpPr>
          <p:cNvPr id="5" name="TextBox 4">
            <a:extLst>
              <a:ext uri="{FF2B5EF4-FFF2-40B4-BE49-F238E27FC236}">
                <a16:creationId xmlns:a16="http://schemas.microsoft.com/office/drawing/2014/main" id="{4A81B065-17FD-47E4-8CB3-773A8E9CDBE4}"/>
              </a:ext>
            </a:extLst>
          </p:cNvPr>
          <p:cNvSpPr txBox="1"/>
          <p:nvPr/>
        </p:nvSpPr>
        <p:spPr>
          <a:xfrm>
            <a:off x="4798088" y="1793631"/>
            <a:ext cx="3717262" cy="3046988"/>
          </a:xfrm>
          <a:prstGeom prst="rect">
            <a:avLst/>
          </a:prstGeom>
          <a:noFill/>
        </p:spPr>
        <p:txBody>
          <a:bodyPr wrap="square" rtlCol="0">
            <a:spAutoFit/>
          </a:bodyPr>
          <a:lstStyle/>
          <a:p>
            <a:r>
              <a:rPr lang="en-US" sz="2400" dirty="0"/>
              <a:t>CI Value</a:t>
            </a:r>
          </a:p>
          <a:p>
            <a:pPr marL="342900" indent="-342900">
              <a:buFont typeface="Arial" panose="020B0604020202020204" pitchFamily="34" charset="0"/>
              <a:buChar char="•"/>
            </a:pPr>
            <a:r>
              <a:rPr lang="en-US" sz="2400" dirty="0"/>
              <a:t>Measurement of GHGs emitted versus energy consumed for a fuel</a:t>
            </a:r>
          </a:p>
          <a:p>
            <a:endParaRPr lang="en-US" sz="2400" dirty="0"/>
          </a:p>
          <a:p>
            <a:endParaRPr lang="en-US" sz="2400" dirty="0"/>
          </a:p>
          <a:p>
            <a:endParaRPr lang="en-US" sz="2400" dirty="0"/>
          </a:p>
          <a:p>
            <a:endParaRPr lang="en-US" sz="2400" dirty="0"/>
          </a:p>
        </p:txBody>
      </p:sp>
      <p:sp>
        <p:nvSpPr>
          <p:cNvPr id="6" name="TextBox 5">
            <a:extLst>
              <a:ext uri="{FF2B5EF4-FFF2-40B4-BE49-F238E27FC236}">
                <a16:creationId xmlns:a16="http://schemas.microsoft.com/office/drawing/2014/main" id="{27127B73-DEB7-4E36-8F68-158CC1A722E6}"/>
              </a:ext>
            </a:extLst>
          </p:cNvPr>
          <p:cNvSpPr txBox="1"/>
          <p:nvPr/>
        </p:nvSpPr>
        <p:spPr>
          <a:xfrm>
            <a:off x="4798088" y="3607358"/>
            <a:ext cx="3717262" cy="1569660"/>
          </a:xfrm>
          <a:prstGeom prst="rect">
            <a:avLst/>
          </a:prstGeom>
          <a:noFill/>
        </p:spPr>
        <p:txBody>
          <a:bodyPr wrap="square" rtlCol="0">
            <a:spAutoFit/>
          </a:bodyPr>
          <a:lstStyle/>
          <a:p>
            <a:r>
              <a:rPr lang="en-US" sz="2400" dirty="0"/>
              <a:t>Energy Economy Ratio</a:t>
            </a:r>
          </a:p>
          <a:p>
            <a:pPr marL="342900" indent="-342900">
              <a:buFont typeface="Arial" panose="020B0604020202020204" pitchFamily="34" charset="0"/>
              <a:buChar char="•"/>
            </a:pPr>
            <a:r>
              <a:rPr lang="en-US" sz="2400" dirty="0"/>
              <a:t>The efficiency of a fuel in comparison to a reference fuel</a:t>
            </a:r>
          </a:p>
        </p:txBody>
      </p:sp>
      <p:pic>
        <p:nvPicPr>
          <p:cNvPr id="7" name="Picture 6">
            <a:extLst>
              <a:ext uri="{FF2B5EF4-FFF2-40B4-BE49-F238E27FC236}">
                <a16:creationId xmlns:a16="http://schemas.microsoft.com/office/drawing/2014/main" id="{BA6A9C2B-ABE8-4F12-89D7-AAE0812AFBFF}"/>
              </a:ext>
            </a:extLst>
          </p:cNvPr>
          <p:cNvPicPr>
            <a:picLocks noChangeAspect="1"/>
          </p:cNvPicPr>
          <p:nvPr/>
        </p:nvPicPr>
        <p:blipFill>
          <a:blip r:embed="rId3"/>
          <a:stretch>
            <a:fillRect/>
          </a:stretch>
        </p:blipFill>
        <p:spPr>
          <a:xfrm>
            <a:off x="3732963" y="5340806"/>
            <a:ext cx="2130250" cy="1278150"/>
          </a:xfrm>
          <a:prstGeom prst="rect">
            <a:avLst/>
          </a:prstGeom>
        </p:spPr>
      </p:pic>
    </p:spTree>
    <p:extLst>
      <p:ext uri="{BB962C8B-B14F-4D97-AF65-F5344CB8AC3E}">
        <p14:creationId xmlns:p14="http://schemas.microsoft.com/office/powerpoint/2010/main" val="1851542380"/>
      </p:ext>
    </p:extLst>
  </p:cSld>
  <p:clrMapOvr>
    <a:masterClrMapping/>
  </p:clrMapOvr>
  <p:extLst>
    <p:ext uri="{6950BFC3-D8DA-4A85-94F7-54DA5524770B}">
      <p188:commentRel xmlns:p188="http://schemas.microsoft.com/office/powerpoint/2018/8/main" r:id="rId2"/>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C606EFA-40F8-B2B6-2A9A-E7EEE2FC7D29}"/>
              </a:ext>
            </a:extLst>
          </p:cNvPr>
          <p:cNvSpPr>
            <a:spLocks noGrp="1"/>
          </p:cNvSpPr>
          <p:nvPr>
            <p:ph type="title"/>
          </p:nvPr>
        </p:nvSpPr>
        <p:spPr>
          <a:xfrm>
            <a:off x="1803862" y="365126"/>
            <a:ext cx="6711488" cy="802447"/>
          </a:xfrm>
        </p:spPr>
        <p:txBody>
          <a:bodyPr/>
          <a:lstStyle/>
          <a:p>
            <a:r>
              <a:rPr lang="en-US" dirty="0"/>
              <a:t>Carbon intensity value</a:t>
            </a:r>
          </a:p>
        </p:txBody>
      </p:sp>
      <p:sp>
        <p:nvSpPr>
          <p:cNvPr id="4" name="Slide Number Placeholder 3">
            <a:extLst>
              <a:ext uri="{FF2B5EF4-FFF2-40B4-BE49-F238E27FC236}">
                <a16:creationId xmlns:a16="http://schemas.microsoft.com/office/drawing/2014/main" id="{DA4E55CD-0042-46A5-BF09-E8954119E8C5}"/>
              </a:ext>
            </a:extLst>
          </p:cNvPr>
          <p:cNvSpPr>
            <a:spLocks noGrp="1"/>
          </p:cNvSpPr>
          <p:nvPr>
            <p:ph type="sldNum" sz="quarter" idx="12"/>
          </p:nvPr>
        </p:nvSpPr>
        <p:spPr>
          <a:xfrm>
            <a:off x="6457950" y="6356351"/>
            <a:ext cx="2057400" cy="365125"/>
          </a:xfrm>
        </p:spPr>
        <p:txBody>
          <a:bodyPr anchor="ctr">
            <a:normAutofit/>
          </a:bodyPr>
          <a:lstStyle/>
          <a:p>
            <a:pPr>
              <a:spcAft>
                <a:spcPts val="600"/>
              </a:spcAft>
            </a:pPr>
            <a:fld id="{4EC93DFA-70F6-4220-86AB-AD3183C08C91}" type="slidenum">
              <a:rPr lang="en-US" smtClean="0"/>
              <a:pPr>
                <a:spcAft>
                  <a:spcPts val="600"/>
                </a:spcAft>
              </a:pPr>
              <a:t>28</a:t>
            </a:fld>
            <a:endParaRPr lang="en-US"/>
          </a:p>
        </p:txBody>
      </p:sp>
      <p:pic>
        <p:nvPicPr>
          <p:cNvPr id="6" name="Picture 5">
            <a:extLst>
              <a:ext uri="{FF2B5EF4-FFF2-40B4-BE49-F238E27FC236}">
                <a16:creationId xmlns:a16="http://schemas.microsoft.com/office/drawing/2014/main" id="{1B87FEE5-CD45-4A6F-A1E3-46234E92C2F8}"/>
              </a:ext>
            </a:extLst>
          </p:cNvPr>
          <p:cNvPicPr>
            <a:picLocks noChangeAspect="1"/>
          </p:cNvPicPr>
          <p:nvPr/>
        </p:nvPicPr>
        <p:blipFill rotWithShape="1">
          <a:blip r:embed="rId3"/>
          <a:srcRect r="2735" b="4573"/>
          <a:stretch/>
        </p:blipFill>
        <p:spPr>
          <a:xfrm>
            <a:off x="1095270" y="1509470"/>
            <a:ext cx="6953460" cy="5348530"/>
          </a:xfrm>
          <a:prstGeom prst="rect">
            <a:avLst/>
          </a:prstGeom>
        </p:spPr>
      </p:pic>
      <p:cxnSp>
        <p:nvCxnSpPr>
          <p:cNvPr id="3" name="Straight Connector 2">
            <a:extLst>
              <a:ext uri="{FF2B5EF4-FFF2-40B4-BE49-F238E27FC236}">
                <a16:creationId xmlns:a16="http://schemas.microsoft.com/office/drawing/2014/main" id="{3CECD555-E64D-4393-9DB1-0906CE704AB0}"/>
              </a:ext>
            </a:extLst>
          </p:cNvPr>
          <p:cNvCxnSpPr/>
          <p:nvPr/>
        </p:nvCxnSpPr>
        <p:spPr>
          <a:xfrm>
            <a:off x="6350558" y="2014695"/>
            <a:ext cx="0" cy="4215283"/>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1D8E5B5-ABCD-4CAD-96C0-8968591F1755}"/>
              </a:ext>
            </a:extLst>
          </p:cNvPr>
          <p:cNvCxnSpPr>
            <a:cxnSpLocks/>
          </p:cNvCxnSpPr>
          <p:nvPr/>
        </p:nvCxnSpPr>
        <p:spPr>
          <a:xfrm>
            <a:off x="6827855" y="2014695"/>
            <a:ext cx="0" cy="4215283"/>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73649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49C9F-11E3-4EBB-87B1-BE765FD439F5}"/>
              </a:ext>
            </a:extLst>
          </p:cNvPr>
          <p:cNvSpPr>
            <a:spLocks noGrp="1"/>
          </p:cNvSpPr>
          <p:nvPr>
            <p:ph type="title"/>
          </p:nvPr>
        </p:nvSpPr>
        <p:spPr/>
        <p:txBody>
          <a:bodyPr/>
          <a:lstStyle/>
          <a:p>
            <a:r>
              <a:rPr lang="en-US" dirty="0"/>
              <a:t>Government programs</a:t>
            </a:r>
          </a:p>
        </p:txBody>
      </p:sp>
      <p:sp>
        <p:nvSpPr>
          <p:cNvPr id="3" name="Content Placeholder 2">
            <a:extLst>
              <a:ext uri="{FF2B5EF4-FFF2-40B4-BE49-F238E27FC236}">
                <a16:creationId xmlns:a16="http://schemas.microsoft.com/office/drawing/2014/main" id="{649998E6-2B71-4E34-8FA8-A0284AF83F24}"/>
              </a:ext>
            </a:extLst>
          </p:cNvPr>
          <p:cNvSpPr>
            <a:spLocks noGrp="1"/>
          </p:cNvSpPr>
          <p:nvPr>
            <p:ph idx="1"/>
          </p:nvPr>
        </p:nvSpPr>
        <p:spPr/>
        <p:txBody>
          <a:bodyPr/>
          <a:lstStyle/>
          <a:p>
            <a:r>
              <a:rPr lang="en-US" dirty="0"/>
              <a:t>Hydrogen Energy Earthshot</a:t>
            </a:r>
          </a:p>
          <a:p>
            <a:pPr lvl="1"/>
            <a:r>
              <a:rPr lang="en-US" dirty="0"/>
              <a:t>A program deployed by the U.S. Department of Energy to reduce the cost of clean hydrogen by 80%</a:t>
            </a:r>
          </a:p>
          <a:p>
            <a:r>
              <a:rPr lang="en-US" dirty="0"/>
              <a:t>Decreasing the cost of renewable energy production could facilitate the integration of </a:t>
            </a:r>
            <a:r>
              <a:rPr lang="en-US" dirty="0" err="1"/>
              <a:t>electrolyzers</a:t>
            </a:r>
            <a:r>
              <a:rPr lang="en-US" dirty="0"/>
              <a:t> into renewable systems and help move away from fossil-fuel based production methods (i.e., steam reforming)</a:t>
            </a:r>
          </a:p>
        </p:txBody>
      </p:sp>
      <p:sp>
        <p:nvSpPr>
          <p:cNvPr id="4" name="Slide Number Placeholder 3">
            <a:extLst>
              <a:ext uri="{FF2B5EF4-FFF2-40B4-BE49-F238E27FC236}">
                <a16:creationId xmlns:a16="http://schemas.microsoft.com/office/drawing/2014/main" id="{37F20B3A-38AF-46AB-94FF-230DC1974704}"/>
              </a:ext>
            </a:extLst>
          </p:cNvPr>
          <p:cNvSpPr>
            <a:spLocks noGrp="1"/>
          </p:cNvSpPr>
          <p:nvPr>
            <p:ph type="sldNum" sz="quarter" idx="12"/>
          </p:nvPr>
        </p:nvSpPr>
        <p:spPr/>
        <p:txBody>
          <a:bodyPr/>
          <a:lstStyle/>
          <a:p>
            <a:fld id="{4EC93DFA-70F6-4220-86AB-AD3183C08C91}" type="slidenum">
              <a:rPr lang="en-US" smtClean="0"/>
              <a:t>29</a:t>
            </a:fld>
            <a:endParaRPr lang="en-US" dirty="0"/>
          </a:p>
        </p:txBody>
      </p:sp>
      <p:pic>
        <p:nvPicPr>
          <p:cNvPr id="5" name="Picture 4">
            <a:extLst>
              <a:ext uri="{FF2B5EF4-FFF2-40B4-BE49-F238E27FC236}">
                <a16:creationId xmlns:a16="http://schemas.microsoft.com/office/drawing/2014/main" id="{E5AF5A02-E874-4E9A-971A-5297984CA521}"/>
              </a:ext>
            </a:extLst>
          </p:cNvPr>
          <p:cNvPicPr>
            <a:picLocks noChangeAspect="1"/>
          </p:cNvPicPr>
          <p:nvPr/>
        </p:nvPicPr>
        <p:blipFill>
          <a:blip r:embed="rId3"/>
          <a:stretch>
            <a:fillRect/>
          </a:stretch>
        </p:blipFill>
        <p:spPr>
          <a:xfrm>
            <a:off x="742112" y="4548188"/>
            <a:ext cx="7810500" cy="1628775"/>
          </a:xfrm>
          <a:prstGeom prst="rect">
            <a:avLst/>
          </a:prstGeom>
        </p:spPr>
      </p:pic>
    </p:spTree>
    <p:extLst>
      <p:ext uri="{BB962C8B-B14F-4D97-AF65-F5344CB8AC3E}">
        <p14:creationId xmlns:p14="http://schemas.microsoft.com/office/powerpoint/2010/main" val="17074846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A1E9E-05CD-44B3-B2A0-8F363BFA81D5}"/>
              </a:ext>
            </a:extLst>
          </p:cNvPr>
          <p:cNvSpPr>
            <a:spLocks noGrp="1"/>
          </p:cNvSpPr>
          <p:nvPr>
            <p:ph type="title"/>
          </p:nvPr>
        </p:nvSpPr>
        <p:spPr>
          <a:xfrm>
            <a:off x="1803862" y="365126"/>
            <a:ext cx="6711488" cy="802447"/>
          </a:xfrm>
        </p:spPr>
        <p:txBody>
          <a:bodyPr anchor="ctr">
            <a:normAutofit/>
          </a:bodyPr>
          <a:lstStyle/>
          <a:p>
            <a:r>
              <a:rPr lang="en-US" dirty="0"/>
              <a:t>What is hydrogen</a:t>
            </a:r>
          </a:p>
        </p:txBody>
      </p:sp>
      <p:pic>
        <p:nvPicPr>
          <p:cNvPr id="5" name="Picture 4">
            <a:extLst>
              <a:ext uri="{FF2B5EF4-FFF2-40B4-BE49-F238E27FC236}">
                <a16:creationId xmlns:a16="http://schemas.microsoft.com/office/drawing/2014/main" id="{1DC16C68-9AB5-4A3C-A945-BDCD5B1C2E74}"/>
              </a:ext>
            </a:extLst>
          </p:cNvPr>
          <p:cNvPicPr>
            <a:picLocks noChangeAspect="1"/>
          </p:cNvPicPr>
          <p:nvPr/>
        </p:nvPicPr>
        <p:blipFill>
          <a:blip r:embed="rId2"/>
          <a:stretch>
            <a:fillRect/>
          </a:stretch>
        </p:blipFill>
        <p:spPr>
          <a:xfrm>
            <a:off x="1105949" y="1911735"/>
            <a:ext cx="6932102" cy="4627178"/>
          </a:xfrm>
          <a:prstGeom prst="rect">
            <a:avLst/>
          </a:prstGeom>
          <a:noFill/>
        </p:spPr>
      </p:pic>
      <p:sp>
        <p:nvSpPr>
          <p:cNvPr id="4" name="Slide Number Placeholder 3">
            <a:extLst>
              <a:ext uri="{FF2B5EF4-FFF2-40B4-BE49-F238E27FC236}">
                <a16:creationId xmlns:a16="http://schemas.microsoft.com/office/drawing/2014/main" id="{A0409A61-EA3E-45AF-A5DC-D0F044713F87}"/>
              </a:ext>
            </a:extLst>
          </p:cNvPr>
          <p:cNvSpPr>
            <a:spLocks noGrp="1"/>
          </p:cNvSpPr>
          <p:nvPr>
            <p:ph type="sldNum" sz="quarter" idx="12"/>
          </p:nvPr>
        </p:nvSpPr>
        <p:spPr>
          <a:xfrm>
            <a:off x="6457950" y="6356351"/>
            <a:ext cx="2057400" cy="365125"/>
          </a:xfrm>
        </p:spPr>
        <p:txBody>
          <a:bodyPr anchor="ctr">
            <a:normAutofit/>
          </a:bodyPr>
          <a:lstStyle/>
          <a:p>
            <a:pPr>
              <a:spcAft>
                <a:spcPts val="600"/>
              </a:spcAft>
            </a:pPr>
            <a:fld id="{4EC93DFA-70F6-4220-86AB-AD3183C08C91}" type="slidenum">
              <a:rPr lang="en-US" smtClean="0"/>
              <a:pPr>
                <a:spcAft>
                  <a:spcPts val="600"/>
                </a:spcAft>
              </a:pPr>
              <a:t>3</a:t>
            </a:fld>
            <a:endParaRPr lang="en-US" dirty="0"/>
          </a:p>
        </p:txBody>
      </p:sp>
    </p:spTree>
    <p:extLst>
      <p:ext uri="{BB962C8B-B14F-4D97-AF65-F5344CB8AC3E}">
        <p14:creationId xmlns:p14="http://schemas.microsoft.com/office/powerpoint/2010/main" val="10450152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5785564-5413-4F3E-BB47-3F4EFE268F2F}"/>
              </a:ext>
            </a:extLst>
          </p:cNvPr>
          <p:cNvSpPr txBox="1"/>
          <p:nvPr/>
        </p:nvSpPr>
        <p:spPr>
          <a:xfrm>
            <a:off x="6989669" y="6223451"/>
            <a:ext cx="530915" cy="338554"/>
          </a:xfrm>
          <a:prstGeom prst="rect">
            <a:avLst/>
          </a:prstGeom>
          <a:noFill/>
        </p:spPr>
        <p:txBody>
          <a:bodyPr wrap="none" rtlCol="0">
            <a:spAutoFit/>
          </a:bodyPr>
          <a:lstStyle/>
          <a:p>
            <a:r>
              <a:rPr lang="en-US" sz="800" b="1" dirty="0"/>
              <a:t>[Name]</a:t>
            </a:r>
          </a:p>
          <a:p>
            <a:r>
              <a:rPr lang="en-US" sz="800" b="1" dirty="0"/>
              <a:t>[Date]</a:t>
            </a:r>
          </a:p>
        </p:txBody>
      </p:sp>
      <p:pic>
        <p:nvPicPr>
          <p:cNvPr id="5" name="Picture 4" descr="A picture containing text, person, indoor, wall&#10;&#10;Description automatically generated">
            <a:extLst>
              <a:ext uri="{FF2B5EF4-FFF2-40B4-BE49-F238E27FC236}">
                <a16:creationId xmlns:a16="http://schemas.microsoft.com/office/drawing/2014/main" id="{41631B41-314B-4179-9F60-8CD7A6545E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460" y="5795457"/>
            <a:ext cx="1256358" cy="941007"/>
          </a:xfrm>
          <a:prstGeom prst="rect">
            <a:avLst/>
          </a:prstGeom>
        </p:spPr>
      </p:pic>
      <p:pic>
        <p:nvPicPr>
          <p:cNvPr id="1026" name="Picture 2" descr="Shaq GIFs - Get the best GIF on GIPHY">
            <a:extLst>
              <a:ext uri="{FF2B5EF4-FFF2-40B4-BE49-F238E27FC236}">
                <a16:creationId xmlns:a16="http://schemas.microsoft.com/office/drawing/2014/main" id="{02460047-A7CB-4955-BAA4-290F2B3AA4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7776" y="5795457"/>
            <a:ext cx="1027871" cy="94100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Pleasantly Surprised GIF - Michael Scott Steve Carell OMG - Discover &amp;  Share GIFs">
            <a:extLst>
              <a:ext uri="{FF2B5EF4-FFF2-40B4-BE49-F238E27FC236}">
                <a16:creationId xmlns:a16="http://schemas.microsoft.com/office/drawing/2014/main" id="{5E5F90E2-8C24-44EF-9FE2-2691D7C6E4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1605" y="5795457"/>
            <a:ext cx="1579420" cy="9451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Mr Clean GIFs - Get the best GIF on GIPHY">
            <a:extLst>
              <a:ext uri="{FF2B5EF4-FFF2-40B4-BE49-F238E27FC236}">
                <a16:creationId xmlns:a16="http://schemas.microsoft.com/office/drawing/2014/main" id="{EB7C880B-C597-4DCF-9E61-C1B3E7900F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4555" y="5791349"/>
            <a:ext cx="945115" cy="94511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lub Penguin Ghosthy GIF - Club Penguin Ghosthy Hi GIFs">
            <a:extLst>
              <a:ext uri="{FF2B5EF4-FFF2-40B4-BE49-F238E27FC236}">
                <a16:creationId xmlns:a16="http://schemas.microsoft.com/office/drawing/2014/main" id="{5654ED03-1C27-403E-BFB5-80070E9A1B9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06983" y="5795457"/>
            <a:ext cx="971614" cy="94511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0436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1AEB2-7D99-428E-ABB1-C7C6E143DED2}"/>
              </a:ext>
            </a:extLst>
          </p:cNvPr>
          <p:cNvSpPr>
            <a:spLocks noGrp="1"/>
          </p:cNvSpPr>
          <p:nvPr>
            <p:ph type="title"/>
          </p:nvPr>
        </p:nvSpPr>
        <p:spPr/>
        <p:txBody>
          <a:bodyPr/>
          <a:lstStyle/>
          <a:p>
            <a:r>
              <a:rPr lang="en-US" dirty="0"/>
              <a:t>What is hydrogen</a:t>
            </a:r>
          </a:p>
        </p:txBody>
      </p:sp>
      <p:sp>
        <p:nvSpPr>
          <p:cNvPr id="3" name="Content Placeholder 2">
            <a:extLst>
              <a:ext uri="{FF2B5EF4-FFF2-40B4-BE49-F238E27FC236}">
                <a16:creationId xmlns:a16="http://schemas.microsoft.com/office/drawing/2014/main" id="{14414E4D-6A04-490E-8D34-74FD04C56690}"/>
              </a:ext>
            </a:extLst>
          </p:cNvPr>
          <p:cNvSpPr>
            <a:spLocks noGrp="1"/>
          </p:cNvSpPr>
          <p:nvPr>
            <p:ph idx="1"/>
          </p:nvPr>
        </p:nvSpPr>
        <p:spPr>
          <a:xfrm>
            <a:off x="628650" y="1825625"/>
            <a:ext cx="4530956" cy="4351338"/>
          </a:xfrm>
        </p:spPr>
        <p:txBody>
          <a:bodyPr/>
          <a:lstStyle/>
          <a:p>
            <a:r>
              <a:rPr lang="en-US" dirty="0"/>
              <a:t>Other hydrogen facts:</a:t>
            </a:r>
          </a:p>
          <a:p>
            <a:pPr lvl="1"/>
            <a:r>
              <a:rPr lang="en-US" dirty="0"/>
              <a:t>Colorless, odorless, tasteless, and flammable</a:t>
            </a:r>
          </a:p>
          <a:p>
            <a:pPr lvl="1"/>
            <a:r>
              <a:rPr lang="en-US" dirty="0"/>
              <a:t>Diatomic element </a:t>
            </a:r>
          </a:p>
          <a:p>
            <a:pPr lvl="1"/>
            <a:r>
              <a:rPr lang="en-US" dirty="0"/>
              <a:t>Most abundant element in the universe</a:t>
            </a:r>
          </a:p>
          <a:p>
            <a:pPr lvl="1"/>
            <a:r>
              <a:rPr lang="en-US" dirty="0"/>
              <a:t>“Powers” the sun</a:t>
            </a:r>
          </a:p>
          <a:p>
            <a:pPr lvl="1"/>
            <a:endParaRPr lang="en-US" dirty="0"/>
          </a:p>
          <a:p>
            <a:pPr lvl="1"/>
            <a:endParaRPr lang="en-US" dirty="0"/>
          </a:p>
        </p:txBody>
      </p:sp>
      <p:sp>
        <p:nvSpPr>
          <p:cNvPr id="4" name="Slide Number Placeholder 3">
            <a:extLst>
              <a:ext uri="{FF2B5EF4-FFF2-40B4-BE49-F238E27FC236}">
                <a16:creationId xmlns:a16="http://schemas.microsoft.com/office/drawing/2014/main" id="{785744D0-8D06-45C6-B0B9-88A42C0C7413}"/>
              </a:ext>
            </a:extLst>
          </p:cNvPr>
          <p:cNvSpPr>
            <a:spLocks noGrp="1"/>
          </p:cNvSpPr>
          <p:nvPr>
            <p:ph type="sldNum" sz="quarter" idx="12"/>
          </p:nvPr>
        </p:nvSpPr>
        <p:spPr/>
        <p:txBody>
          <a:bodyPr/>
          <a:lstStyle/>
          <a:p>
            <a:fld id="{4EC93DFA-70F6-4220-86AB-AD3183C08C91}" type="slidenum">
              <a:rPr lang="en-US" smtClean="0"/>
              <a:t>4</a:t>
            </a:fld>
            <a:endParaRPr lang="en-US" dirty="0"/>
          </a:p>
        </p:txBody>
      </p:sp>
      <p:pic>
        <p:nvPicPr>
          <p:cNvPr id="5" name="Picture 4">
            <a:extLst>
              <a:ext uri="{FF2B5EF4-FFF2-40B4-BE49-F238E27FC236}">
                <a16:creationId xmlns:a16="http://schemas.microsoft.com/office/drawing/2014/main" id="{54F7C16C-0963-4960-91D7-45B0BEDEA795}"/>
              </a:ext>
            </a:extLst>
          </p:cNvPr>
          <p:cNvPicPr>
            <a:picLocks noChangeAspect="1"/>
          </p:cNvPicPr>
          <p:nvPr/>
        </p:nvPicPr>
        <p:blipFill>
          <a:blip r:embed="rId4"/>
          <a:stretch>
            <a:fillRect/>
          </a:stretch>
        </p:blipFill>
        <p:spPr>
          <a:xfrm>
            <a:off x="5159606" y="1899770"/>
            <a:ext cx="3355744" cy="4744650"/>
          </a:xfrm>
          <a:prstGeom prst="rect">
            <a:avLst/>
          </a:prstGeom>
        </p:spPr>
      </p:pic>
    </p:spTree>
    <p:extLst>
      <p:ext uri="{BB962C8B-B14F-4D97-AF65-F5344CB8AC3E}">
        <p14:creationId xmlns:p14="http://schemas.microsoft.com/office/powerpoint/2010/main" val="1456498204"/>
      </p:ext>
    </p:extLst>
  </p:cSld>
  <p:clrMapOvr>
    <a:masterClrMapping/>
  </p:clrMapOvr>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EBC4E2B-2ECE-4FC2-2764-F50E3B00EC77}"/>
              </a:ext>
            </a:extLst>
          </p:cNvPr>
          <p:cNvSpPr>
            <a:spLocks noGrp="1"/>
          </p:cNvSpPr>
          <p:nvPr>
            <p:ph type="ctrTitle"/>
          </p:nvPr>
        </p:nvSpPr>
        <p:spPr>
          <a:xfrm>
            <a:off x="685800" y="1695941"/>
            <a:ext cx="7772400" cy="2387600"/>
          </a:xfrm>
        </p:spPr>
        <p:txBody>
          <a:bodyPr/>
          <a:lstStyle/>
          <a:p>
            <a:r>
              <a:rPr lang="en-US" dirty="0"/>
              <a:t>Production</a:t>
            </a:r>
          </a:p>
        </p:txBody>
      </p:sp>
      <p:sp>
        <p:nvSpPr>
          <p:cNvPr id="4" name="Slide Number Placeholder 3">
            <a:extLst>
              <a:ext uri="{FF2B5EF4-FFF2-40B4-BE49-F238E27FC236}">
                <a16:creationId xmlns:a16="http://schemas.microsoft.com/office/drawing/2014/main" id="{A97CD04C-E124-477E-9A32-84EF70E97B6C}"/>
              </a:ext>
            </a:extLst>
          </p:cNvPr>
          <p:cNvSpPr>
            <a:spLocks noGrp="1"/>
          </p:cNvSpPr>
          <p:nvPr>
            <p:ph type="sldNum" sz="quarter" idx="12"/>
          </p:nvPr>
        </p:nvSpPr>
        <p:spPr>
          <a:xfrm>
            <a:off x="6457950" y="6356351"/>
            <a:ext cx="2057400" cy="365125"/>
          </a:xfrm>
        </p:spPr>
        <p:txBody>
          <a:bodyPr anchor="ctr">
            <a:normAutofit/>
          </a:bodyPr>
          <a:lstStyle/>
          <a:p>
            <a:pPr>
              <a:spcAft>
                <a:spcPts val="600"/>
              </a:spcAft>
            </a:pPr>
            <a:fld id="{4EC93DFA-70F6-4220-86AB-AD3183C08C91}" type="slidenum">
              <a:rPr lang="en-US" smtClean="0"/>
              <a:pPr>
                <a:spcAft>
                  <a:spcPts val="600"/>
                </a:spcAft>
              </a:pPr>
              <a:t>5</a:t>
            </a:fld>
            <a:endParaRPr lang="en-US"/>
          </a:p>
        </p:txBody>
      </p:sp>
    </p:spTree>
    <p:extLst>
      <p:ext uri="{BB962C8B-B14F-4D97-AF65-F5344CB8AC3E}">
        <p14:creationId xmlns:p14="http://schemas.microsoft.com/office/powerpoint/2010/main" val="32318506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62AFC-DFB1-4BF8-B1C5-3E445824E4E2}"/>
              </a:ext>
            </a:extLst>
          </p:cNvPr>
          <p:cNvSpPr>
            <a:spLocks noGrp="1"/>
          </p:cNvSpPr>
          <p:nvPr>
            <p:ph type="title"/>
          </p:nvPr>
        </p:nvSpPr>
        <p:spPr/>
        <p:txBody>
          <a:bodyPr/>
          <a:lstStyle/>
          <a:p>
            <a:r>
              <a:rPr lang="en-US" dirty="0"/>
              <a:t>How is hydrogen produced</a:t>
            </a:r>
          </a:p>
        </p:txBody>
      </p:sp>
      <p:sp>
        <p:nvSpPr>
          <p:cNvPr id="3" name="Content Placeholder 2">
            <a:extLst>
              <a:ext uri="{FF2B5EF4-FFF2-40B4-BE49-F238E27FC236}">
                <a16:creationId xmlns:a16="http://schemas.microsoft.com/office/drawing/2014/main" id="{55639C66-81F8-499A-ADE1-AD7D38E3F853}"/>
              </a:ext>
            </a:extLst>
          </p:cNvPr>
          <p:cNvSpPr>
            <a:spLocks noGrp="1"/>
          </p:cNvSpPr>
          <p:nvPr>
            <p:ph idx="1"/>
          </p:nvPr>
        </p:nvSpPr>
        <p:spPr/>
        <p:txBody>
          <a:bodyPr/>
          <a:lstStyle/>
          <a:p>
            <a:r>
              <a:rPr lang="en-US" dirty="0"/>
              <a:t>While it may be the most common element on earth, hydrogen gas makes up a very minimal portion of its atmosphere</a:t>
            </a:r>
          </a:p>
          <a:p>
            <a:r>
              <a:rPr lang="en-US" dirty="0"/>
              <a:t>The majority of hydrogen is found in compounds such as:</a:t>
            </a:r>
          </a:p>
          <a:p>
            <a:pPr lvl="1"/>
            <a:r>
              <a:rPr lang="en-US" dirty="0"/>
              <a:t>Water (H</a:t>
            </a:r>
            <a:r>
              <a:rPr lang="en-US" baseline="-25000" dirty="0"/>
              <a:t>2</a:t>
            </a:r>
            <a:r>
              <a:rPr lang="en-US" dirty="0"/>
              <a:t>O)</a:t>
            </a:r>
          </a:p>
          <a:p>
            <a:pPr lvl="1"/>
            <a:r>
              <a:rPr lang="en-US" dirty="0"/>
              <a:t>Methane (CH</a:t>
            </a:r>
            <a:r>
              <a:rPr lang="en-US" baseline="-25000" dirty="0"/>
              <a:t>4</a:t>
            </a:r>
            <a:r>
              <a:rPr lang="en-US" dirty="0"/>
              <a:t>)</a:t>
            </a:r>
          </a:p>
          <a:p>
            <a:pPr lvl="1"/>
            <a:r>
              <a:rPr lang="en-US" dirty="0"/>
              <a:t>Ethanol (C</a:t>
            </a:r>
            <a:r>
              <a:rPr lang="en-US" baseline="-25000" dirty="0"/>
              <a:t>2</a:t>
            </a:r>
            <a:r>
              <a:rPr lang="en-US" dirty="0"/>
              <a:t>H</a:t>
            </a:r>
            <a:r>
              <a:rPr lang="en-US" baseline="-25000" dirty="0"/>
              <a:t>5</a:t>
            </a:r>
            <a:r>
              <a:rPr lang="en-US" dirty="0"/>
              <a:t>OH)</a:t>
            </a:r>
          </a:p>
          <a:p>
            <a:r>
              <a:rPr lang="en-US" dirty="0"/>
              <a:t>One of the six most common elements in organic matter (CHONPS)</a:t>
            </a:r>
          </a:p>
        </p:txBody>
      </p:sp>
      <p:sp>
        <p:nvSpPr>
          <p:cNvPr id="4" name="Slide Number Placeholder 3">
            <a:extLst>
              <a:ext uri="{FF2B5EF4-FFF2-40B4-BE49-F238E27FC236}">
                <a16:creationId xmlns:a16="http://schemas.microsoft.com/office/drawing/2014/main" id="{762E5093-531B-4741-B4EF-8F443C75BEE9}"/>
              </a:ext>
            </a:extLst>
          </p:cNvPr>
          <p:cNvSpPr>
            <a:spLocks noGrp="1"/>
          </p:cNvSpPr>
          <p:nvPr>
            <p:ph type="sldNum" sz="quarter" idx="12"/>
          </p:nvPr>
        </p:nvSpPr>
        <p:spPr/>
        <p:txBody>
          <a:bodyPr/>
          <a:lstStyle/>
          <a:p>
            <a:fld id="{4EC93DFA-70F6-4220-86AB-AD3183C08C91}" type="slidenum">
              <a:rPr lang="en-US" smtClean="0"/>
              <a:t>6</a:t>
            </a:fld>
            <a:endParaRPr lang="en-US" dirty="0"/>
          </a:p>
        </p:txBody>
      </p:sp>
      <p:pic>
        <p:nvPicPr>
          <p:cNvPr id="5" name="Picture 4">
            <a:extLst>
              <a:ext uri="{FF2B5EF4-FFF2-40B4-BE49-F238E27FC236}">
                <a16:creationId xmlns:a16="http://schemas.microsoft.com/office/drawing/2014/main" id="{B81A856C-5A8F-4BAD-B9DB-E7B2EECB8292}"/>
              </a:ext>
            </a:extLst>
          </p:cNvPr>
          <p:cNvPicPr>
            <a:picLocks noChangeAspect="1"/>
          </p:cNvPicPr>
          <p:nvPr/>
        </p:nvPicPr>
        <p:blipFill>
          <a:blip r:embed="rId3"/>
          <a:stretch>
            <a:fillRect/>
          </a:stretch>
        </p:blipFill>
        <p:spPr>
          <a:xfrm>
            <a:off x="5340383" y="5212451"/>
            <a:ext cx="2235134" cy="1487288"/>
          </a:xfrm>
          <a:prstGeom prst="rect">
            <a:avLst/>
          </a:prstGeom>
        </p:spPr>
      </p:pic>
    </p:spTree>
    <p:extLst>
      <p:ext uri="{BB962C8B-B14F-4D97-AF65-F5344CB8AC3E}">
        <p14:creationId xmlns:p14="http://schemas.microsoft.com/office/powerpoint/2010/main" val="39385574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FCF3F-E8E6-4697-B26F-CD3EBD9C729C}"/>
              </a:ext>
            </a:extLst>
          </p:cNvPr>
          <p:cNvSpPr>
            <a:spLocks noGrp="1"/>
          </p:cNvSpPr>
          <p:nvPr>
            <p:ph type="title"/>
          </p:nvPr>
        </p:nvSpPr>
        <p:spPr/>
        <p:txBody>
          <a:bodyPr>
            <a:normAutofit fontScale="90000"/>
          </a:bodyPr>
          <a:lstStyle/>
          <a:p>
            <a:r>
              <a:rPr lang="en-US" dirty="0"/>
              <a:t>How is hydrogen Gas produced</a:t>
            </a:r>
          </a:p>
        </p:txBody>
      </p:sp>
      <p:sp>
        <p:nvSpPr>
          <p:cNvPr id="3" name="Content Placeholder 2">
            <a:extLst>
              <a:ext uri="{FF2B5EF4-FFF2-40B4-BE49-F238E27FC236}">
                <a16:creationId xmlns:a16="http://schemas.microsoft.com/office/drawing/2014/main" id="{E0DF238C-5277-49CD-9893-92577CBCA72A}"/>
              </a:ext>
            </a:extLst>
          </p:cNvPr>
          <p:cNvSpPr>
            <a:spLocks noGrp="1"/>
          </p:cNvSpPr>
          <p:nvPr>
            <p:ph idx="1"/>
          </p:nvPr>
        </p:nvSpPr>
        <p:spPr/>
        <p:txBody>
          <a:bodyPr/>
          <a:lstStyle/>
          <a:p>
            <a:r>
              <a:rPr lang="en-US" dirty="0"/>
              <a:t>Most common ways to produce H</a:t>
            </a:r>
            <a:r>
              <a:rPr lang="en-US" baseline="-25000" dirty="0"/>
              <a:t>2</a:t>
            </a:r>
            <a:r>
              <a:rPr lang="en-US" dirty="0"/>
              <a:t> gas:</a:t>
            </a:r>
          </a:p>
          <a:p>
            <a:pPr lvl="1"/>
            <a:r>
              <a:rPr lang="en-US" dirty="0"/>
              <a:t>Natural gas reforming</a:t>
            </a:r>
          </a:p>
          <a:p>
            <a:pPr lvl="1"/>
            <a:r>
              <a:rPr lang="en-US" dirty="0"/>
              <a:t>Gasification</a:t>
            </a:r>
          </a:p>
          <a:p>
            <a:pPr lvl="1"/>
            <a:r>
              <a:rPr lang="en-US" dirty="0"/>
              <a:t>Water Electrolysis</a:t>
            </a:r>
          </a:p>
          <a:p>
            <a:pPr lvl="1"/>
            <a:r>
              <a:rPr lang="en-US" dirty="0"/>
              <a:t>Liquid reforming</a:t>
            </a:r>
          </a:p>
          <a:p>
            <a:pPr lvl="1"/>
            <a:r>
              <a:rPr lang="en-US" dirty="0"/>
              <a:t>Fermentation</a:t>
            </a:r>
          </a:p>
          <a:p>
            <a:pPr lvl="1"/>
            <a:endParaRPr lang="en-US" dirty="0"/>
          </a:p>
          <a:p>
            <a:r>
              <a:rPr lang="en-US" dirty="0"/>
              <a:t>Methods in development</a:t>
            </a:r>
          </a:p>
          <a:p>
            <a:pPr lvl="1"/>
            <a:r>
              <a:rPr lang="en-US" dirty="0"/>
              <a:t>High-temperature water splitting</a:t>
            </a:r>
          </a:p>
          <a:p>
            <a:pPr lvl="1"/>
            <a:r>
              <a:rPr lang="en-US" dirty="0"/>
              <a:t>Photobiological water splitting</a:t>
            </a:r>
          </a:p>
          <a:p>
            <a:pPr lvl="1"/>
            <a:r>
              <a:rPr lang="en-US" dirty="0"/>
              <a:t>Photoelectrochemical water splitting</a:t>
            </a:r>
          </a:p>
        </p:txBody>
      </p:sp>
      <p:sp>
        <p:nvSpPr>
          <p:cNvPr id="4" name="Slide Number Placeholder 3">
            <a:extLst>
              <a:ext uri="{FF2B5EF4-FFF2-40B4-BE49-F238E27FC236}">
                <a16:creationId xmlns:a16="http://schemas.microsoft.com/office/drawing/2014/main" id="{31A03FB7-4258-47DC-8469-7597D1EBFB0A}"/>
              </a:ext>
            </a:extLst>
          </p:cNvPr>
          <p:cNvSpPr>
            <a:spLocks noGrp="1"/>
          </p:cNvSpPr>
          <p:nvPr>
            <p:ph type="sldNum" sz="quarter" idx="12"/>
          </p:nvPr>
        </p:nvSpPr>
        <p:spPr/>
        <p:txBody>
          <a:bodyPr/>
          <a:lstStyle/>
          <a:p>
            <a:fld id="{4EC93DFA-70F6-4220-86AB-AD3183C08C91}" type="slidenum">
              <a:rPr lang="en-US" smtClean="0"/>
              <a:t>7</a:t>
            </a:fld>
            <a:endParaRPr lang="en-US" dirty="0"/>
          </a:p>
        </p:txBody>
      </p:sp>
    </p:spTree>
    <p:extLst>
      <p:ext uri="{BB962C8B-B14F-4D97-AF65-F5344CB8AC3E}">
        <p14:creationId xmlns:p14="http://schemas.microsoft.com/office/powerpoint/2010/main" val="7288414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A1811-C467-4B62-ACC0-2902E5E16148}"/>
              </a:ext>
            </a:extLst>
          </p:cNvPr>
          <p:cNvSpPr>
            <a:spLocks noGrp="1"/>
          </p:cNvSpPr>
          <p:nvPr>
            <p:ph type="title"/>
          </p:nvPr>
        </p:nvSpPr>
        <p:spPr/>
        <p:txBody>
          <a:bodyPr/>
          <a:lstStyle/>
          <a:p>
            <a:r>
              <a:rPr lang="en-US" dirty="0"/>
              <a:t>Natural gas reforming</a:t>
            </a:r>
          </a:p>
        </p:txBody>
      </p:sp>
      <p:sp>
        <p:nvSpPr>
          <p:cNvPr id="3" name="Content Placeholder 2">
            <a:extLst>
              <a:ext uri="{FF2B5EF4-FFF2-40B4-BE49-F238E27FC236}">
                <a16:creationId xmlns:a16="http://schemas.microsoft.com/office/drawing/2014/main" id="{A141E6EB-912C-4685-9F96-394611A0A4D8}"/>
              </a:ext>
            </a:extLst>
          </p:cNvPr>
          <p:cNvSpPr>
            <a:spLocks noGrp="1"/>
          </p:cNvSpPr>
          <p:nvPr>
            <p:ph idx="1"/>
          </p:nvPr>
        </p:nvSpPr>
        <p:spPr/>
        <p:txBody>
          <a:bodyPr/>
          <a:lstStyle/>
          <a:p>
            <a:r>
              <a:rPr lang="en-US" dirty="0"/>
              <a:t>Most common method of hydrogen gas production</a:t>
            </a:r>
          </a:p>
          <a:p>
            <a:r>
              <a:rPr lang="en-US" dirty="0"/>
              <a:t>Two-step reactions process:</a:t>
            </a:r>
          </a:p>
          <a:p>
            <a:pPr lvl="1"/>
            <a:r>
              <a:rPr lang="en-US" dirty="0"/>
              <a:t>Methane is reacted with high-temperature steam to produce carbon monoxide and hydrogen </a:t>
            </a:r>
          </a:p>
          <a:p>
            <a:pPr lvl="1"/>
            <a:r>
              <a:rPr lang="en-US" dirty="0"/>
              <a:t>Carbon monoxide is reacted with the steam to further produce hydrogen and excess heat</a:t>
            </a:r>
          </a:p>
          <a:p>
            <a:pPr lvl="1"/>
            <a:endParaRPr lang="en-US" dirty="0"/>
          </a:p>
          <a:p>
            <a:pPr lvl="1"/>
            <a:endParaRPr lang="en-US" dirty="0"/>
          </a:p>
          <a:p>
            <a:pPr lvl="1"/>
            <a:endParaRPr lang="en-US" dirty="0"/>
          </a:p>
          <a:p>
            <a:pPr lvl="1"/>
            <a:endParaRPr lang="en-US" dirty="0"/>
          </a:p>
          <a:p>
            <a:pPr lvl="1"/>
            <a:r>
              <a:rPr lang="en-US" dirty="0"/>
              <a:t>Can also be carried out through partial oxidation, where methane is reacted with oxygen or air, followed by the same water-gas shift reaction above</a:t>
            </a:r>
          </a:p>
          <a:p>
            <a:pPr lvl="1"/>
            <a:endParaRPr lang="en-US" dirty="0"/>
          </a:p>
          <a:p>
            <a:pPr lvl="1"/>
            <a:endParaRPr lang="en-US" dirty="0"/>
          </a:p>
          <a:p>
            <a:pPr lvl="1"/>
            <a:endParaRPr lang="en-US" dirty="0"/>
          </a:p>
          <a:p>
            <a:pPr marL="457200" lvl="1" indent="0">
              <a:buNone/>
            </a:pPr>
            <a:endParaRPr lang="en-US" dirty="0"/>
          </a:p>
          <a:p>
            <a:pPr lvl="1"/>
            <a:endParaRPr lang="en-US" dirty="0"/>
          </a:p>
        </p:txBody>
      </p:sp>
      <p:sp>
        <p:nvSpPr>
          <p:cNvPr id="4" name="Slide Number Placeholder 3">
            <a:extLst>
              <a:ext uri="{FF2B5EF4-FFF2-40B4-BE49-F238E27FC236}">
                <a16:creationId xmlns:a16="http://schemas.microsoft.com/office/drawing/2014/main" id="{FBD0AD59-7A0F-4496-A0E5-C260049C27C1}"/>
              </a:ext>
            </a:extLst>
          </p:cNvPr>
          <p:cNvSpPr>
            <a:spLocks noGrp="1"/>
          </p:cNvSpPr>
          <p:nvPr>
            <p:ph type="sldNum" sz="quarter" idx="12"/>
          </p:nvPr>
        </p:nvSpPr>
        <p:spPr/>
        <p:txBody>
          <a:bodyPr/>
          <a:lstStyle/>
          <a:p>
            <a:fld id="{4EC93DFA-70F6-4220-86AB-AD3183C08C91}" type="slidenum">
              <a:rPr lang="en-US" smtClean="0"/>
              <a:t>8</a:t>
            </a:fld>
            <a:endParaRPr lang="en-US" dirty="0"/>
          </a:p>
        </p:txBody>
      </p:sp>
      <mc:AlternateContent xmlns:mc="http://schemas.openxmlformats.org/markup-compatibility/2006" xmlns:a14="http://schemas.microsoft.com/office/drawing/2010/main">
        <mc:Choice Requires="a14">
          <p:graphicFrame>
            <p:nvGraphicFramePr>
              <p:cNvPr id="5" name="Table 5">
                <a:extLst>
                  <a:ext uri="{FF2B5EF4-FFF2-40B4-BE49-F238E27FC236}">
                    <a16:creationId xmlns:a16="http://schemas.microsoft.com/office/drawing/2014/main" id="{2010FD39-BFE8-453E-B345-CFC5DF363710}"/>
                  </a:ext>
                </a:extLst>
              </p:cNvPr>
              <p:cNvGraphicFramePr>
                <a:graphicFrameLocks noGrp="1"/>
              </p:cNvGraphicFramePr>
              <p:nvPr>
                <p:extLst>
                  <p:ext uri="{D42A27DB-BD31-4B8C-83A1-F6EECF244321}">
                    <p14:modId xmlns:p14="http://schemas.microsoft.com/office/powerpoint/2010/main" val="4147934331"/>
                  </p:ext>
                </p:extLst>
              </p:nvPr>
            </p:nvGraphicFramePr>
            <p:xfrm>
              <a:off x="1524000" y="4099685"/>
              <a:ext cx="6096000" cy="1107821"/>
            </p:xfrm>
            <a:graphic>
              <a:graphicData uri="http://schemas.openxmlformats.org/drawingml/2006/table">
                <a:tbl>
                  <a:tblPr firstRow="1" bandRow="1">
                    <a:tableStyleId>{5C22544A-7EE6-4342-B048-85BDC9FD1C3A}</a:tableStyleId>
                  </a:tblPr>
                  <a:tblGrid>
                    <a:gridCol w="5582906">
                      <a:extLst>
                        <a:ext uri="{9D8B030D-6E8A-4147-A177-3AD203B41FA5}">
                          <a16:colId xmlns:a16="http://schemas.microsoft.com/office/drawing/2014/main" val="1603495402"/>
                        </a:ext>
                      </a:extLst>
                    </a:gridCol>
                    <a:gridCol w="513094">
                      <a:extLst>
                        <a:ext uri="{9D8B030D-6E8A-4147-A177-3AD203B41FA5}">
                          <a16:colId xmlns:a16="http://schemas.microsoft.com/office/drawing/2014/main" val="2491022184"/>
                        </a:ext>
                      </a:extLst>
                    </a:gridCol>
                  </a:tblGrid>
                  <a:tr h="400942">
                    <a:tc>
                      <a:txBody>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𝐶𝐻</m:t>
                                    </m:r>
                                  </m:e>
                                  <m:sub>
                                    <m:r>
                                      <a:rPr lang="en-US" b="0" i="1" smtClean="0">
                                        <a:solidFill>
                                          <a:schemeClr val="tx1"/>
                                        </a:solidFill>
                                        <a:latin typeface="Cambria Math" panose="02040503050406030204" pitchFamily="18" charset="0"/>
                                      </a:rPr>
                                      <m:t>4</m:t>
                                    </m:r>
                                  </m:sub>
                                </m:sSub>
                                <m:r>
                                  <a:rPr lang="en-US" b="0" i="1" smtClean="0">
                                    <a:solidFill>
                                      <a:schemeClr val="tx1"/>
                                    </a:solidFill>
                                    <a:latin typeface="Cambria Math" panose="02040503050406030204" pitchFamily="18" charset="0"/>
                                  </a:rPr>
                                  <m:t>+</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𝐻</m:t>
                                    </m:r>
                                  </m:e>
                                  <m:sub>
                                    <m:r>
                                      <a:rPr lang="en-US" b="0" i="1" smtClean="0">
                                        <a:solidFill>
                                          <a:schemeClr val="tx1"/>
                                        </a:solidFill>
                                        <a:latin typeface="Cambria Math" panose="02040503050406030204" pitchFamily="18" charset="0"/>
                                      </a:rPr>
                                      <m:t>2</m:t>
                                    </m:r>
                                  </m:sub>
                                </m:sSub>
                                <m:r>
                                  <a:rPr lang="en-US" b="0" i="1" smtClean="0">
                                    <a:solidFill>
                                      <a:schemeClr val="tx1"/>
                                    </a:solidFill>
                                    <a:latin typeface="Cambria Math" panose="02040503050406030204" pitchFamily="18" charset="0"/>
                                  </a:rPr>
                                  <m:t>𝑂</m:t>
                                </m:r>
                                <m:r>
                                  <a:rPr lang="en-US" b="0" i="1" smtClean="0">
                                    <a:solidFill>
                                      <a:schemeClr val="tx1"/>
                                    </a:solidFill>
                                    <a:latin typeface="Cambria Math" panose="02040503050406030204" pitchFamily="18" charset="0"/>
                                  </a:rPr>
                                  <m:t> </m:t>
                                </m:r>
                                <m:groupChr>
                                  <m:groupChrPr>
                                    <m:chr m:val="→"/>
                                    <m:vertJc m:val="bot"/>
                                    <m:ctrlPr>
                                      <a:rPr lang="el-GR" b="0" i="1" smtClean="0">
                                        <a:solidFill>
                                          <a:schemeClr val="tx1"/>
                                        </a:solidFill>
                                        <a:latin typeface="Cambria Math" panose="02040503050406030204" pitchFamily="18" charset="0"/>
                                      </a:rPr>
                                    </m:ctrlPr>
                                  </m:groupChrPr>
                                  <m:e>
                                    <m:r>
                                      <m:rPr>
                                        <m:sty m:val="p"/>
                                      </m:rPr>
                                      <a:rPr lang="el-GR" b="0" i="0" smtClean="0">
                                        <a:solidFill>
                                          <a:schemeClr val="tx1"/>
                                        </a:solidFill>
                                        <a:latin typeface="Cambria Math" panose="02040503050406030204" pitchFamily="18" charset="0"/>
                                      </a:rPr>
                                      <m:t>Δ</m:t>
                                    </m:r>
                                  </m:e>
                                </m:groupChr>
                                <m:r>
                                  <a:rPr lang="en-US" b="0" i="1" smtClean="0">
                                    <a:solidFill>
                                      <a:schemeClr val="tx1"/>
                                    </a:solidFill>
                                    <a:latin typeface="Cambria Math" panose="02040503050406030204" pitchFamily="18" charset="0"/>
                                  </a:rPr>
                                  <m:t> </m:t>
                                </m:r>
                                <m:r>
                                  <a:rPr lang="en-US" b="0" i="1" smtClean="0">
                                    <a:solidFill>
                                      <a:schemeClr val="tx1"/>
                                    </a:solidFill>
                                    <a:latin typeface="Cambria Math" panose="02040503050406030204" pitchFamily="18" charset="0"/>
                                  </a:rPr>
                                  <m:t>𝐶𝑂</m:t>
                                </m:r>
                                <m:r>
                                  <a:rPr lang="en-US" b="0" i="1" smtClean="0">
                                    <a:solidFill>
                                      <a:schemeClr val="tx1"/>
                                    </a:solidFill>
                                    <a:latin typeface="Cambria Math" panose="02040503050406030204" pitchFamily="18" charset="0"/>
                                  </a:rPr>
                                  <m:t>+3</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𝐻</m:t>
                                    </m:r>
                                  </m:e>
                                  <m:sub>
                                    <m:r>
                                      <a:rPr lang="en-US" b="0" i="1" smtClean="0">
                                        <a:solidFill>
                                          <a:schemeClr val="tx1"/>
                                        </a:solidFill>
                                        <a:latin typeface="Cambria Math" panose="02040503050406030204" pitchFamily="18" charset="0"/>
                                      </a:rPr>
                                      <m:t>2</m:t>
                                    </m:r>
                                  </m:sub>
                                </m:sSub>
                              </m:oMath>
                            </m:oMathPara>
                          </a14:m>
                          <a:endParaRPr lang="en-US"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a:solidFill>
                                <a:schemeClr val="tx1"/>
                              </a:solidFill>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92462018"/>
                      </a:ext>
                    </a:extLst>
                  </a:tr>
                  <a:tr h="5486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𝐶𝑂</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2</m:t>
                                    </m:r>
                                  </m:sub>
                                </m:sSub>
                                <m:r>
                                  <a:rPr lang="en-US" b="0" i="1" smtClean="0">
                                    <a:latin typeface="Cambria Math" panose="02040503050406030204" pitchFamily="18" charset="0"/>
                                  </a:rPr>
                                  <m:t>𝑂</m:t>
                                </m:r>
                                <m:r>
                                  <a:rPr lang="en-US" b="0" i="1" smtClean="0">
                                    <a:latin typeface="Cambria Math" panose="02040503050406030204" pitchFamily="18" charset="0"/>
                                  </a:rPr>
                                  <m:t>→</m:t>
                                </m:r>
                                <m:r>
                                  <a:rPr lang="en-US" b="0" i="1" smtClean="0">
                                    <a:latin typeface="Cambria Math" panose="02040503050406030204" pitchFamily="18" charset="0"/>
                                  </a:rPr>
                                  <m:t>𝐶</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𝑂</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smtClean="0">
                                    <a:latin typeface="Cambria Math" panose="02040503050406030204" pitchFamily="18" charset="0"/>
                                  </a:rPr>
                                  <m:t>h𝑒𝑎𝑡</m:t>
                                </m:r>
                              </m:oMath>
                            </m:oMathPara>
                          </a14:m>
                          <a:endParaRPr lang="en-US" dirty="0"/>
                        </a:p>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3301037"/>
                      </a:ext>
                    </a:extLst>
                  </a:tr>
                </a:tbl>
              </a:graphicData>
            </a:graphic>
          </p:graphicFrame>
        </mc:Choice>
        <mc:Fallback xmlns="">
          <p:graphicFrame>
            <p:nvGraphicFramePr>
              <p:cNvPr id="5" name="Table 5">
                <a:extLst>
                  <a:ext uri="{FF2B5EF4-FFF2-40B4-BE49-F238E27FC236}">
                    <a16:creationId xmlns:a16="http://schemas.microsoft.com/office/drawing/2014/main" id="{2010FD39-BFE8-453E-B345-CFC5DF363710}"/>
                  </a:ext>
                </a:extLst>
              </p:cNvPr>
              <p:cNvGraphicFramePr>
                <a:graphicFrameLocks noGrp="1"/>
              </p:cNvGraphicFramePr>
              <p:nvPr>
                <p:extLst>
                  <p:ext uri="{D42A27DB-BD31-4B8C-83A1-F6EECF244321}">
                    <p14:modId xmlns:p14="http://schemas.microsoft.com/office/powerpoint/2010/main" val="4147934331"/>
                  </p:ext>
                </p:extLst>
              </p:nvPr>
            </p:nvGraphicFramePr>
            <p:xfrm>
              <a:off x="1524000" y="4099685"/>
              <a:ext cx="6096000" cy="1107821"/>
            </p:xfrm>
            <a:graphic>
              <a:graphicData uri="http://schemas.openxmlformats.org/drawingml/2006/table">
                <a:tbl>
                  <a:tblPr firstRow="1" bandRow="1">
                    <a:tableStyleId>{5C22544A-7EE6-4342-B048-85BDC9FD1C3A}</a:tableStyleId>
                  </a:tblPr>
                  <a:tblGrid>
                    <a:gridCol w="5582906">
                      <a:extLst>
                        <a:ext uri="{9D8B030D-6E8A-4147-A177-3AD203B41FA5}">
                          <a16:colId xmlns:a16="http://schemas.microsoft.com/office/drawing/2014/main" val="1603495402"/>
                        </a:ext>
                      </a:extLst>
                    </a:gridCol>
                    <a:gridCol w="513094">
                      <a:extLst>
                        <a:ext uri="{9D8B030D-6E8A-4147-A177-3AD203B41FA5}">
                          <a16:colId xmlns:a16="http://schemas.microsoft.com/office/drawing/2014/main" val="2491022184"/>
                        </a:ext>
                      </a:extLst>
                    </a:gridCol>
                  </a:tblGrid>
                  <a:tr h="467741">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4"/>
                          <a:stretch>
                            <a:fillRect t="-6494" r="-9170" b="-137662"/>
                          </a:stretch>
                        </a:blipFill>
                      </a:tcPr>
                    </a:tc>
                    <a:tc>
                      <a:txBody>
                        <a:bodyPr/>
                        <a:lstStyle/>
                        <a:p>
                          <a:r>
                            <a:rPr lang="en-US" b="0" dirty="0">
                              <a:solidFill>
                                <a:schemeClr val="tx1"/>
                              </a:solidFill>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92462018"/>
                      </a:ext>
                    </a:extLst>
                  </a:tr>
                  <a:tr h="640080">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4"/>
                          <a:stretch>
                            <a:fillRect t="-77358" r="-9170"/>
                          </a:stretch>
                        </a:blipFill>
                      </a:tcPr>
                    </a:tc>
                    <a:tc>
                      <a:txBody>
                        <a:bodyPr/>
                        <a:lstStyle/>
                        <a:p>
                          <a:r>
                            <a:rPr lang="en-US" dirty="0"/>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3301037"/>
                      </a:ext>
                    </a:extLst>
                  </a:tr>
                </a:tbl>
              </a:graphicData>
            </a:graphic>
          </p:graphicFrame>
        </mc:Fallback>
      </mc:AlternateContent>
    </p:spTree>
    <p:extLst>
      <p:ext uri="{BB962C8B-B14F-4D97-AF65-F5344CB8AC3E}">
        <p14:creationId xmlns:p14="http://schemas.microsoft.com/office/powerpoint/2010/main" val="387643814"/>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E6F99-196C-4FE3-902D-73A3599C588C}"/>
              </a:ext>
            </a:extLst>
          </p:cNvPr>
          <p:cNvSpPr>
            <a:spLocks noGrp="1"/>
          </p:cNvSpPr>
          <p:nvPr>
            <p:ph type="title"/>
          </p:nvPr>
        </p:nvSpPr>
        <p:spPr/>
        <p:txBody>
          <a:bodyPr/>
          <a:lstStyle/>
          <a:p>
            <a:r>
              <a:rPr lang="en-US" dirty="0"/>
              <a:t>Natural Gas reforming</a:t>
            </a:r>
          </a:p>
        </p:txBody>
      </p:sp>
      <p:sp>
        <p:nvSpPr>
          <p:cNvPr id="4" name="Slide Number Placeholder 3">
            <a:extLst>
              <a:ext uri="{FF2B5EF4-FFF2-40B4-BE49-F238E27FC236}">
                <a16:creationId xmlns:a16="http://schemas.microsoft.com/office/drawing/2014/main" id="{EF486D66-2686-4095-A9E4-203A5113901E}"/>
              </a:ext>
            </a:extLst>
          </p:cNvPr>
          <p:cNvSpPr>
            <a:spLocks noGrp="1"/>
          </p:cNvSpPr>
          <p:nvPr>
            <p:ph type="sldNum" sz="quarter" idx="12"/>
          </p:nvPr>
        </p:nvSpPr>
        <p:spPr/>
        <p:txBody>
          <a:bodyPr/>
          <a:lstStyle/>
          <a:p>
            <a:fld id="{4EC93DFA-70F6-4220-86AB-AD3183C08C91}" type="slidenum">
              <a:rPr lang="en-US" smtClean="0"/>
              <a:t>9</a:t>
            </a:fld>
            <a:endParaRPr lang="en-US" dirty="0"/>
          </a:p>
        </p:txBody>
      </p:sp>
      <p:sp>
        <p:nvSpPr>
          <p:cNvPr id="5" name="Rectangle 4">
            <a:extLst>
              <a:ext uri="{FF2B5EF4-FFF2-40B4-BE49-F238E27FC236}">
                <a16:creationId xmlns:a16="http://schemas.microsoft.com/office/drawing/2014/main" id="{D899CADD-05F1-42F0-918E-84EB7FD5ACC3}"/>
              </a:ext>
            </a:extLst>
          </p:cNvPr>
          <p:cNvSpPr/>
          <p:nvPr/>
        </p:nvSpPr>
        <p:spPr>
          <a:xfrm>
            <a:off x="743578" y="2888895"/>
            <a:ext cx="1783582" cy="5828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Desulfurization</a:t>
            </a:r>
          </a:p>
        </p:txBody>
      </p:sp>
      <p:sp>
        <p:nvSpPr>
          <p:cNvPr id="7" name="Rectangle 6">
            <a:extLst>
              <a:ext uri="{FF2B5EF4-FFF2-40B4-BE49-F238E27FC236}">
                <a16:creationId xmlns:a16="http://schemas.microsoft.com/office/drawing/2014/main" id="{7135241C-5202-493B-A239-58779F10A6A1}"/>
              </a:ext>
            </a:extLst>
          </p:cNvPr>
          <p:cNvSpPr/>
          <p:nvPr/>
        </p:nvSpPr>
        <p:spPr>
          <a:xfrm>
            <a:off x="3315953" y="2888895"/>
            <a:ext cx="1396721" cy="5828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Reformer</a:t>
            </a:r>
          </a:p>
        </p:txBody>
      </p:sp>
      <p:sp>
        <p:nvSpPr>
          <p:cNvPr id="8" name="Rectangle 7">
            <a:extLst>
              <a:ext uri="{FF2B5EF4-FFF2-40B4-BE49-F238E27FC236}">
                <a16:creationId xmlns:a16="http://schemas.microsoft.com/office/drawing/2014/main" id="{B243B760-45DB-4928-9C64-CF4FE963C717}"/>
              </a:ext>
            </a:extLst>
          </p:cNvPr>
          <p:cNvSpPr/>
          <p:nvPr/>
        </p:nvSpPr>
        <p:spPr>
          <a:xfrm>
            <a:off x="5571813" y="2888895"/>
            <a:ext cx="1783581" cy="5828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Heat Recovery</a:t>
            </a:r>
          </a:p>
        </p:txBody>
      </p:sp>
      <p:sp>
        <p:nvSpPr>
          <p:cNvPr id="9" name="Rectangle 8">
            <a:extLst>
              <a:ext uri="{FF2B5EF4-FFF2-40B4-BE49-F238E27FC236}">
                <a16:creationId xmlns:a16="http://schemas.microsoft.com/office/drawing/2014/main" id="{73B5E23F-AC09-4271-933B-5F31B124026B}"/>
              </a:ext>
            </a:extLst>
          </p:cNvPr>
          <p:cNvSpPr/>
          <p:nvPr/>
        </p:nvSpPr>
        <p:spPr>
          <a:xfrm>
            <a:off x="6319159" y="5016690"/>
            <a:ext cx="2014694" cy="5828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Shift Conversion</a:t>
            </a:r>
          </a:p>
        </p:txBody>
      </p:sp>
      <p:sp>
        <p:nvSpPr>
          <p:cNvPr id="10" name="Rectangle 9">
            <a:extLst>
              <a:ext uri="{FF2B5EF4-FFF2-40B4-BE49-F238E27FC236}">
                <a16:creationId xmlns:a16="http://schemas.microsoft.com/office/drawing/2014/main" id="{12A7F6D8-CC38-4DC1-B2B9-C6301ED63137}"/>
              </a:ext>
            </a:extLst>
          </p:cNvPr>
          <p:cNvSpPr/>
          <p:nvPr/>
        </p:nvSpPr>
        <p:spPr>
          <a:xfrm>
            <a:off x="3734640" y="5034219"/>
            <a:ext cx="1837173" cy="5828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a:t>
            </a:r>
            <a:r>
              <a:rPr lang="en-US" baseline="-25000" dirty="0"/>
              <a:t>2</a:t>
            </a:r>
            <a:r>
              <a:rPr lang="en-US" dirty="0"/>
              <a:t> Recovery</a:t>
            </a:r>
          </a:p>
        </p:txBody>
      </p:sp>
      <p:sp>
        <p:nvSpPr>
          <p:cNvPr id="11" name="Rectangle 10">
            <a:extLst>
              <a:ext uri="{FF2B5EF4-FFF2-40B4-BE49-F238E27FC236}">
                <a16:creationId xmlns:a16="http://schemas.microsoft.com/office/drawing/2014/main" id="{AFAFCCFC-6763-4F2D-AA85-78092015EDAE}"/>
              </a:ext>
            </a:extLst>
          </p:cNvPr>
          <p:cNvSpPr/>
          <p:nvPr/>
        </p:nvSpPr>
        <p:spPr>
          <a:xfrm>
            <a:off x="1528589" y="5034219"/>
            <a:ext cx="1500554" cy="5828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Methanation</a:t>
            </a:r>
          </a:p>
        </p:txBody>
      </p:sp>
      <p:sp>
        <p:nvSpPr>
          <p:cNvPr id="12" name="Rectangle 11">
            <a:extLst>
              <a:ext uri="{FF2B5EF4-FFF2-40B4-BE49-F238E27FC236}">
                <a16:creationId xmlns:a16="http://schemas.microsoft.com/office/drawing/2014/main" id="{C244A194-E9D1-4C48-8BC6-D0746116E5C4}"/>
              </a:ext>
            </a:extLst>
          </p:cNvPr>
          <p:cNvSpPr/>
          <p:nvPr/>
        </p:nvSpPr>
        <p:spPr>
          <a:xfrm>
            <a:off x="4014314" y="1901250"/>
            <a:ext cx="1826289" cy="5828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Heat Exchange</a:t>
            </a:r>
          </a:p>
        </p:txBody>
      </p:sp>
      <p:cxnSp>
        <p:nvCxnSpPr>
          <p:cNvPr id="14" name="Straight Arrow Connector 13">
            <a:extLst>
              <a:ext uri="{FF2B5EF4-FFF2-40B4-BE49-F238E27FC236}">
                <a16:creationId xmlns:a16="http://schemas.microsoft.com/office/drawing/2014/main" id="{0BF79BD6-C9A4-4C07-B3E7-3914666741A4}"/>
              </a:ext>
            </a:extLst>
          </p:cNvPr>
          <p:cNvCxnSpPr>
            <a:stCxn id="5" idx="3"/>
            <a:endCxn id="7" idx="1"/>
          </p:cNvCxnSpPr>
          <p:nvPr/>
        </p:nvCxnSpPr>
        <p:spPr>
          <a:xfrm>
            <a:off x="2527160" y="3180298"/>
            <a:ext cx="78879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61A336A-2CC5-47FF-8329-B6B04E73F7C8}"/>
              </a:ext>
            </a:extLst>
          </p:cNvPr>
          <p:cNvCxnSpPr>
            <a:stCxn id="7" idx="3"/>
            <a:endCxn id="8" idx="1"/>
          </p:cNvCxnSpPr>
          <p:nvPr/>
        </p:nvCxnSpPr>
        <p:spPr>
          <a:xfrm>
            <a:off x="4712674" y="3180298"/>
            <a:ext cx="85913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Connector: Elbow 18">
            <a:extLst>
              <a:ext uri="{FF2B5EF4-FFF2-40B4-BE49-F238E27FC236}">
                <a16:creationId xmlns:a16="http://schemas.microsoft.com/office/drawing/2014/main" id="{22E5374E-4223-4E58-B880-861FE8A32EB6}"/>
              </a:ext>
            </a:extLst>
          </p:cNvPr>
          <p:cNvCxnSpPr>
            <a:stCxn id="8" idx="2"/>
            <a:endCxn id="9" idx="0"/>
          </p:cNvCxnSpPr>
          <p:nvPr/>
        </p:nvCxnSpPr>
        <p:spPr>
          <a:xfrm rot="16200000" flipH="1">
            <a:off x="6122560" y="3812744"/>
            <a:ext cx="1544990" cy="862902"/>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8562AE1-14A5-4622-A8E3-8105901D2430}"/>
              </a:ext>
            </a:extLst>
          </p:cNvPr>
          <p:cNvCxnSpPr>
            <a:stCxn id="9" idx="1"/>
            <a:endCxn id="10" idx="3"/>
          </p:cNvCxnSpPr>
          <p:nvPr/>
        </p:nvCxnSpPr>
        <p:spPr>
          <a:xfrm flipH="1">
            <a:off x="5571813" y="5308093"/>
            <a:ext cx="747346" cy="175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D6DB872-4CF8-4769-AB87-93D374DA9B26}"/>
              </a:ext>
            </a:extLst>
          </p:cNvPr>
          <p:cNvCxnSpPr>
            <a:stCxn id="10" idx="1"/>
            <a:endCxn id="11" idx="3"/>
          </p:cNvCxnSpPr>
          <p:nvPr/>
        </p:nvCxnSpPr>
        <p:spPr>
          <a:xfrm flipH="1">
            <a:off x="3029143" y="5325622"/>
            <a:ext cx="70549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Connector: Elbow 26">
            <a:extLst>
              <a:ext uri="{FF2B5EF4-FFF2-40B4-BE49-F238E27FC236}">
                <a16:creationId xmlns:a16="http://schemas.microsoft.com/office/drawing/2014/main" id="{7B4BEF92-C6D6-40A5-923F-378E2191BEBF}"/>
              </a:ext>
            </a:extLst>
          </p:cNvPr>
          <p:cNvCxnSpPr>
            <a:cxnSpLocks/>
            <a:stCxn id="8" idx="0"/>
            <a:endCxn id="12" idx="3"/>
          </p:cNvCxnSpPr>
          <p:nvPr/>
        </p:nvCxnSpPr>
        <p:spPr>
          <a:xfrm rot="16200000" flipV="1">
            <a:off x="5803983" y="2229273"/>
            <a:ext cx="696242" cy="623001"/>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Connector: Elbow 28">
            <a:extLst>
              <a:ext uri="{FF2B5EF4-FFF2-40B4-BE49-F238E27FC236}">
                <a16:creationId xmlns:a16="http://schemas.microsoft.com/office/drawing/2014/main" id="{B8C3F7BD-B313-4AE6-BF2E-78117705FBD7}"/>
              </a:ext>
            </a:extLst>
          </p:cNvPr>
          <p:cNvCxnSpPr>
            <a:cxnSpLocks/>
            <a:stCxn id="12" idx="1"/>
          </p:cNvCxnSpPr>
          <p:nvPr/>
        </p:nvCxnSpPr>
        <p:spPr>
          <a:xfrm rot="10800000" flipV="1">
            <a:off x="2921556" y="2192653"/>
            <a:ext cx="1092758" cy="987644"/>
          </a:xfrm>
          <a:prstGeom prst="bentConnector3">
            <a:avLst>
              <a:gd name="adj1" fmla="val 100115"/>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404E4F30-2775-4739-B51D-60ACC607BBEB}"/>
              </a:ext>
            </a:extLst>
          </p:cNvPr>
          <p:cNvSpPr txBox="1"/>
          <p:nvPr/>
        </p:nvSpPr>
        <p:spPr>
          <a:xfrm>
            <a:off x="241160" y="2024950"/>
            <a:ext cx="723481" cy="369332"/>
          </a:xfrm>
          <a:prstGeom prst="rect">
            <a:avLst/>
          </a:prstGeom>
          <a:noFill/>
        </p:spPr>
        <p:txBody>
          <a:bodyPr wrap="square" rtlCol="0">
            <a:spAutoFit/>
          </a:bodyPr>
          <a:lstStyle/>
          <a:p>
            <a:r>
              <a:rPr lang="en-US" dirty="0"/>
              <a:t>CH</a:t>
            </a:r>
            <a:r>
              <a:rPr lang="en-US" baseline="-25000" dirty="0"/>
              <a:t>4</a:t>
            </a:r>
            <a:endParaRPr lang="en-US" dirty="0"/>
          </a:p>
        </p:txBody>
      </p:sp>
      <p:sp>
        <p:nvSpPr>
          <p:cNvPr id="32" name="TextBox 31">
            <a:extLst>
              <a:ext uri="{FF2B5EF4-FFF2-40B4-BE49-F238E27FC236}">
                <a16:creationId xmlns:a16="http://schemas.microsoft.com/office/drawing/2014/main" id="{3EE71615-C90E-4274-9FE1-406010D56DE3}"/>
              </a:ext>
            </a:extLst>
          </p:cNvPr>
          <p:cNvSpPr txBox="1"/>
          <p:nvPr/>
        </p:nvSpPr>
        <p:spPr>
          <a:xfrm>
            <a:off x="6744959" y="1555097"/>
            <a:ext cx="1163094" cy="369332"/>
          </a:xfrm>
          <a:prstGeom prst="rect">
            <a:avLst/>
          </a:prstGeom>
          <a:noFill/>
        </p:spPr>
        <p:txBody>
          <a:bodyPr wrap="square" rtlCol="0">
            <a:spAutoFit/>
          </a:bodyPr>
          <a:lstStyle/>
          <a:p>
            <a:r>
              <a:rPr lang="en-US" dirty="0"/>
              <a:t>H</a:t>
            </a:r>
            <a:r>
              <a:rPr lang="en-US" baseline="-25000" dirty="0"/>
              <a:t>2</a:t>
            </a:r>
            <a:r>
              <a:rPr lang="en-US" dirty="0"/>
              <a:t>O</a:t>
            </a:r>
          </a:p>
        </p:txBody>
      </p:sp>
      <p:sp>
        <p:nvSpPr>
          <p:cNvPr id="33" name="TextBox 32">
            <a:extLst>
              <a:ext uri="{FF2B5EF4-FFF2-40B4-BE49-F238E27FC236}">
                <a16:creationId xmlns:a16="http://schemas.microsoft.com/office/drawing/2014/main" id="{08D8E67E-B8CD-4FD6-A761-62738BFAF7C7}"/>
              </a:ext>
            </a:extLst>
          </p:cNvPr>
          <p:cNvSpPr txBox="1"/>
          <p:nvPr/>
        </p:nvSpPr>
        <p:spPr>
          <a:xfrm>
            <a:off x="964641" y="3874862"/>
            <a:ext cx="1341455" cy="369332"/>
          </a:xfrm>
          <a:prstGeom prst="rect">
            <a:avLst/>
          </a:prstGeom>
          <a:noFill/>
        </p:spPr>
        <p:txBody>
          <a:bodyPr wrap="square" rtlCol="0">
            <a:spAutoFit/>
          </a:bodyPr>
          <a:lstStyle/>
          <a:p>
            <a:pPr algn="ctr"/>
            <a:r>
              <a:rPr lang="en-US" dirty="0"/>
              <a:t>Sulfur</a:t>
            </a:r>
          </a:p>
        </p:txBody>
      </p:sp>
      <p:sp>
        <p:nvSpPr>
          <p:cNvPr id="34" name="TextBox 33">
            <a:extLst>
              <a:ext uri="{FF2B5EF4-FFF2-40B4-BE49-F238E27FC236}">
                <a16:creationId xmlns:a16="http://schemas.microsoft.com/office/drawing/2014/main" id="{3B29CA93-1462-4EC6-BE76-F92EBA9192FC}"/>
              </a:ext>
            </a:extLst>
          </p:cNvPr>
          <p:cNvSpPr txBox="1"/>
          <p:nvPr/>
        </p:nvSpPr>
        <p:spPr>
          <a:xfrm>
            <a:off x="3371219" y="3867820"/>
            <a:ext cx="1286189" cy="369332"/>
          </a:xfrm>
          <a:prstGeom prst="rect">
            <a:avLst/>
          </a:prstGeom>
          <a:noFill/>
        </p:spPr>
        <p:txBody>
          <a:bodyPr wrap="square" rtlCol="0">
            <a:spAutoFit/>
          </a:bodyPr>
          <a:lstStyle/>
          <a:p>
            <a:pPr algn="ctr"/>
            <a:r>
              <a:rPr lang="en-US" dirty="0"/>
              <a:t>Fuel</a:t>
            </a:r>
          </a:p>
        </p:txBody>
      </p:sp>
      <p:sp>
        <p:nvSpPr>
          <p:cNvPr id="35" name="TextBox 34">
            <a:extLst>
              <a:ext uri="{FF2B5EF4-FFF2-40B4-BE49-F238E27FC236}">
                <a16:creationId xmlns:a16="http://schemas.microsoft.com/office/drawing/2014/main" id="{812A9312-827D-4DC4-908C-47846CB69316}"/>
              </a:ext>
            </a:extLst>
          </p:cNvPr>
          <p:cNvSpPr txBox="1"/>
          <p:nvPr/>
        </p:nvSpPr>
        <p:spPr>
          <a:xfrm>
            <a:off x="4120663" y="6091072"/>
            <a:ext cx="1065125" cy="369332"/>
          </a:xfrm>
          <a:prstGeom prst="rect">
            <a:avLst/>
          </a:prstGeom>
          <a:noFill/>
        </p:spPr>
        <p:txBody>
          <a:bodyPr wrap="square" rtlCol="0">
            <a:spAutoFit/>
          </a:bodyPr>
          <a:lstStyle/>
          <a:p>
            <a:pPr algn="ctr"/>
            <a:r>
              <a:rPr lang="en-US" dirty="0"/>
              <a:t>CO</a:t>
            </a:r>
            <a:r>
              <a:rPr lang="en-US" baseline="-25000" dirty="0"/>
              <a:t>2</a:t>
            </a:r>
            <a:endParaRPr lang="en-US" dirty="0"/>
          </a:p>
        </p:txBody>
      </p:sp>
      <p:sp>
        <p:nvSpPr>
          <p:cNvPr id="36" name="TextBox 35">
            <a:extLst>
              <a:ext uri="{FF2B5EF4-FFF2-40B4-BE49-F238E27FC236}">
                <a16:creationId xmlns:a16="http://schemas.microsoft.com/office/drawing/2014/main" id="{A0220CBA-0141-4D61-83E5-14768822F509}"/>
              </a:ext>
            </a:extLst>
          </p:cNvPr>
          <p:cNvSpPr txBox="1"/>
          <p:nvPr/>
        </p:nvSpPr>
        <p:spPr>
          <a:xfrm>
            <a:off x="487342" y="5139725"/>
            <a:ext cx="477299" cy="369332"/>
          </a:xfrm>
          <a:prstGeom prst="rect">
            <a:avLst/>
          </a:prstGeom>
          <a:noFill/>
        </p:spPr>
        <p:txBody>
          <a:bodyPr wrap="square" rtlCol="0">
            <a:spAutoFit/>
          </a:bodyPr>
          <a:lstStyle/>
          <a:p>
            <a:r>
              <a:rPr lang="en-US" dirty="0"/>
              <a:t>H</a:t>
            </a:r>
            <a:r>
              <a:rPr lang="en-US" baseline="-25000" dirty="0"/>
              <a:t>2</a:t>
            </a:r>
            <a:endParaRPr lang="en-US" dirty="0"/>
          </a:p>
        </p:txBody>
      </p:sp>
      <p:cxnSp>
        <p:nvCxnSpPr>
          <p:cNvPr id="43" name="Connector: Elbow 42">
            <a:extLst>
              <a:ext uri="{FF2B5EF4-FFF2-40B4-BE49-F238E27FC236}">
                <a16:creationId xmlns:a16="http://schemas.microsoft.com/office/drawing/2014/main" id="{90760DCF-C66D-42EA-9051-2B7E6A669E05}"/>
              </a:ext>
            </a:extLst>
          </p:cNvPr>
          <p:cNvCxnSpPr>
            <a:cxnSpLocks/>
            <a:endCxn id="5" idx="1"/>
          </p:cNvCxnSpPr>
          <p:nvPr/>
        </p:nvCxnSpPr>
        <p:spPr>
          <a:xfrm rot="16200000" flipH="1">
            <a:off x="242081" y="2678800"/>
            <a:ext cx="774393" cy="228602"/>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Connector: Elbow 45">
            <a:extLst>
              <a:ext uri="{FF2B5EF4-FFF2-40B4-BE49-F238E27FC236}">
                <a16:creationId xmlns:a16="http://schemas.microsoft.com/office/drawing/2014/main" id="{46AB1218-7C7E-466A-B39B-A313B9136E62}"/>
              </a:ext>
            </a:extLst>
          </p:cNvPr>
          <p:cNvCxnSpPr>
            <a:cxnSpLocks/>
            <a:endCxn id="12" idx="0"/>
          </p:cNvCxnSpPr>
          <p:nvPr/>
        </p:nvCxnSpPr>
        <p:spPr>
          <a:xfrm rot="10800000" flipV="1">
            <a:off x="4927459" y="1747068"/>
            <a:ext cx="1846388" cy="154182"/>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F1E4A69C-D1A7-433D-A4DD-EEA301D09195}"/>
              </a:ext>
            </a:extLst>
          </p:cNvPr>
          <p:cNvCxnSpPr>
            <a:stCxn id="34" idx="0"/>
            <a:endCxn id="7" idx="2"/>
          </p:cNvCxnSpPr>
          <p:nvPr/>
        </p:nvCxnSpPr>
        <p:spPr>
          <a:xfrm flipV="1">
            <a:off x="4014314" y="3471700"/>
            <a:ext cx="0" cy="3961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EB2B36EF-DAAA-4E7B-9806-7C3D774A1E13}"/>
              </a:ext>
            </a:extLst>
          </p:cNvPr>
          <p:cNvCxnSpPr>
            <a:stCxn id="5" idx="2"/>
            <a:endCxn id="33" idx="0"/>
          </p:cNvCxnSpPr>
          <p:nvPr/>
        </p:nvCxnSpPr>
        <p:spPr>
          <a:xfrm>
            <a:off x="1635369" y="3471700"/>
            <a:ext cx="0" cy="4031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29BB372D-67EB-45E3-A5A3-A1EBD4FB7B24}"/>
              </a:ext>
            </a:extLst>
          </p:cNvPr>
          <p:cNvCxnSpPr>
            <a:cxnSpLocks/>
            <a:stCxn id="11" idx="1"/>
            <a:endCxn id="36" idx="3"/>
          </p:cNvCxnSpPr>
          <p:nvPr/>
        </p:nvCxnSpPr>
        <p:spPr>
          <a:xfrm flipH="1" flipV="1">
            <a:off x="964641" y="5324391"/>
            <a:ext cx="563948" cy="12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D6061363-770A-45A2-8803-0FA4C8EC1A69}"/>
              </a:ext>
            </a:extLst>
          </p:cNvPr>
          <p:cNvCxnSpPr>
            <a:cxnSpLocks/>
            <a:stCxn id="10" idx="2"/>
            <a:endCxn id="35" idx="0"/>
          </p:cNvCxnSpPr>
          <p:nvPr/>
        </p:nvCxnSpPr>
        <p:spPr>
          <a:xfrm flipH="1">
            <a:off x="4653226" y="5617024"/>
            <a:ext cx="1" cy="4740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1735315"/>
      </p:ext>
    </p:extLst>
  </p:cSld>
  <p:clrMapOvr>
    <a:masterClrMapping/>
  </p:clrMapOvr>
  <p:extLst>
    <p:ext uri="{6950BFC3-D8DA-4A85-94F7-54DA5524770B}">
      <p188:commentRel xmlns:p188="http://schemas.microsoft.com/office/powerpoint/2018/8/main" r:id="rId2"/>
    </p:ext>
  </p:extLst>
</p:sld>
</file>

<file path=ppt/theme/theme1.xml><?xml version="1.0" encoding="utf-8"?>
<a:theme xmlns:a="http://schemas.openxmlformats.org/drawingml/2006/main" name="One Energy Presentations">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_OE MASTER Presentation Layout - Standard Page_20190429" id="{9A4FFCF9-717A-4A76-8E13-CBA647C257D6}" vid="{7FEEE67B-B7F2-4F58-85B4-5BE7860371E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_OE MASTER Presentation Layout - Standard Page_20190429</Template>
  <TotalTime>16366</TotalTime>
  <Words>1488</Words>
  <Application>Microsoft Office PowerPoint</Application>
  <PresentationFormat>On-screen Show (4:3)</PresentationFormat>
  <Paragraphs>227</Paragraphs>
  <Slides>30</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Arial</vt:lpstr>
      <vt:lpstr>Calibri</vt:lpstr>
      <vt:lpstr>Cambria Math</vt:lpstr>
      <vt:lpstr>Century Gothic</vt:lpstr>
      <vt:lpstr>Palatino Linotype</vt:lpstr>
      <vt:lpstr>Wingdings</vt:lpstr>
      <vt:lpstr>One Energy Presentations</vt:lpstr>
      <vt:lpstr>PowerPoint Presentation</vt:lpstr>
      <vt:lpstr>Hydrogen</vt:lpstr>
      <vt:lpstr>What is hydrogen</vt:lpstr>
      <vt:lpstr>What is hydrogen</vt:lpstr>
      <vt:lpstr>Production</vt:lpstr>
      <vt:lpstr>How is hydrogen produced</vt:lpstr>
      <vt:lpstr>How is hydrogen Gas produced</vt:lpstr>
      <vt:lpstr>Natural gas reforming</vt:lpstr>
      <vt:lpstr>Natural Gas reforming</vt:lpstr>
      <vt:lpstr>Gasification</vt:lpstr>
      <vt:lpstr>Gasification</vt:lpstr>
      <vt:lpstr>Water Electrolysis</vt:lpstr>
      <vt:lpstr>Alkaline water electrolysis</vt:lpstr>
      <vt:lpstr>Solid oxide water electrolysis</vt:lpstr>
      <vt:lpstr>PEM Water electrolysis</vt:lpstr>
      <vt:lpstr>Industrial Electrolyzers</vt:lpstr>
      <vt:lpstr>Hydrogen color scale</vt:lpstr>
      <vt:lpstr>Use as fuel</vt:lpstr>
      <vt:lpstr>How is hydrogen used for fuel</vt:lpstr>
      <vt:lpstr>Hydrogen fuel cells</vt:lpstr>
      <vt:lpstr>Hydrogen Fuel cells</vt:lpstr>
      <vt:lpstr>Hydrogen fuel cells</vt:lpstr>
      <vt:lpstr>Hydrogen Gas Storage</vt:lpstr>
      <vt:lpstr>Market</vt:lpstr>
      <vt:lpstr>Hydrogen market</vt:lpstr>
      <vt:lpstr>State of hydrogen in U.S.</vt:lpstr>
      <vt:lpstr>Low carbon fuel standard And Carbon Intensity value</vt:lpstr>
      <vt:lpstr>Carbon intensity value</vt:lpstr>
      <vt:lpstr>Government programs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Kevin Paggett</dc:creator>
  <cp:lastModifiedBy>Kevin Padgett</cp:lastModifiedBy>
  <cp:revision>158</cp:revision>
  <dcterms:created xsi:type="dcterms:W3CDTF">2021-12-01T21:48:34Z</dcterms:created>
  <dcterms:modified xsi:type="dcterms:W3CDTF">2022-05-31T20:55:58Z</dcterms:modified>
</cp:coreProperties>
</file>