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6" r:id="rId3"/>
    <p:sldId id="259" r:id="rId4"/>
    <p:sldId id="260" r:id="rId5"/>
    <p:sldId id="262" r:id="rId6"/>
    <p:sldId id="268" r:id="rId7"/>
    <p:sldId id="261" r:id="rId8"/>
    <p:sldId id="264" r:id="rId9"/>
    <p:sldId id="263" r:id="rId10"/>
    <p:sldId id="267" r:id="rId11"/>
    <p:sldId id="265" r:id="rId12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BB678A-A431-0E97-7A75-575816BA3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33B0C-AA87-F6FF-41FC-9AF69323C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CC25-2BC1-4D59-80E7-F06DA60CC8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4707A-8AF7-F111-2A1A-10F80978A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F993C-D28E-1127-1E2F-08BA2B5D9F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312A-B993-419A-BC1C-5E4A0732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2" cy="568642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825" y="5780384"/>
            <a:ext cx="9105899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836809"/>
            <a:ext cx="284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12385 Township Rd</a:t>
            </a:r>
            <a:r>
              <a:rPr lang="en-US" sz="800" b="1" baseline="0" dirty="0">
                <a:solidFill>
                  <a:schemeClr val="tx1"/>
                </a:solidFill>
                <a:latin typeface="Palatino Linotype" panose="02040502050505030304" pitchFamily="18" charset="0"/>
              </a:rPr>
              <a:t> 215 | PO Box 894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chemeClr val="tx1"/>
                </a:solidFill>
                <a:latin typeface="Palatino Linotype" panose="02040502050505030304" pitchFamily="18" charset="0"/>
              </a:rPr>
              <a:t>Findlay, Ohio 45840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877-298-5853</a:t>
            </a:r>
            <a:r>
              <a:rPr lang="en-US" sz="800" b="1" kern="1200" baseline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 | </a:t>
            </a:r>
            <a:r>
              <a:rPr lang="en-US" sz="800" b="1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www.oneenergy.com</a:t>
            </a: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39" y="5895577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18544-6038-4E55-83AB-2BDF38AC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13233" y="6252604"/>
            <a:ext cx="2841625" cy="328264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latin typeface="Palatino Linotype" panose="02040502050505030304" pitchFamily="18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[Date]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7DC1C58-D316-79AA-9DA1-4AAE5615C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77" y="263436"/>
            <a:ext cx="234165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9F6BC-BD2C-480D-AE7A-AC0D1779272C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741A1-E075-4A77-8317-1C6D1E49FF66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C7A17-4B7D-4D6E-B9C2-D28203B9BD80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" y="1371602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6" y="2299018"/>
            <a:ext cx="7419975" cy="931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0D938A8-2BFB-69C0-3D68-3DEA2D9FB0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9" y="78982"/>
            <a:ext cx="1903542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37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7" y="365128"/>
            <a:ext cx="9629503" cy="7872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37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7" y="365128"/>
            <a:ext cx="9629503" cy="4447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6" y="809899"/>
            <a:ext cx="9629503" cy="4175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832" y="365125"/>
            <a:ext cx="9636967" cy="763879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3E46F-87FE-46F2-961E-ECA482E6E173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52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DA33A-E54C-442D-9186-352CD1C3D61D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A9B29F-4592-471E-BAC3-27AE3182B56C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1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6BD660-C672-4606-9D09-165DFF4FC29C}" type="datetime1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463DC-FC82-4ED9-AC86-9975A7C3DDCC}" type="datetime1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F9001-50EA-470E-A2C4-93317094E12C}" type="datetime1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C09D4-84DB-4B78-AF1D-B934C8797209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extLst>
              <a:ext uri="{FF2B5EF4-FFF2-40B4-BE49-F238E27FC236}">
                <a16:creationId xmlns:a16="http://schemas.microsoft.com/office/drawing/2014/main" id="{E925A04D-FFC3-41E8-A65A-0DA93D647F8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" y="1346954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</p:spPr>
        <p:txBody>
          <a:bodyPr vert="horz" wrap="square" lIns="19977" tIns="19977" rIns="19977" bIns="19977" numCol="1" anchor="t" anchorCtr="0" compatLnSpc="1">
            <a:prstTxWarp prst="textNoShape">
              <a:avLst/>
            </a:prstTxWarp>
          </a:bodyPr>
          <a:lstStyle/>
          <a:p>
            <a:endParaRPr lang="en-US" sz="98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4D5C5-A93C-448B-A59D-87FD2E2F8F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789492" cy="77347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270F08E-6621-467B-946F-E5746046A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0E1AD1-8C34-4217-B81B-B9ABC8BB3121}" type="datetime1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A86FF8-ED9A-40E0-B7F7-94183140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90CC94-2CD6-4679-87E2-1EF7B7DD2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Palatino Linotype" panose="02040502050505030304" pitchFamily="18" charset="0"/>
              </a:defRPr>
            </a:lvl1pPr>
          </a:lstStyle>
          <a:p>
            <a:fld id="{4EC93DFA-70F6-4220-86AB-AD3183C08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4E28BD79-2F4A-4B3C-A60F-F0711422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56" y="365125"/>
            <a:ext cx="9364743" cy="77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744C55-5E63-434E-809C-34036DDB3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  <p:sldLayoutId id="2147483650" r:id="rId14"/>
    <p:sldLayoutId id="2147483661" r:id="rId1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ing@oneenergyllc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B4AD9B-AE52-4063-8B3D-786BCCAC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232" y="6354666"/>
            <a:ext cx="1955952" cy="4616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NAME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558D5-E54E-48D1-80CF-F4419F2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2" cy="5686425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E07608-9446-4B1A-B265-1752D2DA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5780384"/>
            <a:ext cx="9105899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KNOWLEDGE NIGHT: RECRUITING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65DE0-E19C-47B6-9CEF-10E73CED6896}"/>
              </a:ext>
            </a:extLst>
          </p:cNvPr>
          <p:cNvSpPr txBox="1"/>
          <p:nvPr/>
        </p:nvSpPr>
        <p:spPr>
          <a:xfrm>
            <a:off x="9313232" y="5911281"/>
            <a:ext cx="293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B0C644-A3F8-4631-A9FE-658609EA3C25}"/>
              </a:ext>
            </a:extLst>
          </p:cNvPr>
          <p:cNvCxnSpPr>
            <a:cxnSpLocks/>
          </p:cNvCxnSpPr>
          <p:nvPr/>
        </p:nvCxnSpPr>
        <p:spPr>
          <a:xfrm>
            <a:off x="9314339" y="5895577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5B983DE-29A5-76D8-6FC2-A967DAD6A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77" y="263436"/>
            <a:ext cx="234165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5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E607-14C2-4AF6-3B5A-FBCBC3D6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7021-FF24-9035-8E79-F5F66F97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breaks!</a:t>
            </a:r>
          </a:p>
          <a:p>
            <a:r>
              <a:rPr lang="en-US" dirty="0"/>
              <a:t>Drink water!</a:t>
            </a:r>
          </a:p>
          <a:p>
            <a:r>
              <a:rPr lang="en-US" dirty="0"/>
              <a:t>Be friendly! </a:t>
            </a:r>
          </a:p>
          <a:p>
            <a:r>
              <a:rPr lang="en-US" dirty="0"/>
              <a:t>Exit the conversation when you need to</a:t>
            </a:r>
          </a:p>
          <a:p>
            <a:r>
              <a:rPr lang="en-US" dirty="0"/>
              <a:t>Know when to call in reinforcements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0A0AE-696E-6B14-44A1-130B85E6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3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72A4-07FF-987E-FCA6-5A05F973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0F55-3E14-32AC-242C-9F9F988F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9D7DC-3902-F4FF-19B1-111F3F00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7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FDF1-3907-EA76-FDB8-EE82BC30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SCHEDULE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2C4B1B2-414C-C95B-BED1-54C2B8C84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222579"/>
              </p:ext>
            </p:extLst>
          </p:nvPr>
        </p:nvGraphicFramePr>
        <p:xfrm>
          <a:off x="787864" y="1607511"/>
          <a:ext cx="10856052" cy="3977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14013">
                  <a:extLst>
                    <a:ext uri="{9D8B030D-6E8A-4147-A177-3AD203B41FA5}">
                      <a16:colId xmlns:a16="http://schemas.microsoft.com/office/drawing/2014/main" val="1775013010"/>
                    </a:ext>
                  </a:extLst>
                </a:gridCol>
                <a:gridCol w="2714013">
                  <a:extLst>
                    <a:ext uri="{9D8B030D-6E8A-4147-A177-3AD203B41FA5}">
                      <a16:colId xmlns:a16="http://schemas.microsoft.com/office/drawing/2014/main" val="2660991316"/>
                    </a:ext>
                  </a:extLst>
                </a:gridCol>
                <a:gridCol w="1946597">
                  <a:extLst>
                    <a:ext uri="{9D8B030D-6E8A-4147-A177-3AD203B41FA5}">
                      <a16:colId xmlns:a16="http://schemas.microsoft.com/office/drawing/2014/main" val="2498581083"/>
                    </a:ext>
                  </a:extLst>
                </a:gridCol>
                <a:gridCol w="3481429">
                  <a:extLst>
                    <a:ext uri="{9D8B030D-6E8A-4147-A177-3AD203B41FA5}">
                      <a16:colId xmlns:a16="http://schemas.microsoft.com/office/drawing/2014/main" val="2858538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Attendees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1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 of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Person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9/12/2022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JG, BC, KP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5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 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Person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9/16/2022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DB, KP, RW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0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 of 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Virtual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9/19/2022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CH, 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31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OSU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Virtual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9/20/2022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CG, JC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64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Colorado School of Mines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Virtual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9/21/2022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725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 of Minn.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Person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9/21/2022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CG, 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73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Toledo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Person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9/21/2022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CB, EB, 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94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Virtual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9/28/2022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DP, 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21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Virtual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9/28 -29/2022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(CH, JG -28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)(EB, KP – 29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6538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4EDD2-5DBB-270A-C88B-21D3BC0D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2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SCALE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C801D-DA1B-7AAF-DCC1-B9B61C6CF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Brilliance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C625A-17DF-2EFB-3228-48EBC722A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754326"/>
          </a:xfrm>
        </p:spPr>
        <p:txBody>
          <a:bodyPr/>
          <a:lstStyle/>
          <a:p>
            <a:r>
              <a:rPr lang="en-US" dirty="0"/>
              <a:t>A : 8+</a:t>
            </a:r>
          </a:p>
          <a:p>
            <a:r>
              <a:rPr lang="en-US" dirty="0"/>
              <a:t>B : 5-7</a:t>
            </a:r>
          </a:p>
          <a:p>
            <a:r>
              <a:rPr lang="en-US" dirty="0"/>
              <a:t>C : &lt;5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B1ECC2-83FC-A1C6-1312-6FD3D4BA4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Embody Our Values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6B139B-FA81-D94D-92D1-AAFDD52EA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725781"/>
          </a:xfrm>
        </p:spPr>
        <p:txBody>
          <a:bodyPr/>
          <a:lstStyle/>
          <a:p>
            <a:r>
              <a:rPr lang="en-US" dirty="0"/>
              <a:t>1 : Great</a:t>
            </a:r>
          </a:p>
          <a:p>
            <a:r>
              <a:rPr lang="en-US" dirty="0"/>
              <a:t>2 : Good, Acceptable</a:t>
            </a:r>
          </a:p>
          <a:p>
            <a:r>
              <a:rPr lang="en-US" dirty="0"/>
              <a:t>3 : &lt;Acceptable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FA1F4-35EB-7BE1-D6D9-88A270EF07B0}"/>
              </a:ext>
            </a:extLst>
          </p:cNvPr>
          <p:cNvSpPr txBox="1"/>
          <p:nvPr/>
        </p:nvSpPr>
        <p:spPr>
          <a:xfrm>
            <a:off x="5280393" y="4427634"/>
            <a:ext cx="6256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Green</a:t>
            </a:r>
            <a:r>
              <a:rPr lang="en-US" b="1" dirty="0">
                <a:latin typeface="Century Gothic" panose="020B0502020202020204" pitchFamily="34" charset="0"/>
              </a:rPr>
              <a:t> = </a:t>
            </a:r>
            <a:r>
              <a:rPr lang="en-US" dirty="0">
                <a:latin typeface="Century Gothic" panose="020B0502020202020204" pitchFamily="34" charset="0"/>
              </a:rPr>
              <a:t>Skip questions, bring in for interview</a:t>
            </a:r>
          </a:p>
          <a:p>
            <a:r>
              <a:rPr lang="en-US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Yellow</a:t>
            </a:r>
            <a:r>
              <a:rPr lang="en-US" dirty="0">
                <a:latin typeface="Century Gothic" panose="020B0502020202020204" pitchFamily="34" charset="0"/>
              </a:rPr>
              <a:t> = Normal Process</a:t>
            </a:r>
          </a:p>
          <a:p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Blue</a:t>
            </a:r>
            <a:r>
              <a:rPr lang="en-US" dirty="0">
                <a:latin typeface="Century Gothic" panose="020B0502020202020204" pitchFamily="34" charset="0"/>
              </a:rPr>
              <a:t> = Send questions, review before interview</a:t>
            </a:r>
          </a:p>
          <a:p>
            <a:endParaRPr lang="en-US" b="1" dirty="0">
              <a:solidFill>
                <a:srgbClr val="004A8A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4A8A"/>
                </a:solidFill>
                <a:latin typeface="Century Gothic" panose="020B0502020202020204" pitchFamily="34" charset="0"/>
              </a:rPr>
              <a:t>A1 is rare. </a:t>
            </a:r>
            <a:r>
              <a:rPr lang="en-US" dirty="0">
                <a:latin typeface="Century Gothic" panose="020B0502020202020204" pitchFamily="34" charset="0"/>
              </a:rPr>
              <a:t>Think of this as someone you would want to bring in for an interview tomorrow.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9C5DCA-824C-DE5D-BA41-DB0FE729D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3700"/>
              </p:ext>
            </p:extLst>
          </p:nvPr>
        </p:nvGraphicFramePr>
        <p:xfrm>
          <a:off x="836612" y="4437697"/>
          <a:ext cx="376945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364">
                  <a:extLst>
                    <a:ext uri="{9D8B030D-6E8A-4147-A177-3AD203B41FA5}">
                      <a16:colId xmlns:a16="http://schemas.microsoft.com/office/drawing/2014/main" val="3289189723"/>
                    </a:ext>
                  </a:extLst>
                </a:gridCol>
                <a:gridCol w="942364">
                  <a:extLst>
                    <a:ext uri="{9D8B030D-6E8A-4147-A177-3AD203B41FA5}">
                      <a16:colId xmlns:a16="http://schemas.microsoft.com/office/drawing/2014/main" val="532068492"/>
                    </a:ext>
                  </a:extLst>
                </a:gridCol>
                <a:gridCol w="942364">
                  <a:extLst>
                    <a:ext uri="{9D8B030D-6E8A-4147-A177-3AD203B41FA5}">
                      <a16:colId xmlns:a16="http://schemas.microsoft.com/office/drawing/2014/main" val="738329103"/>
                    </a:ext>
                  </a:extLst>
                </a:gridCol>
                <a:gridCol w="942364">
                  <a:extLst>
                    <a:ext uri="{9D8B030D-6E8A-4147-A177-3AD203B41FA5}">
                      <a16:colId xmlns:a16="http://schemas.microsoft.com/office/drawing/2014/main" val="1260765227"/>
                    </a:ext>
                  </a:extLst>
                </a:gridCol>
              </a:tblGrid>
              <a:tr h="32214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4A8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4A8A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4A8A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4A8A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8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71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5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5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8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A9C3-5D16-4FED-B441-5B21A79A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ED1D-ECC0-F73A-9AF4-812AECD3E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0083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Person</a:t>
            </a:r>
          </a:p>
          <a:p>
            <a:pPr lvl="1"/>
            <a:r>
              <a:rPr lang="en-US" dirty="0"/>
              <a:t>Check-in/register</a:t>
            </a:r>
          </a:p>
          <a:p>
            <a:pPr lvl="1"/>
            <a:r>
              <a:rPr lang="en-US" dirty="0"/>
              <a:t>Booth Set Up</a:t>
            </a:r>
          </a:p>
          <a:p>
            <a:pPr lvl="1"/>
            <a:r>
              <a:rPr lang="en-US" dirty="0"/>
              <a:t>Conversation Length: ~ 5 min</a:t>
            </a:r>
          </a:p>
          <a:p>
            <a:pPr lvl="2"/>
            <a:r>
              <a:rPr lang="en-US" dirty="0"/>
              <a:t>This should vary depending on how long the line is</a:t>
            </a:r>
          </a:p>
          <a:p>
            <a:pPr lvl="1"/>
            <a:r>
              <a:rPr lang="en-US" dirty="0"/>
              <a:t>Ask for Resume</a:t>
            </a:r>
          </a:p>
          <a:p>
            <a:pPr lvl="1"/>
            <a:r>
              <a:rPr lang="en-US" dirty="0"/>
              <a:t>Give out recruiting@ card</a:t>
            </a:r>
          </a:p>
          <a:p>
            <a:pPr lvl="1"/>
            <a:r>
              <a:rPr lang="en-US" dirty="0"/>
              <a:t>Grade on resume</a:t>
            </a:r>
          </a:p>
          <a:p>
            <a:r>
              <a:rPr lang="en-US" dirty="0"/>
              <a:t>Virtual</a:t>
            </a:r>
          </a:p>
          <a:p>
            <a:pPr lvl="1"/>
            <a:r>
              <a:rPr lang="en-US" dirty="0"/>
              <a:t>Set up location in the office</a:t>
            </a:r>
          </a:p>
          <a:p>
            <a:pPr lvl="2"/>
            <a:r>
              <a:rPr lang="en-US" dirty="0"/>
              <a:t>Not at your desk</a:t>
            </a:r>
          </a:p>
          <a:p>
            <a:pPr lvl="2"/>
            <a:r>
              <a:rPr lang="en-US" dirty="0"/>
              <a:t>Show off the office</a:t>
            </a:r>
          </a:p>
          <a:p>
            <a:pPr lvl="1"/>
            <a:r>
              <a:rPr lang="en-US" dirty="0"/>
              <a:t>Conversation Length: depends on time slot</a:t>
            </a:r>
          </a:p>
          <a:p>
            <a:pPr lvl="2"/>
            <a:r>
              <a:rPr lang="en-US" dirty="0"/>
              <a:t>Use our standard screening questions</a:t>
            </a:r>
          </a:p>
          <a:p>
            <a:pPr lvl="1"/>
            <a:r>
              <a:rPr lang="en-US" dirty="0"/>
              <a:t>Ask for resume (if possible)</a:t>
            </a:r>
          </a:p>
          <a:p>
            <a:pPr lvl="1"/>
            <a:r>
              <a:rPr lang="en-US" dirty="0"/>
              <a:t>Take notes!</a:t>
            </a:r>
          </a:p>
          <a:p>
            <a:pPr lvl="2"/>
            <a:r>
              <a:rPr lang="en-US" dirty="0"/>
              <a:t>Student name</a:t>
            </a:r>
          </a:p>
          <a:p>
            <a:pPr lvl="2"/>
            <a:r>
              <a:rPr lang="en-US" dirty="0"/>
              <a:t>Grade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D5AD0-785D-4C07-933F-6ED0944A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A picture containing text, person, floor&#10;&#10;Description automatically generated">
            <a:extLst>
              <a:ext uri="{FF2B5EF4-FFF2-40B4-BE49-F238E27FC236}">
                <a16:creationId xmlns:a16="http://schemas.microsoft.com/office/drawing/2014/main" id="{E04E3B4E-7470-8C73-9E6D-8D112D57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83" y="1950099"/>
            <a:ext cx="4996256" cy="37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5C33-A8A2-06CB-141E-4D590B87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1BF7-4F96-122A-BD74-BB9C01F07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Energy apparel</a:t>
            </a:r>
          </a:p>
          <a:p>
            <a:pPr lvl="1"/>
            <a:r>
              <a:rPr lang="en-US" dirty="0"/>
              <a:t>Polo</a:t>
            </a:r>
          </a:p>
          <a:p>
            <a:pPr lvl="1"/>
            <a:r>
              <a:rPr lang="en-US" dirty="0"/>
              <a:t>Button Down</a:t>
            </a:r>
          </a:p>
          <a:p>
            <a:pPr lvl="1"/>
            <a:r>
              <a:rPr lang="en-US" dirty="0"/>
              <a:t>Sweater</a:t>
            </a:r>
          </a:p>
          <a:p>
            <a:pPr lvl="1"/>
            <a:r>
              <a:rPr lang="en-US" dirty="0"/>
              <a:t>Nice sweatshirt (no hoodie)</a:t>
            </a:r>
          </a:p>
          <a:p>
            <a:pPr lvl="1"/>
            <a:r>
              <a:rPr lang="en-US" dirty="0"/>
              <a:t>Clean construction shirt (Utility 2.0)</a:t>
            </a:r>
          </a:p>
          <a:p>
            <a:r>
              <a:rPr lang="en-US" dirty="0"/>
              <a:t>Comfortable shoes</a:t>
            </a:r>
          </a:p>
          <a:p>
            <a:r>
              <a:rPr lang="en-US" dirty="0"/>
              <a:t>Name tags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4A8A"/>
                </a:solidFill>
                <a:latin typeface="Century Gothic" panose="020B0502020202020204" pitchFamily="34" charset="0"/>
              </a:rPr>
              <a:t>Professional yet approachable is what we’re going for.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C7106-198C-EE8E-5E3E-48009153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E72-C0E2-0282-8628-B0E6CB15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3D5DC-F950-2424-3BBA-54E17ADFD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4A8A"/>
                </a:solidFill>
              </a:rPr>
              <a:t>Individual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F60A8-ACB6-D362-31CD-724241481E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Clip board/Folder</a:t>
            </a:r>
          </a:p>
          <a:p>
            <a:r>
              <a:rPr lang="en-US" dirty="0"/>
              <a:t>Pen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Hand Sanitizer</a:t>
            </a:r>
          </a:p>
          <a:p>
            <a:r>
              <a:rPr lang="en-US" dirty="0"/>
              <a:t>Name tag</a:t>
            </a:r>
          </a:p>
          <a:p>
            <a:r>
              <a:rPr lang="en-US" dirty="0"/>
              <a:t>OEE Credit Card</a:t>
            </a:r>
          </a:p>
          <a:p>
            <a:r>
              <a:rPr lang="en-US" dirty="0"/>
              <a:t>Snacks</a:t>
            </a:r>
          </a:p>
          <a:p>
            <a:r>
              <a:rPr lang="en-US" dirty="0"/>
              <a:t>Laminated Rating Sheet + Questions</a:t>
            </a:r>
          </a:p>
          <a:p>
            <a:r>
              <a:rPr lang="en-US" dirty="0"/>
              <a:t>Suggested</a:t>
            </a:r>
          </a:p>
          <a:p>
            <a:pPr lvl="1"/>
            <a:r>
              <a:rPr lang="en-US" dirty="0"/>
              <a:t>Chapstick, eye drops, mints, gum, layers (sweatshirt), ibuprofen, hairbrush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329CF-3BCC-6EF4-6BA1-6AD4347B5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4A8A"/>
                </a:solidFill>
              </a:rPr>
              <a:t>Booth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0086C7-20B2-9115-DB68-3539C79522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Swag</a:t>
            </a:r>
          </a:p>
          <a:p>
            <a:pPr lvl="1"/>
            <a:r>
              <a:rPr lang="en-US" dirty="0"/>
              <a:t>Foam turbines</a:t>
            </a:r>
          </a:p>
          <a:p>
            <a:pPr lvl="1"/>
            <a:r>
              <a:rPr lang="en-US" dirty="0"/>
              <a:t>Koozies</a:t>
            </a:r>
          </a:p>
          <a:p>
            <a:pPr lvl="1"/>
            <a:r>
              <a:rPr lang="en-US" dirty="0"/>
              <a:t>Pens</a:t>
            </a:r>
          </a:p>
          <a:p>
            <a:r>
              <a:rPr lang="en-US" dirty="0"/>
              <a:t>Job Descriptions (100 intern, 50 full time)</a:t>
            </a:r>
          </a:p>
          <a:p>
            <a:r>
              <a:rPr lang="en-US" dirty="0"/>
              <a:t>Tablecloth (x2)</a:t>
            </a:r>
          </a:p>
          <a:p>
            <a:r>
              <a:rPr lang="en-US" dirty="0"/>
              <a:t>One Energy table runner</a:t>
            </a:r>
          </a:p>
          <a:p>
            <a:r>
              <a:rPr lang="en-US" dirty="0"/>
              <a:t>Recruiting business cards</a:t>
            </a:r>
          </a:p>
          <a:p>
            <a:r>
              <a:rPr lang="en-US" dirty="0"/>
              <a:t>Business card holders</a:t>
            </a:r>
          </a:p>
          <a:p>
            <a:r>
              <a:rPr lang="en-US" dirty="0"/>
              <a:t>Banners/Signs</a:t>
            </a:r>
          </a:p>
          <a:p>
            <a:pPr lvl="1"/>
            <a:r>
              <a:rPr lang="en-US" dirty="0"/>
              <a:t>1 floor banner</a:t>
            </a:r>
          </a:p>
          <a:p>
            <a:pPr lvl="1"/>
            <a:r>
              <a:rPr lang="en-US" dirty="0"/>
              <a:t>1 tabletop banner</a:t>
            </a:r>
          </a:p>
          <a:p>
            <a:r>
              <a:rPr lang="en-US" dirty="0"/>
              <a:t>Show &amp; Tell table displays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9D5C-750D-D300-4B6D-EE8190CA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9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94EA-5965-5767-95FE-415646A1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0C56-8C06-9919-0DD8-4C71E20F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Handshake</a:t>
            </a:r>
          </a:p>
          <a:p>
            <a:r>
              <a:rPr lang="en-US" dirty="0"/>
              <a:t>12Twenty</a:t>
            </a:r>
          </a:p>
          <a:p>
            <a:r>
              <a:rPr lang="en-US" dirty="0"/>
              <a:t>(other one?)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Recruiting@oneenergyllc.com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not to give out your direct contact information. Unless you want to get a TON of emails.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533E3-AF4B-05D9-FB61-205FA190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2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520B-0A36-30C6-45AE-66BCA75F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816C-155A-FFE7-3614-90027F4E3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Steps</a:t>
            </a:r>
          </a:p>
          <a:p>
            <a:pPr lvl="1"/>
            <a:r>
              <a:rPr lang="en-US" dirty="0"/>
              <a:t>Get resume</a:t>
            </a:r>
          </a:p>
          <a:p>
            <a:pPr lvl="1"/>
            <a:r>
              <a:rPr lang="en-US" dirty="0"/>
              <a:t>Have conversation</a:t>
            </a:r>
          </a:p>
          <a:p>
            <a:pPr lvl="1"/>
            <a:r>
              <a:rPr lang="en-US" dirty="0"/>
              <a:t>Ask if full time or internship, and timeline</a:t>
            </a:r>
          </a:p>
          <a:p>
            <a:pPr lvl="1"/>
            <a:r>
              <a:rPr lang="en-US" dirty="0"/>
              <a:t>Make sure they know how to apply and that we will send questions</a:t>
            </a:r>
          </a:p>
          <a:p>
            <a:pPr lvl="1"/>
            <a:r>
              <a:rPr lang="en-US" dirty="0"/>
              <a:t>Give recruiting@ card</a:t>
            </a:r>
          </a:p>
          <a:p>
            <a:pPr lvl="1"/>
            <a:r>
              <a:rPr lang="en-US" dirty="0"/>
              <a:t>Rate them</a:t>
            </a:r>
          </a:p>
          <a:p>
            <a:pPr lvl="1"/>
            <a:r>
              <a:rPr lang="en-US" dirty="0"/>
              <a:t>Note if Analyst, FE or both</a:t>
            </a:r>
          </a:p>
          <a:p>
            <a:endParaRPr lang="en-US" dirty="0"/>
          </a:p>
          <a:p>
            <a:r>
              <a:rPr lang="en-US" dirty="0"/>
              <a:t>We are hiring for full-time and internships for summer 2023</a:t>
            </a:r>
          </a:p>
          <a:p>
            <a:pPr lvl="1"/>
            <a:r>
              <a:rPr lang="en-US" dirty="0"/>
              <a:t>Analyst</a:t>
            </a:r>
          </a:p>
          <a:p>
            <a:pPr lvl="1"/>
            <a:r>
              <a:rPr lang="en-US" dirty="0"/>
              <a:t>Field Engineer</a:t>
            </a:r>
          </a:p>
          <a:p>
            <a:r>
              <a:rPr lang="en-US" dirty="0"/>
              <a:t>Difference between Analyst and Field Engineer role</a:t>
            </a:r>
          </a:p>
          <a:p>
            <a:r>
              <a:rPr lang="en-US" dirty="0"/>
              <a:t>What is One Energy</a:t>
            </a:r>
          </a:p>
          <a:p>
            <a:pPr lvl="1"/>
            <a:r>
              <a:rPr lang="en-US" dirty="0"/>
              <a:t>Business lines</a:t>
            </a:r>
          </a:p>
          <a:p>
            <a:r>
              <a:rPr lang="en-US" dirty="0"/>
              <a:t>What are they looking for out of a full-time or internship?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38792-7738-8979-758F-FD9F25F5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2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2CAC-7A59-4C0F-A13E-8C1C771A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DE7C-3DBD-2915-C165-43197096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7866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Do you provide sponsorship for international students?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Yes</a:t>
            </a:r>
          </a:p>
          <a:p>
            <a:r>
              <a:rPr lang="en-US" dirty="0"/>
              <a:t>Do you offer remote work?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No</a:t>
            </a:r>
          </a:p>
          <a:p>
            <a:r>
              <a:rPr lang="en-US" dirty="0"/>
              <a:t>Do you hire freshman (first years)?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Yes, but they must be exceptional</a:t>
            </a:r>
          </a:p>
          <a:p>
            <a:r>
              <a:rPr lang="en-US" dirty="0"/>
              <a:t>Do you have any job opportunities in R&amp;D?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Possibly. If the candidate was right.</a:t>
            </a:r>
          </a:p>
          <a:p>
            <a:r>
              <a:rPr lang="en-US" dirty="0"/>
              <a:t>What kind of jobs do you have available?</a:t>
            </a:r>
          </a:p>
          <a:p>
            <a:r>
              <a:rPr lang="en-US" dirty="0"/>
              <a:t>How much do you pay?</a:t>
            </a:r>
          </a:p>
          <a:p>
            <a:pPr lvl="1"/>
            <a:r>
              <a:rPr lang="en-US" dirty="0"/>
              <a:t>Interns: between $18 - $30 hour depending on experience. Overtime available.</a:t>
            </a:r>
          </a:p>
          <a:p>
            <a:pPr lvl="1"/>
            <a:r>
              <a:rPr lang="en-US" dirty="0"/>
              <a:t>Full-time: Adjusted year to year. Evaluate pay regularly and aggressively match your growth to your pay.</a:t>
            </a:r>
          </a:p>
          <a:p>
            <a:r>
              <a:rPr lang="en-US" dirty="0"/>
              <a:t>What kind of growth opportunities are there?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C503A-9669-D233-9AD6-17D81299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B4C111-BED2-5B6C-3F39-51A4C3B0618D}"/>
              </a:ext>
            </a:extLst>
          </p:cNvPr>
          <p:cNvSpPr txBox="1">
            <a:spLocks/>
          </p:cNvSpPr>
          <p:nvPr/>
        </p:nvSpPr>
        <p:spPr>
          <a:xfrm>
            <a:off x="6250497" y="1838078"/>
            <a:ext cx="45978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your benefits?</a:t>
            </a:r>
          </a:p>
          <a:p>
            <a:pPr lvl="1"/>
            <a:r>
              <a:rPr lang="en-US" dirty="0"/>
              <a:t>Interns: housing</a:t>
            </a:r>
          </a:p>
          <a:p>
            <a:pPr lvl="1"/>
            <a:r>
              <a:rPr lang="en-US" dirty="0"/>
              <a:t>Full-time: Lots</a:t>
            </a:r>
          </a:p>
          <a:p>
            <a:r>
              <a:rPr lang="en-US" dirty="0"/>
              <a:t>Do you offer housing for interns?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Yes</a:t>
            </a:r>
          </a:p>
          <a:p>
            <a:r>
              <a:rPr lang="en-US" dirty="0"/>
              <a:t>What is your culture like?</a:t>
            </a:r>
          </a:p>
          <a:p>
            <a:r>
              <a:rPr lang="en-US" dirty="0"/>
              <a:t>How is your diversity at OE?</a:t>
            </a:r>
          </a:p>
          <a:p>
            <a:pPr lvl="1"/>
            <a:r>
              <a:rPr lang="en-US" dirty="0"/>
              <a:t>We are aggressively recruiting at multiple universities from all over the country.</a:t>
            </a:r>
          </a:p>
          <a:p>
            <a:pPr lvl="1"/>
            <a:r>
              <a:rPr lang="en-US" dirty="0"/>
              <a:t>We have a female dominated leadership team.</a:t>
            </a:r>
          </a:p>
          <a:p>
            <a:r>
              <a:rPr lang="en-US" dirty="0"/>
              <a:t>What kind of work does a ______ engineer do?</a:t>
            </a:r>
          </a:p>
          <a:p>
            <a:r>
              <a:rPr lang="en-US" dirty="0"/>
              <a:t>What does One Energy Analytics do?</a:t>
            </a:r>
          </a:p>
        </p:txBody>
      </p:sp>
    </p:spTree>
    <p:extLst>
      <p:ext uri="{BB962C8B-B14F-4D97-AF65-F5344CB8AC3E}">
        <p14:creationId xmlns:p14="http://schemas.microsoft.com/office/powerpoint/2010/main" val="3869084529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CEC72DD-8745-4A15-B69F-6A951F86B9FC}" vid="{C93F7CB8-25DF-4EE8-9311-5E50206A3C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_OE MASTER Presentation Layout - Wide Pg - rotor_ 20220601</Template>
  <TotalTime>263</TotalTime>
  <Words>723</Words>
  <Application>Microsoft Office PowerPoint</Application>
  <PresentationFormat>Widescreen</PresentationFormat>
  <Paragraphs>192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Palatino Linotype</vt:lpstr>
      <vt:lpstr>One Energy Presentations</vt:lpstr>
      <vt:lpstr>KNOWLEDGE NIGHT: RECRUITING</vt:lpstr>
      <vt:lpstr>RECRUITING SCHEDULE</vt:lpstr>
      <vt:lpstr>GRADING SCALE</vt:lpstr>
      <vt:lpstr>BASIC LOGISTICS</vt:lpstr>
      <vt:lpstr>WHAT TO WEAR</vt:lpstr>
      <vt:lpstr>PACKING LIST</vt:lpstr>
      <vt:lpstr>HOW TO APPLY</vt:lpstr>
      <vt:lpstr>WHAT TO TALK ABOUT</vt:lpstr>
      <vt:lpstr>FAQ</vt:lpstr>
      <vt:lpstr>OTHER IMPORTANT THINGS</vt:lpstr>
      <vt:lpstr>EXAMPLE CONVERSATION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NIGHT: RECRUITING</dc:title>
  <dc:creator>Jessica Grosso</dc:creator>
  <cp:lastModifiedBy>Jessica Grosso</cp:lastModifiedBy>
  <cp:revision>12</cp:revision>
  <cp:lastPrinted>2017-03-15T21:18:02Z</cp:lastPrinted>
  <dcterms:created xsi:type="dcterms:W3CDTF">2022-09-13T14:58:02Z</dcterms:created>
  <dcterms:modified xsi:type="dcterms:W3CDTF">2022-09-13T19:21:40Z</dcterms:modified>
</cp:coreProperties>
</file>