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C_7FC23DE7.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48_F4A9283E.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31" r:id="rId3"/>
    <p:sldId id="299" r:id="rId4"/>
    <p:sldId id="296" r:id="rId5"/>
    <p:sldId id="313" r:id="rId6"/>
    <p:sldId id="314" r:id="rId7"/>
    <p:sldId id="300" r:id="rId8"/>
    <p:sldId id="316" r:id="rId9"/>
    <p:sldId id="323" r:id="rId10"/>
    <p:sldId id="317" r:id="rId11"/>
    <p:sldId id="325" r:id="rId12"/>
    <p:sldId id="320" r:id="rId13"/>
    <p:sldId id="327" r:id="rId14"/>
    <p:sldId id="324" r:id="rId15"/>
    <p:sldId id="328" r:id="rId16"/>
    <p:sldId id="308" r:id="rId17"/>
    <p:sldId id="329" r:id="rId18"/>
    <p:sldId id="330" r:id="rId19"/>
    <p:sldId id="322" r:id="rId20"/>
    <p:sldId id="304" r:id="rId21"/>
    <p:sldId id="31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27EF91-DD45-391F-7A85-98A31818EEC2}" name="Carly Good" initials="CG" userId="S::carly@oneenergyllc.onmicrosoft.com::7358d2b5-e626-4e7f-86c6-426cac6d067a" providerId="AD"/>
  <p188:author id="{E052EBEB-7A0B-792C-1FB1-590F3EE22FA6}" name="Darshan Bhosale" initials="DB" userId="S::darshan@oneenergyllc.onmicrosoft.com::e9b6af55-1665-4ecd-b9fe-34676a05dc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935" autoAdjust="0"/>
  </p:normalViewPr>
  <p:slideViewPr>
    <p:cSldViewPr snapToGrid="0">
      <p:cViewPr varScale="1">
        <p:scale>
          <a:sx n="87" d="100"/>
          <a:sy n="87" d="100"/>
        </p:scale>
        <p:origin x="1512"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modernComment_12C_7FC23DE7.xml><?xml version="1.0" encoding="utf-8"?>
<p188:cmLst xmlns:a="http://schemas.openxmlformats.org/drawingml/2006/main" xmlns:r="http://schemas.openxmlformats.org/officeDocument/2006/relationships" xmlns:p188="http://schemas.microsoft.com/office/powerpoint/2018/8/main">
  <p188:cm id="{EA60EFEF-312C-4078-BBCA-67C36F87C96F}" authorId="{1427EF91-DD45-391F-7A85-98A31818EEC2}" status="resolved" created="2024-10-07T19:12:49.292" complete="100000">
    <ac:txMkLst xmlns:ac="http://schemas.microsoft.com/office/drawing/2013/main/command">
      <pc:docMk xmlns:pc="http://schemas.microsoft.com/office/powerpoint/2013/main/command"/>
      <pc:sldMk xmlns:pc="http://schemas.microsoft.com/office/powerpoint/2013/main/command" cId="2143436263" sldId="300"/>
      <ac:spMk id="2" creationId="{61DE2E6C-AF9A-CB43-FC74-A3EF4375A5FF}"/>
      <ac:txMk cp="28" len="32">
        <ac:context len="112" hash="115221680"/>
      </ac:txMk>
    </ac:txMkLst>
    <p188:pos x="7151371" y="324665"/>
    <p188:txBody>
      <a:bodyPr/>
      <a:lstStyle/>
      <a:p>
        <a:r>
          <a:rPr lang="en-US"/>
          <a:t>From the things above? I would clarify this</a:t>
        </a:r>
      </a:p>
    </p188:txBody>
  </p188:cm>
</p188:cmLst>
</file>

<file path=ppt/comments/modernComment_148_F4A9283E.xml><?xml version="1.0" encoding="utf-8"?>
<p188:cmLst xmlns:a="http://schemas.openxmlformats.org/drawingml/2006/main" xmlns:r="http://schemas.openxmlformats.org/officeDocument/2006/relationships" xmlns:p188="http://schemas.microsoft.com/office/powerpoint/2018/8/main">
  <p188:cm id="{6B20B37F-B015-4C84-AEB8-6C7FCBD78C0E}" authorId="{1427EF91-DD45-391F-7A85-98A31818EEC2}" status="resolved" created="2024-10-07T19:14:27.189" complete="100000">
    <ac:txMkLst xmlns:ac="http://schemas.microsoft.com/office/drawing/2013/main/command">
      <pc:docMk xmlns:pc="http://schemas.microsoft.com/office/powerpoint/2013/main/command"/>
      <pc:sldMk xmlns:pc="http://schemas.microsoft.com/office/powerpoint/2013/main/command" cId="4104726590" sldId="328"/>
      <ac:spMk id="4" creationId="{6062F8DC-95EA-2FB8-F9D7-8B52D724FE88}"/>
      <ac:txMk cp="8">
        <ac:context len="9" hash="3345096093"/>
      </ac:txMk>
    </ac:txMkLst>
    <p188:pos x="9808574" y="446404"/>
    <p188:txBody>
      <a:bodyPr/>
      <a:lstStyle/>
      <a:p>
        <a:r>
          <a:rPr lang="en-US"/>
          <a:t>Add a title to this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757" tIns="46378" rIns="92757" bIns="46378" rtlCol="0"/>
          <a:lstStyle>
            <a:lvl1pPr algn="r">
              <a:defRPr sz="1200"/>
            </a:lvl1pPr>
          </a:lstStyle>
          <a:p>
            <a:fld id="{323B8DED-EBA2-4766-908C-A1784D075350}" type="datetimeFigureOut">
              <a:rPr lang="en-US" smtClean="0"/>
              <a:t>10/11/2024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2757" tIns="46378" rIns="92757" bIns="46378"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3</a:t>
            </a:fld>
            <a:endParaRPr lang="en-US"/>
          </a:p>
        </p:txBody>
      </p:sp>
    </p:spTree>
    <p:extLst>
      <p:ext uri="{BB962C8B-B14F-4D97-AF65-F5344CB8AC3E}">
        <p14:creationId xmlns:p14="http://schemas.microsoft.com/office/powerpoint/2010/main" val="2683803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12</a:t>
            </a:fld>
            <a:endParaRPr lang="en-US"/>
          </a:p>
        </p:txBody>
      </p:sp>
    </p:spTree>
    <p:extLst>
      <p:ext uri="{BB962C8B-B14F-4D97-AF65-F5344CB8AC3E}">
        <p14:creationId xmlns:p14="http://schemas.microsoft.com/office/powerpoint/2010/main" val="355656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13</a:t>
            </a:fld>
            <a:endParaRPr lang="en-US"/>
          </a:p>
        </p:txBody>
      </p:sp>
    </p:spTree>
    <p:extLst>
      <p:ext uri="{BB962C8B-B14F-4D97-AF65-F5344CB8AC3E}">
        <p14:creationId xmlns:p14="http://schemas.microsoft.com/office/powerpoint/2010/main" val="3829755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14</a:t>
            </a:fld>
            <a:endParaRPr lang="en-US"/>
          </a:p>
        </p:txBody>
      </p:sp>
    </p:spTree>
    <p:extLst>
      <p:ext uri="{BB962C8B-B14F-4D97-AF65-F5344CB8AC3E}">
        <p14:creationId xmlns:p14="http://schemas.microsoft.com/office/powerpoint/2010/main" val="1844335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15</a:t>
            </a:fld>
            <a:endParaRPr lang="en-US"/>
          </a:p>
        </p:txBody>
      </p:sp>
    </p:spTree>
    <p:extLst>
      <p:ext uri="{BB962C8B-B14F-4D97-AF65-F5344CB8AC3E}">
        <p14:creationId xmlns:p14="http://schemas.microsoft.com/office/powerpoint/2010/main" val="3388496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16</a:t>
            </a:fld>
            <a:endParaRPr lang="en-US"/>
          </a:p>
        </p:txBody>
      </p:sp>
    </p:spTree>
    <p:extLst>
      <p:ext uri="{BB962C8B-B14F-4D97-AF65-F5344CB8AC3E}">
        <p14:creationId xmlns:p14="http://schemas.microsoft.com/office/powerpoint/2010/main" val="3563415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17</a:t>
            </a:fld>
            <a:endParaRPr lang="en-US"/>
          </a:p>
        </p:txBody>
      </p:sp>
    </p:spTree>
    <p:extLst>
      <p:ext uri="{BB962C8B-B14F-4D97-AF65-F5344CB8AC3E}">
        <p14:creationId xmlns:p14="http://schemas.microsoft.com/office/powerpoint/2010/main" val="342056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18</a:t>
            </a:fld>
            <a:endParaRPr lang="en-US"/>
          </a:p>
        </p:txBody>
      </p:sp>
    </p:spTree>
    <p:extLst>
      <p:ext uri="{BB962C8B-B14F-4D97-AF65-F5344CB8AC3E}">
        <p14:creationId xmlns:p14="http://schemas.microsoft.com/office/powerpoint/2010/main" val="2901972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19</a:t>
            </a:fld>
            <a:endParaRPr lang="en-US"/>
          </a:p>
        </p:txBody>
      </p:sp>
    </p:spTree>
    <p:extLst>
      <p:ext uri="{BB962C8B-B14F-4D97-AF65-F5344CB8AC3E}">
        <p14:creationId xmlns:p14="http://schemas.microsoft.com/office/powerpoint/2010/main" val="2606429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20</a:t>
            </a:fld>
            <a:endParaRPr lang="en-US"/>
          </a:p>
        </p:txBody>
      </p:sp>
    </p:spTree>
    <p:extLst>
      <p:ext uri="{BB962C8B-B14F-4D97-AF65-F5344CB8AC3E}">
        <p14:creationId xmlns:p14="http://schemas.microsoft.com/office/powerpoint/2010/main" val="105229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4</a:t>
            </a:fld>
            <a:endParaRPr lang="en-US"/>
          </a:p>
        </p:txBody>
      </p:sp>
    </p:spTree>
    <p:extLst>
      <p:ext uri="{BB962C8B-B14F-4D97-AF65-F5344CB8AC3E}">
        <p14:creationId xmlns:p14="http://schemas.microsoft.com/office/powerpoint/2010/main" val="369239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5</a:t>
            </a:fld>
            <a:endParaRPr lang="en-US"/>
          </a:p>
        </p:txBody>
      </p:sp>
    </p:spTree>
    <p:extLst>
      <p:ext uri="{BB962C8B-B14F-4D97-AF65-F5344CB8AC3E}">
        <p14:creationId xmlns:p14="http://schemas.microsoft.com/office/powerpoint/2010/main" val="384285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6</a:t>
            </a:fld>
            <a:endParaRPr lang="en-US"/>
          </a:p>
        </p:txBody>
      </p:sp>
    </p:spTree>
    <p:extLst>
      <p:ext uri="{BB962C8B-B14F-4D97-AF65-F5344CB8AC3E}">
        <p14:creationId xmlns:p14="http://schemas.microsoft.com/office/powerpoint/2010/main" val="291099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7</a:t>
            </a:fld>
            <a:endParaRPr lang="en-US"/>
          </a:p>
        </p:txBody>
      </p:sp>
    </p:spTree>
    <p:extLst>
      <p:ext uri="{BB962C8B-B14F-4D97-AF65-F5344CB8AC3E}">
        <p14:creationId xmlns:p14="http://schemas.microsoft.com/office/powerpoint/2010/main" val="406392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8</a:t>
            </a:fld>
            <a:endParaRPr lang="en-US"/>
          </a:p>
        </p:txBody>
      </p:sp>
    </p:spTree>
    <p:extLst>
      <p:ext uri="{BB962C8B-B14F-4D97-AF65-F5344CB8AC3E}">
        <p14:creationId xmlns:p14="http://schemas.microsoft.com/office/powerpoint/2010/main" val="184327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9</a:t>
            </a:fld>
            <a:endParaRPr lang="en-US"/>
          </a:p>
        </p:txBody>
      </p:sp>
    </p:spTree>
    <p:extLst>
      <p:ext uri="{BB962C8B-B14F-4D97-AF65-F5344CB8AC3E}">
        <p14:creationId xmlns:p14="http://schemas.microsoft.com/office/powerpoint/2010/main" val="226723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10</a:t>
            </a:fld>
            <a:endParaRPr lang="en-US"/>
          </a:p>
        </p:txBody>
      </p:sp>
    </p:spTree>
    <p:extLst>
      <p:ext uri="{BB962C8B-B14F-4D97-AF65-F5344CB8AC3E}">
        <p14:creationId xmlns:p14="http://schemas.microsoft.com/office/powerpoint/2010/main" val="2612284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11</a:t>
            </a:fld>
            <a:endParaRPr lang="en-US"/>
          </a:p>
        </p:txBody>
      </p:sp>
    </p:spTree>
    <p:extLst>
      <p:ext uri="{BB962C8B-B14F-4D97-AF65-F5344CB8AC3E}">
        <p14:creationId xmlns:p14="http://schemas.microsoft.com/office/powerpoint/2010/main" val="2672907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0" y="1371601"/>
            <a:ext cx="12192000" cy="5486399"/>
            <a:chOff x="0" y="1371601"/>
            <a:chExt cx="12192000" cy="5486399"/>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59" r="73275" b="953"/>
            <a:stretch/>
          </p:blipFill>
          <p:spPr>
            <a:xfrm>
              <a:off x="0" y="1371601"/>
              <a:ext cx="2531644" cy="5486399"/>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a:stretch/>
          </p:blipFill>
          <p:spPr>
            <a:xfrm>
              <a:off x="2474284" y="4750654"/>
              <a:ext cx="9717716" cy="2107346"/>
            </a:xfrm>
            <a:prstGeom prst="rect">
              <a:avLst/>
            </a:prstGeom>
          </p:spPr>
        </p:pic>
        <p:sp>
          <p:nvSpPr>
            <p:cNvPr id="9" name="Rectangle 8"/>
            <p:cNvSpPr/>
            <p:nvPr userDrawn="1"/>
          </p:nvSpPr>
          <p:spPr>
            <a:xfrm>
              <a:off x="2474284" y="1371601"/>
              <a:ext cx="9717716" cy="3379053"/>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4526" y="84632"/>
            <a:ext cx="1808767" cy="1148382"/>
          </a:xfrm>
          <a:prstGeom prst="rect">
            <a:avLst/>
          </a:prstGeom>
        </p:spPr>
      </p:pic>
      <p:sp>
        <p:nvSpPr>
          <p:cNvPr id="15" name="Text Placeholder 14"/>
          <p:cNvSpPr>
            <a:spLocks noGrp="1"/>
          </p:cNvSpPr>
          <p:nvPr>
            <p:ph type="body" sz="quarter" idx="10"/>
          </p:nvPr>
        </p:nvSpPr>
        <p:spPr>
          <a:xfrm>
            <a:off x="3651834" y="2299018"/>
            <a:ext cx="7419975" cy="931862"/>
          </a:xfr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37715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191589"/>
            <a:ext cx="9144000" cy="960806"/>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40701"/>
            <a:ext cx="6172200" cy="4320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40701"/>
            <a:ext cx="3932237" cy="4328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4032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763" y="184498"/>
            <a:ext cx="9190037" cy="949107"/>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509387"/>
            <a:ext cx="6172200" cy="4351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1509387"/>
            <a:ext cx="3932237" cy="43596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88477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3741A1-E075-4A77-8317-1C6D1E49FF66}"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63507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78071"/>
            <a:ext cx="2628900" cy="46988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478071"/>
            <a:ext cx="7734300" cy="46988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C7A17-4B7D-4D6E-B9C2-D28203B9BD80}"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29421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47" b="9286"/>
          <a:stretch/>
        </p:blipFill>
        <p:spPr>
          <a:xfrm>
            <a:off x="0" y="-1"/>
            <a:ext cx="12204753" cy="568642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8526" y="264827"/>
            <a:ext cx="2230166" cy="1415927"/>
          </a:xfrm>
          <a:prstGeom prst="rect">
            <a:avLst/>
          </a:prstGeom>
        </p:spPr>
      </p:pic>
      <p:sp>
        <p:nvSpPr>
          <p:cNvPr id="11" name="Title Placeholder 1"/>
          <p:cNvSpPr>
            <a:spLocks noGrp="1"/>
          </p:cNvSpPr>
          <p:nvPr>
            <p:ph type="title"/>
          </p:nvPr>
        </p:nvSpPr>
        <p:spPr>
          <a:xfrm>
            <a:off x="123825" y="5780384"/>
            <a:ext cx="9105900" cy="829246"/>
          </a:xfrm>
          <a:prstGeom prst="rect">
            <a:avLst/>
          </a:prstGeom>
        </p:spPr>
        <p:txBody>
          <a:bodyPr vert="horz" lIns="91440" tIns="45720" rIns="91440" bIns="45720" rtlCol="0" anchor="ctr">
            <a:normAutofit/>
          </a:bodyPr>
          <a:lstStyle>
            <a:lvl1pPr algn="l">
              <a:defRPr/>
            </a:lvl1pPr>
          </a:lstStyle>
          <a:p>
            <a:r>
              <a:rPr lang="en-US"/>
              <a:t>Click to edit Master title style</a:t>
            </a:r>
            <a:endParaRPr lang="en-US" dirty="0"/>
          </a:p>
        </p:txBody>
      </p:sp>
      <p:sp>
        <p:nvSpPr>
          <p:cNvPr id="12" name="TextBox 11"/>
          <p:cNvSpPr txBox="1"/>
          <p:nvPr userDrawn="1"/>
        </p:nvSpPr>
        <p:spPr>
          <a:xfrm>
            <a:off x="9313233" y="5911279"/>
            <a:ext cx="293139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rPr>
              <a:t>12385 Township Rd</a:t>
            </a:r>
            <a:r>
              <a:rPr lang="en-US" sz="1100" b="1" baseline="0" dirty="0">
                <a:solidFill>
                  <a:schemeClr val="tx1"/>
                </a:solidFill>
                <a:latin typeface="+mn-lt"/>
              </a:rPr>
              <a:t> 215 | PO Box 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Findlay, Ohio 45840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877-298-5853</a:t>
            </a:r>
            <a:r>
              <a:rPr lang="en-US" sz="1100" b="1" kern="1200" baseline="0" dirty="0">
                <a:solidFill>
                  <a:schemeClr val="tx1"/>
                </a:solidFill>
                <a:latin typeface="+mn-lt"/>
                <a:ea typeface="+mn-ea"/>
                <a:cs typeface="+mn-cs"/>
              </a:rPr>
              <a:t> | </a:t>
            </a:r>
            <a:r>
              <a:rPr lang="en-US" sz="1100" b="1" kern="1200" dirty="0">
                <a:solidFill>
                  <a:schemeClr val="tx1"/>
                </a:solidFill>
                <a:latin typeface="+mn-lt"/>
                <a:ea typeface="+mn-ea"/>
                <a:cs typeface="+mn-cs"/>
              </a:rPr>
              <a:t>www.oneenergy.com</a:t>
            </a:r>
            <a:endParaRPr lang="en-US" sz="1100" b="1" dirty="0">
              <a:solidFill>
                <a:schemeClr val="tx1"/>
              </a:solidFill>
              <a:latin typeface="+mn-lt"/>
            </a:endParaRPr>
          </a:p>
        </p:txBody>
      </p:sp>
      <p:cxnSp>
        <p:nvCxnSpPr>
          <p:cNvPr id="3" name="Straight Connector 2"/>
          <p:cNvCxnSpPr/>
          <p:nvPr userDrawn="1"/>
        </p:nvCxnSpPr>
        <p:spPr>
          <a:xfrm>
            <a:off x="9314341" y="5895575"/>
            <a:ext cx="1" cy="598864"/>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31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444771"/>
          </a:xfrm>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1724295" y="809897"/>
            <a:ext cx="9629503" cy="417513"/>
          </a:xfrm>
        </p:spPr>
        <p:txBody>
          <a:bodyPr/>
          <a:lstStyle>
            <a:lvl1pPr marL="0" indent="0" algn="r">
              <a:buNone/>
              <a:defRPr b="1">
                <a:latin typeface="+mj-lt"/>
              </a:defRPr>
            </a:lvl1pPr>
          </a:lstStyle>
          <a:p>
            <a:pPr lvl="0"/>
            <a:r>
              <a:rPr lang="en-US"/>
              <a:t>Click to edit Master text styles</a:t>
            </a:r>
          </a:p>
        </p:txBody>
      </p:sp>
    </p:spTree>
    <p:extLst>
      <p:ext uri="{BB962C8B-B14F-4D97-AF65-F5344CB8AC3E}">
        <p14:creationId xmlns:p14="http://schemas.microsoft.com/office/powerpoint/2010/main" val="19654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78072"/>
            <a:ext cx="10515600" cy="308440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91497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96860"/>
            <a:ext cx="5181600" cy="4680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96860"/>
            <a:ext cx="5181600" cy="4680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A9B29F-4592-471E-BAC3-27AE3182B56C}" type="datetime1">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91055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2224" y="365125"/>
            <a:ext cx="9683163" cy="793533"/>
          </a:xfrm>
        </p:spPr>
        <p:txBody>
          <a:bodyPr/>
          <a:lstStyle/>
          <a:p>
            <a:r>
              <a:rPr lang="en-US"/>
              <a:t>Click to edit Master title style</a:t>
            </a:r>
          </a:p>
        </p:txBody>
      </p:sp>
      <p:sp>
        <p:nvSpPr>
          <p:cNvPr id="3" name="Text Placeholder 2"/>
          <p:cNvSpPr>
            <a:spLocks noGrp="1"/>
          </p:cNvSpPr>
          <p:nvPr>
            <p:ph type="body" idx="1"/>
          </p:nvPr>
        </p:nvSpPr>
        <p:spPr>
          <a:xfrm>
            <a:off x="839788" y="1471808"/>
            <a:ext cx="5157787"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42159"/>
            <a:ext cx="5157787" cy="3947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71808"/>
            <a:ext cx="5183188"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42159"/>
            <a:ext cx="5183188" cy="3947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BD660-C672-4606-9D09-165DFF4FC29C}" type="datetime1">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584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463DC-FC82-4ED9-AC86-9975A7C3DDCC}" type="datetime1">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08182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08119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4296" y="365126"/>
            <a:ext cx="9629503" cy="7734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90597"/>
            <a:ext cx="10515600" cy="46863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52"/>
            <a:ext cx="12192000" cy="53951"/>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8200" y="365126"/>
            <a:ext cx="789492" cy="773474"/>
          </a:xfrm>
          <a:prstGeom prst="rect">
            <a:avLst/>
          </a:prstGeom>
        </p:spPr>
      </p:pic>
    </p:spTree>
    <p:extLst>
      <p:ext uri="{BB962C8B-B14F-4D97-AF65-F5344CB8AC3E}">
        <p14:creationId xmlns:p14="http://schemas.microsoft.com/office/powerpoint/2010/main" val="3434137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r" defTabSz="914400" rtl="0" eaLnBrk="1" latinLnBrk="0" hangingPunct="1">
        <a:lnSpc>
          <a:spcPct val="90000"/>
        </a:lnSpc>
        <a:spcBef>
          <a:spcPct val="0"/>
        </a:spcBef>
        <a:buNone/>
        <a:defRPr sz="3200" b="1" kern="1200" cap="all" baseline="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48_F4A9283E.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2C_7FC23DE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250" y="1923067"/>
            <a:ext cx="8592560" cy="2121031"/>
          </a:xfrm>
        </p:spPr>
        <p:txBody>
          <a:bodyPr>
            <a:normAutofit lnSpcReduction="10000"/>
          </a:bodyPr>
          <a:lstStyle/>
          <a:p>
            <a:r>
              <a:rPr lang="en-US" sz="4800" dirty="0"/>
              <a:t>What is A Wetland?</a:t>
            </a:r>
          </a:p>
          <a:p>
            <a:endParaRPr lang="en-US" dirty="0"/>
          </a:p>
          <a:p>
            <a:r>
              <a:rPr lang="en-US" dirty="0"/>
              <a:t>Zhuoran Zhang</a:t>
            </a:r>
          </a:p>
          <a:p>
            <a:r>
              <a:rPr lang="en-US" dirty="0"/>
              <a:t>10/9/2024</a:t>
            </a:r>
          </a:p>
        </p:txBody>
      </p:sp>
    </p:spTree>
    <p:extLst>
      <p:ext uri="{BB962C8B-B14F-4D97-AF65-F5344CB8AC3E}">
        <p14:creationId xmlns:p14="http://schemas.microsoft.com/office/powerpoint/2010/main" val="32895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10F1E2-1DC1-74CA-3F7C-515A64E3B4EA}"/>
              </a:ext>
            </a:extLst>
          </p:cNvPr>
          <p:cNvSpPr>
            <a:spLocks noGrp="1"/>
          </p:cNvSpPr>
          <p:nvPr>
            <p:ph idx="1"/>
          </p:nvPr>
        </p:nvSpPr>
        <p:spPr/>
        <p:txBody>
          <a:bodyPr>
            <a:normAutofit fontScale="92500"/>
          </a:bodyPr>
          <a:lstStyle/>
          <a:p>
            <a:r>
              <a:rPr lang="en-US" dirty="0"/>
              <a:t>Federal Jurisdiction:</a:t>
            </a:r>
          </a:p>
          <a:p>
            <a:pPr lvl="1"/>
            <a:r>
              <a:rPr lang="en-US" dirty="0"/>
              <a:t>U.S. Army Corps of Engineers (USACE): Authority under the Clean Water Act (Section 404) for wetlands connected to "waters of the United States.“</a:t>
            </a:r>
          </a:p>
          <a:p>
            <a:pPr lvl="1"/>
            <a:r>
              <a:rPr lang="en-US" dirty="0"/>
              <a:t>EPA: Works with USACE to enforce regulations and water quality standards.</a:t>
            </a:r>
          </a:p>
          <a:p>
            <a:pPr lvl="1"/>
            <a:r>
              <a:rPr lang="en-US" dirty="0"/>
              <a:t>Requires permits for activities like filling, dredging, or construction.</a:t>
            </a:r>
          </a:p>
          <a:p>
            <a:r>
              <a:rPr lang="en-US" dirty="0"/>
              <a:t>State Jurisdiction:</a:t>
            </a:r>
          </a:p>
          <a:p>
            <a:pPr lvl="1"/>
            <a:r>
              <a:rPr lang="en-US" dirty="0"/>
              <a:t>States regulate isolated wetlands and may have more stringent rules than federal standards.</a:t>
            </a:r>
          </a:p>
          <a:p>
            <a:pPr lvl="1"/>
            <a:r>
              <a:rPr lang="en-US" dirty="0"/>
              <a:t>Section 401 Water Quality Certification: State permits for wetland impacts.</a:t>
            </a:r>
          </a:p>
          <a:p>
            <a:pPr marL="457200" lvl="1" indent="0">
              <a:buNone/>
            </a:pPr>
            <a:r>
              <a:rPr lang="en-US" dirty="0"/>
              <a:t>	- Example: Ohio EPA oversees isolated wetlands and water quality.</a:t>
            </a:r>
          </a:p>
          <a:p>
            <a:r>
              <a:rPr lang="en-US" dirty="0"/>
              <a:t>Local Jurisdiction:</a:t>
            </a:r>
          </a:p>
          <a:p>
            <a:pPr lvl="1"/>
            <a:r>
              <a:rPr lang="en-US" sz="2000" b="0" dirty="0"/>
              <a:t>Local governments may have zoning codes or ordinances impacting wetland use.</a:t>
            </a:r>
          </a:p>
        </p:txBody>
      </p:sp>
      <p:sp>
        <p:nvSpPr>
          <p:cNvPr id="3" name="Slide Number Placeholder 2">
            <a:extLst>
              <a:ext uri="{FF2B5EF4-FFF2-40B4-BE49-F238E27FC236}">
                <a16:creationId xmlns:a16="http://schemas.microsoft.com/office/drawing/2014/main" id="{D1AB9FE2-1357-C6D4-CE7D-5B71B93F4DB6}"/>
              </a:ext>
            </a:extLst>
          </p:cNvPr>
          <p:cNvSpPr>
            <a:spLocks noGrp="1"/>
          </p:cNvSpPr>
          <p:nvPr>
            <p:ph type="sldNum" sz="quarter" idx="12"/>
          </p:nvPr>
        </p:nvSpPr>
        <p:spPr/>
        <p:txBody>
          <a:bodyPr/>
          <a:lstStyle/>
          <a:p>
            <a:fld id="{4EC93DFA-70F6-4220-86AB-AD3183C08C91}" type="slidenum">
              <a:rPr lang="en-US" smtClean="0"/>
              <a:t>10</a:t>
            </a:fld>
            <a:endParaRPr lang="en-US" dirty="0"/>
          </a:p>
        </p:txBody>
      </p:sp>
      <p:sp>
        <p:nvSpPr>
          <p:cNvPr id="4" name="Title 3">
            <a:extLst>
              <a:ext uri="{FF2B5EF4-FFF2-40B4-BE49-F238E27FC236}">
                <a16:creationId xmlns:a16="http://schemas.microsoft.com/office/drawing/2014/main" id="{784E4249-D6DA-6407-1C0F-A5CD5C287771}"/>
              </a:ext>
            </a:extLst>
          </p:cNvPr>
          <p:cNvSpPr>
            <a:spLocks noGrp="1"/>
          </p:cNvSpPr>
          <p:nvPr>
            <p:ph type="title"/>
          </p:nvPr>
        </p:nvSpPr>
        <p:spPr/>
        <p:txBody>
          <a:bodyPr/>
          <a:lstStyle/>
          <a:p>
            <a:r>
              <a:rPr lang="en-US" dirty="0"/>
              <a:t> jurisdiction over wetlands</a:t>
            </a:r>
          </a:p>
        </p:txBody>
      </p:sp>
    </p:spTree>
    <p:extLst>
      <p:ext uri="{BB962C8B-B14F-4D97-AF65-F5344CB8AC3E}">
        <p14:creationId xmlns:p14="http://schemas.microsoft.com/office/powerpoint/2010/main" val="325005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10C47-9D34-BC2B-A9B0-CD39829F0D4B}"/>
              </a:ext>
            </a:extLst>
          </p:cNvPr>
          <p:cNvSpPr>
            <a:spLocks noGrp="1"/>
          </p:cNvSpPr>
          <p:nvPr>
            <p:ph idx="1"/>
          </p:nvPr>
        </p:nvSpPr>
        <p:spPr/>
        <p:txBody>
          <a:bodyPr>
            <a:normAutofit fontScale="85000" lnSpcReduction="20000"/>
          </a:bodyPr>
          <a:lstStyle/>
          <a:p>
            <a:r>
              <a:rPr lang="en-US" dirty="0"/>
              <a:t>Preliminary Data Gathering: </a:t>
            </a:r>
          </a:p>
          <a:p>
            <a:pPr lvl="1"/>
            <a:r>
              <a:rPr lang="en-US" b="0" dirty="0"/>
              <a:t>USGS Maps</a:t>
            </a:r>
          </a:p>
          <a:p>
            <a:pPr lvl="1"/>
            <a:r>
              <a:rPr lang="en-US" b="0" dirty="0"/>
              <a:t>Soil Surveys</a:t>
            </a:r>
          </a:p>
          <a:p>
            <a:pPr lvl="1"/>
            <a:r>
              <a:rPr lang="en-US" b="0" dirty="0"/>
              <a:t>Aerial Photography</a:t>
            </a:r>
          </a:p>
          <a:p>
            <a:pPr lvl="1"/>
            <a:r>
              <a:rPr lang="en-US" b="0" dirty="0"/>
              <a:t>Previous Studies</a:t>
            </a:r>
          </a:p>
          <a:p>
            <a:r>
              <a:rPr lang="en-US" dirty="0"/>
              <a:t>Onsite Evaluation: </a:t>
            </a:r>
          </a:p>
          <a:p>
            <a:pPr lvl="1"/>
            <a:r>
              <a:rPr lang="en-US" b="0" dirty="0"/>
              <a:t>Soil Sampling</a:t>
            </a:r>
          </a:p>
          <a:p>
            <a:pPr lvl="1"/>
            <a:r>
              <a:rPr lang="en-US" b="0" dirty="0"/>
              <a:t>Vegetation Assessment</a:t>
            </a:r>
          </a:p>
          <a:p>
            <a:pPr lvl="1"/>
            <a:r>
              <a:rPr lang="en-US" b="0" dirty="0"/>
              <a:t>Hydrology Assessment</a:t>
            </a:r>
          </a:p>
          <a:p>
            <a:r>
              <a:rPr lang="en-US" b="1" dirty="0"/>
              <a:t>Delineation Report</a:t>
            </a:r>
            <a:r>
              <a:rPr lang="en-US" dirty="0"/>
              <a:t>: </a:t>
            </a:r>
          </a:p>
          <a:p>
            <a:pPr lvl="1"/>
            <a:r>
              <a:rPr lang="en-US" b="0" dirty="0"/>
              <a:t>Maps showing the boundaries of identified wetlands</a:t>
            </a:r>
          </a:p>
          <a:p>
            <a:pPr lvl="1"/>
            <a:r>
              <a:rPr lang="en-US" b="0" dirty="0"/>
              <a:t>Soil and vegetation data.</a:t>
            </a:r>
          </a:p>
          <a:p>
            <a:pPr lvl="1"/>
            <a:r>
              <a:rPr lang="en-US" b="0" dirty="0"/>
              <a:t>A description of hydrology.</a:t>
            </a:r>
          </a:p>
          <a:p>
            <a:r>
              <a:rPr lang="en-US" dirty="0"/>
              <a:t>The delineation report is submitted to the U.S. Army Corps of Engineers (USACE) for review and approval.</a:t>
            </a:r>
          </a:p>
        </p:txBody>
      </p:sp>
      <p:sp>
        <p:nvSpPr>
          <p:cNvPr id="3" name="Slide Number Placeholder 2">
            <a:extLst>
              <a:ext uri="{FF2B5EF4-FFF2-40B4-BE49-F238E27FC236}">
                <a16:creationId xmlns:a16="http://schemas.microsoft.com/office/drawing/2014/main" id="{1F095B0E-A57E-EBC9-2F6D-A922B3B94F45}"/>
              </a:ext>
            </a:extLst>
          </p:cNvPr>
          <p:cNvSpPr>
            <a:spLocks noGrp="1"/>
          </p:cNvSpPr>
          <p:nvPr>
            <p:ph type="sldNum" sz="quarter" idx="12"/>
          </p:nvPr>
        </p:nvSpPr>
        <p:spPr/>
        <p:txBody>
          <a:bodyPr/>
          <a:lstStyle/>
          <a:p>
            <a:fld id="{4EC93DFA-70F6-4220-86AB-AD3183C08C91}" type="slidenum">
              <a:rPr lang="en-US" smtClean="0"/>
              <a:t>11</a:t>
            </a:fld>
            <a:endParaRPr lang="en-US" dirty="0"/>
          </a:p>
        </p:txBody>
      </p:sp>
      <p:sp>
        <p:nvSpPr>
          <p:cNvPr id="4" name="Title 3">
            <a:extLst>
              <a:ext uri="{FF2B5EF4-FFF2-40B4-BE49-F238E27FC236}">
                <a16:creationId xmlns:a16="http://schemas.microsoft.com/office/drawing/2014/main" id="{4A054FA1-1874-65E1-7B71-8E8063DF870E}"/>
              </a:ext>
            </a:extLst>
          </p:cNvPr>
          <p:cNvSpPr>
            <a:spLocks noGrp="1"/>
          </p:cNvSpPr>
          <p:nvPr>
            <p:ph type="title"/>
          </p:nvPr>
        </p:nvSpPr>
        <p:spPr/>
        <p:txBody>
          <a:bodyPr>
            <a:normAutofit/>
          </a:bodyPr>
          <a:lstStyle/>
          <a:p>
            <a:r>
              <a:rPr lang="en-US" dirty="0"/>
              <a:t>General steps involved in a Delineation</a:t>
            </a:r>
          </a:p>
        </p:txBody>
      </p:sp>
      <p:sp>
        <p:nvSpPr>
          <p:cNvPr id="5" name="TextBox 4">
            <a:extLst>
              <a:ext uri="{FF2B5EF4-FFF2-40B4-BE49-F238E27FC236}">
                <a16:creationId xmlns:a16="http://schemas.microsoft.com/office/drawing/2014/main" id="{1FAA5E95-0464-A4FA-D949-F5D0F4E98117}"/>
              </a:ext>
            </a:extLst>
          </p:cNvPr>
          <p:cNvSpPr txBox="1"/>
          <p:nvPr/>
        </p:nvSpPr>
        <p:spPr>
          <a:xfrm>
            <a:off x="5585551" y="2565652"/>
            <a:ext cx="5768248" cy="830997"/>
          </a:xfrm>
          <a:prstGeom prst="rect">
            <a:avLst/>
          </a:prstGeom>
          <a:noFill/>
        </p:spPr>
        <p:txBody>
          <a:bodyPr wrap="square" rtlCol="0">
            <a:spAutoFit/>
          </a:bodyPr>
          <a:lstStyle/>
          <a:p>
            <a:pPr algn="ctr"/>
            <a:r>
              <a:rPr lang="en-US" sz="2400" b="1" dirty="0">
                <a:solidFill>
                  <a:srgbClr val="FF0000"/>
                </a:solidFill>
              </a:rPr>
              <a:t>Third-party professionals will go onsite and do the delineation.</a:t>
            </a:r>
          </a:p>
        </p:txBody>
      </p:sp>
    </p:spTree>
    <p:extLst>
      <p:ext uri="{BB962C8B-B14F-4D97-AF65-F5344CB8AC3E}">
        <p14:creationId xmlns:p14="http://schemas.microsoft.com/office/powerpoint/2010/main" val="348440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F4DA33-141D-E03D-061F-018A8C3C468F}"/>
              </a:ext>
            </a:extLst>
          </p:cNvPr>
          <p:cNvSpPr>
            <a:spLocks noGrp="1"/>
          </p:cNvSpPr>
          <p:nvPr>
            <p:ph idx="1"/>
          </p:nvPr>
        </p:nvSpPr>
        <p:spPr/>
        <p:txBody>
          <a:bodyPr>
            <a:normAutofit/>
          </a:bodyPr>
          <a:lstStyle/>
          <a:p>
            <a:pPr marL="0" indent="0">
              <a:buNone/>
            </a:pPr>
            <a:r>
              <a:rPr lang="en-US" dirty="0"/>
              <a:t>If third-party professionals determine that a wetland will be disturbed, permits must be obtained prior to construction.</a:t>
            </a:r>
          </a:p>
          <a:p>
            <a:pPr>
              <a:buFont typeface="Wingdings" panose="05000000000000000000" pitchFamily="2" charset="2"/>
              <a:buChar char="Ø"/>
            </a:pPr>
            <a:r>
              <a:rPr lang="en-US" sz="2200" b="0" dirty="0"/>
              <a:t>Section 404 Permit (Federal): If your property has wetlands that are considered "waters of the United States," you will need a Section 404 permit from the USACE to place fill material into the wetlands.</a:t>
            </a:r>
          </a:p>
          <a:p>
            <a:pPr>
              <a:buFont typeface="Wingdings" panose="05000000000000000000" pitchFamily="2" charset="2"/>
              <a:buChar char="Ø"/>
            </a:pPr>
            <a:r>
              <a:rPr lang="en-US" sz="2200" b="0" dirty="0"/>
              <a:t>Section 401 Water Quality Certification (State): Obtain this certification from Ohio EPA to ensure that your project complies with state water quality standards.</a:t>
            </a:r>
          </a:p>
          <a:p>
            <a:pPr>
              <a:buFont typeface="Wingdings" panose="05000000000000000000" pitchFamily="2" charset="2"/>
              <a:buChar char="Ø"/>
            </a:pPr>
            <a:r>
              <a:rPr lang="en-US" sz="2200" b="0" dirty="0"/>
              <a:t>Isolated Wetland Permit: If the wetland is not classified as "waters of the United States" but is a state-recognized isolated wetland, you will need an isolated wetland permit from Ohio EPA.</a:t>
            </a:r>
          </a:p>
          <a:p>
            <a:pPr>
              <a:buFont typeface="Wingdings" panose="05000000000000000000" pitchFamily="2" charset="2"/>
              <a:buChar char="Ø"/>
            </a:pPr>
            <a:r>
              <a:rPr lang="en-US" sz="2200" b="0" dirty="0"/>
              <a:t>Coordinate with Local Authorities.</a:t>
            </a:r>
            <a:endParaRPr lang="en-US" dirty="0"/>
          </a:p>
        </p:txBody>
      </p:sp>
      <p:sp>
        <p:nvSpPr>
          <p:cNvPr id="3" name="Slide Number Placeholder 2">
            <a:extLst>
              <a:ext uri="{FF2B5EF4-FFF2-40B4-BE49-F238E27FC236}">
                <a16:creationId xmlns:a16="http://schemas.microsoft.com/office/drawing/2014/main" id="{458D670D-2E18-3C77-CA9C-C623778B7407}"/>
              </a:ext>
            </a:extLst>
          </p:cNvPr>
          <p:cNvSpPr>
            <a:spLocks noGrp="1"/>
          </p:cNvSpPr>
          <p:nvPr>
            <p:ph type="sldNum" sz="quarter" idx="12"/>
          </p:nvPr>
        </p:nvSpPr>
        <p:spPr/>
        <p:txBody>
          <a:bodyPr/>
          <a:lstStyle/>
          <a:p>
            <a:fld id="{4EC93DFA-70F6-4220-86AB-AD3183C08C91}" type="slidenum">
              <a:rPr lang="en-US" smtClean="0"/>
              <a:t>12</a:t>
            </a:fld>
            <a:endParaRPr lang="en-US" dirty="0"/>
          </a:p>
        </p:txBody>
      </p:sp>
      <p:sp>
        <p:nvSpPr>
          <p:cNvPr id="4" name="Title 3">
            <a:extLst>
              <a:ext uri="{FF2B5EF4-FFF2-40B4-BE49-F238E27FC236}">
                <a16:creationId xmlns:a16="http://schemas.microsoft.com/office/drawing/2014/main" id="{EDF848A4-5DF3-5800-DCDC-04FDD7DECD42}"/>
              </a:ext>
            </a:extLst>
          </p:cNvPr>
          <p:cNvSpPr>
            <a:spLocks noGrp="1"/>
          </p:cNvSpPr>
          <p:nvPr>
            <p:ph type="title"/>
          </p:nvPr>
        </p:nvSpPr>
        <p:spPr/>
        <p:txBody>
          <a:bodyPr/>
          <a:lstStyle/>
          <a:p>
            <a:r>
              <a:rPr lang="en-US" dirty="0"/>
              <a:t>General steps involved in a Delineation</a:t>
            </a:r>
          </a:p>
        </p:txBody>
      </p:sp>
    </p:spTree>
    <p:extLst>
      <p:ext uri="{BB962C8B-B14F-4D97-AF65-F5344CB8AC3E}">
        <p14:creationId xmlns:p14="http://schemas.microsoft.com/office/powerpoint/2010/main" val="36737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5023F6-E652-0AF2-E946-F58EA320981B}"/>
              </a:ext>
            </a:extLst>
          </p:cNvPr>
          <p:cNvSpPr>
            <a:spLocks noGrp="1"/>
          </p:cNvSpPr>
          <p:nvPr>
            <p:ph idx="1"/>
          </p:nvPr>
        </p:nvSpPr>
        <p:spPr/>
        <p:txBody>
          <a:bodyPr/>
          <a:lstStyle/>
          <a:p>
            <a:pPr marL="0" indent="0">
              <a:buNone/>
            </a:pPr>
            <a:r>
              <a:rPr lang="en-US" dirty="0"/>
              <a:t>Mitigation Requirements: </a:t>
            </a:r>
            <a:r>
              <a:rPr lang="en-US" b="0" dirty="0"/>
              <a:t>Under the Clean Water Act (in the U.S.), if a developer impacts a wetland, the U.S. Army Corps of Engineers may require them to:</a:t>
            </a:r>
          </a:p>
          <a:p>
            <a:pPr lvl="1">
              <a:buFont typeface="Wingdings" panose="05000000000000000000" pitchFamily="2" charset="2"/>
              <a:buChar char="Ø"/>
            </a:pPr>
            <a:r>
              <a:rPr lang="en-US" b="0" dirty="0"/>
              <a:t>Create a new wetland (wetland creation)</a:t>
            </a:r>
          </a:p>
          <a:p>
            <a:pPr lvl="1">
              <a:buFont typeface="Wingdings" panose="05000000000000000000" pitchFamily="2" charset="2"/>
              <a:buChar char="Ø"/>
            </a:pPr>
            <a:r>
              <a:rPr lang="en-US" b="0" dirty="0"/>
              <a:t>Restore a degraded wetland (wetland restoration)</a:t>
            </a:r>
          </a:p>
          <a:p>
            <a:pPr lvl="1">
              <a:buFont typeface="Wingdings" panose="05000000000000000000" pitchFamily="2" charset="2"/>
              <a:buChar char="Ø"/>
            </a:pPr>
            <a:r>
              <a:rPr lang="en-US" b="0" dirty="0"/>
              <a:t>Enhance an existing wetland (wetland enhancement)</a:t>
            </a:r>
          </a:p>
          <a:p>
            <a:pPr lvl="1">
              <a:buFont typeface="Wingdings" panose="05000000000000000000" pitchFamily="2" charset="2"/>
              <a:buChar char="Ø"/>
            </a:pPr>
            <a:r>
              <a:rPr lang="en-US" b="0" dirty="0"/>
              <a:t>Preserve an at-risk wetland (wetland preservation)</a:t>
            </a:r>
          </a:p>
          <a:p>
            <a:pPr marL="457200" lvl="1" indent="0">
              <a:buNone/>
            </a:pPr>
            <a:endParaRPr lang="en-US" dirty="0"/>
          </a:p>
          <a:p>
            <a:pPr marL="0" indent="0">
              <a:buNone/>
            </a:pPr>
            <a:r>
              <a:rPr lang="en-US" dirty="0"/>
              <a:t>No Net Loss Policy: </a:t>
            </a:r>
            <a:r>
              <a:rPr lang="en-US" b="0" dirty="0"/>
              <a:t>wetland losses must be offset by wetland gains in terms of actual acreage and, to the extent possible, ecosystem function</a:t>
            </a:r>
          </a:p>
        </p:txBody>
      </p:sp>
      <p:sp>
        <p:nvSpPr>
          <p:cNvPr id="3" name="Slide Number Placeholder 2">
            <a:extLst>
              <a:ext uri="{FF2B5EF4-FFF2-40B4-BE49-F238E27FC236}">
                <a16:creationId xmlns:a16="http://schemas.microsoft.com/office/drawing/2014/main" id="{E1F00B95-3AC6-112C-487D-3C971698D3C1}"/>
              </a:ext>
            </a:extLst>
          </p:cNvPr>
          <p:cNvSpPr>
            <a:spLocks noGrp="1"/>
          </p:cNvSpPr>
          <p:nvPr>
            <p:ph type="sldNum" sz="quarter" idx="12"/>
          </p:nvPr>
        </p:nvSpPr>
        <p:spPr/>
        <p:txBody>
          <a:bodyPr/>
          <a:lstStyle/>
          <a:p>
            <a:fld id="{4EC93DFA-70F6-4220-86AB-AD3183C08C91}" type="slidenum">
              <a:rPr lang="en-US" smtClean="0"/>
              <a:t>13</a:t>
            </a:fld>
            <a:endParaRPr lang="en-US" dirty="0"/>
          </a:p>
        </p:txBody>
      </p:sp>
      <p:sp>
        <p:nvSpPr>
          <p:cNvPr id="4" name="Title 3">
            <a:extLst>
              <a:ext uri="{FF2B5EF4-FFF2-40B4-BE49-F238E27FC236}">
                <a16:creationId xmlns:a16="http://schemas.microsoft.com/office/drawing/2014/main" id="{F1DC488B-CD10-4B0C-ED7F-8C11E1C0E9D6}"/>
              </a:ext>
            </a:extLst>
          </p:cNvPr>
          <p:cNvSpPr>
            <a:spLocks noGrp="1"/>
          </p:cNvSpPr>
          <p:nvPr>
            <p:ph type="title"/>
          </p:nvPr>
        </p:nvSpPr>
        <p:spPr/>
        <p:txBody>
          <a:bodyPr>
            <a:normAutofit fontScale="90000"/>
          </a:bodyPr>
          <a:lstStyle/>
          <a:p>
            <a:r>
              <a:rPr lang="en-US" dirty="0"/>
              <a:t>General steps involved in a Delineation</a:t>
            </a:r>
          </a:p>
        </p:txBody>
      </p:sp>
      <p:sp>
        <p:nvSpPr>
          <p:cNvPr id="5" name="Text Placeholder 4">
            <a:extLst>
              <a:ext uri="{FF2B5EF4-FFF2-40B4-BE49-F238E27FC236}">
                <a16:creationId xmlns:a16="http://schemas.microsoft.com/office/drawing/2014/main" id="{AF3C37DF-4831-AD2A-207E-C83F8AA67088}"/>
              </a:ext>
            </a:extLst>
          </p:cNvPr>
          <p:cNvSpPr>
            <a:spLocks noGrp="1"/>
          </p:cNvSpPr>
          <p:nvPr>
            <p:ph type="body" sz="quarter" idx="13"/>
          </p:nvPr>
        </p:nvSpPr>
        <p:spPr/>
        <p:txBody>
          <a:bodyPr>
            <a:normAutofit fontScale="92500" lnSpcReduction="10000"/>
          </a:bodyPr>
          <a:lstStyle/>
          <a:p>
            <a:r>
              <a:rPr lang="en-US" dirty="0"/>
              <a:t>Wetland Mitigation </a:t>
            </a:r>
          </a:p>
        </p:txBody>
      </p:sp>
    </p:spTree>
    <p:extLst>
      <p:ext uri="{BB962C8B-B14F-4D97-AF65-F5344CB8AC3E}">
        <p14:creationId xmlns:p14="http://schemas.microsoft.com/office/powerpoint/2010/main" val="99570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3EE6D-4DC4-6679-AD09-81F20B39C76F}"/>
              </a:ext>
            </a:extLst>
          </p:cNvPr>
          <p:cNvSpPr>
            <a:spLocks noGrp="1"/>
          </p:cNvSpPr>
          <p:nvPr>
            <p:ph idx="1"/>
          </p:nvPr>
        </p:nvSpPr>
        <p:spPr/>
        <p:txBody>
          <a:bodyPr/>
          <a:lstStyle/>
          <a:p>
            <a:r>
              <a:rPr lang="en-US" dirty="0"/>
              <a:t>Local Soil and Water Conservation District (SWCD): </a:t>
            </a:r>
            <a:r>
              <a:rPr lang="en-US" sz="2400" b="0" dirty="0"/>
              <a:t>They provide initial property reviews and assistance in identifying wetlands.</a:t>
            </a:r>
          </a:p>
          <a:p>
            <a:pPr marL="0" indent="0">
              <a:buNone/>
            </a:pPr>
            <a:endParaRPr lang="en-US" sz="2400" b="0" dirty="0"/>
          </a:p>
          <a:p>
            <a:r>
              <a:rPr lang="en-US" dirty="0"/>
              <a:t>Ohio Environmental Protection Agency (EPA): </a:t>
            </a:r>
            <a:r>
              <a:rPr lang="en-US" sz="2400" b="0" dirty="0"/>
              <a:t>Offers support for wetland permitting and information on isolated wetlands in Ohio.</a:t>
            </a:r>
          </a:p>
          <a:p>
            <a:pPr marL="0" indent="0">
              <a:buNone/>
            </a:pPr>
            <a:endParaRPr lang="en-US" sz="2400" b="0" dirty="0"/>
          </a:p>
          <a:p>
            <a:r>
              <a:rPr lang="en-US" dirty="0"/>
              <a:t>U.S. Army Corps of Engineers (USACE): </a:t>
            </a:r>
            <a:r>
              <a:rPr lang="en-US" sz="2400" b="0" dirty="0"/>
              <a:t>The main federal agency responsible for reviewing wetland delineations and issuing Section 404 permits.</a:t>
            </a:r>
            <a:endParaRPr lang="en-US" b="0" dirty="0"/>
          </a:p>
        </p:txBody>
      </p:sp>
      <p:sp>
        <p:nvSpPr>
          <p:cNvPr id="3" name="Slide Number Placeholder 2">
            <a:extLst>
              <a:ext uri="{FF2B5EF4-FFF2-40B4-BE49-F238E27FC236}">
                <a16:creationId xmlns:a16="http://schemas.microsoft.com/office/drawing/2014/main" id="{E2736AA6-76CB-B2F0-C95A-BD92B254C12E}"/>
              </a:ext>
            </a:extLst>
          </p:cNvPr>
          <p:cNvSpPr>
            <a:spLocks noGrp="1"/>
          </p:cNvSpPr>
          <p:nvPr>
            <p:ph type="sldNum" sz="quarter" idx="12"/>
          </p:nvPr>
        </p:nvSpPr>
        <p:spPr/>
        <p:txBody>
          <a:bodyPr/>
          <a:lstStyle/>
          <a:p>
            <a:fld id="{4EC93DFA-70F6-4220-86AB-AD3183C08C91}" type="slidenum">
              <a:rPr lang="en-US" smtClean="0"/>
              <a:t>14</a:t>
            </a:fld>
            <a:endParaRPr lang="en-US" dirty="0"/>
          </a:p>
        </p:txBody>
      </p:sp>
      <p:sp>
        <p:nvSpPr>
          <p:cNvPr id="4" name="Title 3">
            <a:extLst>
              <a:ext uri="{FF2B5EF4-FFF2-40B4-BE49-F238E27FC236}">
                <a16:creationId xmlns:a16="http://schemas.microsoft.com/office/drawing/2014/main" id="{00D97675-10E2-4B06-05B2-43B2660C36F9}"/>
              </a:ext>
            </a:extLst>
          </p:cNvPr>
          <p:cNvSpPr>
            <a:spLocks noGrp="1"/>
          </p:cNvSpPr>
          <p:nvPr>
            <p:ph type="title"/>
          </p:nvPr>
        </p:nvSpPr>
        <p:spPr/>
        <p:txBody>
          <a:bodyPr/>
          <a:lstStyle/>
          <a:p>
            <a:r>
              <a:rPr lang="en-US" dirty="0"/>
              <a:t>Organizations</a:t>
            </a:r>
          </a:p>
        </p:txBody>
      </p:sp>
    </p:spTree>
    <p:extLst>
      <p:ext uri="{BB962C8B-B14F-4D97-AF65-F5344CB8AC3E}">
        <p14:creationId xmlns:p14="http://schemas.microsoft.com/office/powerpoint/2010/main" val="272114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C905B6-B94F-736F-5287-6A05E0E84A1F}"/>
              </a:ext>
            </a:extLst>
          </p:cNvPr>
          <p:cNvSpPr>
            <a:spLocks noGrp="1"/>
          </p:cNvSpPr>
          <p:nvPr>
            <p:ph idx="1"/>
          </p:nvPr>
        </p:nvSpPr>
        <p:spPr>
          <a:xfrm>
            <a:off x="838200" y="1490596"/>
            <a:ext cx="10515600" cy="5002277"/>
          </a:xfrm>
        </p:spPr>
        <p:txBody>
          <a:bodyPr>
            <a:normAutofit lnSpcReduction="10000"/>
          </a:bodyPr>
          <a:lstStyle/>
          <a:p>
            <a:r>
              <a:rPr lang="en-US" sz="2400" b="1" dirty="0"/>
              <a:t>Three Tiers and Setbacks</a:t>
            </a:r>
            <a:r>
              <a:rPr lang="en-US" sz="2400" dirty="0"/>
              <a:t>: </a:t>
            </a:r>
            <a:r>
              <a:rPr lang="en-US" sz="2400" b="0" dirty="0"/>
              <a:t>Ohio EPA classifies wetlands into three categories to determine setback requirements:</a:t>
            </a:r>
          </a:p>
          <a:p>
            <a:pPr>
              <a:buFont typeface="+mj-lt"/>
              <a:buAutoNum type="arabicPeriod"/>
            </a:pPr>
            <a:endParaRPr lang="en-US" sz="2400" b="0" dirty="0"/>
          </a:p>
          <a:p>
            <a:pPr>
              <a:buFont typeface="+mj-lt"/>
              <a:buAutoNum type="arabicPeriod"/>
            </a:pPr>
            <a:endParaRPr lang="en-US" sz="2400" b="0" dirty="0"/>
          </a:p>
          <a:p>
            <a:pPr>
              <a:buFont typeface="+mj-lt"/>
              <a:buAutoNum type="arabicPeriod"/>
            </a:pPr>
            <a:endParaRPr lang="en-US" sz="2400" b="0" dirty="0"/>
          </a:p>
          <a:p>
            <a:pPr marL="0" indent="0" algn="ctr">
              <a:buNone/>
            </a:pPr>
            <a:endParaRPr lang="en-US" sz="2400" b="0" dirty="0"/>
          </a:p>
          <a:p>
            <a:pPr marL="0" indent="0" algn="ctr">
              <a:buNone/>
            </a:pPr>
            <a:r>
              <a:rPr lang="en-US" sz="2400" b="0" dirty="0"/>
              <a:t>The setbacks are based on wetland quality and functional capacity, as defined in the Ohio Administrative Code and guidelines from environmental protection agencies.</a:t>
            </a:r>
          </a:p>
          <a:p>
            <a:pPr marL="0" indent="0" algn="ctr">
              <a:buNone/>
            </a:pPr>
            <a:endParaRPr lang="en-US" sz="2400" b="0" dirty="0"/>
          </a:p>
          <a:p>
            <a:r>
              <a:rPr lang="en-US" sz="2400" dirty="0"/>
              <a:t>Default One Energy Wetland Buffers (subject to change):</a:t>
            </a:r>
          </a:p>
          <a:p>
            <a:pPr lvl="1"/>
            <a:r>
              <a:rPr lang="en-US" dirty="0"/>
              <a:t>For Solar: 50 ft</a:t>
            </a:r>
          </a:p>
          <a:p>
            <a:pPr lvl="1"/>
            <a:r>
              <a:rPr lang="en-US" dirty="0"/>
              <a:t>For Nordex N149: Rotor Radius (260 ft) </a:t>
            </a:r>
          </a:p>
        </p:txBody>
      </p:sp>
      <p:sp>
        <p:nvSpPr>
          <p:cNvPr id="3" name="Slide Number Placeholder 2">
            <a:extLst>
              <a:ext uri="{FF2B5EF4-FFF2-40B4-BE49-F238E27FC236}">
                <a16:creationId xmlns:a16="http://schemas.microsoft.com/office/drawing/2014/main" id="{E068E103-0B67-5F2F-149F-FA7E97A647DB}"/>
              </a:ext>
            </a:extLst>
          </p:cNvPr>
          <p:cNvSpPr>
            <a:spLocks noGrp="1"/>
          </p:cNvSpPr>
          <p:nvPr>
            <p:ph type="sldNum" sz="quarter" idx="12"/>
          </p:nvPr>
        </p:nvSpPr>
        <p:spPr/>
        <p:txBody>
          <a:bodyPr/>
          <a:lstStyle/>
          <a:p>
            <a:fld id="{4EC93DFA-70F6-4220-86AB-AD3183C08C91}" type="slidenum">
              <a:rPr lang="en-US" smtClean="0"/>
              <a:t>15</a:t>
            </a:fld>
            <a:endParaRPr lang="en-US" dirty="0"/>
          </a:p>
        </p:txBody>
      </p:sp>
      <p:sp>
        <p:nvSpPr>
          <p:cNvPr id="4" name="Title 3">
            <a:extLst>
              <a:ext uri="{FF2B5EF4-FFF2-40B4-BE49-F238E27FC236}">
                <a16:creationId xmlns:a16="http://schemas.microsoft.com/office/drawing/2014/main" id="{6062F8DC-95EA-2FB8-F9D7-8B52D724FE88}"/>
              </a:ext>
            </a:extLst>
          </p:cNvPr>
          <p:cNvSpPr>
            <a:spLocks noGrp="1"/>
          </p:cNvSpPr>
          <p:nvPr>
            <p:ph type="title"/>
          </p:nvPr>
        </p:nvSpPr>
        <p:spPr/>
        <p:txBody>
          <a:bodyPr/>
          <a:lstStyle/>
          <a:p>
            <a:r>
              <a:rPr lang="en-US" dirty="0"/>
              <a:t>Setbacks</a:t>
            </a:r>
          </a:p>
        </p:txBody>
      </p:sp>
      <p:pic>
        <p:nvPicPr>
          <p:cNvPr id="6" name="Picture 5">
            <a:extLst>
              <a:ext uri="{FF2B5EF4-FFF2-40B4-BE49-F238E27FC236}">
                <a16:creationId xmlns:a16="http://schemas.microsoft.com/office/drawing/2014/main" id="{AD95C999-0807-7409-9CDE-FAD4155D1A62}"/>
              </a:ext>
            </a:extLst>
          </p:cNvPr>
          <p:cNvPicPr>
            <a:picLocks noChangeAspect="1"/>
          </p:cNvPicPr>
          <p:nvPr/>
        </p:nvPicPr>
        <p:blipFill>
          <a:blip r:embed="rId4"/>
          <a:stretch>
            <a:fillRect/>
          </a:stretch>
        </p:blipFill>
        <p:spPr>
          <a:xfrm>
            <a:off x="3608577" y="2235997"/>
            <a:ext cx="5204917" cy="1498631"/>
          </a:xfrm>
          <a:prstGeom prst="rect">
            <a:avLst/>
          </a:prstGeom>
        </p:spPr>
      </p:pic>
      <p:sp>
        <p:nvSpPr>
          <p:cNvPr id="5" name="TextBox 4">
            <a:extLst>
              <a:ext uri="{FF2B5EF4-FFF2-40B4-BE49-F238E27FC236}">
                <a16:creationId xmlns:a16="http://schemas.microsoft.com/office/drawing/2014/main" id="{83E57562-2BDB-AE90-1BA8-1D2DE3D011D5}"/>
              </a:ext>
            </a:extLst>
          </p:cNvPr>
          <p:cNvSpPr txBox="1"/>
          <p:nvPr/>
        </p:nvSpPr>
        <p:spPr>
          <a:xfrm>
            <a:off x="8725819" y="3226797"/>
            <a:ext cx="3470313" cy="507831"/>
          </a:xfrm>
          <a:prstGeom prst="rect">
            <a:avLst/>
          </a:prstGeom>
          <a:noFill/>
        </p:spPr>
        <p:txBody>
          <a:bodyPr wrap="square" rtlCol="0">
            <a:spAutoFit/>
          </a:bodyPr>
          <a:lstStyle/>
          <a:p>
            <a:r>
              <a:rPr lang="en-US" sz="900" dirty="0"/>
              <a:t>Figure 5. </a:t>
            </a:r>
            <a:r>
              <a:rPr lang="en-US" sz="900" i="1" dirty="0"/>
              <a:t>Ohio Environmental Protection Agency. (2022). Wetland Setback Guidelines. Draft version, Chapter 1.6, Rainwater and Land Development</a:t>
            </a:r>
          </a:p>
        </p:txBody>
      </p:sp>
    </p:spTree>
    <p:extLst>
      <p:ext uri="{BB962C8B-B14F-4D97-AF65-F5344CB8AC3E}">
        <p14:creationId xmlns:p14="http://schemas.microsoft.com/office/powerpoint/2010/main" val="4104726590"/>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3B3DB-9617-F6EA-B8E6-1FBBE6D9ED9A}"/>
              </a:ext>
            </a:extLst>
          </p:cNvPr>
          <p:cNvSpPr>
            <a:spLocks noGrp="1"/>
          </p:cNvSpPr>
          <p:nvPr>
            <p:ph idx="1"/>
          </p:nvPr>
        </p:nvSpPr>
        <p:spPr>
          <a:xfrm>
            <a:off x="838198" y="1741334"/>
            <a:ext cx="10515600" cy="1783545"/>
          </a:xfrm>
          <a:ln>
            <a:solidFill>
              <a:schemeClr val="tx1"/>
            </a:solidFill>
          </a:ln>
        </p:spPr>
        <p:txBody>
          <a:bodyPr/>
          <a:lstStyle/>
          <a:p>
            <a:r>
              <a:rPr lang="en-US" dirty="0"/>
              <a:t>Provides detailed and comprehensive wetland maps for the entire U.S.</a:t>
            </a:r>
          </a:p>
          <a:p>
            <a:r>
              <a:rPr lang="en-US" dirty="0"/>
              <a:t>Highly accurate, frequently updated, widely used by government agencies and developers.</a:t>
            </a:r>
          </a:p>
        </p:txBody>
      </p:sp>
      <p:sp>
        <p:nvSpPr>
          <p:cNvPr id="3" name="Slide Number Placeholder 2">
            <a:extLst>
              <a:ext uri="{FF2B5EF4-FFF2-40B4-BE49-F238E27FC236}">
                <a16:creationId xmlns:a16="http://schemas.microsoft.com/office/drawing/2014/main" id="{5443120B-42D2-6F2F-3901-AD95BCD8D473}"/>
              </a:ext>
            </a:extLst>
          </p:cNvPr>
          <p:cNvSpPr>
            <a:spLocks noGrp="1"/>
          </p:cNvSpPr>
          <p:nvPr>
            <p:ph type="sldNum" sz="quarter" idx="12"/>
          </p:nvPr>
        </p:nvSpPr>
        <p:spPr/>
        <p:txBody>
          <a:bodyPr/>
          <a:lstStyle/>
          <a:p>
            <a:fld id="{4EC93DFA-70F6-4220-86AB-AD3183C08C91}" type="slidenum">
              <a:rPr lang="en-US" smtClean="0"/>
              <a:t>16</a:t>
            </a:fld>
            <a:endParaRPr lang="en-US" dirty="0"/>
          </a:p>
        </p:txBody>
      </p:sp>
      <p:sp>
        <p:nvSpPr>
          <p:cNvPr id="4" name="Title 3">
            <a:extLst>
              <a:ext uri="{FF2B5EF4-FFF2-40B4-BE49-F238E27FC236}">
                <a16:creationId xmlns:a16="http://schemas.microsoft.com/office/drawing/2014/main" id="{094E8DD8-1187-0272-32C8-F8373DE0F147}"/>
              </a:ext>
            </a:extLst>
          </p:cNvPr>
          <p:cNvSpPr>
            <a:spLocks noGrp="1"/>
          </p:cNvSpPr>
          <p:nvPr>
            <p:ph type="title"/>
          </p:nvPr>
        </p:nvSpPr>
        <p:spPr/>
        <p:txBody>
          <a:bodyPr>
            <a:normAutofit fontScale="90000"/>
          </a:bodyPr>
          <a:lstStyle/>
          <a:p>
            <a:r>
              <a:rPr lang="en-US" dirty="0" err="1"/>
              <a:t>reSources</a:t>
            </a:r>
            <a:endParaRPr lang="en-US" dirty="0"/>
          </a:p>
        </p:txBody>
      </p:sp>
      <p:sp>
        <p:nvSpPr>
          <p:cNvPr id="5" name="Text Placeholder 4">
            <a:extLst>
              <a:ext uri="{FF2B5EF4-FFF2-40B4-BE49-F238E27FC236}">
                <a16:creationId xmlns:a16="http://schemas.microsoft.com/office/drawing/2014/main" id="{73E053CF-D8C8-BAD7-E29D-5845B2F08442}"/>
              </a:ext>
            </a:extLst>
          </p:cNvPr>
          <p:cNvSpPr>
            <a:spLocks noGrp="1"/>
          </p:cNvSpPr>
          <p:nvPr>
            <p:ph type="body" sz="quarter" idx="13"/>
          </p:nvPr>
        </p:nvSpPr>
        <p:spPr/>
        <p:txBody>
          <a:bodyPr>
            <a:normAutofit fontScale="70000" lnSpcReduction="20000"/>
          </a:bodyPr>
          <a:lstStyle/>
          <a:p>
            <a:r>
              <a:rPr lang="en-US" dirty="0"/>
              <a:t>U.S. Fish and Wildlife Service (USFWS) - National Wetlands Inventory (NWI)</a:t>
            </a:r>
          </a:p>
        </p:txBody>
      </p:sp>
      <p:sp>
        <p:nvSpPr>
          <p:cNvPr id="7" name="TextBox 6">
            <a:extLst>
              <a:ext uri="{FF2B5EF4-FFF2-40B4-BE49-F238E27FC236}">
                <a16:creationId xmlns:a16="http://schemas.microsoft.com/office/drawing/2014/main" id="{20D0FD7B-1550-FDAC-BE1C-AB2F6C2D5FDA}"/>
              </a:ext>
            </a:extLst>
          </p:cNvPr>
          <p:cNvSpPr txBox="1"/>
          <p:nvPr/>
        </p:nvSpPr>
        <p:spPr>
          <a:xfrm>
            <a:off x="838200" y="4184511"/>
            <a:ext cx="10515598"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Updated twice a year (Last update 2023 June)</a:t>
            </a:r>
          </a:p>
          <a:p>
            <a:pPr marL="285750" indent="-285750">
              <a:buFont typeface="Arial" panose="020B0604020202020204" pitchFamily="34" charset="0"/>
              <a:buChar char="•"/>
            </a:pPr>
            <a:r>
              <a:rPr lang="en-US" dirty="0"/>
              <a:t>Inherent inaccuracies due to reliance on high-altitude imagery for mapping</a:t>
            </a:r>
          </a:p>
          <a:p>
            <a:pPr marL="285750" indent="-285750">
              <a:buFont typeface="Arial" panose="020B0604020202020204" pitchFamily="34" charset="0"/>
              <a:buChar char="•"/>
            </a:pPr>
            <a:r>
              <a:rPr lang="en-US" dirty="0"/>
              <a:t>Accuracy influenced by image quality, analyst experience, and ground verification</a:t>
            </a:r>
          </a:p>
          <a:p>
            <a:pPr marL="285750" indent="-285750">
              <a:buFont typeface="Arial" panose="020B0604020202020204" pitchFamily="34" charset="0"/>
              <a:buChar char="•"/>
            </a:pPr>
            <a:r>
              <a:rPr lang="en-US" dirty="0"/>
              <a:t>Data reflect a biological, not regulatory, definition of wetlands</a:t>
            </a:r>
          </a:p>
          <a:p>
            <a:pPr marL="285750" indent="-285750">
              <a:buFont typeface="Arial" panose="020B0604020202020204" pitchFamily="34" charset="0"/>
              <a:buChar char="•"/>
            </a:pPr>
            <a:r>
              <a:rPr lang="en-US" dirty="0"/>
              <a:t>Wetland boundaries may not be up-to-date or legally recognized.</a:t>
            </a:r>
          </a:p>
        </p:txBody>
      </p:sp>
    </p:spTree>
    <p:extLst>
      <p:ext uri="{BB962C8B-B14F-4D97-AF65-F5344CB8AC3E}">
        <p14:creationId xmlns:p14="http://schemas.microsoft.com/office/powerpoint/2010/main" val="2598403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173822-0A17-6E5C-0110-26AC19847456}"/>
              </a:ext>
            </a:extLst>
          </p:cNvPr>
          <p:cNvSpPr>
            <a:spLocks noGrp="1"/>
          </p:cNvSpPr>
          <p:nvPr>
            <p:ph type="sldNum" sz="quarter" idx="12"/>
          </p:nvPr>
        </p:nvSpPr>
        <p:spPr/>
        <p:txBody>
          <a:bodyPr/>
          <a:lstStyle/>
          <a:p>
            <a:fld id="{4EC93DFA-70F6-4220-86AB-AD3183C08C91}" type="slidenum">
              <a:rPr lang="en-US" smtClean="0"/>
              <a:t>17</a:t>
            </a:fld>
            <a:endParaRPr lang="en-US" dirty="0"/>
          </a:p>
        </p:txBody>
      </p:sp>
      <p:sp>
        <p:nvSpPr>
          <p:cNvPr id="4" name="Title 3">
            <a:extLst>
              <a:ext uri="{FF2B5EF4-FFF2-40B4-BE49-F238E27FC236}">
                <a16:creationId xmlns:a16="http://schemas.microsoft.com/office/drawing/2014/main" id="{63A1FE7F-C957-1B86-CA2F-0B229376FE44}"/>
              </a:ext>
            </a:extLst>
          </p:cNvPr>
          <p:cNvSpPr>
            <a:spLocks noGrp="1"/>
          </p:cNvSpPr>
          <p:nvPr>
            <p:ph type="title"/>
          </p:nvPr>
        </p:nvSpPr>
        <p:spPr/>
        <p:txBody>
          <a:bodyPr>
            <a:normAutofit fontScale="90000"/>
          </a:bodyPr>
          <a:lstStyle/>
          <a:p>
            <a:r>
              <a:rPr lang="en-US" dirty="0"/>
              <a:t>National Wetlands Inventory (NWI)</a:t>
            </a:r>
          </a:p>
        </p:txBody>
      </p:sp>
      <p:sp>
        <p:nvSpPr>
          <p:cNvPr id="5" name="Text Placeholder 4">
            <a:extLst>
              <a:ext uri="{FF2B5EF4-FFF2-40B4-BE49-F238E27FC236}">
                <a16:creationId xmlns:a16="http://schemas.microsoft.com/office/drawing/2014/main" id="{9EA9BAE1-6A59-1DDD-66D2-86CD50966875}"/>
              </a:ext>
            </a:extLst>
          </p:cNvPr>
          <p:cNvSpPr>
            <a:spLocks noGrp="1"/>
          </p:cNvSpPr>
          <p:nvPr>
            <p:ph type="body" sz="quarter" idx="13"/>
          </p:nvPr>
        </p:nvSpPr>
        <p:spPr/>
        <p:txBody>
          <a:bodyPr>
            <a:normAutofit fontScale="92500" lnSpcReduction="10000"/>
          </a:bodyPr>
          <a:lstStyle/>
          <a:p>
            <a:r>
              <a:rPr lang="en-US" dirty="0"/>
              <a:t>Examples</a:t>
            </a:r>
          </a:p>
        </p:txBody>
      </p:sp>
      <p:pic>
        <p:nvPicPr>
          <p:cNvPr id="21" name="Picture 20">
            <a:extLst>
              <a:ext uri="{FF2B5EF4-FFF2-40B4-BE49-F238E27FC236}">
                <a16:creationId xmlns:a16="http://schemas.microsoft.com/office/drawing/2014/main" id="{BFEF0ADD-2D2C-3ACB-ADA8-B7A6606417F3}"/>
              </a:ext>
            </a:extLst>
          </p:cNvPr>
          <p:cNvPicPr>
            <a:picLocks noChangeAspect="1"/>
          </p:cNvPicPr>
          <p:nvPr/>
        </p:nvPicPr>
        <p:blipFill>
          <a:blip r:embed="rId3"/>
          <a:stretch>
            <a:fillRect/>
          </a:stretch>
        </p:blipFill>
        <p:spPr>
          <a:xfrm>
            <a:off x="1150511" y="1432193"/>
            <a:ext cx="9890977" cy="5425807"/>
          </a:xfrm>
          <a:prstGeom prst="rect">
            <a:avLst/>
          </a:prstGeom>
        </p:spPr>
      </p:pic>
    </p:spTree>
    <p:extLst>
      <p:ext uri="{BB962C8B-B14F-4D97-AF65-F5344CB8AC3E}">
        <p14:creationId xmlns:p14="http://schemas.microsoft.com/office/powerpoint/2010/main" val="2719855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7D40E8F-1EE2-FE70-4145-C8EA3101D321}"/>
              </a:ext>
            </a:extLst>
          </p:cNvPr>
          <p:cNvPicPr>
            <a:picLocks noGrp="1" noChangeAspect="1"/>
          </p:cNvPicPr>
          <p:nvPr>
            <p:ph idx="1"/>
          </p:nvPr>
        </p:nvPicPr>
        <p:blipFill>
          <a:blip r:embed="rId3"/>
          <a:stretch>
            <a:fillRect/>
          </a:stretch>
        </p:blipFill>
        <p:spPr>
          <a:xfrm>
            <a:off x="1439534" y="1429049"/>
            <a:ext cx="9702992" cy="4927301"/>
          </a:xfrm>
        </p:spPr>
      </p:pic>
      <p:sp>
        <p:nvSpPr>
          <p:cNvPr id="3" name="Slide Number Placeholder 2">
            <a:extLst>
              <a:ext uri="{FF2B5EF4-FFF2-40B4-BE49-F238E27FC236}">
                <a16:creationId xmlns:a16="http://schemas.microsoft.com/office/drawing/2014/main" id="{DDE98A6E-2418-847C-6AC0-59516E46FDA3}"/>
              </a:ext>
            </a:extLst>
          </p:cNvPr>
          <p:cNvSpPr>
            <a:spLocks noGrp="1"/>
          </p:cNvSpPr>
          <p:nvPr>
            <p:ph type="sldNum" sz="quarter" idx="12"/>
          </p:nvPr>
        </p:nvSpPr>
        <p:spPr/>
        <p:txBody>
          <a:bodyPr/>
          <a:lstStyle/>
          <a:p>
            <a:fld id="{4EC93DFA-70F6-4220-86AB-AD3183C08C91}" type="slidenum">
              <a:rPr lang="en-US" smtClean="0"/>
              <a:t>18</a:t>
            </a:fld>
            <a:endParaRPr lang="en-US" dirty="0"/>
          </a:p>
        </p:txBody>
      </p:sp>
      <p:sp>
        <p:nvSpPr>
          <p:cNvPr id="4" name="Title 3">
            <a:extLst>
              <a:ext uri="{FF2B5EF4-FFF2-40B4-BE49-F238E27FC236}">
                <a16:creationId xmlns:a16="http://schemas.microsoft.com/office/drawing/2014/main" id="{D1937567-46E2-17F6-C680-822AB0D734D1}"/>
              </a:ext>
            </a:extLst>
          </p:cNvPr>
          <p:cNvSpPr>
            <a:spLocks noGrp="1"/>
          </p:cNvSpPr>
          <p:nvPr>
            <p:ph type="title"/>
          </p:nvPr>
        </p:nvSpPr>
        <p:spPr/>
        <p:txBody>
          <a:bodyPr>
            <a:normAutofit fontScale="90000"/>
          </a:bodyPr>
          <a:lstStyle/>
          <a:p>
            <a:r>
              <a:rPr lang="en-US" dirty="0"/>
              <a:t>National Wetlands Inventory (NWI)</a:t>
            </a:r>
          </a:p>
        </p:txBody>
      </p:sp>
      <p:sp>
        <p:nvSpPr>
          <p:cNvPr id="5" name="Text Placeholder 4">
            <a:extLst>
              <a:ext uri="{FF2B5EF4-FFF2-40B4-BE49-F238E27FC236}">
                <a16:creationId xmlns:a16="http://schemas.microsoft.com/office/drawing/2014/main" id="{8540C246-4C66-B3DC-C5EE-C48C4C3A2B16}"/>
              </a:ext>
            </a:extLst>
          </p:cNvPr>
          <p:cNvSpPr>
            <a:spLocks noGrp="1"/>
          </p:cNvSpPr>
          <p:nvPr>
            <p:ph type="body" sz="quarter" idx="13"/>
          </p:nvPr>
        </p:nvSpPr>
        <p:spPr/>
        <p:txBody>
          <a:bodyPr>
            <a:normAutofit fontScale="92500" lnSpcReduction="10000"/>
          </a:bodyPr>
          <a:lstStyle/>
          <a:p>
            <a:r>
              <a:rPr lang="en-US" dirty="0"/>
              <a:t>Examples</a:t>
            </a:r>
          </a:p>
        </p:txBody>
      </p:sp>
      <p:sp>
        <p:nvSpPr>
          <p:cNvPr id="2" name="TextBox 1">
            <a:extLst>
              <a:ext uri="{FF2B5EF4-FFF2-40B4-BE49-F238E27FC236}">
                <a16:creationId xmlns:a16="http://schemas.microsoft.com/office/drawing/2014/main" id="{600DC290-4263-1319-B52A-63010AA88921}"/>
              </a:ext>
            </a:extLst>
          </p:cNvPr>
          <p:cNvSpPr txBox="1"/>
          <p:nvPr/>
        </p:nvSpPr>
        <p:spPr>
          <a:xfrm>
            <a:off x="1724295" y="6342976"/>
            <a:ext cx="9061218" cy="430887"/>
          </a:xfrm>
          <a:prstGeom prst="rect">
            <a:avLst/>
          </a:prstGeom>
          <a:noFill/>
        </p:spPr>
        <p:txBody>
          <a:bodyPr wrap="square" rtlCol="0">
            <a:spAutoFit/>
          </a:bodyPr>
          <a:lstStyle/>
          <a:p>
            <a:r>
              <a:rPr lang="en-US" sz="1100" dirty="0"/>
              <a:t>Figure 6. </a:t>
            </a:r>
            <a:r>
              <a:rPr lang="en-US" sz="1100" i="1" dirty="0"/>
              <a:t>Matthews, J. W., </a:t>
            </a:r>
            <a:r>
              <a:rPr lang="en-US" sz="1100" i="1" dirty="0" err="1"/>
              <a:t>Skultety</a:t>
            </a:r>
            <a:r>
              <a:rPr lang="en-US" sz="1100" i="1" dirty="0"/>
              <a:t>, D., </a:t>
            </a:r>
            <a:r>
              <a:rPr lang="en-US" sz="1100" i="1" dirty="0" err="1"/>
              <a:t>Zercher</a:t>
            </a:r>
            <a:r>
              <a:rPr lang="en-US" sz="1100" i="1" dirty="0"/>
              <a:t>, B., Ward, M. P., &amp; Benson, T. J. (2016). Field verification of original and updated National Wetlands Inventory maps in three metropolitan areas in Illinois, USA. Wetlands, 36(6), 1155–1165. https://doi.org/10.1007/s13157-016-0836-6  </a:t>
            </a:r>
          </a:p>
        </p:txBody>
      </p:sp>
    </p:spTree>
    <p:extLst>
      <p:ext uri="{BB962C8B-B14F-4D97-AF65-F5344CB8AC3E}">
        <p14:creationId xmlns:p14="http://schemas.microsoft.com/office/powerpoint/2010/main" val="2640517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26EA9-5538-269A-5076-E79B3D1EA6E6}"/>
              </a:ext>
            </a:extLst>
          </p:cNvPr>
          <p:cNvSpPr>
            <a:spLocks noGrp="1"/>
          </p:cNvSpPr>
          <p:nvPr>
            <p:ph idx="1"/>
          </p:nvPr>
        </p:nvSpPr>
        <p:spPr/>
        <p:txBody>
          <a:bodyPr>
            <a:normAutofit/>
          </a:bodyPr>
          <a:lstStyle/>
          <a:p>
            <a:r>
              <a:rPr lang="en-US" b="1" dirty="0"/>
              <a:t>Preliminary Screening</a:t>
            </a:r>
            <a:r>
              <a:rPr lang="en-US" dirty="0"/>
              <a:t>:</a:t>
            </a:r>
          </a:p>
          <a:p>
            <a:pPr>
              <a:buFont typeface="Wingdings" panose="05000000000000000000" pitchFamily="2" charset="2"/>
              <a:buChar char="Ø"/>
            </a:pPr>
            <a:r>
              <a:rPr lang="en-US" sz="2400" b="0" u="sng" dirty="0"/>
              <a:t>Early Planning</a:t>
            </a:r>
            <a:r>
              <a:rPr lang="en-US" sz="2400" b="0" dirty="0"/>
              <a:t>: Use NWI maps at the initial Evaluation stage. This helps in understanding the general presence, location, and approximate boundaries of wetlands.</a:t>
            </a:r>
          </a:p>
          <a:p>
            <a:pPr>
              <a:buFont typeface="Wingdings" panose="05000000000000000000" pitchFamily="2" charset="2"/>
              <a:buChar char="Ø"/>
            </a:pPr>
            <a:r>
              <a:rPr lang="en-US" sz="2400" b="0" u="sng" dirty="0"/>
              <a:t>Initial Site Assessment</a:t>
            </a:r>
            <a:r>
              <a:rPr lang="en-US" sz="2400" b="0" dirty="0"/>
              <a:t>: The maps can provide a preliminary indication of areas that may need further investigation.</a:t>
            </a:r>
          </a:p>
          <a:p>
            <a:pPr>
              <a:buFont typeface="Wingdings" panose="05000000000000000000" pitchFamily="2" charset="2"/>
              <a:buChar char="Ø"/>
            </a:pPr>
            <a:endParaRPr lang="en-US" sz="2400" b="0" dirty="0"/>
          </a:p>
          <a:p>
            <a:pPr marL="0" indent="0" algn="ctr">
              <a:buNone/>
            </a:pPr>
            <a:r>
              <a:rPr lang="en-US" dirty="0"/>
              <a:t>NWI maps are useful </a:t>
            </a:r>
            <a:r>
              <a:rPr lang="en-US" b="1" dirty="0"/>
              <a:t>starting point</a:t>
            </a:r>
            <a:r>
              <a:rPr lang="en-US" dirty="0"/>
              <a:t>, but </a:t>
            </a:r>
            <a:r>
              <a:rPr lang="en-US" b="1" dirty="0"/>
              <a:t>field verification</a:t>
            </a:r>
            <a:r>
              <a:rPr lang="en-US" dirty="0"/>
              <a:t> is essential for accurate wetland delineation.</a:t>
            </a:r>
          </a:p>
        </p:txBody>
      </p:sp>
      <p:sp>
        <p:nvSpPr>
          <p:cNvPr id="3" name="Slide Number Placeholder 2">
            <a:extLst>
              <a:ext uri="{FF2B5EF4-FFF2-40B4-BE49-F238E27FC236}">
                <a16:creationId xmlns:a16="http://schemas.microsoft.com/office/drawing/2014/main" id="{74AD2986-71CA-57B4-1067-30861E3E0829}"/>
              </a:ext>
            </a:extLst>
          </p:cNvPr>
          <p:cNvSpPr>
            <a:spLocks noGrp="1"/>
          </p:cNvSpPr>
          <p:nvPr>
            <p:ph type="sldNum" sz="quarter" idx="12"/>
          </p:nvPr>
        </p:nvSpPr>
        <p:spPr/>
        <p:txBody>
          <a:bodyPr/>
          <a:lstStyle/>
          <a:p>
            <a:fld id="{4EC93DFA-70F6-4220-86AB-AD3183C08C91}" type="slidenum">
              <a:rPr lang="en-US" smtClean="0"/>
              <a:t>19</a:t>
            </a:fld>
            <a:endParaRPr lang="en-US" dirty="0"/>
          </a:p>
        </p:txBody>
      </p:sp>
      <p:sp>
        <p:nvSpPr>
          <p:cNvPr id="4" name="Title 3">
            <a:extLst>
              <a:ext uri="{FF2B5EF4-FFF2-40B4-BE49-F238E27FC236}">
                <a16:creationId xmlns:a16="http://schemas.microsoft.com/office/drawing/2014/main" id="{1C4C0002-3BD5-2B41-3066-18D16EAF4780}"/>
              </a:ext>
            </a:extLst>
          </p:cNvPr>
          <p:cNvSpPr>
            <a:spLocks noGrp="1"/>
          </p:cNvSpPr>
          <p:nvPr>
            <p:ph type="title"/>
          </p:nvPr>
        </p:nvSpPr>
        <p:spPr/>
        <p:txBody>
          <a:bodyPr>
            <a:normAutofit fontScale="90000"/>
          </a:bodyPr>
          <a:lstStyle/>
          <a:p>
            <a:r>
              <a:rPr lang="en-US" dirty="0"/>
              <a:t>National Wetlands Inventory (NWI)</a:t>
            </a:r>
          </a:p>
        </p:txBody>
      </p:sp>
      <p:sp>
        <p:nvSpPr>
          <p:cNvPr id="5" name="Text Placeholder 4">
            <a:extLst>
              <a:ext uri="{FF2B5EF4-FFF2-40B4-BE49-F238E27FC236}">
                <a16:creationId xmlns:a16="http://schemas.microsoft.com/office/drawing/2014/main" id="{0B880F49-8BA2-4F9B-87B2-93567145E97E}"/>
              </a:ext>
            </a:extLst>
          </p:cNvPr>
          <p:cNvSpPr>
            <a:spLocks noGrp="1"/>
          </p:cNvSpPr>
          <p:nvPr>
            <p:ph type="body" sz="quarter" idx="13"/>
          </p:nvPr>
        </p:nvSpPr>
        <p:spPr/>
        <p:txBody>
          <a:bodyPr>
            <a:normAutofit fontScale="92500" lnSpcReduction="10000"/>
          </a:bodyPr>
          <a:lstStyle/>
          <a:p>
            <a:r>
              <a:rPr lang="en-US" dirty="0"/>
              <a:t>When can we use it?</a:t>
            </a:r>
          </a:p>
          <a:p>
            <a:endParaRPr lang="en-US" dirty="0"/>
          </a:p>
        </p:txBody>
      </p:sp>
    </p:spTree>
    <p:extLst>
      <p:ext uri="{BB962C8B-B14F-4D97-AF65-F5344CB8AC3E}">
        <p14:creationId xmlns:p14="http://schemas.microsoft.com/office/powerpoint/2010/main" val="206956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3859DD-6FF8-35CE-3409-F8A561DC2097}"/>
              </a:ext>
            </a:extLst>
          </p:cNvPr>
          <p:cNvSpPr>
            <a:spLocks noGrp="1"/>
          </p:cNvSpPr>
          <p:nvPr>
            <p:ph idx="1"/>
          </p:nvPr>
        </p:nvSpPr>
        <p:spPr/>
        <p:txBody>
          <a:bodyPr/>
          <a:lstStyle/>
          <a:p>
            <a:pPr>
              <a:lnSpc>
                <a:spcPct val="150000"/>
              </a:lnSpc>
            </a:pPr>
            <a:r>
              <a:rPr lang="en-US" dirty="0"/>
              <a:t>Wetland introduction</a:t>
            </a:r>
          </a:p>
          <a:p>
            <a:pPr>
              <a:lnSpc>
                <a:spcPct val="150000"/>
              </a:lnSpc>
            </a:pPr>
            <a:r>
              <a:rPr lang="en-US" dirty="0"/>
              <a:t>Jurisdiction over wetlands</a:t>
            </a:r>
          </a:p>
          <a:p>
            <a:pPr>
              <a:lnSpc>
                <a:spcPct val="150000"/>
              </a:lnSpc>
            </a:pPr>
            <a:r>
              <a:rPr lang="en-US" dirty="0"/>
              <a:t>General steps involved in a third-party delineation</a:t>
            </a:r>
          </a:p>
          <a:p>
            <a:pPr>
              <a:lnSpc>
                <a:spcPct val="150000"/>
              </a:lnSpc>
            </a:pPr>
            <a:r>
              <a:rPr lang="en-US" dirty="0"/>
              <a:t>Resources</a:t>
            </a:r>
          </a:p>
          <a:p>
            <a:pPr>
              <a:lnSpc>
                <a:spcPct val="150000"/>
              </a:lnSpc>
            </a:pPr>
            <a:r>
              <a:rPr lang="en-US" dirty="0"/>
              <a:t>Summary</a:t>
            </a:r>
          </a:p>
        </p:txBody>
      </p:sp>
      <p:sp>
        <p:nvSpPr>
          <p:cNvPr id="3" name="Slide Number Placeholder 2">
            <a:extLst>
              <a:ext uri="{FF2B5EF4-FFF2-40B4-BE49-F238E27FC236}">
                <a16:creationId xmlns:a16="http://schemas.microsoft.com/office/drawing/2014/main" id="{129C28CD-76F4-1D1B-DB27-672349FEA1E5}"/>
              </a:ext>
            </a:extLst>
          </p:cNvPr>
          <p:cNvSpPr>
            <a:spLocks noGrp="1"/>
          </p:cNvSpPr>
          <p:nvPr>
            <p:ph type="sldNum" sz="quarter" idx="12"/>
          </p:nvPr>
        </p:nvSpPr>
        <p:spPr/>
        <p:txBody>
          <a:bodyPr/>
          <a:lstStyle/>
          <a:p>
            <a:fld id="{4EC93DFA-70F6-4220-86AB-AD3183C08C91}" type="slidenum">
              <a:rPr lang="en-US" smtClean="0"/>
              <a:t>2</a:t>
            </a:fld>
            <a:endParaRPr lang="en-US" dirty="0"/>
          </a:p>
        </p:txBody>
      </p:sp>
      <p:sp>
        <p:nvSpPr>
          <p:cNvPr id="4" name="Title 3">
            <a:extLst>
              <a:ext uri="{FF2B5EF4-FFF2-40B4-BE49-F238E27FC236}">
                <a16:creationId xmlns:a16="http://schemas.microsoft.com/office/drawing/2014/main" id="{F4C0ED98-0996-A8C2-682D-B017ACA25D64}"/>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55404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F1ECB-75C5-7A14-EC17-5472EAB63414}"/>
              </a:ext>
            </a:extLst>
          </p:cNvPr>
          <p:cNvSpPr>
            <a:spLocks noGrp="1"/>
          </p:cNvSpPr>
          <p:nvPr>
            <p:ph type="title"/>
          </p:nvPr>
        </p:nvSpPr>
        <p:spPr>
          <a:xfrm>
            <a:off x="1724296" y="365126"/>
            <a:ext cx="9629503" cy="773474"/>
          </a:xfrm>
        </p:spPr>
        <p:txBody>
          <a:bodyPr anchor="ctr">
            <a:normAutofit/>
          </a:bodyPr>
          <a:lstStyle/>
          <a:p>
            <a:r>
              <a:rPr lang="en-US" dirty="0"/>
              <a:t>Summary</a:t>
            </a:r>
          </a:p>
        </p:txBody>
      </p:sp>
      <p:sp>
        <p:nvSpPr>
          <p:cNvPr id="2" name="Content Placeholder 1">
            <a:extLst>
              <a:ext uri="{FF2B5EF4-FFF2-40B4-BE49-F238E27FC236}">
                <a16:creationId xmlns:a16="http://schemas.microsoft.com/office/drawing/2014/main" id="{EFE6F939-B67C-1C06-681A-2F73FAB13D26}"/>
              </a:ext>
            </a:extLst>
          </p:cNvPr>
          <p:cNvSpPr>
            <a:spLocks noGrp="1"/>
          </p:cNvSpPr>
          <p:nvPr>
            <p:ph sz="half" idx="1"/>
          </p:nvPr>
        </p:nvSpPr>
        <p:spPr>
          <a:xfrm>
            <a:off x="838199" y="1586553"/>
            <a:ext cx="10729511" cy="4680103"/>
          </a:xfrm>
        </p:spPr>
        <p:txBody>
          <a:bodyPr>
            <a:normAutofit/>
          </a:bodyPr>
          <a:lstStyle/>
          <a:p>
            <a:pPr>
              <a:buFont typeface="Wingdings" panose="05000000000000000000" pitchFamily="2" charset="2"/>
              <a:buChar char="ü"/>
            </a:pPr>
            <a:r>
              <a:rPr lang="en-US" sz="2200" b="1" dirty="0"/>
              <a:t>Disturbing a wetland without following the proper delineation process poses significant legal risks.</a:t>
            </a:r>
          </a:p>
          <a:p>
            <a:pPr>
              <a:buFont typeface="Wingdings" panose="05000000000000000000" pitchFamily="2" charset="2"/>
              <a:buChar char="ü"/>
            </a:pPr>
            <a:endParaRPr lang="en-US" sz="2200" b="1" dirty="0"/>
          </a:p>
          <a:p>
            <a:pPr>
              <a:buFont typeface="Wingdings" panose="05000000000000000000" pitchFamily="2" charset="2"/>
              <a:buChar char="ü"/>
            </a:pPr>
            <a:r>
              <a:rPr lang="en-US" sz="2200" b="1" dirty="0"/>
              <a:t>The financial and time-related costs associated with suspected wetland delineation can be substantial.</a:t>
            </a:r>
          </a:p>
          <a:p>
            <a:pPr>
              <a:buFont typeface="Wingdings" panose="05000000000000000000" pitchFamily="2" charset="2"/>
              <a:buChar char="ü"/>
            </a:pPr>
            <a:endParaRPr lang="en-US" sz="2200" b="1" dirty="0"/>
          </a:p>
          <a:p>
            <a:pPr>
              <a:buFont typeface="Wingdings" panose="05000000000000000000" pitchFamily="2" charset="2"/>
              <a:buChar char="ü"/>
            </a:pPr>
            <a:r>
              <a:rPr lang="en-US" sz="2200" b="1" dirty="0"/>
              <a:t>It is strongly advised to avoid suspected wetland during the initial siting process.</a:t>
            </a:r>
          </a:p>
          <a:p>
            <a:pPr>
              <a:buFont typeface="Wingdings" panose="05000000000000000000" pitchFamily="2" charset="2"/>
              <a:buChar char="ü"/>
            </a:pPr>
            <a:endParaRPr lang="en-US" sz="2200" b="1" dirty="0"/>
          </a:p>
          <a:p>
            <a:pPr>
              <a:buFont typeface="Wingdings" panose="05000000000000000000" pitchFamily="2" charset="2"/>
              <a:buChar char="ü"/>
            </a:pPr>
            <a:r>
              <a:rPr lang="en-US" sz="2200" b="1" dirty="0"/>
              <a:t>Until an approved wetland delineation report from a third-party is obtained, everyone should use the word </a:t>
            </a:r>
            <a:r>
              <a:rPr lang="en-US" sz="2200" b="1" dirty="0">
                <a:solidFill>
                  <a:srgbClr val="FF0000"/>
                </a:solidFill>
              </a:rPr>
              <a:t>“suspected wetland” </a:t>
            </a:r>
            <a:r>
              <a:rPr lang="en-US" sz="2200" b="1" dirty="0"/>
              <a:t>during any communication (chat, email and documentations).</a:t>
            </a:r>
          </a:p>
          <a:p>
            <a:pPr marL="0" indent="0">
              <a:buNone/>
            </a:pPr>
            <a:endParaRPr lang="en-US" sz="2200" b="1" dirty="0"/>
          </a:p>
        </p:txBody>
      </p:sp>
      <p:sp>
        <p:nvSpPr>
          <p:cNvPr id="3" name="Slide Number Placeholder 2">
            <a:extLst>
              <a:ext uri="{FF2B5EF4-FFF2-40B4-BE49-F238E27FC236}">
                <a16:creationId xmlns:a16="http://schemas.microsoft.com/office/drawing/2014/main" id="{37782C2C-ACA8-64DA-CEBB-4030C79C598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4EC93DFA-70F6-4220-86AB-AD3183C08C91}" type="slidenum">
              <a:rPr lang="en-US" smtClean="0"/>
              <a:pPr>
                <a:spcAft>
                  <a:spcPts val="600"/>
                </a:spcAft>
              </a:pPr>
              <a:t>20</a:t>
            </a:fld>
            <a:endParaRPr lang="en-US"/>
          </a:p>
        </p:txBody>
      </p:sp>
    </p:spTree>
    <p:extLst>
      <p:ext uri="{BB962C8B-B14F-4D97-AF65-F5344CB8AC3E}">
        <p14:creationId xmlns:p14="http://schemas.microsoft.com/office/powerpoint/2010/main" val="3298037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09D7-EA48-F439-D6FF-3CB6907EF374}"/>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26211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8E06DB-A1C6-BA35-69D3-0DE94836C0DC}"/>
              </a:ext>
            </a:extLst>
          </p:cNvPr>
          <p:cNvSpPr>
            <a:spLocks noGrp="1"/>
          </p:cNvSpPr>
          <p:nvPr>
            <p:ph idx="1"/>
          </p:nvPr>
        </p:nvSpPr>
        <p:spPr/>
        <p:txBody>
          <a:bodyPr>
            <a:normAutofit/>
          </a:bodyPr>
          <a:lstStyle/>
          <a:p>
            <a:pPr marL="0" indent="0">
              <a:buNone/>
            </a:pPr>
            <a:r>
              <a:rPr lang="en-US" sz="2400" dirty="0"/>
              <a:t>Wetlands are areas where water covers the soil or is present either at or near the surface of the soil all year or for varying period during the year including during the growing season.</a:t>
            </a:r>
          </a:p>
          <a:p>
            <a:endParaRPr lang="en-US" dirty="0"/>
          </a:p>
        </p:txBody>
      </p:sp>
      <p:sp>
        <p:nvSpPr>
          <p:cNvPr id="3" name="Slide Number Placeholder 2">
            <a:extLst>
              <a:ext uri="{FF2B5EF4-FFF2-40B4-BE49-F238E27FC236}">
                <a16:creationId xmlns:a16="http://schemas.microsoft.com/office/drawing/2014/main" id="{A7594DE2-0BA8-916A-D8DB-47C3FCF2BFF9}"/>
              </a:ext>
            </a:extLst>
          </p:cNvPr>
          <p:cNvSpPr>
            <a:spLocks noGrp="1"/>
          </p:cNvSpPr>
          <p:nvPr>
            <p:ph type="sldNum" sz="quarter" idx="12"/>
          </p:nvPr>
        </p:nvSpPr>
        <p:spPr/>
        <p:txBody>
          <a:bodyPr/>
          <a:lstStyle/>
          <a:p>
            <a:fld id="{4EC93DFA-70F6-4220-86AB-AD3183C08C91}" type="slidenum">
              <a:rPr lang="en-US" smtClean="0"/>
              <a:t>3</a:t>
            </a:fld>
            <a:endParaRPr lang="en-US" dirty="0"/>
          </a:p>
        </p:txBody>
      </p:sp>
      <p:sp>
        <p:nvSpPr>
          <p:cNvPr id="4" name="Title 3">
            <a:extLst>
              <a:ext uri="{FF2B5EF4-FFF2-40B4-BE49-F238E27FC236}">
                <a16:creationId xmlns:a16="http://schemas.microsoft.com/office/drawing/2014/main" id="{D53C2C58-D36C-002C-7CC5-16EE1EEAA606}"/>
              </a:ext>
            </a:extLst>
          </p:cNvPr>
          <p:cNvSpPr>
            <a:spLocks noGrp="1"/>
          </p:cNvSpPr>
          <p:nvPr>
            <p:ph type="title"/>
          </p:nvPr>
        </p:nvSpPr>
        <p:spPr/>
        <p:txBody>
          <a:bodyPr>
            <a:normAutofit fontScale="90000"/>
          </a:bodyPr>
          <a:lstStyle/>
          <a:p>
            <a:r>
              <a:rPr lang="en-US" dirty="0"/>
              <a:t>What is A wetland</a:t>
            </a:r>
          </a:p>
        </p:txBody>
      </p:sp>
      <p:sp>
        <p:nvSpPr>
          <p:cNvPr id="5" name="Text Placeholder 4">
            <a:extLst>
              <a:ext uri="{FF2B5EF4-FFF2-40B4-BE49-F238E27FC236}">
                <a16:creationId xmlns:a16="http://schemas.microsoft.com/office/drawing/2014/main" id="{D4388429-38AD-A0F6-DA01-B1FE1DCE66D5}"/>
              </a:ext>
            </a:extLst>
          </p:cNvPr>
          <p:cNvSpPr>
            <a:spLocks noGrp="1"/>
          </p:cNvSpPr>
          <p:nvPr>
            <p:ph type="body" sz="quarter" idx="13"/>
          </p:nvPr>
        </p:nvSpPr>
        <p:spPr/>
        <p:txBody>
          <a:bodyPr>
            <a:normAutofit fontScale="92500" lnSpcReduction="10000"/>
          </a:bodyPr>
          <a:lstStyle/>
          <a:p>
            <a:r>
              <a:rPr lang="en-US" dirty="0"/>
              <a:t>Definition</a:t>
            </a:r>
          </a:p>
        </p:txBody>
      </p:sp>
      <p:sp>
        <p:nvSpPr>
          <p:cNvPr id="6" name="TextBox 5">
            <a:extLst>
              <a:ext uri="{FF2B5EF4-FFF2-40B4-BE49-F238E27FC236}">
                <a16:creationId xmlns:a16="http://schemas.microsoft.com/office/drawing/2014/main" id="{F77FABC0-C585-96B0-5ACA-9A387ABBFD86}"/>
              </a:ext>
            </a:extLst>
          </p:cNvPr>
          <p:cNvSpPr txBox="1"/>
          <p:nvPr/>
        </p:nvSpPr>
        <p:spPr>
          <a:xfrm>
            <a:off x="838200" y="2836671"/>
            <a:ext cx="5419381" cy="1615827"/>
          </a:xfrm>
          <a:prstGeom prst="rect">
            <a:avLst/>
          </a:prstGeom>
          <a:noFill/>
        </p:spPr>
        <p:txBody>
          <a:bodyPr wrap="square" rtlCol="0">
            <a:spAutoFit/>
          </a:bodyPr>
          <a:lstStyle/>
          <a:p>
            <a:pPr marL="285750" indent="-285750">
              <a:buFont typeface="Arial" panose="020B0604020202020204" pitchFamily="34" charset="0"/>
              <a:buChar char="•"/>
            </a:pPr>
            <a:r>
              <a:rPr lang="en-US" b="1" dirty="0"/>
              <a:t>Coastal Wetlands: Mangroves, salt marshes, and tidal marshes</a:t>
            </a:r>
          </a:p>
          <a:p>
            <a:pPr>
              <a:lnSpc>
                <a:spcPct val="150000"/>
              </a:lnSpc>
            </a:pPr>
            <a:endParaRPr lang="en-US" b="1" dirty="0"/>
          </a:p>
          <a:p>
            <a:pPr marL="285750" indent="-285750">
              <a:buFont typeface="Arial" panose="020B0604020202020204" pitchFamily="34" charset="0"/>
              <a:buChar char="•"/>
            </a:pPr>
            <a:r>
              <a:rPr lang="en-US" b="1" dirty="0"/>
              <a:t>Inland Wetlands: Freshwater marshes, swamps, peatlands, and wet meadows</a:t>
            </a:r>
          </a:p>
        </p:txBody>
      </p:sp>
      <p:pic>
        <p:nvPicPr>
          <p:cNvPr id="1026" name="Picture 2">
            <a:extLst>
              <a:ext uri="{FF2B5EF4-FFF2-40B4-BE49-F238E27FC236}">
                <a16:creationId xmlns:a16="http://schemas.microsoft.com/office/drawing/2014/main" id="{486552C6-C22B-BE2F-D357-55D5231D8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154" y="2924806"/>
            <a:ext cx="5405610" cy="304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96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E34EB29-A1D4-468D-A29F-6736A498A141}"/>
              </a:ext>
            </a:extLst>
          </p:cNvPr>
          <p:cNvSpPr>
            <a:spLocks noGrp="1"/>
          </p:cNvSpPr>
          <p:nvPr>
            <p:ph sz="half" idx="1"/>
          </p:nvPr>
        </p:nvSpPr>
        <p:spPr>
          <a:xfrm>
            <a:off x="301978" y="2588963"/>
            <a:ext cx="5953956" cy="3626276"/>
          </a:xfrm>
        </p:spPr>
        <p:txBody>
          <a:bodyPr>
            <a:normAutofit/>
          </a:bodyPr>
          <a:lstStyle/>
          <a:p>
            <a:pPr marL="457200" lvl="1" indent="0">
              <a:lnSpc>
                <a:spcPct val="100000"/>
              </a:lnSpc>
              <a:buNone/>
            </a:pPr>
            <a:r>
              <a:rPr lang="en-US" sz="2000" b="1" dirty="0"/>
              <a:t>Indicators:</a:t>
            </a:r>
          </a:p>
          <a:p>
            <a:pPr lvl="1">
              <a:lnSpc>
                <a:spcPct val="100000"/>
              </a:lnSpc>
            </a:pPr>
            <a:r>
              <a:rPr lang="en-US" sz="2000" dirty="0"/>
              <a:t>Dominant Species: Over 50% of the plant species should be classified as obligate wetland species (OBL), facultative wetland species (FACW), or facultative species (FAC).</a:t>
            </a:r>
          </a:p>
          <a:p>
            <a:pPr lvl="1">
              <a:lnSpc>
                <a:spcPct val="100000"/>
              </a:lnSpc>
            </a:pPr>
            <a:endParaRPr lang="en-US" sz="2000" dirty="0"/>
          </a:p>
          <a:p>
            <a:pPr lvl="1">
              <a:lnSpc>
                <a:spcPct val="100000"/>
              </a:lnSpc>
            </a:pPr>
            <a:r>
              <a:rPr lang="en-US" sz="2000" dirty="0"/>
              <a:t>Morphological Adaptations: Plants may have special adaptations such as aerenchyma tissue for oxygen transport.</a:t>
            </a:r>
          </a:p>
        </p:txBody>
      </p:sp>
      <p:sp>
        <p:nvSpPr>
          <p:cNvPr id="3" name="Slide Number Placeholder 2">
            <a:extLst>
              <a:ext uri="{FF2B5EF4-FFF2-40B4-BE49-F238E27FC236}">
                <a16:creationId xmlns:a16="http://schemas.microsoft.com/office/drawing/2014/main" id="{E794B7B3-5776-48AF-8794-A5A1AA049CDE}"/>
              </a:ext>
            </a:extLst>
          </p:cNvPr>
          <p:cNvSpPr>
            <a:spLocks noGrp="1"/>
          </p:cNvSpPr>
          <p:nvPr>
            <p:ph type="sldNum" sz="quarter" idx="12"/>
          </p:nvPr>
        </p:nvSpPr>
        <p:spPr/>
        <p:txBody>
          <a:bodyPr/>
          <a:lstStyle/>
          <a:p>
            <a:fld id="{4EC93DFA-70F6-4220-86AB-AD3183C08C91}" type="slidenum">
              <a:rPr lang="en-US" smtClean="0"/>
              <a:t>4</a:t>
            </a:fld>
            <a:endParaRPr lang="en-US" dirty="0"/>
          </a:p>
        </p:txBody>
      </p:sp>
      <p:sp>
        <p:nvSpPr>
          <p:cNvPr id="9" name="Title 3">
            <a:extLst>
              <a:ext uri="{FF2B5EF4-FFF2-40B4-BE49-F238E27FC236}">
                <a16:creationId xmlns:a16="http://schemas.microsoft.com/office/drawing/2014/main" id="{2858CC49-CBBF-4822-B101-2B4BB3784837}"/>
              </a:ext>
            </a:extLst>
          </p:cNvPr>
          <p:cNvSpPr txBox="1">
            <a:spLocks/>
          </p:cNvSpPr>
          <p:nvPr/>
        </p:nvSpPr>
        <p:spPr>
          <a:xfrm>
            <a:off x="1724298" y="365128"/>
            <a:ext cx="9629503" cy="444771"/>
          </a:xfrm>
          <a:prstGeom prst="rect">
            <a:avLst/>
          </a:prstGeom>
        </p:spPr>
        <p:txBody>
          <a:bodyPr vert="horz" lIns="76200" tIns="38100" rIns="76200" bIns="3810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pPr marL="0" indent="0" algn="r">
              <a:buNone/>
            </a:pPr>
            <a:r>
              <a:rPr lang="en-US" sz="3200" b="1" dirty="0">
                <a:latin typeface="Century Gothic" panose="020B0502020202020204" pitchFamily="34" charset="0"/>
              </a:rPr>
              <a:t>Wetland characteristics</a:t>
            </a:r>
          </a:p>
        </p:txBody>
      </p:sp>
      <p:sp>
        <p:nvSpPr>
          <p:cNvPr id="10" name="Text Placeholder 38">
            <a:extLst>
              <a:ext uri="{FF2B5EF4-FFF2-40B4-BE49-F238E27FC236}">
                <a16:creationId xmlns:a16="http://schemas.microsoft.com/office/drawing/2014/main" id="{C988F21C-C4C0-4C25-9F6A-D5D93034C3AF}"/>
              </a:ext>
            </a:extLst>
          </p:cNvPr>
          <p:cNvSpPr txBox="1">
            <a:spLocks/>
          </p:cNvSpPr>
          <p:nvPr/>
        </p:nvSpPr>
        <p:spPr>
          <a:xfrm>
            <a:off x="1724295" y="809899"/>
            <a:ext cx="9526009" cy="417513"/>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sz="2800" b="1" dirty="0">
                <a:latin typeface="Century Gothic" panose="020B0502020202020204" pitchFamily="34" charset="0"/>
              </a:rPr>
              <a:t>Hydrophytic Vegetation</a:t>
            </a:r>
          </a:p>
        </p:txBody>
      </p:sp>
      <p:pic>
        <p:nvPicPr>
          <p:cNvPr id="4" name="Picture 3">
            <a:extLst>
              <a:ext uri="{FF2B5EF4-FFF2-40B4-BE49-F238E27FC236}">
                <a16:creationId xmlns:a16="http://schemas.microsoft.com/office/drawing/2014/main" id="{B4EEC128-8BC0-31B9-235A-FFA317F3DBE6}"/>
              </a:ext>
            </a:extLst>
          </p:cNvPr>
          <p:cNvPicPr>
            <a:picLocks noChangeAspect="1"/>
          </p:cNvPicPr>
          <p:nvPr/>
        </p:nvPicPr>
        <p:blipFill>
          <a:blip r:embed="rId3"/>
          <a:stretch>
            <a:fillRect/>
          </a:stretch>
        </p:blipFill>
        <p:spPr>
          <a:xfrm>
            <a:off x="6184133" y="2763410"/>
            <a:ext cx="5953955" cy="3153215"/>
          </a:xfrm>
          <a:prstGeom prst="rect">
            <a:avLst/>
          </a:prstGeom>
        </p:spPr>
      </p:pic>
      <p:sp>
        <p:nvSpPr>
          <p:cNvPr id="2" name="TextBox 1">
            <a:extLst>
              <a:ext uri="{FF2B5EF4-FFF2-40B4-BE49-F238E27FC236}">
                <a16:creationId xmlns:a16="http://schemas.microsoft.com/office/drawing/2014/main" id="{BA857594-DF6B-2BD9-89E8-A4557FB316A4}"/>
              </a:ext>
            </a:extLst>
          </p:cNvPr>
          <p:cNvSpPr txBox="1"/>
          <p:nvPr/>
        </p:nvSpPr>
        <p:spPr>
          <a:xfrm>
            <a:off x="301977" y="1492689"/>
            <a:ext cx="11651323" cy="830997"/>
          </a:xfrm>
          <a:prstGeom prst="rect">
            <a:avLst/>
          </a:prstGeom>
          <a:noFill/>
        </p:spPr>
        <p:txBody>
          <a:bodyPr wrap="square" rtlCol="0">
            <a:spAutoFit/>
          </a:bodyPr>
          <a:lstStyle/>
          <a:p>
            <a:pPr lvl="1">
              <a:lnSpc>
                <a:spcPct val="100000"/>
              </a:lnSpc>
            </a:pPr>
            <a:r>
              <a:rPr lang="en-US" sz="2400" b="1" dirty="0"/>
              <a:t>Plants that grow in areas where the soil is frequently or constantly wet, influencing the types of plants that can thrive there</a:t>
            </a:r>
          </a:p>
        </p:txBody>
      </p:sp>
      <p:sp>
        <p:nvSpPr>
          <p:cNvPr id="5" name="TextBox 4">
            <a:extLst>
              <a:ext uri="{FF2B5EF4-FFF2-40B4-BE49-F238E27FC236}">
                <a16:creationId xmlns:a16="http://schemas.microsoft.com/office/drawing/2014/main" id="{49DA1877-E560-9FC5-7F2B-C1EDF7C6598D}"/>
              </a:ext>
            </a:extLst>
          </p:cNvPr>
          <p:cNvSpPr txBox="1"/>
          <p:nvPr/>
        </p:nvSpPr>
        <p:spPr>
          <a:xfrm>
            <a:off x="6192656" y="5901867"/>
            <a:ext cx="5697366" cy="415498"/>
          </a:xfrm>
          <a:prstGeom prst="rect">
            <a:avLst/>
          </a:prstGeom>
          <a:noFill/>
        </p:spPr>
        <p:txBody>
          <a:bodyPr wrap="square" rtlCol="0">
            <a:spAutoFit/>
          </a:bodyPr>
          <a:lstStyle/>
          <a:p>
            <a:r>
              <a:rPr lang="en-US" sz="1050" dirty="0"/>
              <a:t>Figure 2. </a:t>
            </a:r>
            <a:r>
              <a:rPr lang="en-US" sz="1050" i="1" dirty="0"/>
              <a:t>Environmental Laboratory. (1987). Corps of Engineers Wetlands Delineation Manual. Technical Report Y-87-1, U.S. Army Engineer Waterways Experiment Station, Vicksburg, MS.</a:t>
            </a:r>
          </a:p>
        </p:txBody>
      </p:sp>
    </p:spTree>
    <p:extLst>
      <p:ext uri="{BB962C8B-B14F-4D97-AF65-F5344CB8AC3E}">
        <p14:creationId xmlns:p14="http://schemas.microsoft.com/office/powerpoint/2010/main" val="1334433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E34EB29-A1D4-468D-A29F-6736A498A141}"/>
              </a:ext>
            </a:extLst>
          </p:cNvPr>
          <p:cNvSpPr>
            <a:spLocks noGrp="1"/>
          </p:cNvSpPr>
          <p:nvPr>
            <p:ph sz="half" idx="1"/>
          </p:nvPr>
        </p:nvSpPr>
        <p:spPr>
          <a:xfrm>
            <a:off x="301978" y="2776251"/>
            <a:ext cx="5713232" cy="3438988"/>
          </a:xfrm>
        </p:spPr>
        <p:txBody>
          <a:bodyPr>
            <a:normAutofit lnSpcReduction="10000"/>
          </a:bodyPr>
          <a:lstStyle/>
          <a:p>
            <a:pPr marL="457200" lvl="1" indent="0">
              <a:lnSpc>
                <a:spcPct val="100000"/>
              </a:lnSpc>
              <a:buNone/>
            </a:pPr>
            <a:r>
              <a:rPr lang="en-US" sz="2000" b="1" dirty="0"/>
              <a:t>Indicators:</a:t>
            </a:r>
          </a:p>
          <a:p>
            <a:pPr lvl="1">
              <a:lnSpc>
                <a:spcPct val="100000"/>
              </a:lnSpc>
            </a:pPr>
            <a:r>
              <a:rPr lang="en-US" sz="2000" dirty="0"/>
              <a:t>Soil Color: Presence of gleied soils (gray or bluish color) or redoximorphic features (mottling).</a:t>
            </a:r>
          </a:p>
          <a:p>
            <a:pPr lvl="1">
              <a:lnSpc>
                <a:spcPct val="100000"/>
              </a:lnSpc>
            </a:pPr>
            <a:endParaRPr lang="en-US" sz="2000" dirty="0"/>
          </a:p>
          <a:p>
            <a:pPr lvl="1">
              <a:lnSpc>
                <a:spcPct val="100000"/>
              </a:lnSpc>
            </a:pPr>
            <a:r>
              <a:rPr lang="en-US" sz="2000" dirty="0"/>
              <a:t>Organic Content: High organic matter, especially in the organic horizon, indicating prolonged saturation.</a:t>
            </a:r>
          </a:p>
          <a:p>
            <a:pPr lvl="1">
              <a:lnSpc>
                <a:spcPct val="100000"/>
              </a:lnSpc>
            </a:pPr>
            <a:endParaRPr lang="en-US" sz="2000" dirty="0"/>
          </a:p>
          <a:p>
            <a:pPr lvl="1">
              <a:lnSpc>
                <a:spcPct val="100000"/>
              </a:lnSpc>
            </a:pPr>
            <a:r>
              <a:rPr lang="en-US" sz="2000" dirty="0"/>
              <a:t>Odor: Rotten Egg Smell</a:t>
            </a:r>
          </a:p>
        </p:txBody>
      </p:sp>
      <p:sp>
        <p:nvSpPr>
          <p:cNvPr id="3" name="Slide Number Placeholder 2">
            <a:extLst>
              <a:ext uri="{FF2B5EF4-FFF2-40B4-BE49-F238E27FC236}">
                <a16:creationId xmlns:a16="http://schemas.microsoft.com/office/drawing/2014/main" id="{E794B7B3-5776-48AF-8794-A5A1AA049CDE}"/>
              </a:ext>
            </a:extLst>
          </p:cNvPr>
          <p:cNvSpPr>
            <a:spLocks noGrp="1"/>
          </p:cNvSpPr>
          <p:nvPr>
            <p:ph type="sldNum" sz="quarter" idx="12"/>
          </p:nvPr>
        </p:nvSpPr>
        <p:spPr/>
        <p:txBody>
          <a:bodyPr/>
          <a:lstStyle/>
          <a:p>
            <a:fld id="{4EC93DFA-70F6-4220-86AB-AD3183C08C91}" type="slidenum">
              <a:rPr lang="en-US" smtClean="0"/>
              <a:t>5</a:t>
            </a:fld>
            <a:endParaRPr lang="en-US" dirty="0"/>
          </a:p>
        </p:txBody>
      </p:sp>
      <p:sp>
        <p:nvSpPr>
          <p:cNvPr id="9" name="Title 3">
            <a:extLst>
              <a:ext uri="{FF2B5EF4-FFF2-40B4-BE49-F238E27FC236}">
                <a16:creationId xmlns:a16="http://schemas.microsoft.com/office/drawing/2014/main" id="{2858CC49-CBBF-4822-B101-2B4BB3784837}"/>
              </a:ext>
            </a:extLst>
          </p:cNvPr>
          <p:cNvSpPr txBox="1">
            <a:spLocks/>
          </p:cNvSpPr>
          <p:nvPr/>
        </p:nvSpPr>
        <p:spPr>
          <a:xfrm>
            <a:off x="1724298" y="365128"/>
            <a:ext cx="9629503" cy="444771"/>
          </a:xfrm>
          <a:prstGeom prst="rect">
            <a:avLst/>
          </a:prstGeom>
        </p:spPr>
        <p:txBody>
          <a:bodyPr vert="horz" lIns="76200" tIns="38100" rIns="76200" bIns="3810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pPr marL="0" indent="0" algn="r">
              <a:buNone/>
            </a:pPr>
            <a:r>
              <a:rPr lang="en-US" sz="3200" b="1" dirty="0">
                <a:latin typeface="Century Gothic" panose="020B0502020202020204" pitchFamily="34" charset="0"/>
              </a:rPr>
              <a:t>Wetland characteristics</a:t>
            </a:r>
          </a:p>
        </p:txBody>
      </p:sp>
      <p:sp>
        <p:nvSpPr>
          <p:cNvPr id="10" name="Text Placeholder 38">
            <a:extLst>
              <a:ext uri="{FF2B5EF4-FFF2-40B4-BE49-F238E27FC236}">
                <a16:creationId xmlns:a16="http://schemas.microsoft.com/office/drawing/2014/main" id="{C988F21C-C4C0-4C25-9F6A-D5D93034C3AF}"/>
              </a:ext>
            </a:extLst>
          </p:cNvPr>
          <p:cNvSpPr txBox="1">
            <a:spLocks/>
          </p:cNvSpPr>
          <p:nvPr/>
        </p:nvSpPr>
        <p:spPr>
          <a:xfrm>
            <a:off x="1724295" y="809899"/>
            <a:ext cx="9526009" cy="417513"/>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sz="2800" b="1" dirty="0">
                <a:latin typeface="Century Gothic" panose="020B0502020202020204" pitchFamily="34" charset="0"/>
              </a:rPr>
              <a:t>Hydric Soil</a:t>
            </a:r>
          </a:p>
        </p:txBody>
      </p:sp>
      <p:sp>
        <p:nvSpPr>
          <p:cNvPr id="2" name="TextBox 1">
            <a:extLst>
              <a:ext uri="{FF2B5EF4-FFF2-40B4-BE49-F238E27FC236}">
                <a16:creationId xmlns:a16="http://schemas.microsoft.com/office/drawing/2014/main" id="{BA857594-DF6B-2BD9-89E8-A4557FB316A4}"/>
              </a:ext>
            </a:extLst>
          </p:cNvPr>
          <p:cNvSpPr txBox="1"/>
          <p:nvPr/>
        </p:nvSpPr>
        <p:spPr>
          <a:xfrm>
            <a:off x="301977" y="1492689"/>
            <a:ext cx="11651323" cy="1200329"/>
          </a:xfrm>
          <a:prstGeom prst="rect">
            <a:avLst/>
          </a:prstGeom>
          <a:noFill/>
        </p:spPr>
        <p:txBody>
          <a:bodyPr wrap="square" rtlCol="0">
            <a:spAutoFit/>
          </a:bodyPr>
          <a:lstStyle/>
          <a:p>
            <a:pPr lvl="1">
              <a:lnSpc>
                <a:spcPct val="100000"/>
              </a:lnSpc>
            </a:pPr>
            <a:r>
              <a:rPr lang="en-US" sz="2400" b="1" dirty="0"/>
              <a:t>A hydric soil is a soil that formed under conditions of saturation, flooding, or ponding long enough during the growing season to develop anaerobic conditions in the upper part.</a:t>
            </a:r>
          </a:p>
        </p:txBody>
      </p:sp>
      <p:pic>
        <p:nvPicPr>
          <p:cNvPr id="6" name="Picture 5">
            <a:extLst>
              <a:ext uri="{FF2B5EF4-FFF2-40B4-BE49-F238E27FC236}">
                <a16:creationId xmlns:a16="http://schemas.microsoft.com/office/drawing/2014/main" id="{5C6F5583-56D1-1778-0A79-6E76BAB26DD4}"/>
              </a:ext>
            </a:extLst>
          </p:cNvPr>
          <p:cNvPicPr>
            <a:picLocks noChangeAspect="1"/>
          </p:cNvPicPr>
          <p:nvPr/>
        </p:nvPicPr>
        <p:blipFill>
          <a:blip r:embed="rId3"/>
          <a:stretch>
            <a:fillRect/>
          </a:stretch>
        </p:blipFill>
        <p:spPr>
          <a:xfrm>
            <a:off x="5927074" y="2304106"/>
            <a:ext cx="6264925" cy="4052244"/>
          </a:xfrm>
          <a:prstGeom prst="rect">
            <a:avLst/>
          </a:prstGeom>
        </p:spPr>
      </p:pic>
      <p:sp>
        <p:nvSpPr>
          <p:cNvPr id="4" name="TextBox 3">
            <a:extLst>
              <a:ext uri="{FF2B5EF4-FFF2-40B4-BE49-F238E27FC236}">
                <a16:creationId xmlns:a16="http://schemas.microsoft.com/office/drawing/2014/main" id="{FB467913-D3F9-5A55-EAF3-8DD08E71F03C}"/>
              </a:ext>
            </a:extLst>
          </p:cNvPr>
          <p:cNvSpPr txBox="1"/>
          <p:nvPr/>
        </p:nvSpPr>
        <p:spPr>
          <a:xfrm>
            <a:off x="6180462" y="6257836"/>
            <a:ext cx="6011537" cy="600164"/>
          </a:xfrm>
          <a:prstGeom prst="rect">
            <a:avLst/>
          </a:prstGeom>
          <a:noFill/>
        </p:spPr>
        <p:txBody>
          <a:bodyPr wrap="square" rtlCol="0">
            <a:spAutoFit/>
          </a:bodyPr>
          <a:lstStyle/>
          <a:p>
            <a:r>
              <a:rPr lang="en-US" sz="1100" dirty="0"/>
              <a:t>Figure 3. </a:t>
            </a:r>
            <a:r>
              <a:rPr lang="en-US" sz="1100" i="1" dirty="0"/>
              <a:t>United States Department of Agriculture, Natural Resources Conservation Service. (2010). Field Indicators of Hydric Soils in the United States (Version 7.0). Edited by L.M. </a:t>
            </a:r>
            <a:r>
              <a:rPr lang="en-US" sz="1100" i="1" dirty="0" err="1"/>
              <a:t>Vasilas</a:t>
            </a:r>
            <a:r>
              <a:rPr lang="en-US" sz="1100" i="1" dirty="0"/>
              <a:t>, G.W. Hurt, and C.V. Noble. In cooperation with the National Technical Committee for Hydric Soils</a:t>
            </a:r>
          </a:p>
        </p:txBody>
      </p:sp>
    </p:spTree>
    <p:extLst>
      <p:ext uri="{BB962C8B-B14F-4D97-AF65-F5344CB8AC3E}">
        <p14:creationId xmlns:p14="http://schemas.microsoft.com/office/powerpoint/2010/main" val="549781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E34EB29-A1D4-468D-A29F-6736A498A141}"/>
              </a:ext>
            </a:extLst>
          </p:cNvPr>
          <p:cNvSpPr>
            <a:spLocks noGrp="1"/>
          </p:cNvSpPr>
          <p:nvPr>
            <p:ph sz="half" idx="1"/>
          </p:nvPr>
        </p:nvSpPr>
        <p:spPr>
          <a:xfrm>
            <a:off x="301978" y="2776251"/>
            <a:ext cx="5713232" cy="3438988"/>
          </a:xfrm>
        </p:spPr>
        <p:txBody>
          <a:bodyPr>
            <a:normAutofit/>
          </a:bodyPr>
          <a:lstStyle/>
          <a:p>
            <a:pPr marL="457200" lvl="1" indent="0">
              <a:lnSpc>
                <a:spcPct val="100000"/>
              </a:lnSpc>
              <a:buNone/>
            </a:pPr>
            <a:r>
              <a:rPr lang="en-US" sz="2000" b="1" dirty="0"/>
              <a:t>Indicators:</a:t>
            </a:r>
          </a:p>
          <a:p>
            <a:pPr lvl="1">
              <a:lnSpc>
                <a:spcPct val="100000"/>
              </a:lnSpc>
            </a:pPr>
            <a:r>
              <a:rPr lang="en-US" sz="2000" dirty="0"/>
              <a:t>Surface Water: Visible presence of water or waterlogged conditions during field visits.</a:t>
            </a:r>
          </a:p>
          <a:p>
            <a:pPr lvl="1">
              <a:lnSpc>
                <a:spcPct val="100000"/>
              </a:lnSpc>
            </a:pPr>
            <a:endParaRPr lang="en-US" sz="2000" dirty="0"/>
          </a:p>
          <a:p>
            <a:pPr lvl="1">
              <a:lnSpc>
                <a:spcPct val="100000"/>
              </a:lnSpc>
            </a:pPr>
            <a:r>
              <a:rPr lang="en-US" sz="2000" dirty="0"/>
              <a:t>Water Marks: Stains on trees or structures indicating regular water levels.</a:t>
            </a:r>
          </a:p>
          <a:p>
            <a:pPr lvl="1">
              <a:lnSpc>
                <a:spcPct val="100000"/>
              </a:lnSpc>
            </a:pPr>
            <a:endParaRPr lang="en-US" sz="2000" dirty="0"/>
          </a:p>
          <a:p>
            <a:pPr lvl="1">
              <a:lnSpc>
                <a:spcPct val="100000"/>
              </a:lnSpc>
            </a:pPr>
            <a:r>
              <a:rPr lang="en-US" sz="2000" dirty="0"/>
              <a:t>Soil Saturation: Water table near or above the surface during growing season.</a:t>
            </a:r>
          </a:p>
        </p:txBody>
      </p:sp>
      <p:sp>
        <p:nvSpPr>
          <p:cNvPr id="3" name="Slide Number Placeholder 2">
            <a:extLst>
              <a:ext uri="{FF2B5EF4-FFF2-40B4-BE49-F238E27FC236}">
                <a16:creationId xmlns:a16="http://schemas.microsoft.com/office/drawing/2014/main" id="{E794B7B3-5776-48AF-8794-A5A1AA049CDE}"/>
              </a:ext>
            </a:extLst>
          </p:cNvPr>
          <p:cNvSpPr>
            <a:spLocks noGrp="1"/>
          </p:cNvSpPr>
          <p:nvPr>
            <p:ph type="sldNum" sz="quarter" idx="12"/>
          </p:nvPr>
        </p:nvSpPr>
        <p:spPr/>
        <p:txBody>
          <a:bodyPr/>
          <a:lstStyle/>
          <a:p>
            <a:fld id="{4EC93DFA-70F6-4220-86AB-AD3183C08C91}" type="slidenum">
              <a:rPr lang="en-US" smtClean="0"/>
              <a:t>6</a:t>
            </a:fld>
            <a:endParaRPr lang="en-US" dirty="0"/>
          </a:p>
        </p:txBody>
      </p:sp>
      <p:sp>
        <p:nvSpPr>
          <p:cNvPr id="9" name="Title 3">
            <a:extLst>
              <a:ext uri="{FF2B5EF4-FFF2-40B4-BE49-F238E27FC236}">
                <a16:creationId xmlns:a16="http://schemas.microsoft.com/office/drawing/2014/main" id="{2858CC49-CBBF-4822-B101-2B4BB3784837}"/>
              </a:ext>
            </a:extLst>
          </p:cNvPr>
          <p:cNvSpPr txBox="1">
            <a:spLocks/>
          </p:cNvSpPr>
          <p:nvPr/>
        </p:nvSpPr>
        <p:spPr>
          <a:xfrm>
            <a:off x="1724298" y="365128"/>
            <a:ext cx="9629503" cy="444771"/>
          </a:xfrm>
          <a:prstGeom prst="rect">
            <a:avLst/>
          </a:prstGeom>
        </p:spPr>
        <p:txBody>
          <a:bodyPr vert="horz" lIns="76200" tIns="38100" rIns="76200" bIns="38100" rtlCol="0" anchor="ctr">
            <a:normAutofit fontScale="90000" lnSpcReduction="10000"/>
          </a:bodyPr>
          <a:lstStyle>
            <a:lvl1pPr algn="r" defTabSz="1097236" rtl="0" eaLnBrk="1" latinLnBrk="0" hangingPunct="1">
              <a:lnSpc>
                <a:spcPct val="90000"/>
              </a:lnSpc>
              <a:spcBef>
                <a:spcPct val="0"/>
              </a:spcBef>
              <a:buNone/>
              <a:defRPr sz="3840" b="1" kern="1200" cap="all" baseline="0">
                <a:solidFill>
                  <a:schemeClr val="tx1"/>
                </a:solidFill>
                <a:latin typeface="Century Gothic" panose="020B0502020202020204" pitchFamily="34" charset="0"/>
                <a:ea typeface="+mj-ea"/>
                <a:cs typeface="+mj-cs"/>
              </a:defRPr>
            </a:lvl1pPr>
          </a:lstStyle>
          <a:p>
            <a:pPr marL="0" indent="0" algn="r">
              <a:buNone/>
            </a:pPr>
            <a:r>
              <a:rPr lang="en-US" sz="3200" b="1" dirty="0">
                <a:latin typeface="Century Gothic" panose="020B0502020202020204" pitchFamily="34" charset="0"/>
              </a:rPr>
              <a:t>Wetland characteristics</a:t>
            </a:r>
          </a:p>
        </p:txBody>
      </p:sp>
      <p:sp>
        <p:nvSpPr>
          <p:cNvPr id="10" name="Text Placeholder 38">
            <a:extLst>
              <a:ext uri="{FF2B5EF4-FFF2-40B4-BE49-F238E27FC236}">
                <a16:creationId xmlns:a16="http://schemas.microsoft.com/office/drawing/2014/main" id="{C988F21C-C4C0-4C25-9F6A-D5D93034C3AF}"/>
              </a:ext>
            </a:extLst>
          </p:cNvPr>
          <p:cNvSpPr txBox="1">
            <a:spLocks/>
          </p:cNvSpPr>
          <p:nvPr/>
        </p:nvSpPr>
        <p:spPr>
          <a:xfrm>
            <a:off x="1724295" y="809899"/>
            <a:ext cx="9526009" cy="417513"/>
          </a:xfrm>
          <a:prstGeom prst="rect">
            <a:avLst/>
          </a:prstGeom>
        </p:spPr>
        <p:txBody>
          <a:bodyPr>
            <a:normAutofit fontScale="92500" lnSpcReduction="10000"/>
          </a:bodyPr>
          <a:lst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Palatino Linotype" panose="02040502050505030304" pitchFamily="18" charset="0"/>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Palatino Linotype" panose="02040502050505030304" pitchFamily="18" charset="0"/>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Palatino Linotype" panose="02040502050505030304" pitchFamily="18" charset="0"/>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sz="2800" b="1" dirty="0">
                <a:latin typeface="Century Gothic" panose="020B0502020202020204" pitchFamily="34" charset="0"/>
              </a:rPr>
              <a:t>Wetland Hydrology</a:t>
            </a:r>
          </a:p>
        </p:txBody>
      </p:sp>
      <p:sp>
        <p:nvSpPr>
          <p:cNvPr id="2" name="TextBox 1">
            <a:extLst>
              <a:ext uri="{FF2B5EF4-FFF2-40B4-BE49-F238E27FC236}">
                <a16:creationId xmlns:a16="http://schemas.microsoft.com/office/drawing/2014/main" id="{BA857594-DF6B-2BD9-89E8-A4557FB316A4}"/>
              </a:ext>
            </a:extLst>
          </p:cNvPr>
          <p:cNvSpPr txBox="1"/>
          <p:nvPr/>
        </p:nvSpPr>
        <p:spPr>
          <a:xfrm>
            <a:off x="301977" y="1492689"/>
            <a:ext cx="11651323" cy="1200329"/>
          </a:xfrm>
          <a:prstGeom prst="rect">
            <a:avLst/>
          </a:prstGeom>
          <a:noFill/>
        </p:spPr>
        <p:txBody>
          <a:bodyPr wrap="square" rtlCol="0">
            <a:spAutoFit/>
          </a:bodyPr>
          <a:lstStyle/>
          <a:p>
            <a:pPr lvl="1">
              <a:lnSpc>
                <a:spcPct val="100000"/>
              </a:lnSpc>
            </a:pPr>
            <a:r>
              <a:rPr lang="en-US" sz="2400" b="1" dirty="0"/>
              <a:t>The presence of water at or near the surface long enough during the growing season to influence the types of plants and soils that develop due to low oxygen conditions.</a:t>
            </a:r>
          </a:p>
        </p:txBody>
      </p:sp>
      <p:pic>
        <p:nvPicPr>
          <p:cNvPr id="4" name="Picture 3">
            <a:extLst>
              <a:ext uri="{FF2B5EF4-FFF2-40B4-BE49-F238E27FC236}">
                <a16:creationId xmlns:a16="http://schemas.microsoft.com/office/drawing/2014/main" id="{FDF99874-90F0-7B06-3E35-034D0A1FE881}"/>
              </a:ext>
            </a:extLst>
          </p:cNvPr>
          <p:cNvPicPr>
            <a:picLocks noChangeAspect="1"/>
          </p:cNvPicPr>
          <p:nvPr/>
        </p:nvPicPr>
        <p:blipFill>
          <a:blip r:embed="rId3"/>
          <a:stretch>
            <a:fillRect/>
          </a:stretch>
        </p:blipFill>
        <p:spPr>
          <a:xfrm>
            <a:off x="6096000" y="2635628"/>
            <a:ext cx="5566525" cy="3412473"/>
          </a:xfrm>
          <a:prstGeom prst="rect">
            <a:avLst/>
          </a:prstGeom>
        </p:spPr>
      </p:pic>
      <p:sp>
        <p:nvSpPr>
          <p:cNvPr id="5" name="TextBox 4">
            <a:extLst>
              <a:ext uri="{FF2B5EF4-FFF2-40B4-BE49-F238E27FC236}">
                <a16:creationId xmlns:a16="http://schemas.microsoft.com/office/drawing/2014/main" id="{E804277B-252B-6682-D18B-DBEFFCC61C8A}"/>
              </a:ext>
            </a:extLst>
          </p:cNvPr>
          <p:cNvSpPr txBox="1"/>
          <p:nvPr/>
        </p:nvSpPr>
        <p:spPr>
          <a:xfrm>
            <a:off x="6191480" y="6025908"/>
            <a:ext cx="5162320" cy="600164"/>
          </a:xfrm>
          <a:prstGeom prst="rect">
            <a:avLst/>
          </a:prstGeom>
          <a:noFill/>
        </p:spPr>
        <p:txBody>
          <a:bodyPr wrap="square" rtlCol="0">
            <a:spAutoFit/>
          </a:bodyPr>
          <a:lstStyle/>
          <a:p>
            <a:r>
              <a:rPr lang="en-US" sz="1100" dirty="0"/>
              <a:t>Figure 4. </a:t>
            </a:r>
            <a:r>
              <a:rPr lang="en-US" sz="1100" i="1" dirty="0"/>
              <a:t>Environmental Laboratory. (1987). Corps of Engineers Wetlands Delineation Manual. Technical Report Y-87-1, U.S. Army Engineer Waterways Experiment Station, Vicksburg, MS.</a:t>
            </a:r>
          </a:p>
        </p:txBody>
      </p:sp>
    </p:spTree>
    <p:extLst>
      <p:ext uri="{BB962C8B-B14F-4D97-AF65-F5344CB8AC3E}">
        <p14:creationId xmlns:p14="http://schemas.microsoft.com/office/powerpoint/2010/main" val="1776621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DE2E6C-AF9A-CB43-FC74-A3EF4375A5FF}"/>
              </a:ext>
            </a:extLst>
          </p:cNvPr>
          <p:cNvSpPr>
            <a:spLocks noGrp="1"/>
          </p:cNvSpPr>
          <p:nvPr>
            <p:ph idx="1"/>
          </p:nvPr>
        </p:nvSpPr>
        <p:spPr>
          <a:xfrm>
            <a:off x="838199" y="3115765"/>
            <a:ext cx="10515600" cy="3742235"/>
          </a:xfrm>
        </p:spPr>
        <p:txBody>
          <a:bodyPr/>
          <a:lstStyle/>
          <a:p>
            <a:pPr marL="0" indent="0" algn="ctr">
              <a:buNone/>
            </a:pPr>
            <a:r>
              <a:rPr lang="en-US" dirty="0"/>
              <a:t>At least one indicator from each category from slide 3 to 4 must be present to identify an area as a wetland.</a:t>
            </a:r>
          </a:p>
          <a:p>
            <a:pPr algn="ctr"/>
            <a:endParaRPr lang="en-US" dirty="0"/>
          </a:p>
          <a:p>
            <a:endParaRPr lang="en-US" dirty="0"/>
          </a:p>
        </p:txBody>
      </p:sp>
      <p:sp>
        <p:nvSpPr>
          <p:cNvPr id="3" name="Slide Number Placeholder 2">
            <a:extLst>
              <a:ext uri="{FF2B5EF4-FFF2-40B4-BE49-F238E27FC236}">
                <a16:creationId xmlns:a16="http://schemas.microsoft.com/office/drawing/2014/main" id="{AB90D017-4ABD-1363-7A4C-1A32CB57664A}"/>
              </a:ext>
            </a:extLst>
          </p:cNvPr>
          <p:cNvSpPr>
            <a:spLocks noGrp="1"/>
          </p:cNvSpPr>
          <p:nvPr>
            <p:ph type="sldNum" sz="quarter" idx="12"/>
          </p:nvPr>
        </p:nvSpPr>
        <p:spPr/>
        <p:txBody>
          <a:bodyPr/>
          <a:lstStyle/>
          <a:p>
            <a:fld id="{4EC93DFA-70F6-4220-86AB-AD3183C08C91}" type="slidenum">
              <a:rPr lang="en-US" smtClean="0"/>
              <a:t>7</a:t>
            </a:fld>
            <a:endParaRPr lang="en-US" dirty="0"/>
          </a:p>
        </p:txBody>
      </p:sp>
      <p:sp>
        <p:nvSpPr>
          <p:cNvPr id="4" name="Title 3">
            <a:extLst>
              <a:ext uri="{FF2B5EF4-FFF2-40B4-BE49-F238E27FC236}">
                <a16:creationId xmlns:a16="http://schemas.microsoft.com/office/drawing/2014/main" id="{8DC009ED-4E26-E4E1-93C5-DF7BB2F8FFBD}"/>
              </a:ext>
            </a:extLst>
          </p:cNvPr>
          <p:cNvSpPr>
            <a:spLocks noGrp="1"/>
          </p:cNvSpPr>
          <p:nvPr>
            <p:ph type="title"/>
          </p:nvPr>
        </p:nvSpPr>
        <p:spPr/>
        <p:txBody>
          <a:bodyPr>
            <a:normAutofit/>
          </a:bodyPr>
          <a:lstStyle/>
          <a:p>
            <a:r>
              <a:rPr lang="en-US" dirty="0"/>
              <a:t>Wetland characteristics</a:t>
            </a:r>
          </a:p>
        </p:txBody>
      </p:sp>
    </p:spTree>
    <p:extLst>
      <p:ext uri="{BB962C8B-B14F-4D97-AF65-F5344CB8AC3E}">
        <p14:creationId xmlns:p14="http://schemas.microsoft.com/office/powerpoint/2010/main" val="2143436263"/>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203630-DBBB-7A99-6468-2051A18F2F6C}"/>
              </a:ext>
            </a:extLst>
          </p:cNvPr>
          <p:cNvSpPr>
            <a:spLocks noGrp="1"/>
          </p:cNvSpPr>
          <p:nvPr>
            <p:ph idx="1"/>
          </p:nvPr>
        </p:nvSpPr>
        <p:spPr>
          <a:xfrm>
            <a:off x="838199" y="1490597"/>
            <a:ext cx="10515600" cy="4686366"/>
          </a:xfrm>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Not all farmland is classified as a wetland</a:t>
            </a:r>
          </a:p>
          <a:p>
            <a:pPr marL="0" indent="0" algn="ctr">
              <a:buNone/>
            </a:pPr>
            <a:r>
              <a:rPr lang="en-US" sz="2400" b="0" dirty="0"/>
              <a:t>	</a:t>
            </a:r>
            <a:r>
              <a:rPr lang="en-US" b="0" dirty="0"/>
              <a:t>Determining whether farmland is a wetland is difficult in 	our region.</a:t>
            </a:r>
          </a:p>
        </p:txBody>
      </p:sp>
      <p:sp>
        <p:nvSpPr>
          <p:cNvPr id="3" name="Slide Number Placeholder 2">
            <a:extLst>
              <a:ext uri="{FF2B5EF4-FFF2-40B4-BE49-F238E27FC236}">
                <a16:creationId xmlns:a16="http://schemas.microsoft.com/office/drawing/2014/main" id="{BE8881AB-B549-9A3F-8838-7A2D53941BC7}"/>
              </a:ext>
            </a:extLst>
          </p:cNvPr>
          <p:cNvSpPr>
            <a:spLocks noGrp="1"/>
          </p:cNvSpPr>
          <p:nvPr>
            <p:ph type="sldNum" sz="quarter" idx="12"/>
          </p:nvPr>
        </p:nvSpPr>
        <p:spPr/>
        <p:txBody>
          <a:bodyPr/>
          <a:lstStyle/>
          <a:p>
            <a:fld id="{4EC93DFA-70F6-4220-86AB-AD3183C08C91}" type="slidenum">
              <a:rPr lang="en-US" smtClean="0"/>
              <a:t>8</a:t>
            </a:fld>
            <a:endParaRPr lang="en-US" dirty="0"/>
          </a:p>
        </p:txBody>
      </p:sp>
      <p:sp>
        <p:nvSpPr>
          <p:cNvPr id="4" name="Title 3">
            <a:extLst>
              <a:ext uri="{FF2B5EF4-FFF2-40B4-BE49-F238E27FC236}">
                <a16:creationId xmlns:a16="http://schemas.microsoft.com/office/drawing/2014/main" id="{7B49A62C-507E-4B27-CF56-EE9649A5A38F}"/>
              </a:ext>
            </a:extLst>
          </p:cNvPr>
          <p:cNvSpPr>
            <a:spLocks noGrp="1"/>
          </p:cNvSpPr>
          <p:nvPr>
            <p:ph type="title"/>
          </p:nvPr>
        </p:nvSpPr>
        <p:spPr/>
        <p:txBody>
          <a:bodyPr/>
          <a:lstStyle/>
          <a:p>
            <a:r>
              <a:rPr lang="en-US" dirty="0"/>
              <a:t>Is farmland a wetland?</a:t>
            </a:r>
          </a:p>
        </p:txBody>
      </p:sp>
    </p:spTree>
    <p:extLst>
      <p:ext uri="{BB962C8B-B14F-4D97-AF65-F5344CB8AC3E}">
        <p14:creationId xmlns:p14="http://schemas.microsoft.com/office/powerpoint/2010/main" val="274682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5485FD-1623-0F29-DD1F-1C86BF1BF297}"/>
              </a:ext>
            </a:extLst>
          </p:cNvPr>
          <p:cNvSpPr>
            <a:spLocks noGrp="1"/>
          </p:cNvSpPr>
          <p:nvPr>
            <p:ph type="sldNum" sz="quarter" idx="12"/>
          </p:nvPr>
        </p:nvSpPr>
        <p:spPr/>
        <p:txBody>
          <a:bodyPr/>
          <a:lstStyle/>
          <a:p>
            <a:fld id="{4EC93DFA-70F6-4220-86AB-AD3183C08C91}" type="slidenum">
              <a:rPr lang="en-US" smtClean="0"/>
              <a:t>9</a:t>
            </a:fld>
            <a:endParaRPr lang="en-US" dirty="0"/>
          </a:p>
        </p:txBody>
      </p:sp>
      <p:sp>
        <p:nvSpPr>
          <p:cNvPr id="4" name="Title 3">
            <a:extLst>
              <a:ext uri="{FF2B5EF4-FFF2-40B4-BE49-F238E27FC236}">
                <a16:creationId xmlns:a16="http://schemas.microsoft.com/office/drawing/2014/main" id="{E39DAC87-0606-472A-8343-154A0F65C327}"/>
              </a:ext>
            </a:extLst>
          </p:cNvPr>
          <p:cNvSpPr>
            <a:spLocks noGrp="1"/>
          </p:cNvSpPr>
          <p:nvPr>
            <p:ph type="title"/>
          </p:nvPr>
        </p:nvSpPr>
        <p:spPr/>
        <p:txBody>
          <a:bodyPr/>
          <a:lstStyle/>
          <a:p>
            <a:r>
              <a:rPr lang="en-US" dirty="0"/>
              <a:t>A Suspected wetland IS present</a:t>
            </a:r>
          </a:p>
        </p:txBody>
      </p:sp>
      <p:sp>
        <p:nvSpPr>
          <p:cNvPr id="5" name="Content Placeholder 1">
            <a:extLst>
              <a:ext uri="{FF2B5EF4-FFF2-40B4-BE49-F238E27FC236}">
                <a16:creationId xmlns:a16="http://schemas.microsoft.com/office/drawing/2014/main" id="{7687D223-381A-8264-45C0-822402F1D127}"/>
              </a:ext>
            </a:extLst>
          </p:cNvPr>
          <p:cNvSpPr txBox="1">
            <a:spLocks noGrp="1"/>
          </p:cNvSpPr>
          <p:nvPr>
            <p:ph idx="1"/>
          </p:nvPr>
        </p:nvSpPr>
        <p:spPr>
          <a:xfrm>
            <a:off x="838200" y="1490663"/>
            <a:ext cx="10515600" cy="46863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85" indent="-380985">
              <a:buFont typeface="+mj-lt"/>
              <a:buAutoNum type="arabicPeriod"/>
            </a:pPr>
            <a:r>
              <a:rPr lang="en-US" dirty="0">
                <a:solidFill>
                  <a:srgbClr val="FF0000"/>
                </a:solidFill>
              </a:rPr>
              <a:t>Disturbance of wetlands should be avoided when siting projects or constructing them</a:t>
            </a:r>
          </a:p>
          <a:p>
            <a:pPr marL="380985" indent="-380985">
              <a:buFont typeface="+mj-lt"/>
              <a:buAutoNum type="arabicPeriod"/>
            </a:pPr>
            <a:r>
              <a:rPr lang="en-US" dirty="0"/>
              <a:t>If a suspected wetland is indicated nearby to a project, further research is needed</a:t>
            </a:r>
          </a:p>
          <a:p>
            <a:pPr marL="380985" indent="-380985">
              <a:buFont typeface="+mj-lt"/>
              <a:buAutoNum type="arabicPeriod"/>
            </a:pPr>
            <a:r>
              <a:rPr lang="en-US" dirty="0"/>
              <a:t>If through further internal research (checking historical data, cross-referring different maps) the suspected wetland cannot be ruled out or avoided, then consultation with the regulatory team is needed</a:t>
            </a:r>
          </a:p>
          <a:p>
            <a:pPr marL="380985" indent="-380985">
              <a:buFont typeface="+mj-lt"/>
              <a:buAutoNum type="arabicPeriod"/>
            </a:pPr>
            <a:r>
              <a:rPr lang="en-US" dirty="0"/>
              <a:t>The regulatory team may determine that a wetland delineation or alternative siting is needed. Further action would be informed by the results of this delineation</a:t>
            </a:r>
          </a:p>
        </p:txBody>
      </p:sp>
    </p:spTree>
    <p:extLst>
      <p:ext uri="{BB962C8B-B14F-4D97-AF65-F5344CB8AC3E}">
        <p14:creationId xmlns:p14="http://schemas.microsoft.com/office/powerpoint/2010/main" val="4035174026"/>
      </p:ext>
    </p:extLst>
  </p:cSld>
  <p:clrMapOvr>
    <a:masterClrMapping/>
  </p:clrMapOvr>
</p:sld>
</file>

<file path=ppt/theme/theme1.xml><?xml version="1.0" encoding="utf-8"?>
<a:theme xmlns:a="http://schemas.openxmlformats.org/drawingml/2006/main" name="One Energy Presenta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8D6C9821-A175-4749-AA5E-47A9349046E1}" vid="{3C5D64F5-1030-4299-AA3F-9E0B8CB8EA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_OE MASTER Presentation Layout - Wide Pg - blue_2019</Template>
  <TotalTime>3260</TotalTime>
  <Words>1559</Words>
  <Application>Microsoft Office PowerPoint</Application>
  <PresentationFormat>Widescreen</PresentationFormat>
  <Paragraphs>184</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Palatino Linotype</vt:lpstr>
      <vt:lpstr>Wingdings</vt:lpstr>
      <vt:lpstr>One Energy Presentations</vt:lpstr>
      <vt:lpstr>PowerPoint Presentation</vt:lpstr>
      <vt:lpstr>Outline</vt:lpstr>
      <vt:lpstr>What is A wetland</vt:lpstr>
      <vt:lpstr>PowerPoint Presentation</vt:lpstr>
      <vt:lpstr>PowerPoint Presentation</vt:lpstr>
      <vt:lpstr>PowerPoint Presentation</vt:lpstr>
      <vt:lpstr>Wetland characteristics</vt:lpstr>
      <vt:lpstr>Is farmland a wetland?</vt:lpstr>
      <vt:lpstr>A Suspected wetland IS present</vt:lpstr>
      <vt:lpstr> jurisdiction over wetlands</vt:lpstr>
      <vt:lpstr>General steps involved in a Delineation</vt:lpstr>
      <vt:lpstr>General steps involved in a Delineation</vt:lpstr>
      <vt:lpstr>General steps involved in a Delineation</vt:lpstr>
      <vt:lpstr>Organizations</vt:lpstr>
      <vt:lpstr>Setbacks</vt:lpstr>
      <vt:lpstr>reSources</vt:lpstr>
      <vt:lpstr>National Wetlands Inventory (NWI)</vt:lpstr>
      <vt:lpstr>National Wetlands Inventory (NWI)</vt:lpstr>
      <vt:lpstr>National Wetlands Inventory (NWI)</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Zhuoran Zhang</dc:creator>
  <cp:lastModifiedBy>Zhuoran Zhang</cp:lastModifiedBy>
  <cp:revision>34</cp:revision>
  <cp:lastPrinted>2024-10-09T13:46:09Z</cp:lastPrinted>
  <dcterms:created xsi:type="dcterms:W3CDTF">2024-08-20T15:02:32Z</dcterms:created>
  <dcterms:modified xsi:type="dcterms:W3CDTF">2024-10-11T12:39:34Z</dcterms:modified>
</cp:coreProperties>
</file>