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256" r:id="rId3"/>
    <p:sldId id="340" r:id="rId4"/>
    <p:sldId id="357" r:id="rId5"/>
    <p:sldId id="358" r:id="rId6"/>
    <p:sldId id="259" r:id="rId7"/>
    <p:sldId id="359" r:id="rId8"/>
    <p:sldId id="374" r:id="rId9"/>
    <p:sldId id="363" r:id="rId10"/>
    <p:sldId id="322" r:id="rId11"/>
    <p:sldId id="364" r:id="rId12"/>
    <p:sldId id="366" r:id="rId13"/>
    <p:sldId id="367" r:id="rId14"/>
    <p:sldId id="369" r:id="rId15"/>
    <p:sldId id="370" r:id="rId16"/>
    <p:sldId id="368" r:id="rId17"/>
    <p:sldId id="361" r:id="rId18"/>
    <p:sldId id="372" r:id="rId19"/>
    <p:sldId id="373" r:id="rId20"/>
    <p:sldId id="346"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94660"/>
  </p:normalViewPr>
  <p:slideViewPr>
    <p:cSldViewPr>
      <p:cViewPr varScale="1">
        <p:scale>
          <a:sx n="105" d="100"/>
          <a:sy n="105" d="100"/>
        </p:scale>
        <p:origin x="1932"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38475" cy="46562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3" y="4"/>
            <a:ext cx="3038475" cy="465621"/>
          </a:xfrm>
          <a:prstGeom prst="rect">
            <a:avLst/>
          </a:prstGeom>
        </p:spPr>
        <p:txBody>
          <a:bodyPr vert="horz" lIns="91440" tIns="45720" rIns="91440" bIns="45720" rtlCol="0"/>
          <a:lstStyle>
            <a:lvl1pPr algn="r">
              <a:defRPr sz="1200"/>
            </a:lvl1pPr>
          </a:lstStyle>
          <a:p>
            <a:fld id="{534C0AFF-2849-4F41-91FA-1944D3543DC5}" type="datetimeFigureOut">
              <a:rPr lang="en-US" smtClean="0"/>
              <a:t>3/19/2024</a:t>
            </a:fld>
            <a:endParaRPr lang="en-US" dirty="0"/>
          </a:p>
        </p:txBody>
      </p:sp>
      <p:sp>
        <p:nvSpPr>
          <p:cNvPr id="4" name="Footer Placeholder 3"/>
          <p:cNvSpPr>
            <a:spLocks noGrp="1"/>
          </p:cNvSpPr>
          <p:nvPr>
            <p:ph type="ftr" sz="quarter" idx="2"/>
          </p:nvPr>
        </p:nvSpPr>
        <p:spPr>
          <a:xfrm>
            <a:off x="6" y="8829184"/>
            <a:ext cx="3038475" cy="46562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3" y="8829184"/>
            <a:ext cx="3038475" cy="465621"/>
          </a:xfrm>
          <a:prstGeom prst="rect">
            <a:avLst/>
          </a:prstGeom>
        </p:spPr>
        <p:txBody>
          <a:bodyPr vert="horz" lIns="91440" tIns="45720" rIns="91440" bIns="45720" rtlCol="0" anchor="b"/>
          <a:lstStyle>
            <a:lvl1pPr algn="r">
              <a:defRPr sz="1200"/>
            </a:lvl1pPr>
          </a:lstStyle>
          <a:p>
            <a:fld id="{2ED9409C-4DBD-4F8D-8A73-D632A7DD6999}" type="slidenum">
              <a:rPr lang="en-US" smtClean="0"/>
              <a:t>‹#›</a:t>
            </a:fld>
            <a:endParaRPr lang="en-US" dirty="0"/>
          </a:p>
        </p:txBody>
      </p:sp>
    </p:spTree>
    <p:extLst>
      <p:ext uri="{BB962C8B-B14F-4D97-AF65-F5344CB8AC3E}">
        <p14:creationId xmlns:p14="http://schemas.microsoft.com/office/powerpoint/2010/main" val="3441354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4820"/>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idx="1"/>
          </p:nvPr>
        </p:nvSpPr>
        <p:spPr>
          <a:xfrm>
            <a:off x="3970938" y="3"/>
            <a:ext cx="3037840" cy="464820"/>
          </a:xfrm>
          <a:prstGeom prst="rect">
            <a:avLst/>
          </a:prstGeom>
        </p:spPr>
        <p:txBody>
          <a:bodyPr vert="horz" lIns="92757" tIns="46378" rIns="92757" bIns="46378" rtlCol="0"/>
          <a:lstStyle>
            <a:lvl1pPr algn="r">
              <a:defRPr sz="1200"/>
            </a:lvl1pPr>
          </a:lstStyle>
          <a:p>
            <a:fld id="{D18CDFDE-A64E-4F4F-A039-38E58BEB64A0}" type="datetimeFigureOut">
              <a:rPr lang="en-US" smtClean="0"/>
              <a:t>3/19/2024</a:t>
            </a:fld>
            <a:endParaRPr lang="en-US" dirty="0"/>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2757" tIns="46378" rIns="92757" bIns="46378" rtlCol="0" anchor="ctr"/>
          <a:lstStyle/>
          <a:p>
            <a:endParaRPr lang="en-US" dirty="0"/>
          </a:p>
        </p:txBody>
      </p:sp>
      <p:sp>
        <p:nvSpPr>
          <p:cNvPr id="5" name="Notes Placeholder 4"/>
          <p:cNvSpPr>
            <a:spLocks noGrp="1"/>
          </p:cNvSpPr>
          <p:nvPr>
            <p:ph type="body" sz="quarter" idx="3"/>
          </p:nvPr>
        </p:nvSpPr>
        <p:spPr>
          <a:xfrm>
            <a:off x="701040" y="4415793"/>
            <a:ext cx="5608320" cy="4183380"/>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2757" tIns="46378" rIns="92757" bIns="463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4820"/>
          </a:xfrm>
          <a:prstGeom prst="rect">
            <a:avLst/>
          </a:prstGeom>
        </p:spPr>
        <p:txBody>
          <a:bodyPr vert="horz" lIns="92757" tIns="46378" rIns="92757" bIns="46378" rtlCol="0" anchor="b"/>
          <a:lstStyle>
            <a:lvl1pPr algn="r">
              <a:defRPr sz="1200"/>
            </a:lvl1pPr>
          </a:lstStyle>
          <a:p>
            <a:fld id="{DAE649CA-57EE-439D-94D2-59DD46849748}" type="slidenum">
              <a:rPr lang="en-US" smtClean="0"/>
              <a:t>‹#›</a:t>
            </a:fld>
            <a:endParaRPr lang="en-US" dirty="0"/>
          </a:p>
        </p:txBody>
      </p:sp>
    </p:spTree>
    <p:extLst>
      <p:ext uri="{BB962C8B-B14F-4D97-AF65-F5344CB8AC3E}">
        <p14:creationId xmlns:p14="http://schemas.microsoft.com/office/powerpoint/2010/main" val="1555215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963482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584002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39775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215696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047143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750508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749024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850616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742202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233230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2E9ABB-D9F4-4DC3-B99A-4C4D02CBB0B4}" type="datetime1">
              <a:rPr lang="en-US" smtClean="0"/>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92E4FE-2824-498D-BC0E-36810115DFB5}" type="slidenum">
              <a:rPr lang="en-US" smtClean="0"/>
              <a:t>‹#›</a:t>
            </a:fld>
            <a:endParaRPr lang="en-US" dirty="0"/>
          </a:p>
        </p:txBody>
      </p:sp>
    </p:spTree>
    <p:extLst>
      <p:ext uri="{BB962C8B-B14F-4D97-AF65-F5344CB8AC3E}">
        <p14:creationId xmlns:p14="http://schemas.microsoft.com/office/powerpoint/2010/main" val="3234042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EBDA20-8038-4C94-9374-F8FBA091C347}" type="datetime1">
              <a:rPr lang="en-US" smtClean="0"/>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92E4FE-2824-498D-BC0E-36810115DFB5}" type="slidenum">
              <a:rPr lang="en-US" smtClean="0"/>
              <a:t>‹#›</a:t>
            </a:fld>
            <a:endParaRPr lang="en-US" dirty="0"/>
          </a:p>
        </p:txBody>
      </p:sp>
    </p:spTree>
    <p:extLst>
      <p:ext uri="{BB962C8B-B14F-4D97-AF65-F5344CB8AC3E}">
        <p14:creationId xmlns:p14="http://schemas.microsoft.com/office/powerpoint/2010/main" val="306534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8A463-4376-4D2C-BDB2-6088E59D06E3}" type="datetime1">
              <a:rPr lang="en-US" smtClean="0"/>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92E4FE-2824-498D-BC0E-36810115DFB5}" type="slidenum">
              <a:rPr lang="en-US" smtClean="0"/>
              <a:t>‹#›</a:t>
            </a:fld>
            <a:endParaRPr lang="en-US" dirty="0"/>
          </a:p>
        </p:txBody>
      </p:sp>
    </p:spTree>
    <p:extLst>
      <p:ext uri="{BB962C8B-B14F-4D97-AF65-F5344CB8AC3E}">
        <p14:creationId xmlns:p14="http://schemas.microsoft.com/office/powerpoint/2010/main" val="3888821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0847" b="9286"/>
          <a:stretch/>
        </p:blipFill>
        <p:spPr>
          <a:xfrm>
            <a:off x="0" y="-1"/>
            <a:ext cx="9153564" cy="568642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8893" y="264829"/>
            <a:ext cx="1672625" cy="1415927"/>
          </a:xfrm>
          <a:prstGeom prst="rect">
            <a:avLst/>
          </a:prstGeom>
        </p:spPr>
      </p:pic>
      <p:sp>
        <p:nvSpPr>
          <p:cNvPr id="11" name="Title Placeholder 1"/>
          <p:cNvSpPr>
            <a:spLocks noGrp="1"/>
          </p:cNvSpPr>
          <p:nvPr>
            <p:ph type="title" hasCustomPrompt="1"/>
          </p:nvPr>
        </p:nvSpPr>
        <p:spPr>
          <a:xfrm>
            <a:off x="92869" y="5780384"/>
            <a:ext cx="6829424" cy="829246"/>
          </a:xfrm>
          <a:prstGeom prst="rect">
            <a:avLst/>
          </a:prstGeom>
        </p:spPr>
        <p:txBody>
          <a:bodyPr vert="horz" lIns="91440" tIns="45720" rIns="91440" bIns="45720" rtlCol="0" anchor="ctr">
            <a:normAutofit/>
          </a:bodyPr>
          <a:lstStyle>
            <a:lvl1pPr algn="l">
              <a:defRPr b="1">
                <a:latin typeface="Century Gothic" panose="020B0502020202020204" pitchFamily="34" charset="0"/>
              </a:defRPr>
            </a:lvl1pPr>
          </a:lstStyle>
          <a:p>
            <a:r>
              <a:rPr lang="en-US" dirty="0"/>
              <a:t>CLICK TO EDIT MASTER TITLE STYLE</a:t>
            </a:r>
          </a:p>
        </p:txBody>
      </p:sp>
      <p:sp>
        <p:nvSpPr>
          <p:cNvPr id="12" name="TextBox 11"/>
          <p:cNvSpPr txBox="1"/>
          <p:nvPr userDrawn="1"/>
        </p:nvSpPr>
        <p:spPr>
          <a:xfrm>
            <a:off x="6984925" y="5836809"/>
            <a:ext cx="2131220" cy="369332"/>
          </a:xfrm>
          <a:prstGeom prst="rect">
            <a:avLst/>
          </a:prstGeom>
          <a:noFill/>
        </p:spPr>
        <p:txBody>
          <a:bodyPr wrap="square" rtlCol="0">
            <a:spAutoFit/>
          </a:bodyPr>
          <a:lstStyle/>
          <a:p>
            <a:pPr marL="0" marR="0" lvl="0" indent="0" algn="l" defTabSz="498920" rtl="0" eaLnBrk="1" fontAlgn="auto" latinLnBrk="0" hangingPunct="1">
              <a:lnSpc>
                <a:spcPct val="100000"/>
              </a:lnSpc>
              <a:spcBef>
                <a:spcPts val="0"/>
              </a:spcBef>
              <a:spcAft>
                <a:spcPts val="0"/>
              </a:spcAft>
              <a:buClrTx/>
              <a:buSzTx/>
              <a:buFontTx/>
              <a:buNone/>
              <a:tabLst/>
              <a:defRPr/>
            </a:pPr>
            <a:r>
              <a:rPr lang="en-US" sz="600" b="1" dirty="0">
                <a:solidFill>
                  <a:schemeClr val="tx1"/>
                </a:solidFill>
                <a:latin typeface="Palatino Linotype" panose="02040502050505030304" pitchFamily="18" charset="0"/>
              </a:rPr>
              <a:t>12385 Township Rd</a:t>
            </a:r>
            <a:r>
              <a:rPr lang="en-US" sz="600" b="1" baseline="0" dirty="0">
                <a:solidFill>
                  <a:schemeClr val="tx1"/>
                </a:solidFill>
                <a:latin typeface="Palatino Linotype" panose="02040502050505030304" pitchFamily="18" charset="0"/>
              </a:rPr>
              <a:t> 215 | PO Box 894</a:t>
            </a:r>
          </a:p>
          <a:p>
            <a:pPr marL="0" marR="0" lvl="0" indent="0" algn="l" defTabSz="498920" rtl="0" eaLnBrk="1" fontAlgn="auto" latinLnBrk="0" hangingPunct="1">
              <a:lnSpc>
                <a:spcPct val="100000"/>
              </a:lnSpc>
              <a:spcBef>
                <a:spcPts val="0"/>
              </a:spcBef>
              <a:spcAft>
                <a:spcPts val="0"/>
              </a:spcAft>
              <a:buClrTx/>
              <a:buSzTx/>
              <a:buFontTx/>
              <a:buNone/>
              <a:tabLst/>
              <a:defRPr/>
            </a:pPr>
            <a:r>
              <a:rPr lang="en-US" sz="600" b="1" baseline="0" dirty="0">
                <a:solidFill>
                  <a:schemeClr val="tx1"/>
                </a:solidFill>
                <a:latin typeface="Palatino Linotype" panose="02040502050505030304" pitchFamily="18" charset="0"/>
              </a:rPr>
              <a:t>Findlay, Ohio 45840</a:t>
            </a:r>
          </a:p>
          <a:p>
            <a:pPr marL="0" marR="0" lvl="0" indent="0" algn="l" defTabSz="498920" rtl="0" eaLnBrk="1" fontAlgn="auto" latinLnBrk="0" hangingPunct="1">
              <a:lnSpc>
                <a:spcPct val="100000"/>
              </a:lnSpc>
              <a:spcBef>
                <a:spcPts val="0"/>
              </a:spcBef>
              <a:spcAft>
                <a:spcPts val="0"/>
              </a:spcAft>
              <a:buClrTx/>
              <a:buSzTx/>
              <a:buFontTx/>
              <a:buNone/>
              <a:tabLst/>
              <a:defRPr/>
            </a:pPr>
            <a:r>
              <a:rPr lang="en-US" sz="600" b="1" kern="1200" dirty="0">
                <a:solidFill>
                  <a:schemeClr val="tx1"/>
                </a:solidFill>
                <a:latin typeface="Palatino Linotype" panose="02040502050505030304" pitchFamily="18" charset="0"/>
                <a:ea typeface="+mn-ea"/>
                <a:cs typeface="+mn-cs"/>
              </a:rPr>
              <a:t>877-298-5853</a:t>
            </a:r>
            <a:r>
              <a:rPr lang="en-US" sz="600" b="1" kern="1200" baseline="0" dirty="0">
                <a:solidFill>
                  <a:schemeClr val="tx1"/>
                </a:solidFill>
                <a:latin typeface="Palatino Linotype" panose="02040502050505030304" pitchFamily="18" charset="0"/>
                <a:ea typeface="+mn-ea"/>
                <a:cs typeface="+mn-cs"/>
              </a:rPr>
              <a:t> | </a:t>
            </a:r>
            <a:r>
              <a:rPr lang="en-US" sz="600" b="1" kern="1200" dirty="0">
                <a:solidFill>
                  <a:schemeClr val="tx1"/>
                </a:solidFill>
                <a:latin typeface="Palatino Linotype" panose="02040502050505030304" pitchFamily="18" charset="0"/>
                <a:ea typeface="+mn-ea"/>
                <a:cs typeface="+mn-cs"/>
              </a:rPr>
              <a:t>www.oneenergy.com</a:t>
            </a:r>
          </a:p>
        </p:txBody>
      </p:sp>
      <p:cxnSp>
        <p:nvCxnSpPr>
          <p:cNvPr id="3" name="Straight Connector 2"/>
          <p:cNvCxnSpPr>
            <a:cxnSpLocks/>
          </p:cNvCxnSpPr>
          <p:nvPr userDrawn="1"/>
        </p:nvCxnSpPr>
        <p:spPr>
          <a:xfrm>
            <a:off x="6985754" y="5895578"/>
            <a:ext cx="0" cy="714055"/>
          </a:xfrm>
          <a:prstGeom prst="line">
            <a:avLst/>
          </a:prstGeom>
          <a:ln w="19050">
            <a:solidFill>
              <a:srgbClr val="004A8A"/>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DB818544-6038-4E55-83AB-2BDF38AC18EA}"/>
              </a:ext>
            </a:extLst>
          </p:cNvPr>
          <p:cNvSpPr>
            <a:spLocks noGrp="1"/>
          </p:cNvSpPr>
          <p:nvPr>
            <p:ph type="body" sz="quarter" idx="10" hasCustomPrompt="1"/>
          </p:nvPr>
        </p:nvSpPr>
        <p:spPr>
          <a:xfrm>
            <a:off x="6984925" y="6252604"/>
            <a:ext cx="2131219" cy="328264"/>
          </a:xfrm>
          <a:prstGeom prst="rect">
            <a:avLst/>
          </a:prstGeom>
        </p:spPr>
        <p:txBody>
          <a:bodyPr bIns="0" anchor="b" anchorCtr="0"/>
          <a:lstStyle>
            <a:lvl1pPr marL="0" indent="0">
              <a:lnSpc>
                <a:spcPct val="100000"/>
              </a:lnSpc>
              <a:spcBef>
                <a:spcPts val="0"/>
              </a:spcBef>
              <a:buNone/>
              <a:defRPr sz="600" b="1">
                <a:latin typeface="Palatino Linotype" panose="02040502050505030304" pitchFamily="18" charset="0"/>
              </a:defRPr>
            </a:lvl1pPr>
            <a:lvl5pPr>
              <a:defRPr/>
            </a:lvl5pPr>
          </a:lstStyle>
          <a:p>
            <a:pPr lvl="0"/>
            <a:r>
              <a:rPr lang="en-US" dirty="0"/>
              <a:t>[Name]</a:t>
            </a:r>
          </a:p>
          <a:p>
            <a:pPr lvl="0"/>
            <a:r>
              <a:rPr lang="en-US" dirty="0"/>
              <a:t>[Date]</a:t>
            </a:r>
          </a:p>
        </p:txBody>
      </p:sp>
    </p:spTree>
    <p:extLst>
      <p:ext uri="{BB962C8B-B14F-4D97-AF65-F5344CB8AC3E}">
        <p14:creationId xmlns:p14="http://schemas.microsoft.com/office/powerpoint/2010/main" val="2124028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7625" y="365126"/>
            <a:ext cx="7227725" cy="763879"/>
          </a:xfrm>
          <a:prstGeom prst="rect">
            <a:avLst/>
          </a:prstGeom>
        </p:spPr>
        <p:txBody>
          <a:bodyPr/>
          <a:lstStyle>
            <a:lvl1pPr algn="r">
              <a:defRPr sz="225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40E1AD1-8C34-4217-B81B-B9ABC8BB3121}" type="datetime1">
              <a:rPr lang="en-US" smtClean="0"/>
              <a:t>3/19/2024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EC93DFA-70F6-4220-86AB-AD3183C08C91}" type="slidenum">
              <a:rPr lang="en-US" smtClean="0"/>
              <a:t>‹#›</a:t>
            </a:fld>
            <a:endParaRPr lang="en-US" dirty="0"/>
          </a:p>
        </p:txBody>
      </p:sp>
    </p:spTree>
    <p:extLst>
      <p:ext uri="{BB962C8B-B14F-4D97-AF65-F5344CB8AC3E}">
        <p14:creationId xmlns:p14="http://schemas.microsoft.com/office/powerpoint/2010/main" val="958516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D33E46F-87FE-46F2-961E-ECA482E6E173}" type="datetime1">
              <a:rPr lang="en-US" smtClean="0"/>
              <a:t>3/19/2024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EC93DFA-70F6-4220-86AB-AD3183C08C91}" type="slidenum">
              <a:rPr lang="en-US" smtClean="0"/>
              <a:t>‹#›</a:t>
            </a:fld>
            <a:endParaRPr lang="en-US" dirty="0"/>
          </a:p>
        </p:txBody>
      </p:sp>
    </p:spTree>
    <p:extLst>
      <p:ext uri="{BB962C8B-B14F-4D97-AF65-F5344CB8AC3E}">
        <p14:creationId xmlns:p14="http://schemas.microsoft.com/office/powerpoint/2010/main" val="284213501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6FDA33A-E54C-442D-9186-352CD1C3D61D}" type="datetime1">
              <a:rPr lang="en-US" smtClean="0"/>
              <a:t>3/19/2024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558483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7A9B29F-4592-471E-BAC3-27AE3182B56C}" type="datetime1">
              <a:rPr lang="en-US" smtClean="0"/>
              <a:t>3/19/2024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523496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F96BD660-C672-4606-9D09-165DFF4FC29C}" type="datetime1">
              <a:rPr lang="en-US" smtClean="0"/>
              <a:t>3/19/2024</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094450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26C463DC-FC82-4ED9-AC86-9975A7C3DDCC}" type="datetime1">
              <a:rPr lang="en-US" smtClean="0"/>
              <a:t>3/19/2024</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531679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FFDF9001-50EA-470E-A2C4-93317094E12C}" type="datetime1">
              <a:rPr lang="en-US" smtClean="0"/>
              <a:t>3/19/2024</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882274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561F0F-CE52-4E41-95A4-57C43AB86FDA}" type="datetime1">
              <a:rPr lang="en-US" smtClean="0"/>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92E4FE-2824-498D-BC0E-36810115DFB5}" type="slidenum">
              <a:rPr lang="en-US" smtClean="0"/>
              <a:t>‹#›</a:t>
            </a:fld>
            <a:endParaRPr lang="en-US" dirty="0"/>
          </a:p>
        </p:txBody>
      </p:sp>
    </p:spTree>
    <p:extLst>
      <p:ext uri="{BB962C8B-B14F-4D97-AF65-F5344CB8AC3E}">
        <p14:creationId xmlns:p14="http://schemas.microsoft.com/office/powerpoint/2010/main" val="3359118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83C09D4-84DB-4B78-AF1D-B934C8797209}" type="datetime1">
              <a:rPr lang="en-US" smtClean="0"/>
              <a:t>3/19/2024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67375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5F9F6BC-BD2C-480D-AE7A-AC0D1779272C}" type="datetime1">
              <a:rPr lang="en-US" smtClean="0"/>
              <a:t>3/19/2024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415315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B3741A1-E075-4A77-8317-1C6D1E49FF66}" type="datetime1">
              <a:rPr lang="en-US" smtClean="0"/>
              <a:t>3/19/2024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334650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4AC7A17-4B7D-4D6E-B9C2-D28203B9BD80}" type="datetime1">
              <a:rPr lang="en-US" smtClean="0"/>
              <a:t>3/19/2024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00324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10" name="Group 9"/>
          <p:cNvGrpSpPr/>
          <p:nvPr userDrawn="1"/>
        </p:nvGrpSpPr>
        <p:grpSpPr>
          <a:xfrm>
            <a:off x="1" y="1371602"/>
            <a:ext cx="9144000" cy="5486399"/>
            <a:chOff x="0" y="1371601"/>
            <a:chExt cx="12192000" cy="5486399"/>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0859" r="73275" b="953"/>
            <a:stretch/>
          </p:blipFill>
          <p:spPr>
            <a:xfrm>
              <a:off x="0" y="1371601"/>
              <a:ext cx="2531644" cy="5486399"/>
            </a:xfrm>
            <a:prstGeom prst="rect">
              <a:avLst/>
            </a:prstGeom>
          </p:spPr>
        </p:pic>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447" t="78760"/>
            <a:stretch/>
          </p:blipFill>
          <p:spPr>
            <a:xfrm>
              <a:off x="2474284" y="4750654"/>
              <a:ext cx="9717716" cy="2107346"/>
            </a:xfrm>
            <a:prstGeom prst="rect">
              <a:avLst/>
            </a:prstGeom>
          </p:spPr>
        </p:pic>
        <p:sp>
          <p:nvSpPr>
            <p:cNvPr id="9" name="Rectangle 8"/>
            <p:cNvSpPr/>
            <p:nvPr userDrawn="1"/>
          </p:nvSpPr>
          <p:spPr>
            <a:xfrm>
              <a:off x="2474284" y="1371601"/>
              <a:ext cx="9717716" cy="3379053"/>
            </a:xfrm>
            <a:prstGeom prst="rect">
              <a:avLst/>
            </a:prstGeom>
            <a:solidFill>
              <a:srgbClr val="00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gr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3396" y="84632"/>
            <a:ext cx="1356575" cy="1148382"/>
          </a:xfrm>
          <a:prstGeom prst="rect">
            <a:avLst/>
          </a:prstGeom>
        </p:spPr>
      </p:pic>
      <p:sp>
        <p:nvSpPr>
          <p:cNvPr id="15" name="Text Placeholder 14"/>
          <p:cNvSpPr>
            <a:spLocks noGrp="1"/>
          </p:cNvSpPr>
          <p:nvPr>
            <p:ph type="body" sz="quarter" idx="10"/>
          </p:nvPr>
        </p:nvSpPr>
        <p:spPr>
          <a:xfrm>
            <a:off x="2738878" y="2299018"/>
            <a:ext cx="5564981" cy="931862"/>
          </a:xfrm>
          <a:prstGeom prst="rect">
            <a:avLst/>
          </a:prstGeom>
        </p:spPr>
        <p:txBody>
          <a:bodyPr/>
          <a:lstStyle>
            <a:lvl1pPr marL="0" indent="0" algn="ctr">
              <a:buNone/>
              <a:defRPr b="1" cap="all" baseline="0">
                <a:solidFill>
                  <a:schemeClr val="bg1"/>
                </a:solidFill>
                <a:latin typeface="+mj-lt"/>
              </a:defRPr>
            </a:lvl1pPr>
            <a:lvl2pPr>
              <a:defRPr b="1" cap="all" baseline="0">
                <a:solidFill>
                  <a:schemeClr val="bg1"/>
                </a:solidFill>
                <a:latin typeface="+mj-lt"/>
              </a:defRPr>
            </a:lvl2pPr>
            <a:lvl3pPr>
              <a:defRPr b="1" cap="all" baseline="0">
                <a:solidFill>
                  <a:schemeClr val="bg1"/>
                </a:solidFill>
                <a:latin typeface="+mj-lt"/>
              </a:defRPr>
            </a:lvl3pPr>
            <a:lvl4pPr>
              <a:defRPr b="1" cap="all" baseline="0">
                <a:solidFill>
                  <a:schemeClr val="bg1"/>
                </a:solidFill>
                <a:latin typeface="+mj-lt"/>
              </a:defRPr>
            </a:lvl4pPr>
            <a:lvl5pPr>
              <a:defRPr b="1" cap="all" baseline="0">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2045209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lvl1pPr>
              <a:defRPr sz="1528" b="1">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40E1AD1-8C34-4217-B81B-B9ABC8BB3121}" type="datetime1">
              <a:rPr lang="en-US" smtClean="0"/>
              <a:t>3/19/2024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EC93DFA-70F6-4220-86AB-AD3183C08C91}" type="slidenum">
              <a:rPr lang="en-US" smtClean="0"/>
              <a:t>‹#›</a:t>
            </a:fld>
            <a:endParaRPr lang="en-US" dirty="0"/>
          </a:p>
        </p:txBody>
      </p:sp>
      <p:sp>
        <p:nvSpPr>
          <p:cNvPr id="16" name="Title 1"/>
          <p:cNvSpPr>
            <a:spLocks noGrp="1"/>
          </p:cNvSpPr>
          <p:nvPr>
            <p:ph type="title"/>
          </p:nvPr>
        </p:nvSpPr>
        <p:spPr>
          <a:xfrm>
            <a:off x="1293223" y="365129"/>
            <a:ext cx="7222127" cy="78726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87023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lvl1pPr>
              <a:defRPr sz="1528" b="1">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40E1AD1-8C34-4217-B81B-B9ABC8BB3121}" type="datetime1">
              <a:rPr lang="en-US" smtClean="0"/>
              <a:t>3/19/2024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EC93DFA-70F6-4220-86AB-AD3183C08C91}" type="slidenum">
              <a:rPr lang="en-US" smtClean="0"/>
              <a:t>‹#›</a:t>
            </a:fld>
            <a:endParaRPr lang="en-US" dirty="0"/>
          </a:p>
        </p:txBody>
      </p:sp>
      <p:sp>
        <p:nvSpPr>
          <p:cNvPr id="16" name="Title 1"/>
          <p:cNvSpPr>
            <a:spLocks noGrp="1"/>
          </p:cNvSpPr>
          <p:nvPr>
            <p:ph type="title"/>
          </p:nvPr>
        </p:nvSpPr>
        <p:spPr>
          <a:xfrm>
            <a:off x="1293223" y="365129"/>
            <a:ext cx="7222127" cy="444771"/>
          </a:xfrm>
          <a:prstGeom prst="rect">
            <a:avLst/>
          </a:prstGeom>
        </p:spPr>
        <p:txBody>
          <a:bodyPr/>
          <a:lstStyle/>
          <a:p>
            <a:r>
              <a:rPr lang="en-US"/>
              <a:t>Click to edit Master title style</a:t>
            </a:r>
            <a:endParaRPr lang="en-US" dirty="0"/>
          </a:p>
        </p:txBody>
      </p:sp>
      <p:sp>
        <p:nvSpPr>
          <p:cNvPr id="7" name="Text Placeholder 6"/>
          <p:cNvSpPr>
            <a:spLocks noGrp="1"/>
          </p:cNvSpPr>
          <p:nvPr>
            <p:ph type="body" sz="quarter" idx="13"/>
          </p:nvPr>
        </p:nvSpPr>
        <p:spPr>
          <a:xfrm>
            <a:off x="1293223" y="809900"/>
            <a:ext cx="7222127" cy="417513"/>
          </a:xfrm>
          <a:prstGeom prst="rect">
            <a:avLst/>
          </a:prstGeom>
        </p:spPr>
        <p:txBody>
          <a:bodyPr/>
          <a:lstStyle>
            <a:lvl1pPr marL="0" indent="0" algn="r">
              <a:buNone/>
              <a:defRPr b="1">
                <a:latin typeface="+mj-lt"/>
              </a:defRPr>
            </a:lvl1pPr>
          </a:lstStyle>
          <a:p>
            <a:pPr lvl="0"/>
            <a:r>
              <a:rPr lang="en-US"/>
              <a:t>Click to edit Master text styles</a:t>
            </a:r>
          </a:p>
        </p:txBody>
      </p:sp>
    </p:spTree>
    <p:extLst>
      <p:ext uri="{BB962C8B-B14F-4D97-AF65-F5344CB8AC3E}">
        <p14:creationId xmlns:p14="http://schemas.microsoft.com/office/powerpoint/2010/main" val="3730145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4471C8-0C4D-4795-BA67-FFA6D063BCEA}" type="datetime1">
              <a:rPr lang="en-US" smtClean="0"/>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92E4FE-2824-498D-BC0E-36810115DFB5}" type="slidenum">
              <a:rPr lang="en-US" smtClean="0"/>
              <a:t>‹#›</a:t>
            </a:fld>
            <a:endParaRPr lang="en-US" dirty="0"/>
          </a:p>
        </p:txBody>
      </p:sp>
    </p:spTree>
    <p:extLst>
      <p:ext uri="{BB962C8B-B14F-4D97-AF65-F5344CB8AC3E}">
        <p14:creationId xmlns:p14="http://schemas.microsoft.com/office/powerpoint/2010/main" val="333368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481D2A-8C76-4C09-897F-FF126FCC0B6F}" type="datetime1">
              <a:rPr lang="en-US" smtClean="0"/>
              <a:t>3/19/2024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92E4FE-2824-498D-BC0E-36810115DFB5}" type="slidenum">
              <a:rPr lang="en-US" smtClean="0"/>
              <a:t>‹#›</a:t>
            </a:fld>
            <a:endParaRPr lang="en-US" dirty="0"/>
          </a:p>
        </p:txBody>
      </p:sp>
    </p:spTree>
    <p:extLst>
      <p:ext uri="{BB962C8B-B14F-4D97-AF65-F5344CB8AC3E}">
        <p14:creationId xmlns:p14="http://schemas.microsoft.com/office/powerpoint/2010/main" val="346945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EC1F61-3A02-462A-A560-8171EF808993}" type="datetime1">
              <a:rPr lang="en-US" smtClean="0"/>
              <a:t>3/19/2024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92E4FE-2824-498D-BC0E-36810115DFB5}" type="slidenum">
              <a:rPr lang="en-US" smtClean="0"/>
              <a:t>‹#›</a:t>
            </a:fld>
            <a:endParaRPr lang="en-US" dirty="0"/>
          </a:p>
        </p:txBody>
      </p:sp>
    </p:spTree>
    <p:extLst>
      <p:ext uri="{BB962C8B-B14F-4D97-AF65-F5344CB8AC3E}">
        <p14:creationId xmlns:p14="http://schemas.microsoft.com/office/powerpoint/2010/main" val="537291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D18265-A980-44B6-B742-5DDB2FAD865B}" type="datetime1">
              <a:rPr lang="en-US" smtClean="0"/>
              <a:t>3/19/2024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92E4FE-2824-498D-BC0E-36810115DFB5}" type="slidenum">
              <a:rPr lang="en-US" smtClean="0"/>
              <a:t>‹#›</a:t>
            </a:fld>
            <a:endParaRPr lang="en-US" dirty="0"/>
          </a:p>
        </p:txBody>
      </p:sp>
    </p:spTree>
    <p:extLst>
      <p:ext uri="{BB962C8B-B14F-4D97-AF65-F5344CB8AC3E}">
        <p14:creationId xmlns:p14="http://schemas.microsoft.com/office/powerpoint/2010/main" val="233962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7DE179-1603-428D-B16D-833918E33F27}" type="datetime1">
              <a:rPr lang="en-US" smtClean="0"/>
              <a:t>3/19/2024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92E4FE-2824-498D-BC0E-36810115DFB5}" type="slidenum">
              <a:rPr lang="en-US" smtClean="0"/>
              <a:t>‹#›</a:t>
            </a:fld>
            <a:endParaRPr lang="en-US" dirty="0"/>
          </a:p>
        </p:txBody>
      </p:sp>
    </p:spTree>
    <p:extLst>
      <p:ext uri="{BB962C8B-B14F-4D97-AF65-F5344CB8AC3E}">
        <p14:creationId xmlns:p14="http://schemas.microsoft.com/office/powerpoint/2010/main" val="986891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BD5FE6-3D32-41CB-AAF9-CC7F0C69D3A0}" type="datetime1">
              <a:rPr lang="en-US" smtClean="0"/>
              <a:t>3/19/2024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92E4FE-2824-498D-BC0E-36810115DFB5}" type="slidenum">
              <a:rPr lang="en-US" smtClean="0"/>
              <a:t>‹#›</a:t>
            </a:fld>
            <a:endParaRPr lang="en-US" dirty="0"/>
          </a:p>
        </p:txBody>
      </p:sp>
    </p:spTree>
    <p:extLst>
      <p:ext uri="{BB962C8B-B14F-4D97-AF65-F5344CB8AC3E}">
        <p14:creationId xmlns:p14="http://schemas.microsoft.com/office/powerpoint/2010/main" val="1534445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27528E-F5DB-4D16-AAAF-C7B568030175}" type="datetime1">
              <a:rPr lang="en-US" smtClean="0"/>
              <a:t>3/19/2024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92E4FE-2824-498D-BC0E-36810115DFB5}" type="slidenum">
              <a:rPr lang="en-US" smtClean="0"/>
              <a:t>‹#›</a:t>
            </a:fld>
            <a:endParaRPr lang="en-US" dirty="0"/>
          </a:p>
        </p:txBody>
      </p:sp>
    </p:spTree>
    <p:extLst>
      <p:ext uri="{BB962C8B-B14F-4D97-AF65-F5344CB8AC3E}">
        <p14:creationId xmlns:p14="http://schemas.microsoft.com/office/powerpoint/2010/main" val="265746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2800" y="274638"/>
            <a:ext cx="5334000" cy="6397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2CBB4-DAF2-4281-91BB-9E527CF66F5D}" type="datetime1">
              <a:rPr lang="en-US" smtClean="0"/>
              <a:t>3/19/2024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2E4FE-2824-498D-BC0E-36810115DFB5}" type="slidenum">
              <a:rPr lang="en-US" smtClean="0"/>
              <a:t>‹#›</a:t>
            </a:fld>
            <a:endParaRPr lang="en-US" dirty="0"/>
          </a:p>
        </p:txBody>
      </p:sp>
    </p:spTree>
    <p:extLst>
      <p:ext uri="{BB962C8B-B14F-4D97-AF65-F5344CB8AC3E}">
        <p14:creationId xmlns:p14="http://schemas.microsoft.com/office/powerpoint/2010/main" val="4129938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19">
            <a:extLst>
              <a:ext uri="{FF2B5EF4-FFF2-40B4-BE49-F238E27FC236}">
                <a16:creationId xmlns:a16="http://schemas.microsoft.com/office/drawing/2014/main" id="{E925A04D-FFC3-41E8-A65A-0DA93D647F8E}"/>
              </a:ext>
            </a:extLst>
          </p:cNvPr>
          <p:cNvSpPr>
            <a:spLocks noChangeArrowheads="1"/>
          </p:cNvSpPr>
          <p:nvPr userDrawn="1"/>
        </p:nvSpPr>
        <p:spPr bwMode="auto">
          <a:xfrm flipV="1">
            <a:off x="1" y="1346955"/>
            <a:ext cx="9144000" cy="53951"/>
          </a:xfrm>
          <a:prstGeom prst="rect">
            <a:avLst/>
          </a:prstGeom>
          <a:solidFill>
            <a:srgbClr val="004A8B"/>
          </a:solidFill>
          <a:ln>
            <a:noFill/>
          </a:ln>
          <a:effectLst/>
        </p:spPr>
        <p:txBody>
          <a:bodyPr vert="horz" wrap="square" lIns="14983" tIns="14983" rIns="14983" bIns="14983" numCol="1" anchor="t" anchorCtr="0" compatLnSpc="1">
            <a:prstTxWarp prst="textNoShape">
              <a:avLst/>
            </a:prstTxWarp>
          </a:bodyPr>
          <a:lstStyle/>
          <a:p>
            <a:endParaRPr lang="en-US" sz="737" dirty="0"/>
          </a:p>
        </p:txBody>
      </p:sp>
      <p:pic>
        <p:nvPicPr>
          <p:cNvPr id="8" name="Picture 7">
            <a:extLst>
              <a:ext uri="{FF2B5EF4-FFF2-40B4-BE49-F238E27FC236}">
                <a16:creationId xmlns:a16="http://schemas.microsoft.com/office/drawing/2014/main" id="{0584D5C5-A93C-448B-A59D-87FD2E2F8F87}"/>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28651" y="365126"/>
            <a:ext cx="592119" cy="773474"/>
          </a:xfrm>
          <a:prstGeom prst="rect">
            <a:avLst/>
          </a:prstGeom>
        </p:spPr>
      </p:pic>
      <p:sp>
        <p:nvSpPr>
          <p:cNvPr id="11" name="Date Placeholder 3">
            <a:extLst>
              <a:ext uri="{FF2B5EF4-FFF2-40B4-BE49-F238E27FC236}">
                <a16:creationId xmlns:a16="http://schemas.microsoft.com/office/drawing/2014/main" id="{0270F08E-6621-467B-946F-E5746046A86B}"/>
              </a:ext>
            </a:extLst>
          </p:cNvPr>
          <p:cNvSpPr>
            <a:spLocks noGrp="1"/>
          </p:cNvSpPr>
          <p:nvPr>
            <p:ph type="dt" sz="half" idx="2"/>
          </p:nvPr>
        </p:nvSpPr>
        <p:spPr>
          <a:xfrm>
            <a:off x="628650" y="6356351"/>
            <a:ext cx="2057400" cy="365125"/>
          </a:xfrm>
          <a:prstGeom prst="rect">
            <a:avLst/>
          </a:prstGeom>
        </p:spPr>
        <p:txBody>
          <a:bodyPr/>
          <a:lstStyle>
            <a:lvl1pPr>
              <a:defRPr>
                <a:latin typeface="Palatino Linotype" panose="02040502050505030304" pitchFamily="18" charset="0"/>
              </a:defRPr>
            </a:lvl1pPr>
          </a:lstStyle>
          <a:p>
            <a:fld id="{F40E1AD1-8C34-4217-B81B-B9ABC8BB3121}" type="datetime1">
              <a:rPr lang="en-US" smtClean="0"/>
              <a:pPr/>
              <a:t>3/19/2024</a:t>
            </a:fld>
            <a:endParaRPr lang="en-US" dirty="0"/>
          </a:p>
        </p:txBody>
      </p:sp>
      <p:sp>
        <p:nvSpPr>
          <p:cNvPr id="12" name="Footer Placeholder 4">
            <a:extLst>
              <a:ext uri="{FF2B5EF4-FFF2-40B4-BE49-F238E27FC236}">
                <a16:creationId xmlns:a16="http://schemas.microsoft.com/office/drawing/2014/main" id="{32A86FF8-ED9A-40E0-B7F7-94183140F61A}"/>
              </a:ext>
            </a:extLst>
          </p:cNvPr>
          <p:cNvSpPr>
            <a:spLocks noGrp="1"/>
          </p:cNvSpPr>
          <p:nvPr>
            <p:ph type="ftr" sz="quarter" idx="3"/>
          </p:nvPr>
        </p:nvSpPr>
        <p:spPr>
          <a:xfrm>
            <a:off x="3028950" y="6356351"/>
            <a:ext cx="3086100" cy="365125"/>
          </a:xfrm>
          <a:prstGeom prst="rect">
            <a:avLst/>
          </a:prstGeom>
        </p:spPr>
        <p:txBody>
          <a:bodyPr/>
          <a:lstStyle>
            <a:lvl1pPr algn="ctr">
              <a:defRPr>
                <a:latin typeface="Palatino Linotype" panose="02040502050505030304" pitchFamily="18" charset="0"/>
              </a:defRPr>
            </a:lvl1pPr>
          </a:lstStyle>
          <a:p>
            <a:endParaRPr lang="en-US" dirty="0"/>
          </a:p>
        </p:txBody>
      </p:sp>
      <p:sp>
        <p:nvSpPr>
          <p:cNvPr id="13" name="Slide Number Placeholder 5">
            <a:extLst>
              <a:ext uri="{FF2B5EF4-FFF2-40B4-BE49-F238E27FC236}">
                <a16:creationId xmlns:a16="http://schemas.microsoft.com/office/drawing/2014/main" id="{A290CC94-2CD6-4679-87E2-1EF7B7DD2783}"/>
              </a:ext>
            </a:extLst>
          </p:cNvPr>
          <p:cNvSpPr>
            <a:spLocks noGrp="1"/>
          </p:cNvSpPr>
          <p:nvPr>
            <p:ph type="sldNum" sz="quarter" idx="4"/>
          </p:nvPr>
        </p:nvSpPr>
        <p:spPr>
          <a:xfrm>
            <a:off x="6457950" y="6356351"/>
            <a:ext cx="2057400" cy="365125"/>
          </a:xfrm>
          <a:prstGeom prst="rect">
            <a:avLst/>
          </a:prstGeom>
        </p:spPr>
        <p:txBody>
          <a:bodyPr/>
          <a:lstStyle>
            <a:lvl1pPr algn="r">
              <a:defRPr>
                <a:latin typeface="Palatino Linotype" panose="02040502050505030304" pitchFamily="18" charset="0"/>
              </a:defRPr>
            </a:lvl1pPr>
          </a:lstStyle>
          <a:p>
            <a:fld id="{4EC93DFA-70F6-4220-86AB-AD3183C08C91}" type="slidenum">
              <a:rPr lang="en-US" smtClean="0"/>
              <a:pPr/>
              <a:t>‹#›</a:t>
            </a:fld>
            <a:endParaRPr lang="en-US" dirty="0"/>
          </a:p>
        </p:txBody>
      </p:sp>
      <p:sp>
        <p:nvSpPr>
          <p:cNvPr id="14" name="Title Placeholder 13">
            <a:extLst>
              <a:ext uri="{FF2B5EF4-FFF2-40B4-BE49-F238E27FC236}">
                <a16:creationId xmlns:a16="http://schemas.microsoft.com/office/drawing/2014/main" id="{4E28BD79-2F4A-4B3C-A60F-F0711422C0AD}"/>
              </a:ext>
            </a:extLst>
          </p:cNvPr>
          <p:cNvSpPr>
            <a:spLocks noGrp="1"/>
          </p:cNvSpPr>
          <p:nvPr>
            <p:ph type="title"/>
          </p:nvPr>
        </p:nvSpPr>
        <p:spPr>
          <a:xfrm>
            <a:off x="1491793" y="365126"/>
            <a:ext cx="7023557" cy="7734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FD744C55-5E63-434E-809C-34036DDB3AA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690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r" defTabSz="685800" rtl="0" eaLnBrk="1" latinLnBrk="0" hangingPunct="1">
        <a:lnSpc>
          <a:spcPct val="90000"/>
        </a:lnSpc>
        <a:spcBef>
          <a:spcPct val="0"/>
        </a:spcBef>
        <a:buNone/>
        <a:defRPr sz="2250" b="1" kern="1200">
          <a:solidFill>
            <a:schemeClr val="tx1"/>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701"/>
            <a:ext cx="9258299" cy="685799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8120" y="264889"/>
            <a:ext cx="1924984" cy="937089"/>
          </a:xfrm>
          <a:prstGeom prst="rect">
            <a:avLst/>
          </a:prstGeom>
        </p:spPr>
      </p:pic>
      <p:sp>
        <p:nvSpPr>
          <p:cNvPr id="8" name="TextBox 7"/>
          <p:cNvSpPr txBox="1"/>
          <p:nvPr/>
        </p:nvSpPr>
        <p:spPr>
          <a:xfrm>
            <a:off x="2058227" y="1844675"/>
            <a:ext cx="7600121" cy="3016210"/>
          </a:xfrm>
          <a:prstGeom prst="rect">
            <a:avLst/>
          </a:prstGeom>
          <a:noFill/>
        </p:spPr>
        <p:txBody>
          <a:bodyPr wrap="square" rtlCol="0">
            <a:spAutoFit/>
          </a:bodyPr>
          <a:lstStyle/>
          <a:p>
            <a:pPr algn="ctr"/>
            <a:r>
              <a:rPr lang="en-US" sz="4000" b="1" cap="all" dirty="0">
                <a:solidFill>
                  <a:schemeClr val="bg1"/>
                </a:solidFill>
                <a:latin typeface="Century Gothic" panose="020B0502020202020204" pitchFamily="34" charset="0"/>
              </a:rPr>
              <a:t>OE Wind &amp; Solar </a:t>
            </a:r>
          </a:p>
          <a:p>
            <a:pPr algn="ctr"/>
            <a:r>
              <a:rPr lang="en-US" sz="4000" b="1" cap="all" dirty="0">
                <a:solidFill>
                  <a:schemeClr val="bg1"/>
                </a:solidFill>
                <a:latin typeface="Century Gothic" panose="020B0502020202020204" pitchFamily="34" charset="0"/>
              </a:rPr>
              <a:t>Permitting</a:t>
            </a:r>
          </a:p>
          <a:p>
            <a:pPr algn="ctr"/>
            <a:endParaRPr lang="en-US" sz="4000" b="1" cap="all" dirty="0">
              <a:solidFill>
                <a:schemeClr val="bg1"/>
              </a:solidFill>
              <a:latin typeface="Century Gothic" panose="020B0502020202020204" pitchFamily="34" charset="0"/>
            </a:endParaRPr>
          </a:p>
          <a:p>
            <a:pPr algn="ctr"/>
            <a:r>
              <a:rPr lang="en-US" sz="2800" b="1" cap="all" dirty="0">
                <a:solidFill>
                  <a:schemeClr val="bg1"/>
                </a:solidFill>
                <a:latin typeface="Century Gothic" panose="020B0502020202020204" pitchFamily="34" charset="0"/>
              </a:rPr>
              <a:t>Katie Treadway</a:t>
            </a:r>
          </a:p>
          <a:p>
            <a:pPr algn="ctr"/>
            <a:r>
              <a:rPr lang="en-US" sz="2800" b="1" cap="all" dirty="0">
                <a:solidFill>
                  <a:schemeClr val="bg1"/>
                </a:solidFill>
                <a:latin typeface="Century Gothic" panose="020B0502020202020204" pitchFamily="34" charset="0"/>
              </a:rPr>
              <a:t>March 19, 2024</a:t>
            </a:r>
          </a:p>
          <a:p>
            <a:endParaRPr lang="en-US" sz="14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909" y="340111"/>
            <a:ext cx="789492" cy="773474"/>
          </a:xfrm>
          <a:prstGeom prst="rect">
            <a:avLst/>
          </a:prstGeom>
        </p:spPr>
      </p:pic>
      <p:sp>
        <p:nvSpPr>
          <p:cNvPr id="5" name="TextBox 4">
            <a:extLst>
              <a:ext uri="{FF2B5EF4-FFF2-40B4-BE49-F238E27FC236}">
                <a16:creationId xmlns:a16="http://schemas.microsoft.com/office/drawing/2014/main" id="{813CA7B8-FD8A-C214-10F3-579CA28B976D}"/>
              </a:ext>
            </a:extLst>
          </p:cNvPr>
          <p:cNvSpPr txBox="1"/>
          <p:nvPr/>
        </p:nvSpPr>
        <p:spPr>
          <a:xfrm>
            <a:off x="1828800" y="264889"/>
            <a:ext cx="3962400" cy="646331"/>
          </a:xfrm>
          <a:prstGeom prst="rect">
            <a:avLst/>
          </a:prstGeom>
          <a:noFill/>
        </p:spPr>
        <p:txBody>
          <a:bodyPr wrap="square" rtlCol="0">
            <a:spAutoFit/>
          </a:bodyPr>
          <a:lstStyle/>
          <a:p>
            <a:r>
              <a:rPr lang="en-US" dirty="0">
                <a:solidFill>
                  <a:srgbClr val="FF0000"/>
                </a:solidFill>
                <a:latin typeface="Palatino Linotype" panose="02040502050505030304" pitchFamily="18" charset="0"/>
              </a:rPr>
              <a:t>PRIVILEGED AND CONFIDENTIAL </a:t>
            </a:r>
          </a:p>
        </p:txBody>
      </p:sp>
    </p:spTree>
    <p:extLst>
      <p:ext uri="{BB962C8B-B14F-4D97-AF65-F5344CB8AC3E}">
        <p14:creationId xmlns:p14="http://schemas.microsoft.com/office/powerpoint/2010/main" val="88037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A4B066-9993-40EE-975E-D8EA69FF3738}"/>
              </a:ext>
            </a:extLst>
          </p:cNvPr>
          <p:cNvSpPr>
            <a:spLocks noGrp="1"/>
          </p:cNvSpPr>
          <p:nvPr>
            <p:ph type="title"/>
          </p:nvPr>
        </p:nvSpPr>
        <p:spPr>
          <a:xfrm>
            <a:off x="1600200" y="590113"/>
            <a:ext cx="7227725" cy="763879"/>
          </a:xfrm>
        </p:spPr>
        <p:txBody>
          <a:bodyPr>
            <a:normAutofit/>
          </a:bodyPr>
          <a:lstStyle/>
          <a:p>
            <a:pPr algn="r"/>
            <a:r>
              <a:rPr lang="en-US" sz="3600" cap="small" dirty="0">
                <a:ln w="0"/>
              </a:rPr>
              <a:t>PURPA EXEMPTIONS</a:t>
            </a:r>
            <a:endParaRPr lang="en-US" sz="3600" b="1" cap="small" dirty="0">
              <a:ln w="0"/>
              <a:latin typeface="Century Gothic" panose="020B0502020202020204" pitchFamily="34" charset="0"/>
            </a:endParaRPr>
          </a:p>
        </p:txBody>
      </p:sp>
      <p:sp>
        <p:nvSpPr>
          <p:cNvPr id="2" name="Content Placeholder 1">
            <a:extLst>
              <a:ext uri="{FF2B5EF4-FFF2-40B4-BE49-F238E27FC236}">
                <a16:creationId xmlns:a16="http://schemas.microsoft.com/office/drawing/2014/main" id="{E17D6A33-8724-449C-AB3C-37D4EB35A962}"/>
              </a:ext>
            </a:extLst>
          </p:cNvPr>
          <p:cNvSpPr>
            <a:spLocks noGrp="1"/>
          </p:cNvSpPr>
          <p:nvPr>
            <p:ph idx="1"/>
          </p:nvPr>
        </p:nvSpPr>
        <p:spPr/>
        <p:txBody>
          <a:bodyPr>
            <a:noAutofit/>
          </a:bodyPr>
          <a:lstStyle/>
          <a:p>
            <a:r>
              <a:rPr lang="en-US" sz="1800" b="1" dirty="0">
                <a:latin typeface="Palatino Linotype" panose="02040502050505030304" pitchFamily="18" charset="0"/>
              </a:rPr>
              <a:t>QF</a:t>
            </a:r>
            <a:r>
              <a:rPr lang="en-US" sz="1800" dirty="0">
                <a:latin typeface="Palatino Linotype" panose="02040502050505030304" pitchFamily="18" charset="0"/>
              </a:rPr>
              <a:t> = A project is a QF and more specifically a small power production facility (</a:t>
            </a:r>
            <a:r>
              <a:rPr lang="en-US" sz="1800" b="1" dirty="0">
                <a:latin typeface="Palatino Linotype" panose="02040502050505030304" pitchFamily="18" charset="0"/>
              </a:rPr>
              <a:t>SPP</a:t>
            </a:r>
            <a:r>
              <a:rPr lang="en-US" sz="1800" dirty="0">
                <a:latin typeface="Palatino Linotype" panose="02040502050505030304" pitchFamily="18" charset="0"/>
              </a:rPr>
              <a:t>) if it is ≤ 80 MW, a FERC Form 556 is filed, and the primary energy source is renewable </a:t>
            </a:r>
          </a:p>
          <a:p>
            <a:r>
              <a:rPr lang="en-US" sz="1800" b="1" dirty="0">
                <a:effectLst/>
                <a:latin typeface="Palatino Linotype" panose="02040502050505030304" pitchFamily="18" charset="0"/>
                <a:ea typeface="Calibri" panose="020F0502020204030204" pitchFamily="34" charset="0"/>
                <a:cs typeface="Arial" panose="020B0604020202020204" pitchFamily="34" charset="0"/>
              </a:rPr>
              <a:t>80 MW: </a:t>
            </a:r>
            <a:r>
              <a:rPr lang="en-US" sz="1800" dirty="0">
                <a:effectLst/>
                <a:latin typeface="Palatino Linotype" panose="02040502050505030304" pitchFamily="18" charset="0"/>
                <a:ea typeface="Calibri" panose="020F0502020204030204" pitchFamily="34" charset="0"/>
                <a:cs typeface="Arial" panose="020B0604020202020204" pitchFamily="34" charset="0"/>
              </a:rPr>
              <a:t>To qualify under PURPA, </a:t>
            </a:r>
            <a:r>
              <a:rPr lang="en-US" sz="1800" dirty="0">
                <a:ea typeface="Calibri" panose="020F0502020204030204" pitchFamily="34" charset="0"/>
                <a:cs typeface="Arial" panose="020B0604020202020204" pitchFamily="34" charset="0"/>
              </a:rPr>
              <a:t>SPP</a:t>
            </a:r>
            <a:r>
              <a:rPr lang="en-US" sz="1800" dirty="0">
                <a:effectLst/>
                <a:latin typeface="Palatino Linotype" panose="02040502050505030304" pitchFamily="18" charset="0"/>
                <a:ea typeface="Calibri" panose="020F0502020204030204" pitchFamily="34" charset="0"/>
                <a:cs typeface="Arial" panose="020B0604020202020204" pitchFamily="34" charset="0"/>
              </a:rPr>
              <a:t> must be under 80 MW.</a:t>
            </a:r>
          </a:p>
          <a:p>
            <a:r>
              <a:rPr lang="en-US" sz="1800" b="1" dirty="0">
                <a:effectLst/>
                <a:latin typeface="Palatino Linotype" panose="02040502050505030304" pitchFamily="18" charset="0"/>
                <a:ea typeface="Calibri" panose="020F0502020204030204" pitchFamily="34" charset="0"/>
                <a:cs typeface="Arial" panose="020B0604020202020204" pitchFamily="34" charset="0"/>
              </a:rPr>
              <a:t>30 MW: </a:t>
            </a:r>
            <a:r>
              <a:rPr lang="en-US" sz="1800" dirty="0">
                <a:effectLst/>
                <a:latin typeface="Palatino Linotype" panose="02040502050505030304" pitchFamily="18" charset="0"/>
                <a:ea typeface="Calibri" panose="020F0502020204030204" pitchFamily="34" charset="0"/>
                <a:cs typeface="Arial" panose="020B0604020202020204" pitchFamily="34" charset="0"/>
              </a:rPr>
              <a:t>Certain people interpret PURPA so that if project is 30 MW or greater</a:t>
            </a:r>
            <a:r>
              <a:rPr lang="en-US" sz="1800" dirty="0">
                <a:ea typeface="Calibri" panose="020F0502020204030204" pitchFamily="34" charset="0"/>
                <a:cs typeface="Arial" panose="020B0604020202020204" pitchFamily="34" charset="0"/>
              </a:rPr>
              <a:t>, the SPP loses its PUHCA exemption. </a:t>
            </a:r>
          </a:p>
          <a:p>
            <a:pPr lvl="1"/>
            <a:r>
              <a:rPr lang="en-US" dirty="0">
                <a:ea typeface="Calibri" panose="020F0502020204030204" pitchFamily="34" charset="0"/>
                <a:cs typeface="Arial" panose="020B0604020202020204" pitchFamily="34" charset="0"/>
              </a:rPr>
              <a:t>Entity and all its investors subject to FERC accounting &amp; reporting</a:t>
            </a:r>
          </a:p>
          <a:p>
            <a:pPr lvl="1"/>
            <a:r>
              <a:rPr lang="en-US" dirty="0">
                <a:ea typeface="Calibri" panose="020F0502020204030204" pitchFamily="34" charset="0"/>
                <a:cs typeface="Arial" panose="020B0604020202020204" pitchFamily="34" charset="0"/>
              </a:rPr>
              <a:t>Deal killer</a:t>
            </a:r>
          </a:p>
          <a:p>
            <a:r>
              <a:rPr lang="en-US" sz="1800" b="1" dirty="0">
                <a:effectLst/>
                <a:latin typeface="Palatino Linotype" panose="02040502050505030304" pitchFamily="18" charset="0"/>
                <a:ea typeface="Calibri" panose="020F0502020204030204" pitchFamily="34" charset="0"/>
                <a:cs typeface="Arial" panose="020B0604020202020204" pitchFamily="34" charset="0"/>
              </a:rPr>
              <a:t>20 MW: </a:t>
            </a:r>
            <a:r>
              <a:rPr lang="en-US" sz="1800" dirty="0">
                <a:ea typeface="Calibri" panose="020F0502020204030204" pitchFamily="34" charset="0"/>
                <a:cs typeface="Arial" panose="020B0604020202020204" pitchFamily="34" charset="0"/>
              </a:rPr>
              <a:t>SPPs greater than 20 MW lose their exemption under FPA section 205 and 206 re market base rates. </a:t>
            </a:r>
          </a:p>
          <a:p>
            <a:pPr lvl="1"/>
            <a:r>
              <a:rPr lang="en-US" dirty="0">
                <a:ea typeface="Calibri" panose="020F0502020204030204" pitchFamily="34" charset="0"/>
                <a:cs typeface="Times New Roman" panose="02020603050405020304" pitchFamily="18" charset="0"/>
              </a:rPr>
              <a:t>Must make b</a:t>
            </a:r>
            <a:r>
              <a:rPr lang="en-US" dirty="0">
                <a:effectLst/>
                <a:latin typeface="Palatino Linotype" panose="02040502050505030304" pitchFamily="18" charset="0"/>
                <a:ea typeface="Calibri" panose="020F0502020204030204" pitchFamily="34" charset="0"/>
                <a:cs typeface="Times New Roman" panose="02020603050405020304" pitchFamily="18" charset="0"/>
              </a:rPr>
              <a:t>aseline filings in FERC’s relational database, file an application that includes a market power analysis, and detail wholesale transactions in electric quarterly reports.</a:t>
            </a:r>
          </a:p>
          <a:p>
            <a:pPr lvl="1"/>
            <a:r>
              <a:rPr lang="en-US" dirty="0">
                <a:ea typeface="Calibri" panose="020F0502020204030204" pitchFamily="34" charset="0"/>
                <a:cs typeface="Times New Roman" panose="02020603050405020304" pitchFamily="18" charset="0"/>
              </a:rPr>
              <a:t>Pain in the butt, not a deal killer. </a:t>
            </a:r>
          </a:p>
          <a:p>
            <a:r>
              <a:rPr lang="en-US" sz="1800" b="1" dirty="0">
                <a:latin typeface="Palatino Linotype" panose="02040502050505030304" pitchFamily="18" charset="0"/>
              </a:rPr>
              <a:t>5 MW: </a:t>
            </a:r>
            <a:r>
              <a:rPr lang="en-US" sz="1800" dirty="0"/>
              <a:t>SPPs greater than 5 MW </a:t>
            </a:r>
            <a:r>
              <a:rPr lang="en-US" sz="1800" dirty="0">
                <a:latin typeface="Palatino Linotype" panose="02040502050505030304" pitchFamily="18" charset="0"/>
              </a:rPr>
              <a:t>typically can’t sell to utilities at avoided costs, must sell excess in wholesale markets (unless net metering applies)</a:t>
            </a:r>
            <a:endParaRPr lang="en-US" sz="1800" dirty="0">
              <a:effectLst/>
              <a:latin typeface="Palatino Linotype" panose="02040502050505030304" pitchFamily="18" charset="0"/>
              <a:ea typeface="Calibri" panose="020F0502020204030204" pitchFamily="34" charset="0"/>
              <a:cs typeface="Times New Roman" panose="02020603050405020304" pitchFamily="18" charset="0"/>
            </a:endParaRPr>
          </a:p>
          <a:p>
            <a:endParaRPr lang="en-US" dirty="0">
              <a:effectLst/>
              <a:latin typeface="Palatino Linotype" panose="02040502050505030304" pitchFamily="18" charset="0"/>
              <a:ea typeface="Calibri" panose="020F0502020204030204" pitchFamily="34" charset="0"/>
              <a:cs typeface="Times New Roman" panose="02020603050405020304" pitchFamily="18" charset="0"/>
            </a:endParaRPr>
          </a:p>
          <a:p>
            <a:pPr lvl="1"/>
            <a:endParaRPr lang="en-US" dirty="0">
              <a:effectLst/>
              <a:latin typeface="Palatino Linotype" panose="02040502050505030304" pitchFamily="18" charset="0"/>
              <a:ea typeface="Calibri" panose="020F0502020204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1C518757-666F-4F44-A295-4E6123622AE6}"/>
              </a:ext>
            </a:extLst>
          </p:cNvPr>
          <p:cNvSpPr>
            <a:spLocks noGrp="1"/>
          </p:cNvSpPr>
          <p:nvPr>
            <p:ph type="sldNum" sz="quarter" idx="12"/>
          </p:nvPr>
        </p:nvSpPr>
        <p:spPr/>
        <p:txBody>
          <a:bodyPr/>
          <a:lstStyle/>
          <a:p>
            <a:pPr defTabSz="342900"/>
            <a:fld id="{4EC93DFA-70F6-4220-86AB-AD3183C08C91}" type="slidenum">
              <a:rPr lang="en-US" sz="1350">
                <a:solidFill>
                  <a:prstClr val="black"/>
                </a:solidFill>
              </a:rPr>
              <a:pPr defTabSz="342900"/>
              <a:t>10</a:t>
            </a:fld>
            <a:endParaRPr lang="en-US" sz="1350" dirty="0">
              <a:solidFill>
                <a:prstClr val="black"/>
              </a:solidFill>
            </a:endParaRPr>
          </a:p>
        </p:txBody>
      </p:sp>
    </p:spTree>
    <p:extLst>
      <p:ext uri="{BB962C8B-B14F-4D97-AF65-F5344CB8AC3E}">
        <p14:creationId xmlns:p14="http://schemas.microsoft.com/office/powerpoint/2010/main" val="429617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A4B066-9993-40EE-975E-D8EA69FF3738}"/>
              </a:ext>
            </a:extLst>
          </p:cNvPr>
          <p:cNvSpPr>
            <a:spLocks noGrp="1"/>
          </p:cNvSpPr>
          <p:nvPr>
            <p:ph type="title"/>
          </p:nvPr>
        </p:nvSpPr>
        <p:spPr>
          <a:xfrm>
            <a:off x="1600200" y="590113"/>
            <a:ext cx="7227725" cy="763879"/>
          </a:xfrm>
        </p:spPr>
        <p:txBody>
          <a:bodyPr>
            <a:normAutofit/>
          </a:bodyPr>
          <a:lstStyle/>
          <a:p>
            <a:pPr algn="r"/>
            <a:r>
              <a:rPr lang="en-US" sz="3600" cap="small" dirty="0">
                <a:ln w="0"/>
              </a:rPr>
              <a:t>PURPA EXEMPTIONS</a:t>
            </a:r>
            <a:endParaRPr lang="en-US" sz="3600" b="1" cap="small" dirty="0">
              <a:ln w="0"/>
              <a:latin typeface="Century Gothic" panose="020B0502020202020204" pitchFamily="34" charset="0"/>
            </a:endParaRPr>
          </a:p>
        </p:txBody>
      </p:sp>
      <p:sp>
        <p:nvSpPr>
          <p:cNvPr id="2" name="Content Placeholder 1">
            <a:extLst>
              <a:ext uri="{FF2B5EF4-FFF2-40B4-BE49-F238E27FC236}">
                <a16:creationId xmlns:a16="http://schemas.microsoft.com/office/drawing/2014/main" id="{E17D6A33-8724-449C-AB3C-37D4EB35A962}"/>
              </a:ext>
            </a:extLst>
          </p:cNvPr>
          <p:cNvSpPr>
            <a:spLocks noGrp="1"/>
          </p:cNvSpPr>
          <p:nvPr>
            <p:ph idx="1"/>
          </p:nvPr>
        </p:nvSpPr>
        <p:spPr>
          <a:xfrm>
            <a:off x="228600" y="1447800"/>
            <a:ext cx="8763000" cy="5273676"/>
          </a:xfrm>
        </p:spPr>
        <p:txBody>
          <a:bodyPr>
            <a:noAutofit/>
          </a:bodyPr>
          <a:lstStyle/>
          <a:p>
            <a:r>
              <a:rPr lang="en-US" dirty="0"/>
              <a:t>How big is a project?</a:t>
            </a:r>
          </a:p>
          <a:p>
            <a:r>
              <a:rPr lang="en-US" dirty="0"/>
              <a:t>FERC doesn’t define projects like OE does. </a:t>
            </a:r>
          </a:p>
          <a:p>
            <a:r>
              <a:rPr lang="en-US" dirty="0">
                <a:effectLst/>
                <a:latin typeface="Palatino Linotype" panose="02040502050505030304" pitchFamily="18" charset="0"/>
                <a:ea typeface="Calibri" panose="020F0502020204030204" pitchFamily="34" charset="0"/>
                <a:cs typeface="Arial" panose="020B0604020202020204" pitchFamily="34" charset="0"/>
              </a:rPr>
              <a:t>QFs that 1) use the same energy resource, 2) are owned by the same person or its affiliates, and are located at the “same site,” are considered the same facility. </a:t>
            </a:r>
          </a:p>
          <a:p>
            <a:r>
              <a:rPr lang="en-US" dirty="0">
                <a:effectLst/>
                <a:latin typeface="Palatino Linotype" panose="02040502050505030304" pitchFamily="18" charset="0"/>
                <a:ea typeface="Calibri" panose="020F0502020204030204" pitchFamily="34" charset="0"/>
                <a:cs typeface="Arial" panose="020B0604020202020204" pitchFamily="34" charset="0"/>
              </a:rPr>
              <a:t>“Use the same energy resource” </a:t>
            </a:r>
            <a:r>
              <a:rPr lang="en-US" dirty="0">
                <a:effectLst/>
                <a:latin typeface="Palatino Linotype" panose="02040502050505030304" pitchFamily="18" charset="0"/>
                <a:ea typeface="Calibri" panose="020F0502020204030204" pitchFamily="34" charset="0"/>
                <a:cs typeface="Arial" panose="020B0604020202020204" pitchFamily="34" charset="0"/>
                <a:sym typeface="Wingdings" panose="05000000000000000000" pitchFamily="2" charset="2"/>
              </a:rPr>
              <a:t> w</a:t>
            </a:r>
            <a:r>
              <a:rPr lang="en-US" dirty="0">
                <a:ea typeface="Calibri" panose="020F0502020204030204" pitchFamily="34" charset="0"/>
                <a:cs typeface="Arial" panose="020B0604020202020204" pitchFamily="34" charset="0"/>
              </a:rPr>
              <a:t>ind is counted separate from solar</a:t>
            </a:r>
          </a:p>
          <a:p>
            <a:r>
              <a:rPr lang="en-US" dirty="0">
                <a:ea typeface="Calibri" panose="020F0502020204030204" pitchFamily="34" charset="0"/>
                <a:cs typeface="Arial" panose="020B0604020202020204" pitchFamily="34" charset="0"/>
              </a:rPr>
              <a:t>“O</a:t>
            </a:r>
            <a:r>
              <a:rPr lang="en-US" dirty="0">
                <a:effectLst/>
                <a:latin typeface="Palatino Linotype" panose="02040502050505030304" pitchFamily="18" charset="0"/>
                <a:ea typeface="Calibri" panose="020F0502020204030204" pitchFamily="34" charset="0"/>
                <a:cs typeface="Arial" panose="020B0604020202020204" pitchFamily="34" charset="0"/>
              </a:rPr>
              <a:t>wned by the same person or its affiliates” </a:t>
            </a:r>
            <a:r>
              <a:rPr lang="en-US" dirty="0">
                <a:ea typeface="Calibri" panose="020F0502020204030204" pitchFamily="34" charset="0"/>
                <a:cs typeface="Arial" panose="020B0604020202020204" pitchFamily="34" charset="0"/>
                <a:sym typeface="Wingdings" panose="05000000000000000000" pitchFamily="2" charset="2"/>
              </a:rPr>
              <a:t></a:t>
            </a:r>
            <a:r>
              <a:rPr lang="en-US" dirty="0">
                <a:ea typeface="Calibri" panose="020F0502020204030204" pitchFamily="34" charset="0"/>
                <a:cs typeface="Arial" panose="020B0604020202020204" pitchFamily="34" charset="0"/>
              </a:rPr>
              <a:t> 5% or more ownership or 5% owned by common owner</a:t>
            </a:r>
          </a:p>
          <a:p>
            <a:r>
              <a:rPr lang="en-US" dirty="0">
                <a:ea typeface="Calibri" panose="020F0502020204030204" pitchFamily="34" charset="0"/>
                <a:cs typeface="Arial" panose="020B0604020202020204" pitchFamily="34" charset="0"/>
              </a:rPr>
              <a:t>“Same site” </a:t>
            </a:r>
          </a:p>
          <a:p>
            <a:pPr lvl="1"/>
            <a:r>
              <a:rPr lang="en-US" dirty="0">
                <a:ea typeface="Calibri" panose="020F0502020204030204" pitchFamily="34" charset="0"/>
                <a:cs typeface="Arial" panose="020B0604020202020204" pitchFamily="34" charset="0"/>
              </a:rPr>
              <a:t>If one mile or less from another project </a:t>
            </a:r>
            <a:r>
              <a:rPr lang="en-US" dirty="0">
                <a:ea typeface="Calibri" panose="020F0502020204030204" pitchFamily="34" charset="0"/>
                <a:cs typeface="Arial" panose="020B0604020202020204" pitchFamily="34" charset="0"/>
                <a:sym typeface="Wingdings" panose="05000000000000000000" pitchFamily="2" charset="2"/>
              </a:rPr>
              <a:t>irrebuttable presumption that same site</a:t>
            </a:r>
          </a:p>
          <a:p>
            <a:pPr lvl="1"/>
            <a:r>
              <a:rPr lang="en-US" dirty="0">
                <a:ea typeface="Calibri" panose="020F0502020204030204" pitchFamily="34" charset="0"/>
                <a:cs typeface="Arial" panose="020B0604020202020204" pitchFamily="34" charset="0"/>
                <a:sym typeface="Wingdings" panose="05000000000000000000" pitchFamily="2" charset="2"/>
              </a:rPr>
              <a:t>If more than 1 mile and less than 10 miles  rebuttable presumption that separate site</a:t>
            </a:r>
          </a:p>
          <a:p>
            <a:pPr lvl="1"/>
            <a:r>
              <a:rPr lang="en-US" dirty="0">
                <a:ea typeface="Calibri" panose="020F0502020204030204" pitchFamily="34" charset="0"/>
                <a:cs typeface="Arial" panose="020B0604020202020204" pitchFamily="34" charset="0"/>
                <a:sym typeface="Wingdings" panose="05000000000000000000" pitchFamily="2" charset="2"/>
              </a:rPr>
              <a:t>If ten miles or more  then irrebuttable that separate site</a:t>
            </a:r>
          </a:p>
          <a:p>
            <a:pPr lvl="1"/>
            <a:r>
              <a:rPr lang="en-US" dirty="0">
                <a:ea typeface="Calibri" panose="020F0502020204030204" pitchFamily="34" charset="0"/>
                <a:cs typeface="Arial" panose="020B0604020202020204" pitchFamily="34" charset="0"/>
                <a:sym typeface="Wingdings" panose="05000000000000000000" pitchFamily="2" charset="2"/>
              </a:rPr>
              <a:t>For wind measure from center of tower to center of tower </a:t>
            </a:r>
            <a:endParaRPr lang="en-US" dirty="0">
              <a:highlight>
                <a:srgbClr val="FFFF00"/>
              </a:highlight>
              <a:ea typeface="Calibri" panose="020F0502020204030204" pitchFamily="34" charset="0"/>
              <a:cs typeface="Arial" panose="020B0604020202020204" pitchFamily="34" charset="0"/>
              <a:sym typeface="Wingdings" panose="05000000000000000000" pitchFamily="2" charset="2"/>
            </a:endParaRPr>
          </a:p>
          <a:p>
            <a:pPr lvl="1"/>
            <a:r>
              <a:rPr lang="en-US" dirty="0">
                <a:ea typeface="Calibri" panose="020F0502020204030204" pitchFamily="34" charset="0"/>
                <a:cs typeface="Arial" panose="020B0604020202020204" pitchFamily="34" charset="0"/>
                <a:sym typeface="Wingdings" panose="05000000000000000000" pitchFamily="2" charset="2"/>
              </a:rPr>
              <a:t>For solar measure from closest edge to closest edge</a:t>
            </a:r>
            <a:endParaRPr lang="en-US" dirty="0">
              <a:highlight>
                <a:srgbClr val="FFFF00"/>
              </a:highlight>
            </a:endParaRPr>
          </a:p>
          <a:p>
            <a:endParaRPr lang="en-US" dirty="0"/>
          </a:p>
        </p:txBody>
      </p:sp>
      <p:sp>
        <p:nvSpPr>
          <p:cNvPr id="3" name="Slide Number Placeholder 2">
            <a:extLst>
              <a:ext uri="{FF2B5EF4-FFF2-40B4-BE49-F238E27FC236}">
                <a16:creationId xmlns:a16="http://schemas.microsoft.com/office/drawing/2014/main" id="{1C518757-666F-4F44-A295-4E6123622AE6}"/>
              </a:ext>
            </a:extLst>
          </p:cNvPr>
          <p:cNvSpPr>
            <a:spLocks noGrp="1"/>
          </p:cNvSpPr>
          <p:nvPr>
            <p:ph type="sldNum" sz="quarter" idx="12"/>
          </p:nvPr>
        </p:nvSpPr>
        <p:spPr/>
        <p:txBody>
          <a:bodyPr/>
          <a:lstStyle/>
          <a:p>
            <a:pPr defTabSz="342900"/>
            <a:fld id="{4EC93DFA-70F6-4220-86AB-AD3183C08C91}" type="slidenum">
              <a:rPr lang="en-US" sz="1350">
                <a:solidFill>
                  <a:prstClr val="black"/>
                </a:solidFill>
              </a:rPr>
              <a:pPr defTabSz="342900"/>
              <a:t>11</a:t>
            </a:fld>
            <a:endParaRPr lang="en-US" sz="1350" dirty="0">
              <a:solidFill>
                <a:prstClr val="black"/>
              </a:solidFill>
            </a:endParaRPr>
          </a:p>
        </p:txBody>
      </p:sp>
    </p:spTree>
    <p:extLst>
      <p:ext uri="{BB962C8B-B14F-4D97-AF65-F5344CB8AC3E}">
        <p14:creationId xmlns:p14="http://schemas.microsoft.com/office/powerpoint/2010/main" val="1434128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A4B066-9993-40EE-975E-D8EA69FF3738}"/>
              </a:ext>
            </a:extLst>
          </p:cNvPr>
          <p:cNvSpPr>
            <a:spLocks noGrp="1"/>
          </p:cNvSpPr>
          <p:nvPr>
            <p:ph type="title"/>
          </p:nvPr>
        </p:nvSpPr>
        <p:spPr>
          <a:xfrm>
            <a:off x="1600200" y="590113"/>
            <a:ext cx="7227725" cy="763879"/>
          </a:xfrm>
        </p:spPr>
        <p:txBody>
          <a:bodyPr>
            <a:normAutofit/>
          </a:bodyPr>
          <a:lstStyle/>
          <a:p>
            <a:pPr algn="r"/>
            <a:r>
              <a:rPr lang="en-US" sz="3600" b="1" cap="small" dirty="0">
                <a:ln w="0"/>
                <a:latin typeface="Century Gothic" panose="020B0502020202020204" pitchFamily="34" charset="0"/>
              </a:rPr>
              <a:t>PURPA EXAMPLE</a:t>
            </a:r>
          </a:p>
        </p:txBody>
      </p:sp>
      <p:sp>
        <p:nvSpPr>
          <p:cNvPr id="2" name="Content Placeholder 1">
            <a:extLst>
              <a:ext uri="{FF2B5EF4-FFF2-40B4-BE49-F238E27FC236}">
                <a16:creationId xmlns:a16="http://schemas.microsoft.com/office/drawing/2014/main" id="{E17D6A33-8724-449C-AB3C-37D4EB35A962}"/>
              </a:ext>
            </a:extLst>
          </p:cNvPr>
          <p:cNvSpPr>
            <a:spLocks noGrp="1"/>
          </p:cNvSpPr>
          <p:nvPr>
            <p:ph idx="1"/>
          </p:nvPr>
        </p:nvSpPr>
        <p:spPr>
          <a:xfrm>
            <a:off x="4422334" y="1612000"/>
            <a:ext cx="7886700" cy="4351338"/>
          </a:xfrm>
        </p:spPr>
        <p:txBody>
          <a:bodyPr>
            <a:noAutofit/>
          </a:bodyPr>
          <a:lstStyle/>
          <a:p>
            <a:r>
              <a:rPr lang="en-US" dirty="0"/>
              <a:t>Whirlpool Findlay FF 556</a:t>
            </a:r>
          </a:p>
          <a:p>
            <a:pPr lvl="1"/>
            <a:r>
              <a:rPr lang="en-US" dirty="0"/>
              <a:t>Measure W2 to V2</a:t>
            </a:r>
          </a:p>
          <a:p>
            <a:pPr lvl="1"/>
            <a:r>
              <a:rPr lang="en-US" dirty="0"/>
              <a:t>Measure W2 to Z1</a:t>
            </a:r>
          </a:p>
          <a:p>
            <a:pPr lvl="1"/>
            <a:r>
              <a:rPr lang="en-US" dirty="0"/>
              <a:t>Measure W2 to Z4</a:t>
            </a:r>
          </a:p>
          <a:p>
            <a:pPr marL="0" indent="0">
              <a:buNone/>
            </a:pPr>
            <a:endParaRPr lang="en-US" dirty="0"/>
          </a:p>
        </p:txBody>
      </p:sp>
      <p:sp>
        <p:nvSpPr>
          <p:cNvPr id="3" name="Slide Number Placeholder 2">
            <a:extLst>
              <a:ext uri="{FF2B5EF4-FFF2-40B4-BE49-F238E27FC236}">
                <a16:creationId xmlns:a16="http://schemas.microsoft.com/office/drawing/2014/main" id="{1C518757-666F-4F44-A295-4E6123622AE6}"/>
              </a:ext>
            </a:extLst>
          </p:cNvPr>
          <p:cNvSpPr>
            <a:spLocks noGrp="1"/>
          </p:cNvSpPr>
          <p:nvPr>
            <p:ph type="sldNum" sz="quarter" idx="12"/>
          </p:nvPr>
        </p:nvSpPr>
        <p:spPr/>
        <p:txBody>
          <a:bodyPr/>
          <a:lstStyle/>
          <a:p>
            <a:pPr defTabSz="342900"/>
            <a:fld id="{4EC93DFA-70F6-4220-86AB-AD3183C08C91}" type="slidenum">
              <a:rPr lang="en-US" sz="1350">
                <a:solidFill>
                  <a:prstClr val="black"/>
                </a:solidFill>
              </a:rPr>
              <a:pPr defTabSz="342900"/>
              <a:t>12</a:t>
            </a:fld>
            <a:endParaRPr lang="en-US" sz="1350" dirty="0">
              <a:solidFill>
                <a:prstClr val="black"/>
              </a:solidFill>
            </a:endParaRPr>
          </a:p>
        </p:txBody>
      </p:sp>
      <p:pic>
        <p:nvPicPr>
          <p:cNvPr id="6" name="Picture 5">
            <a:extLst>
              <a:ext uri="{FF2B5EF4-FFF2-40B4-BE49-F238E27FC236}">
                <a16:creationId xmlns:a16="http://schemas.microsoft.com/office/drawing/2014/main" id="{3D689A87-E6A4-40C9-DD93-0FFB5297676D}"/>
              </a:ext>
            </a:extLst>
          </p:cNvPr>
          <p:cNvPicPr>
            <a:picLocks noChangeAspect="1"/>
          </p:cNvPicPr>
          <p:nvPr/>
        </p:nvPicPr>
        <p:blipFill>
          <a:blip r:embed="rId2"/>
          <a:stretch>
            <a:fillRect/>
          </a:stretch>
        </p:blipFill>
        <p:spPr>
          <a:xfrm>
            <a:off x="304800" y="1810450"/>
            <a:ext cx="3787588" cy="4911026"/>
          </a:xfrm>
          <a:prstGeom prst="rect">
            <a:avLst/>
          </a:prstGeom>
        </p:spPr>
      </p:pic>
      <p:pic>
        <p:nvPicPr>
          <p:cNvPr id="8" name="Picture 7">
            <a:extLst>
              <a:ext uri="{FF2B5EF4-FFF2-40B4-BE49-F238E27FC236}">
                <a16:creationId xmlns:a16="http://schemas.microsoft.com/office/drawing/2014/main" id="{D7F6D798-1208-6EB2-6167-43BE994DF002}"/>
              </a:ext>
            </a:extLst>
          </p:cNvPr>
          <p:cNvPicPr>
            <a:picLocks noChangeAspect="1"/>
          </p:cNvPicPr>
          <p:nvPr/>
        </p:nvPicPr>
        <p:blipFill>
          <a:blip r:embed="rId3"/>
          <a:stretch>
            <a:fillRect/>
          </a:stretch>
        </p:blipFill>
        <p:spPr>
          <a:xfrm>
            <a:off x="4422334" y="3787669"/>
            <a:ext cx="4162965" cy="2257677"/>
          </a:xfrm>
          <a:prstGeom prst="rect">
            <a:avLst/>
          </a:prstGeom>
        </p:spPr>
      </p:pic>
    </p:spTree>
    <p:extLst>
      <p:ext uri="{BB962C8B-B14F-4D97-AF65-F5344CB8AC3E}">
        <p14:creationId xmlns:p14="http://schemas.microsoft.com/office/powerpoint/2010/main" val="2794788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A4B066-9993-40EE-975E-D8EA69FF3738}"/>
              </a:ext>
            </a:extLst>
          </p:cNvPr>
          <p:cNvSpPr>
            <a:spLocks noGrp="1"/>
          </p:cNvSpPr>
          <p:nvPr>
            <p:ph type="title"/>
          </p:nvPr>
        </p:nvSpPr>
        <p:spPr>
          <a:xfrm>
            <a:off x="1600200" y="590113"/>
            <a:ext cx="7227725" cy="763879"/>
          </a:xfrm>
        </p:spPr>
        <p:txBody>
          <a:bodyPr>
            <a:normAutofit/>
          </a:bodyPr>
          <a:lstStyle/>
          <a:p>
            <a:pPr algn="r"/>
            <a:r>
              <a:rPr lang="en-US" sz="3600" b="1" cap="small" dirty="0">
                <a:ln w="0"/>
                <a:latin typeface="Century Gothic" panose="020B0502020202020204" pitchFamily="34" charset="0"/>
              </a:rPr>
              <a:t>PURPA EXAMPLE (CONT.)</a:t>
            </a:r>
          </a:p>
        </p:txBody>
      </p:sp>
      <p:pic>
        <p:nvPicPr>
          <p:cNvPr id="7" name="Content Placeholder 6">
            <a:extLst>
              <a:ext uri="{FF2B5EF4-FFF2-40B4-BE49-F238E27FC236}">
                <a16:creationId xmlns:a16="http://schemas.microsoft.com/office/drawing/2014/main" id="{F5D683B4-06B2-34D8-CC2C-443ADE4724DF}"/>
              </a:ext>
            </a:extLst>
          </p:cNvPr>
          <p:cNvPicPr>
            <a:picLocks noGrp="1" noChangeAspect="1"/>
          </p:cNvPicPr>
          <p:nvPr>
            <p:ph idx="1"/>
          </p:nvPr>
        </p:nvPicPr>
        <p:blipFill>
          <a:blip r:embed="rId2"/>
          <a:stretch>
            <a:fillRect/>
          </a:stretch>
        </p:blipFill>
        <p:spPr>
          <a:xfrm>
            <a:off x="882105" y="1600200"/>
            <a:ext cx="6732090" cy="4351338"/>
          </a:xfrm>
        </p:spPr>
      </p:pic>
      <p:sp>
        <p:nvSpPr>
          <p:cNvPr id="3" name="Slide Number Placeholder 2">
            <a:extLst>
              <a:ext uri="{FF2B5EF4-FFF2-40B4-BE49-F238E27FC236}">
                <a16:creationId xmlns:a16="http://schemas.microsoft.com/office/drawing/2014/main" id="{1C518757-666F-4F44-A295-4E6123622AE6}"/>
              </a:ext>
            </a:extLst>
          </p:cNvPr>
          <p:cNvSpPr>
            <a:spLocks noGrp="1"/>
          </p:cNvSpPr>
          <p:nvPr>
            <p:ph type="sldNum" sz="quarter" idx="12"/>
          </p:nvPr>
        </p:nvSpPr>
        <p:spPr/>
        <p:txBody>
          <a:bodyPr/>
          <a:lstStyle/>
          <a:p>
            <a:pPr defTabSz="342900"/>
            <a:fld id="{4EC93DFA-70F6-4220-86AB-AD3183C08C91}" type="slidenum">
              <a:rPr lang="en-US" sz="1350">
                <a:solidFill>
                  <a:prstClr val="black"/>
                </a:solidFill>
              </a:rPr>
              <a:pPr defTabSz="342900"/>
              <a:t>13</a:t>
            </a:fld>
            <a:endParaRPr lang="en-US" sz="1350" dirty="0">
              <a:solidFill>
                <a:prstClr val="black"/>
              </a:solidFill>
            </a:endParaRPr>
          </a:p>
        </p:txBody>
      </p:sp>
    </p:spTree>
    <p:extLst>
      <p:ext uri="{BB962C8B-B14F-4D97-AF65-F5344CB8AC3E}">
        <p14:creationId xmlns:p14="http://schemas.microsoft.com/office/powerpoint/2010/main" val="1689318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A4B066-9993-40EE-975E-D8EA69FF3738}"/>
              </a:ext>
            </a:extLst>
          </p:cNvPr>
          <p:cNvSpPr>
            <a:spLocks noGrp="1"/>
          </p:cNvSpPr>
          <p:nvPr>
            <p:ph type="title"/>
          </p:nvPr>
        </p:nvSpPr>
        <p:spPr>
          <a:xfrm>
            <a:off x="1600200" y="590113"/>
            <a:ext cx="7227725" cy="763879"/>
          </a:xfrm>
        </p:spPr>
        <p:txBody>
          <a:bodyPr>
            <a:normAutofit/>
          </a:bodyPr>
          <a:lstStyle/>
          <a:p>
            <a:pPr algn="r"/>
            <a:r>
              <a:rPr lang="en-US" sz="3600" b="1" cap="small" dirty="0">
                <a:ln w="0"/>
                <a:latin typeface="Century Gothic" panose="020B0502020202020204" pitchFamily="34" charset="0"/>
              </a:rPr>
              <a:t>PURPA EXAMPLE (CONT.)</a:t>
            </a:r>
          </a:p>
        </p:txBody>
      </p:sp>
      <p:sp>
        <p:nvSpPr>
          <p:cNvPr id="3" name="Slide Number Placeholder 2">
            <a:extLst>
              <a:ext uri="{FF2B5EF4-FFF2-40B4-BE49-F238E27FC236}">
                <a16:creationId xmlns:a16="http://schemas.microsoft.com/office/drawing/2014/main" id="{1C518757-666F-4F44-A295-4E6123622AE6}"/>
              </a:ext>
            </a:extLst>
          </p:cNvPr>
          <p:cNvSpPr>
            <a:spLocks noGrp="1"/>
          </p:cNvSpPr>
          <p:nvPr>
            <p:ph type="sldNum" sz="quarter" idx="12"/>
          </p:nvPr>
        </p:nvSpPr>
        <p:spPr/>
        <p:txBody>
          <a:bodyPr/>
          <a:lstStyle/>
          <a:p>
            <a:pPr defTabSz="342900"/>
            <a:fld id="{4EC93DFA-70F6-4220-86AB-AD3183C08C91}" type="slidenum">
              <a:rPr lang="en-US" sz="1350">
                <a:solidFill>
                  <a:prstClr val="black"/>
                </a:solidFill>
              </a:rPr>
              <a:pPr defTabSz="342900"/>
              <a:t>14</a:t>
            </a:fld>
            <a:endParaRPr lang="en-US" sz="1350" dirty="0">
              <a:solidFill>
                <a:prstClr val="black"/>
              </a:solidFill>
            </a:endParaRPr>
          </a:p>
        </p:txBody>
      </p:sp>
      <p:sp>
        <p:nvSpPr>
          <p:cNvPr id="5" name="Content Placeholder 4">
            <a:extLst>
              <a:ext uri="{FF2B5EF4-FFF2-40B4-BE49-F238E27FC236}">
                <a16:creationId xmlns:a16="http://schemas.microsoft.com/office/drawing/2014/main" id="{BC205BED-7238-0D27-4501-082C38465641}"/>
              </a:ext>
            </a:extLst>
          </p:cNvPr>
          <p:cNvSpPr>
            <a:spLocks noGrp="1"/>
          </p:cNvSpPr>
          <p:nvPr>
            <p:ph idx="1"/>
          </p:nvPr>
        </p:nvSpPr>
        <p:spPr/>
        <p:txBody>
          <a:bodyPr/>
          <a:lstStyle/>
          <a:p>
            <a:pPr marL="0" indent="0">
              <a:buNone/>
            </a:pPr>
            <a:r>
              <a:rPr lang="en-US" dirty="0"/>
              <a:t>Findlay Net Zero</a:t>
            </a:r>
          </a:p>
          <a:p>
            <a:r>
              <a:rPr lang="en-US" dirty="0"/>
              <a:t>Will need to file the net zero wind FF 556 and refile all of the existing FF 556s for Whirlpool Findlay, Ball 1, Ball 2, and </a:t>
            </a:r>
            <a:r>
              <a:rPr lang="en-US" dirty="0" err="1"/>
              <a:t>Valfilm</a:t>
            </a:r>
            <a:endParaRPr lang="en-US" dirty="0"/>
          </a:p>
          <a:p>
            <a:r>
              <a:rPr lang="en-US" dirty="0"/>
              <a:t>Will need to separately file the net zero solar FF 556.</a:t>
            </a:r>
          </a:p>
          <a:p>
            <a:r>
              <a:rPr lang="en-US" dirty="0"/>
              <a:t>Worst case: 15 MW of existing wind + 14.4 MW of net zero wind = 29.9 MW. </a:t>
            </a:r>
          </a:p>
          <a:p>
            <a:pPr lvl="1"/>
            <a:r>
              <a:rPr lang="en-US" dirty="0"/>
              <a:t>Will have to file for market based rates because larger than 20 MW. </a:t>
            </a:r>
          </a:p>
          <a:p>
            <a:pPr lvl="1"/>
            <a:r>
              <a:rPr lang="en-US" dirty="0"/>
              <a:t>Maintain PUHCA exemption</a:t>
            </a:r>
          </a:p>
          <a:p>
            <a:pPr lvl="1"/>
            <a:r>
              <a:rPr lang="en-US" dirty="0"/>
              <a:t>Intend to file for a waiver from market based rates</a:t>
            </a:r>
          </a:p>
          <a:p>
            <a:endParaRPr lang="en-US" dirty="0"/>
          </a:p>
        </p:txBody>
      </p:sp>
    </p:spTree>
    <p:extLst>
      <p:ext uri="{BB962C8B-B14F-4D97-AF65-F5344CB8AC3E}">
        <p14:creationId xmlns:p14="http://schemas.microsoft.com/office/powerpoint/2010/main" val="1656351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A4B066-9993-40EE-975E-D8EA69FF3738}"/>
              </a:ext>
            </a:extLst>
          </p:cNvPr>
          <p:cNvSpPr>
            <a:spLocks noGrp="1"/>
          </p:cNvSpPr>
          <p:nvPr>
            <p:ph type="title"/>
          </p:nvPr>
        </p:nvSpPr>
        <p:spPr>
          <a:xfrm>
            <a:off x="1600200" y="590113"/>
            <a:ext cx="7227725" cy="763879"/>
          </a:xfrm>
        </p:spPr>
        <p:txBody>
          <a:bodyPr>
            <a:normAutofit/>
          </a:bodyPr>
          <a:lstStyle/>
          <a:p>
            <a:pPr algn="r"/>
            <a:r>
              <a:rPr lang="en-US" sz="3600" cap="small" dirty="0">
                <a:ln w="0"/>
              </a:rPr>
              <a:t>PURPA EXEMPTIONS</a:t>
            </a:r>
            <a:endParaRPr lang="en-US" sz="3600" b="1" cap="small" dirty="0">
              <a:ln w="0"/>
              <a:latin typeface="Century Gothic" panose="020B0502020202020204" pitchFamily="34" charset="0"/>
            </a:endParaRPr>
          </a:p>
        </p:txBody>
      </p:sp>
      <p:sp>
        <p:nvSpPr>
          <p:cNvPr id="2" name="Content Placeholder 1">
            <a:extLst>
              <a:ext uri="{FF2B5EF4-FFF2-40B4-BE49-F238E27FC236}">
                <a16:creationId xmlns:a16="http://schemas.microsoft.com/office/drawing/2014/main" id="{E17D6A33-8724-449C-AB3C-37D4EB35A962}"/>
              </a:ext>
            </a:extLst>
          </p:cNvPr>
          <p:cNvSpPr>
            <a:spLocks noGrp="1"/>
          </p:cNvSpPr>
          <p:nvPr>
            <p:ph idx="1"/>
          </p:nvPr>
        </p:nvSpPr>
        <p:spPr>
          <a:xfrm>
            <a:off x="628650" y="1524000"/>
            <a:ext cx="7886700" cy="4351338"/>
          </a:xfrm>
        </p:spPr>
        <p:txBody>
          <a:bodyPr>
            <a:noAutofit/>
          </a:bodyPr>
          <a:lstStyle/>
          <a:p>
            <a:r>
              <a:rPr lang="en-US" dirty="0"/>
              <a:t>MW hubs. Have to file individual PUHCA exemptions because they don’t qualify as a QF under PURPA. </a:t>
            </a:r>
            <a:r>
              <a:rPr lang="en-US" dirty="0">
                <a:sym typeface="Wingdings" panose="05000000000000000000" pitchFamily="2" charset="2"/>
              </a:rPr>
              <a:t></a:t>
            </a:r>
          </a:p>
          <a:p>
            <a:r>
              <a:rPr lang="en-US" dirty="0">
                <a:sym typeface="Wingdings" panose="05000000000000000000" pitchFamily="2" charset="2"/>
              </a:rPr>
              <a:t>$37,760 per filing</a:t>
            </a:r>
            <a:endParaRPr lang="en-US" dirty="0"/>
          </a:p>
        </p:txBody>
      </p:sp>
      <p:sp>
        <p:nvSpPr>
          <p:cNvPr id="3" name="Slide Number Placeholder 2">
            <a:extLst>
              <a:ext uri="{FF2B5EF4-FFF2-40B4-BE49-F238E27FC236}">
                <a16:creationId xmlns:a16="http://schemas.microsoft.com/office/drawing/2014/main" id="{1C518757-666F-4F44-A295-4E6123622AE6}"/>
              </a:ext>
            </a:extLst>
          </p:cNvPr>
          <p:cNvSpPr>
            <a:spLocks noGrp="1"/>
          </p:cNvSpPr>
          <p:nvPr>
            <p:ph type="sldNum" sz="quarter" idx="12"/>
          </p:nvPr>
        </p:nvSpPr>
        <p:spPr/>
        <p:txBody>
          <a:bodyPr/>
          <a:lstStyle/>
          <a:p>
            <a:pPr defTabSz="342900"/>
            <a:fld id="{4EC93DFA-70F6-4220-86AB-AD3183C08C91}" type="slidenum">
              <a:rPr lang="en-US" sz="1350">
                <a:solidFill>
                  <a:prstClr val="black"/>
                </a:solidFill>
              </a:rPr>
              <a:pPr defTabSz="342900"/>
              <a:t>15</a:t>
            </a:fld>
            <a:endParaRPr lang="en-US" sz="1350" dirty="0">
              <a:solidFill>
                <a:prstClr val="black"/>
              </a:solidFill>
            </a:endParaRPr>
          </a:p>
        </p:txBody>
      </p:sp>
    </p:spTree>
    <p:extLst>
      <p:ext uri="{BB962C8B-B14F-4D97-AF65-F5344CB8AC3E}">
        <p14:creationId xmlns:p14="http://schemas.microsoft.com/office/powerpoint/2010/main" val="2274042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flipV="1">
            <a:off x="0" y="1258236"/>
            <a:ext cx="9144000" cy="34325"/>
          </a:xfrm>
          <a:prstGeom prst="rect">
            <a:avLst/>
          </a:prstGeom>
          <a:solidFill>
            <a:srgbClr val="004A8B"/>
          </a:solidFill>
          <a:ln>
            <a:noFill/>
          </a:ln>
          <a:effectLst/>
        </p:spPr>
        <p:txBody>
          <a:bodyPr vert="horz" wrap="square" lIns="27461" tIns="27461" rIns="27461" bIns="27461" numCol="1" anchor="t" anchorCtr="0" compatLnSpc="1">
            <a:prstTxWarp prst="textNoShape">
              <a:avLst/>
            </a:prstTxWarp>
          </a:bodyPr>
          <a:lstStyle/>
          <a:p>
            <a:endParaRPr lang="en-US" sz="1351"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569" y="259340"/>
            <a:ext cx="789492" cy="773474"/>
          </a:xfrm>
          <a:prstGeom prst="rect">
            <a:avLst/>
          </a:prstGeom>
        </p:spPr>
      </p:pic>
      <p:sp>
        <p:nvSpPr>
          <p:cNvPr id="2" name="Rectangle 1"/>
          <p:cNvSpPr/>
          <p:nvPr/>
        </p:nvSpPr>
        <p:spPr>
          <a:xfrm>
            <a:off x="457200" y="499194"/>
            <a:ext cx="8414231" cy="523220"/>
          </a:xfrm>
          <a:prstGeom prst="rect">
            <a:avLst/>
          </a:prstGeom>
        </p:spPr>
        <p:txBody>
          <a:bodyPr wrap="square">
            <a:spAutoFit/>
          </a:bodyPr>
          <a:lstStyle/>
          <a:p>
            <a:pPr algn="r"/>
            <a:r>
              <a:rPr lang="en-US" sz="2800" b="1" cap="small" dirty="0">
                <a:ln w="0"/>
                <a:latin typeface="Century Gothic" panose="020B0502020202020204" pitchFamily="34" charset="0"/>
              </a:rPr>
              <a:t>POTENTIAL STATE PERMITS/APPROVALS</a:t>
            </a:r>
          </a:p>
        </p:txBody>
      </p:sp>
      <p:graphicFrame>
        <p:nvGraphicFramePr>
          <p:cNvPr id="5" name="Table 4">
            <a:extLst>
              <a:ext uri="{FF2B5EF4-FFF2-40B4-BE49-F238E27FC236}">
                <a16:creationId xmlns:a16="http://schemas.microsoft.com/office/drawing/2014/main" id="{266FB27F-5DF4-C5A7-BA23-5EC1BE13A009}"/>
              </a:ext>
            </a:extLst>
          </p:cNvPr>
          <p:cNvGraphicFramePr>
            <a:graphicFrameLocks noGrp="1"/>
          </p:cNvGraphicFramePr>
          <p:nvPr>
            <p:extLst>
              <p:ext uri="{D42A27DB-BD31-4B8C-83A1-F6EECF244321}">
                <p14:modId xmlns:p14="http://schemas.microsoft.com/office/powerpoint/2010/main" val="1630969716"/>
              </p:ext>
            </p:extLst>
          </p:nvPr>
        </p:nvGraphicFramePr>
        <p:xfrm>
          <a:off x="257329" y="1371600"/>
          <a:ext cx="8598863" cy="4937760"/>
        </p:xfrm>
        <a:graphic>
          <a:graphicData uri="http://schemas.openxmlformats.org/drawingml/2006/table">
            <a:tbl>
              <a:tblPr firstRow="1" bandRow="1">
                <a:tableStyleId>{5C22544A-7EE6-4342-B048-85BDC9FD1C3A}</a:tableStyleId>
              </a:tblPr>
              <a:tblGrid>
                <a:gridCol w="2132814">
                  <a:extLst>
                    <a:ext uri="{9D8B030D-6E8A-4147-A177-3AD203B41FA5}">
                      <a16:colId xmlns:a16="http://schemas.microsoft.com/office/drawing/2014/main" val="1233392908"/>
                    </a:ext>
                  </a:extLst>
                </a:gridCol>
                <a:gridCol w="2200421">
                  <a:extLst>
                    <a:ext uri="{9D8B030D-6E8A-4147-A177-3AD203B41FA5}">
                      <a16:colId xmlns:a16="http://schemas.microsoft.com/office/drawing/2014/main" val="2164724010"/>
                    </a:ext>
                  </a:extLst>
                </a:gridCol>
                <a:gridCol w="2200421">
                  <a:extLst>
                    <a:ext uri="{9D8B030D-6E8A-4147-A177-3AD203B41FA5}">
                      <a16:colId xmlns:a16="http://schemas.microsoft.com/office/drawing/2014/main" val="3424109813"/>
                    </a:ext>
                  </a:extLst>
                </a:gridCol>
                <a:gridCol w="2065207">
                  <a:extLst>
                    <a:ext uri="{9D8B030D-6E8A-4147-A177-3AD203B41FA5}">
                      <a16:colId xmlns:a16="http://schemas.microsoft.com/office/drawing/2014/main" val="2048021084"/>
                    </a:ext>
                  </a:extLst>
                </a:gridCol>
              </a:tblGrid>
              <a:tr h="354171">
                <a:tc>
                  <a:txBody>
                    <a:bodyPr/>
                    <a:lstStyle/>
                    <a:p>
                      <a:r>
                        <a:rPr lang="en-US" dirty="0"/>
                        <a:t>Relevant Law</a:t>
                      </a:r>
                    </a:p>
                  </a:txBody>
                  <a:tcPr/>
                </a:tc>
                <a:tc>
                  <a:txBody>
                    <a:bodyPr/>
                    <a:lstStyle/>
                    <a:p>
                      <a:r>
                        <a:rPr lang="en-US" dirty="0"/>
                        <a:t>When Required?</a:t>
                      </a:r>
                    </a:p>
                  </a:txBody>
                  <a:tcPr/>
                </a:tc>
                <a:tc>
                  <a:txBody>
                    <a:bodyPr/>
                    <a:lstStyle/>
                    <a:p>
                      <a:r>
                        <a:rPr lang="en-US" dirty="0"/>
                        <a:t>Consequence?</a:t>
                      </a:r>
                    </a:p>
                  </a:txBody>
                  <a:tcPr/>
                </a:tc>
                <a:tc>
                  <a:txBody>
                    <a:bodyPr/>
                    <a:lstStyle/>
                    <a:p>
                      <a:r>
                        <a:rPr lang="en-US" dirty="0"/>
                        <a:t>How often?</a:t>
                      </a:r>
                    </a:p>
                  </a:txBody>
                  <a:tcPr/>
                </a:tc>
                <a:extLst>
                  <a:ext uri="{0D108BD9-81ED-4DB2-BD59-A6C34878D82A}">
                    <a16:rowId xmlns:a16="http://schemas.microsoft.com/office/drawing/2014/main" val="2244007517"/>
                  </a:ext>
                </a:extLst>
              </a:tr>
              <a:tr h="619800">
                <a:tc>
                  <a:txBody>
                    <a:bodyPr/>
                    <a:lstStyle/>
                    <a:p>
                      <a:pPr marL="0" indent="0">
                        <a:buFont typeface="Arial" panose="020B0604020202020204" pitchFamily="34" charset="0"/>
                        <a:buNone/>
                      </a:pPr>
                      <a:r>
                        <a:rPr lang="en-US" sz="1200" b="1" dirty="0">
                          <a:latin typeface="Palatino Linotype" panose="02040502050505030304" pitchFamily="18" charset="0"/>
                        </a:rPr>
                        <a:t>Ohio interconnection regulations</a:t>
                      </a:r>
                    </a:p>
                  </a:txBody>
                  <a:tcPr/>
                </a:tc>
                <a:tc>
                  <a:txBody>
                    <a:bodyPr/>
                    <a:lstStyle/>
                    <a:p>
                      <a:r>
                        <a:rPr lang="en-US" sz="1200" dirty="0">
                          <a:latin typeface="Palatino Linotype" panose="02040502050505030304" pitchFamily="18" charset="0"/>
                        </a:rPr>
                        <a:t>Application required to interconnect generation with utility</a:t>
                      </a:r>
                    </a:p>
                  </a:txBody>
                  <a:tcPr/>
                </a:tc>
                <a:tc>
                  <a:txBody>
                    <a:bodyPr/>
                    <a:lstStyle/>
                    <a:p>
                      <a:r>
                        <a:rPr lang="en-US" sz="1200" dirty="0">
                          <a:latin typeface="Palatino Linotype" panose="02040502050505030304" pitchFamily="18" charset="0"/>
                        </a:rPr>
                        <a:t>File interconnection application with utility, load study, interconnection agreement </a:t>
                      </a:r>
                    </a:p>
                  </a:txBody>
                  <a:tcPr/>
                </a:tc>
                <a:tc>
                  <a:txBody>
                    <a:bodyPr/>
                    <a:lstStyle/>
                    <a:p>
                      <a:r>
                        <a:rPr lang="en-US" sz="1200" dirty="0">
                          <a:latin typeface="Palatino Linotype" panose="02040502050505030304" pitchFamily="18" charset="0"/>
                        </a:rPr>
                        <a:t>Always for wind and solar. Construction files application.</a:t>
                      </a:r>
                    </a:p>
                  </a:txBody>
                  <a:tcPr/>
                </a:tc>
                <a:extLst>
                  <a:ext uri="{0D108BD9-81ED-4DB2-BD59-A6C34878D82A}">
                    <a16:rowId xmlns:a16="http://schemas.microsoft.com/office/drawing/2014/main" val="2182785625"/>
                  </a:ext>
                </a:extLst>
              </a:tr>
              <a:tr h="335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Palatino Linotype" panose="02040502050505030304" pitchFamily="18" charset="0"/>
                        </a:rPr>
                        <a:t>Ohio net metering law</a:t>
                      </a:r>
                    </a:p>
                  </a:txBody>
                  <a:tcPr/>
                </a:tc>
                <a:tc>
                  <a:txBody>
                    <a:bodyPr/>
                    <a:lstStyle/>
                    <a:p>
                      <a:r>
                        <a:rPr lang="en-US" sz="1200" dirty="0">
                          <a:latin typeface="Palatino Linotype" panose="02040502050505030304" pitchFamily="18" charset="0"/>
                        </a:rPr>
                        <a:t>Required for project to be net metered. </a:t>
                      </a:r>
                    </a:p>
                  </a:txBody>
                  <a:tcPr/>
                </a:tc>
                <a:tc>
                  <a:txBody>
                    <a:bodyPr/>
                    <a:lstStyle/>
                    <a:p>
                      <a:r>
                        <a:rPr lang="en-US" sz="1200" dirty="0">
                          <a:latin typeface="Palatino Linotype" panose="02040502050505030304" pitchFamily="18" charset="0"/>
                        </a:rPr>
                        <a:t>File net metering application and enter into agreement. </a:t>
                      </a:r>
                    </a:p>
                  </a:txBody>
                  <a:tcPr/>
                </a:tc>
                <a:tc>
                  <a:txBody>
                    <a:bodyPr/>
                    <a:lstStyle/>
                    <a:p>
                      <a:r>
                        <a:rPr lang="en-US" sz="1200" dirty="0">
                          <a:latin typeface="Palatino Linotype" panose="02040502050505030304" pitchFamily="18" charset="0"/>
                        </a:rPr>
                        <a:t>Always for wind and solar. Filed with interconnection application. </a:t>
                      </a:r>
                    </a:p>
                  </a:txBody>
                  <a:tcPr/>
                </a:tc>
                <a:extLst>
                  <a:ext uri="{0D108BD9-81ED-4DB2-BD59-A6C34878D82A}">
                    <a16:rowId xmlns:a16="http://schemas.microsoft.com/office/drawing/2014/main" val="1418151050"/>
                  </a:ext>
                </a:extLst>
              </a:tr>
              <a:tr h="2767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Palatino Linotype" panose="02040502050505030304" pitchFamily="18" charset="0"/>
                        </a:rPr>
                        <a:t>OH EPA General Permit under NPDES (Storm Water Pollution Prevention Plan (SWPPP)) </a:t>
                      </a:r>
                    </a:p>
                  </a:txBody>
                  <a:tcPr/>
                </a:tc>
                <a:tc>
                  <a:txBody>
                    <a:bodyPr/>
                    <a:lstStyle/>
                    <a:p>
                      <a:r>
                        <a:rPr lang="en-US" sz="1200" dirty="0">
                          <a:latin typeface="Palatino Linotype" panose="02040502050505030304" pitchFamily="18" charset="0"/>
                        </a:rPr>
                        <a:t>Construction that disturbs more than an acre of land. </a:t>
                      </a:r>
                    </a:p>
                  </a:txBody>
                  <a:tcPr/>
                </a:tc>
                <a:tc>
                  <a:txBody>
                    <a:bodyPr/>
                    <a:lstStyle/>
                    <a:p>
                      <a:r>
                        <a:rPr lang="en-US" sz="1200" dirty="0">
                          <a:latin typeface="Palatino Linotype" panose="02040502050505030304" pitchFamily="18" charset="0"/>
                        </a:rPr>
                        <a:t>Create SWPPP, file it, and then terminate it after construction. </a:t>
                      </a:r>
                    </a:p>
                  </a:txBody>
                  <a:tcPr/>
                </a:tc>
                <a:tc>
                  <a:txBody>
                    <a:bodyPr/>
                    <a:lstStyle/>
                    <a:p>
                      <a:r>
                        <a:rPr lang="en-US" sz="1200" dirty="0">
                          <a:latin typeface="Palatino Linotype" panose="02040502050505030304" pitchFamily="18" charset="0"/>
                        </a:rPr>
                        <a:t>Almost always. Construction creates plan and makes filings. </a:t>
                      </a:r>
                    </a:p>
                  </a:txBody>
                  <a:tcPr/>
                </a:tc>
                <a:extLst>
                  <a:ext uri="{0D108BD9-81ED-4DB2-BD59-A6C34878D82A}">
                    <a16:rowId xmlns:a16="http://schemas.microsoft.com/office/drawing/2014/main" val="3645402497"/>
                  </a:ext>
                </a:extLst>
              </a:tr>
              <a:tr h="619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Palatino Linotype" panose="02040502050505030304" pitchFamily="18" charset="0"/>
                          <a:ea typeface="Calibri" panose="020F0502020204030204" pitchFamily="34" charset="0"/>
                          <a:cs typeface="Times New Roman" panose="02020603050405020304" pitchFamily="18" charset="0"/>
                        </a:rPr>
                        <a:t>Ohio Power Siting Board (OPSB) laws</a:t>
                      </a:r>
                    </a:p>
                  </a:txBody>
                  <a:tcPr/>
                </a:tc>
                <a:tc>
                  <a:txBody>
                    <a:bodyPr/>
                    <a:lstStyle/>
                    <a:p>
                      <a:r>
                        <a:rPr lang="en-US" sz="1200" dirty="0">
                          <a:latin typeface="Palatino Linotype" panose="02040502050505030304" pitchFamily="18" charset="0"/>
                        </a:rPr>
                        <a:t>Not required if wind less than 20 MW for a single customer. Not required for solar less than 50 MW. </a:t>
                      </a:r>
                    </a:p>
                  </a:txBody>
                  <a:tcPr/>
                </a:tc>
                <a:tc>
                  <a:txBody>
                    <a:bodyPr/>
                    <a:lstStyle/>
                    <a:p>
                      <a:r>
                        <a:rPr lang="en-US" sz="1200" dirty="0">
                          <a:latin typeface="Palatino Linotype" panose="02040502050505030304" pitchFamily="18" charset="0"/>
                        </a:rPr>
                        <a:t>Many studies, large application filed with OPSB, multiple year approval process. </a:t>
                      </a:r>
                    </a:p>
                  </a:txBody>
                  <a:tcPr/>
                </a:tc>
                <a:tc>
                  <a:txBody>
                    <a:bodyPr/>
                    <a:lstStyle/>
                    <a:p>
                      <a:r>
                        <a:rPr lang="en-US" sz="1200" dirty="0">
                          <a:latin typeface="Palatino Linotype" panose="02040502050505030304" pitchFamily="18" charset="0"/>
                        </a:rPr>
                        <a:t>Never if projects stay under a certain size. Considered at interconnect.</a:t>
                      </a:r>
                    </a:p>
                  </a:txBody>
                  <a:tcPr/>
                </a:tc>
                <a:extLst>
                  <a:ext uri="{0D108BD9-81ED-4DB2-BD59-A6C34878D82A}">
                    <a16:rowId xmlns:a16="http://schemas.microsoft.com/office/drawing/2014/main" val="873025547"/>
                  </a:ext>
                </a:extLst>
              </a:tr>
              <a:tr h="5551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Palatino Linotype" panose="02040502050505030304" pitchFamily="18" charset="0"/>
                          <a:ea typeface="Calibri" panose="020F0502020204030204" pitchFamily="34" charset="0"/>
                          <a:cs typeface="Times New Roman" panose="02020603050405020304" pitchFamily="18" charset="0"/>
                        </a:rPr>
                        <a:t>SHPO Section 106 Review</a:t>
                      </a:r>
                    </a:p>
                  </a:txBody>
                  <a:tcPr/>
                </a:tc>
                <a:tc>
                  <a:txBody>
                    <a:bodyPr/>
                    <a:lstStyle/>
                    <a:p>
                      <a:r>
                        <a:rPr lang="en-US" sz="1200" dirty="0">
                          <a:latin typeface="Palatino Linotype" panose="02040502050505030304" pitchFamily="18" charset="0"/>
                        </a:rPr>
                        <a:t>If federal permit or OPSB review triggered.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alatino Linotype" panose="02040502050505030304" pitchFamily="18" charset="0"/>
                        </a:rPr>
                        <a:t>Coordination w SHPO under State Historic Preservation Act. OE studies &amp; review</a:t>
                      </a:r>
                    </a:p>
                    <a:p>
                      <a:endParaRPr lang="en-US" sz="1200" dirty="0">
                        <a:latin typeface="Palatino Linotype" panose="02040502050505030304" pitchFamily="18" charset="0"/>
                      </a:endParaRPr>
                    </a:p>
                  </a:txBody>
                  <a:tcPr/>
                </a:tc>
                <a:tc>
                  <a:txBody>
                    <a:bodyPr/>
                    <a:lstStyle/>
                    <a:p>
                      <a:r>
                        <a:rPr lang="en-US" sz="1200" dirty="0">
                          <a:latin typeface="Palatino Linotype" panose="02040502050505030304" pitchFamily="18" charset="0"/>
                        </a:rPr>
                        <a:t>Rarely/never if projects stay under certain size and sited to avoid impacts. </a:t>
                      </a:r>
                    </a:p>
                  </a:txBody>
                  <a:tcPr/>
                </a:tc>
                <a:extLst>
                  <a:ext uri="{0D108BD9-81ED-4DB2-BD59-A6C34878D82A}">
                    <a16:rowId xmlns:a16="http://schemas.microsoft.com/office/drawing/2014/main" val="3672811590"/>
                  </a:ext>
                </a:extLst>
              </a:tr>
              <a:tr h="475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Palatino Linotype" panose="02040502050505030304" pitchFamily="18" charset="0"/>
                          <a:ea typeface="Calibri" panose="020F0502020204030204" pitchFamily="34" charset="0"/>
                          <a:cs typeface="Times New Roman" panose="02020603050405020304" pitchFamily="18" charset="0"/>
                        </a:rPr>
                        <a:t>ODOT Office of Aviation Construction/Alteration Permit</a:t>
                      </a:r>
                      <a:endParaRPr lang="en-US" sz="1200" b="1" dirty="0">
                        <a:latin typeface="Palatino Linotype" panose="02040502050505030304" pitchFamily="18" charset="0"/>
                        <a:ea typeface="Calibri" panose="020F0502020204030204" pitchFamily="34" charset="0"/>
                        <a:cs typeface="Times New Roman" panose="02020603050405020304" pitchFamily="18" charset="0"/>
                      </a:endParaRPr>
                    </a:p>
                  </a:txBody>
                  <a:tcPr/>
                </a:tc>
                <a:tc>
                  <a:txBody>
                    <a:bodyPr/>
                    <a:lstStyle/>
                    <a:p>
                      <a:r>
                        <a:rPr lang="en-US" sz="1200" dirty="0">
                          <a:latin typeface="Palatino Linotype" panose="02040502050505030304" pitchFamily="18" charset="0"/>
                        </a:rPr>
                        <a:t>If project located in 6 surfaces.</a:t>
                      </a:r>
                    </a:p>
                  </a:txBody>
                  <a:tcPr/>
                </a:tc>
                <a:tc>
                  <a:txBody>
                    <a:bodyPr/>
                    <a:lstStyle/>
                    <a:p>
                      <a:r>
                        <a:rPr lang="en-US" sz="1200" dirty="0">
                          <a:latin typeface="Palatino Linotype" panose="02040502050505030304" pitchFamily="18" charset="0"/>
                        </a:rPr>
                        <a:t>Obtain permit from ODOT Aviation.</a:t>
                      </a:r>
                    </a:p>
                  </a:txBody>
                  <a:tcPr/>
                </a:tc>
                <a:tc>
                  <a:txBody>
                    <a:bodyPr/>
                    <a:lstStyle/>
                    <a:p>
                      <a:r>
                        <a:rPr lang="en-US" sz="1200" dirty="0">
                          <a:latin typeface="Palatino Linotype" panose="02040502050505030304" pitchFamily="18" charset="0"/>
                        </a:rPr>
                        <a:t>Rarely/never. PPT ensures siting outside of 6 surfaces.</a:t>
                      </a:r>
                    </a:p>
                  </a:txBody>
                  <a:tcPr/>
                </a:tc>
                <a:extLst>
                  <a:ext uri="{0D108BD9-81ED-4DB2-BD59-A6C34878D82A}">
                    <a16:rowId xmlns:a16="http://schemas.microsoft.com/office/drawing/2014/main" val="3248246267"/>
                  </a:ext>
                </a:extLst>
              </a:tr>
            </a:tbl>
          </a:graphicData>
        </a:graphic>
      </p:graphicFrame>
    </p:spTree>
    <p:extLst>
      <p:ext uri="{BB962C8B-B14F-4D97-AF65-F5344CB8AC3E}">
        <p14:creationId xmlns:p14="http://schemas.microsoft.com/office/powerpoint/2010/main" val="2747382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flipV="1">
            <a:off x="0" y="1258236"/>
            <a:ext cx="9144000" cy="34325"/>
          </a:xfrm>
          <a:prstGeom prst="rect">
            <a:avLst/>
          </a:prstGeom>
          <a:solidFill>
            <a:srgbClr val="004A8B"/>
          </a:solidFill>
          <a:ln>
            <a:noFill/>
          </a:ln>
          <a:effectLst/>
        </p:spPr>
        <p:txBody>
          <a:bodyPr vert="horz" wrap="square" lIns="27461" tIns="27461" rIns="27461" bIns="27461" numCol="1" anchor="t" anchorCtr="0" compatLnSpc="1">
            <a:prstTxWarp prst="textNoShape">
              <a:avLst/>
            </a:prstTxWarp>
          </a:bodyPr>
          <a:lstStyle/>
          <a:p>
            <a:endParaRPr lang="en-US" sz="1351"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569" y="259340"/>
            <a:ext cx="789492" cy="773474"/>
          </a:xfrm>
          <a:prstGeom prst="rect">
            <a:avLst/>
          </a:prstGeom>
        </p:spPr>
      </p:pic>
      <p:sp>
        <p:nvSpPr>
          <p:cNvPr id="2" name="Rectangle 1"/>
          <p:cNvSpPr/>
          <p:nvPr/>
        </p:nvSpPr>
        <p:spPr>
          <a:xfrm>
            <a:off x="457200" y="499194"/>
            <a:ext cx="8414231" cy="523220"/>
          </a:xfrm>
          <a:prstGeom prst="rect">
            <a:avLst/>
          </a:prstGeom>
        </p:spPr>
        <p:txBody>
          <a:bodyPr wrap="square">
            <a:spAutoFit/>
          </a:bodyPr>
          <a:lstStyle/>
          <a:p>
            <a:pPr algn="r"/>
            <a:r>
              <a:rPr lang="en-US" sz="2800" b="1" cap="small" dirty="0">
                <a:ln w="0"/>
                <a:latin typeface="Century Gothic" panose="020B0502020202020204" pitchFamily="34" charset="0"/>
              </a:rPr>
              <a:t>POTENTIAL STATE PERMITS/APPROVALS</a:t>
            </a:r>
          </a:p>
        </p:txBody>
      </p:sp>
      <p:graphicFrame>
        <p:nvGraphicFramePr>
          <p:cNvPr id="5" name="Table 4">
            <a:extLst>
              <a:ext uri="{FF2B5EF4-FFF2-40B4-BE49-F238E27FC236}">
                <a16:creationId xmlns:a16="http://schemas.microsoft.com/office/drawing/2014/main" id="{266FB27F-5DF4-C5A7-BA23-5EC1BE13A009}"/>
              </a:ext>
            </a:extLst>
          </p:cNvPr>
          <p:cNvGraphicFramePr>
            <a:graphicFrameLocks noGrp="1"/>
          </p:cNvGraphicFramePr>
          <p:nvPr>
            <p:extLst>
              <p:ext uri="{D42A27DB-BD31-4B8C-83A1-F6EECF244321}">
                <p14:modId xmlns:p14="http://schemas.microsoft.com/office/powerpoint/2010/main" val="2390543788"/>
              </p:ext>
            </p:extLst>
          </p:nvPr>
        </p:nvGraphicFramePr>
        <p:xfrm>
          <a:off x="152400" y="1447800"/>
          <a:ext cx="8598863" cy="5394960"/>
        </p:xfrm>
        <a:graphic>
          <a:graphicData uri="http://schemas.openxmlformats.org/drawingml/2006/table">
            <a:tbl>
              <a:tblPr firstRow="1" bandRow="1">
                <a:tableStyleId>{5C22544A-7EE6-4342-B048-85BDC9FD1C3A}</a:tableStyleId>
              </a:tblPr>
              <a:tblGrid>
                <a:gridCol w="2104871">
                  <a:extLst>
                    <a:ext uri="{9D8B030D-6E8A-4147-A177-3AD203B41FA5}">
                      <a16:colId xmlns:a16="http://schemas.microsoft.com/office/drawing/2014/main" val="1233392908"/>
                    </a:ext>
                  </a:extLst>
                </a:gridCol>
                <a:gridCol w="2228364">
                  <a:extLst>
                    <a:ext uri="{9D8B030D-6E8A-4147-A177-3AD203B41FA5}">
                      <a16:colId xmlns:a16="http://schemas.microsoft.com/office/drawing/2014/main" val="2164724010"/>
                    </a:ext>
                  </a:extLst>
                </a:gridCol>
                <a:gridCol w="2200421">
                  <a:extLst>
                    <a:ext uri="{9D8B030D-6E8A-4147-A177-3AD203B41FA5}">
                      <a16:colId xmlns:a16="http://schemas.microsoft.com/office/drawing/2014/main" val="3424109813"/>
                    </a:ext>
                  </a:extLst>
                </a:gridCol>
                <a:gridCol w="2065207">
                  <a:extLst>
                    <a:ext uri="{9D8B030D-6E8A-4147-A177-3AD203B41FA5}">
                      <a16:colId xmlns:a16="http://schemas.microsoft.com/office/drawing/2014/main" val="2048021084"/>
                    </a:ext>
                  </a:extLst>
                </a:gridCol>
              </a:tblGrid>
              <a:tr h="351295">
                <a:tc>
                  <a:txBody>
                    <a:bodyPr/>
                    <a:lstStyle/>
                    <a:p>
                      <a:r>
                        <a:rPr lang="en-US" dirty="0"/>
                        <a:t>Relevant Law</a:t>
                      </a:r>
                    </a:p>
                  </a:txBody>
                  <a:tcPr/>
                </a:tc>
                <a:tc>
                  <a:txBody>
                    <a:bodyPr/>
                    <a:lstStyle/>
                    <a:p>
                      <a:r>
                        <a:rPr lang="en-US" dirty="0"/>
                        <a:t>When Required?</a:t>
                      </a:r>
                    </a:p>
                  </a:txBody>
                  <a:tcPr/>
                </a:tc>
                <a:tc>
                  <a:txBody>
                    <a:bodyPr/>
                    <a:lstStyle/>
                    <a:p>
                      <a:r>
                        <a:rPr lang="en-US" dirty="0"/>
                        <a:t>Consequence?</a:t>
                      </a:r>
                    </a:p>
                  </a:txBody>
                  <a:tcPr/>
                </a:tc>
                <a:tc>
                  <a:txBody>
                    <a:bodyPr/>
                    <a:lstStyle/>
                    <a:p>
                      <a:r>
                        <a:rPr lang="en-US" dirty="0"/>
                        <a:t>How often?</a:t>
                      </a:r>
                    </a:p>
                  </a:txBody>
                  <a:tcPr/>
                </a:tc>
                <a:extLst>
                  <a:ext uri="{0D108BD9-81ED-4DB2-BD59-A6C34878D82A}">
                    <a16:rowId xmlns:a16="http://schemas.microsoft.com/office/drawing/2014/main" val="2244007517"/>
                  </a:ext>
                </a:extLst>
              </a:tr>
              <a:tr h="7904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Palatino Linotype" panose="02040502050505030304" pitchFamily="18" charset="0"/>
                          <a:ea typeface="Calibri" panose="020F0502020204030204" pitchFamily="34" charset="0"/>
                          <a:cs typeface="Times New Roman" panose="02020603050405020304" pitchFamily="18" charset="0"/>
                        </a:rPr>
                        <a:t>Ohio EPA 401 Water Quality Certification</a:t>
                      </a:r>
                    </a:p>
                  </a:txBody>
                  <a:tcPr/>
                </a:tc>
                <a:tc>
                  <a:txBody>
                    <a:bodyPr/>
                    <a:lstStyle/>
                    <a:p>
                      <a:r>
                        <a:rPr lang="en-US" sz="1200" dirty="0">
                          <a:latin typeface="Palatino Linotype" panose="02040502050505030304" pitchFamily="18" charset="0"/>
                        </a:rPr>
                        <a:t>If US Army Corps permit required</a:t>
                      </a:r>
                    </a:p>
                  </a:txBody>
                  <a:tcPr/>
                </a:tc>
                <a:tc>
                  <a:txBody>
                    <a:bodyPr/>
                    <a:lstStyle/>
                    <a:p>
                      <a:r>
                        <a:rPr lang="en-US" sz="1200" dirty="0">
                          <a:latin typeface="Palatino Linotype" panose="02040502050505030304" pitchFamily="18" charset="0"/>
                        </a:rPr>
                        <a:t>Obtain water qualify certification from Ohio EPA.</a:t>
                      </a:r>
                    </a:p>
                  </a:txBody>
                  <a:tcPr/>
                </a:tc>
                <a:tc>
                  <a:txBody>
                    <a:bodyPr/>
                    <a:lstStyle/>
                    <a:p>
                      <a:r>
                        <a:rPr lang="en-US" sz="1200" dirty="0">
                          <a:latin typeface="Palatino Linotype" panose="02040502050505030304" pitchFamily="18" charset="0"/>
                        </a:rPr>
                        <a:t>Rarely/Never. PPT. OE avoids impacts to waters including wetlands. Phase I; wetland inventory.</a:t>
                      </a:r>
                    </a:p>
                  </a:txBody>
                  <a:tcPr/>
                </a:tc>
                <a:extLst>
                  <a:ext uri="{0D108BD9-81ED-4DB2-BD59-A6C34878D82A}">
                    <a16:rowId xmlns:a16="http://schemas.microsoft.com/office/drawing/2014/main" val="2182785625"/>
                  </a:ext>
                </a:extLst>
              </a:tr>
              <a:tr h="9660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Palatino Linotype" panose="02040502050505030304" pitchFamily="18" charset="0"/>
                          <a:ea typeface="Calibri" panose="020F0502020204030204" pitchFamily="34" charset="0"/>
                          <a:cs typeface="Times New Roman" panose="02020603050405020304" pitchFamily="18" charset="0"/>
                        </a:rPr>
                        <a:t>Ohio EPA Isolated Wetlands Permit</a:t>
                      </a:r>
                    </a:p>
                  </a:txBody>
                  <a:tcPr/>
                </a:tc>
                <a:tc>
                  <a:txBody>
                    <a:bodyPr/>
                    <a:lstStyle/>
                    <a:p>
                      <a:r>
                        <a:rPr lang="en-US" sz="1200" dirty="0">
                          <a:latin typeface="Palatino Linotype" panose="02040502050505030304" pitchFamily="18" charset="0"/>
                        </a:rPr>
                        <a:t>Impacts to wetlands not covered by US Army Corp. (isolated state wetlands)</a:t>
                      </a:r>
                    </a:p>
                  </a:txBody>
                  <a:tcPr/>
                </a:tc>
                <a:tc>
                  <a:txBody>
                    <a:bodyPr/>
                    <a:lstStyle/>
                    <a:p>
                      <a:r>
                        <a:rPr lang="en-US" sz="1200" dirty="0">
                          <a:latin typeface="Palatino Linotype" panose="02040502050505030304" pitchFamily="18" charset="0"/>
                        </a:rPr>
                        <a:t>Permit from Ohio EPA.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alatino Linotype" panose="02040502050505030304" pitchFamily="18" charset="0"/>
                        </a:rPr>
                        <a:t>Rare/Never. OE avoids impacts to waters including wetlands. Phase I; wetland inventory.</a:t>
                      </a:r>
                    </a:p>
                    <a:p>
                      <a:endParaRPr lang="en-US" sz="1200" dirty="0">
                        <a:latin typeface="Palatino Linotype" panose="02040502050505030304" pitchFamily="18" charset="0"/>
                      </a:endParaRPr>
                    </a:p>
                  </a:txBody>
                  <a:tcPr/>
                </a:tc>
                <a:extLst>
                  <a:ext uri="{0D108BD9-81ED-4DB2-BD59-A6C34878D82A}">
                    <a16:rowId xmlns:a16="http://schemas.microsoft.com/office/drawing/2014/main" val="1418151050"/>
                  </a:ext>
                </a:extLst>
              </a:tr>
              <a:tr h="6147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Palatino Linotype" panose="02040502050505030304" pitchFamily="18" charset="0"/>
                          <a:ea typeface="Calibri" panose="020F0502020204030204" pitchFamily="34" charset="0"/>
                          <a:cs typeface="Times New Roman" panose="02020603050405020304" pitchFamily="18" charset="0"/>
                        </a:rPr>
                        <a:t>Ohio EPA Risk Management Plan</a:t>
                      </a:r>
                    </a:p>
                  </a:txBody>
                  <a:tcPr/>
                </a:tc>
                <a:tc>
                  <a:txBody>
                    <a:bodyPr/>
                    <a:lstStyle/>
                    <a:p>
                      <a:r>
                        <a:rPr lang="en-US" sz="1200" dirty="0">
                          <a:latin typeface="Palatino Linotype" panose="02040502050505030304" pitchFamily="18" charset="0"/>
                        </a:rPr>
                        <a:t>If toxic of flammable chemicals above certain quantities</a:t>
                      </a:r>
                    </a:p>
                  </a:txBody>
                  <a:tcPr/>
                </a:tc>
                <a:tc>
                  <a:txBody>
                    <a:bodyPr/>
                    <a:lstStyle/>
                    <a:p>
                      <a:r>
                        <a:rPr lang="en-US" sz="1200" dirty="0">
                          <a:latin typeface="Palatino Linotype" panose="02040502050505030304" pitchFamily="18" charset="0"/>
                        </a:rPr>
                        <a:t>Submit plan to Ohio EPA. </a:t>
                      </a:r>
                    </a:p>
                  </a:txBody>
                  <a:tcPr/>
                </a:tc>
                <a:tc>
                  <a:txBody>
                    <a:bodyPr/>
                    <a:lstStyle/>
                    <a:p>
                      <a:r>
                        <a:rPr lang="en-US" sz="1200" dirty="0">
                          <a:latin typeface="Palatino Linotype" panose="02040502050505030304" pitchFamily="18" charset="0"/>
                        </a:rPr>
                        <a:t>Rarely/Never. Construction monitors quantities w respect to thresholds</a:t>
                      </a:r>
                    </a:p>
                  </a:txBody>
                  <a:tcPr/>
                </a:tc>
                <a:extLst>
                  <a:ext uri="{0D108BD9-81ED-4DB2-BD59-A6C34878D82A}">
                    <a16:rowId xmlns:a16="http://schemas.microsoft.com/office/drawing/2014/main" val="3645402497"/>
                  </a:ext>
                </a:extLst>
              </a:tr>
              <a:tr h="6147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Palatino Linotype" panose="02040502050505030304" pitchFamily="18" charset="0"/>
                          <a:ea typeface="Calibri" panose="020F0502020204030204" pitchFamily="34" charset="0"/>
                          <a:cs typeface="Times New Roman" panose="02020603050405020304" pitchFamily="18" charset="0"/>
                        </a:rPr>
                        <a:t>Permit for Combustible/Flammable Tanks</a:t>
                      </a:r>
                    </a:p>
                  </a:txBody>
                  <a:tcPr/>
                </a:tc>
                <a:tc>
                  <a:txBody>
                    <a:bodyPr/>
                    <a:lstStyle/>
                    <a:p>
                      <a:r>
                        <a:rPr lang="en-US" sz="1200" dirty="0">
                          <a:latin typeface="Palatino Linotype" panose="02040502050505030304" pitchFamily="18" charset="0"/>
                        </a:rPr>
                        <a:t>If flammable/combustible tanks over certain sizes for certain durations.</a:t>
                      </a:r>
                    </a:p>
                  </a:txBody>
                  <a:tcPr/>
                </a:tc>
                <a:tc>
                  <a:txBody>
                    <a:bodyPr/>
                    <a:lstStyle/>
                    <a:p>
                      <a:r>
                        <a:rPr lang="en-US" sz="1200" dirty="0">
                          <a:latin typeface="Palatino Linotype" panose="02040502050505030304" pitchFamily="18" charset="0"/>
                        </a:rPr>
                        <a:t>Consult with State Fire Marshal and Fire Depts. </a:t>
                      </a:r>
                    </a:p>
                  </a:txBody>
                  <a:tcPr/>
                </a:tc>
                <a:tc>
                  <a:txBody>
                    <a:bodyPr/>
                    <a:lstStyle/>
                    <a:p>
                      <a:r>
                        <a:rPr lang="en-US" sz="1200" dirty="0">
                          <a:latin typeface="Palatino Linotype" panose="02040502050505030304" pitchFamily="18" charset="0"/>
                        </a:rPr>
                        <a:t>Sometimes. Construction monitors</a:t>
                      </a:r>
                    </a:p>
                  </a:txBody>
                  <a:tcPr/>
                </a:tc>
                <a:extLst>
                  <a:ext uri="{0D108BD9-81ED-4DB2-BD59-A6C34878D82A}">
                    <a16:rowId xmlns:a16="http://schemas.microsoft.com/office/drawing/2014/main" val="873025547"/>
                  </a:ext>
                </a:extLst>
              </a:tr>
              <a:tr h="6147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Palatino Linotype" panose="02040502050505030304" pitchFamily="18" charset="0"/>
                          <a:ea typeface="Calibri" panose="020F0502020204030204" pitchFamily="34" charset="0"/>
                          <a:cs typeface="Times New Roman" panose="02020603050405020304" pitchFamily="18" charset="0"/>
                        </a:rPr>
                        <a:t>ODNR Incidental Take permit</a:t>
                      </a:r>
                    </a:p>
                  </a:txBody>
                  <a:tcPr/>
                </a:tc>
                <a:tc>
                  <a:txBody>
                    <a:bodyPr/>
                    <a:lstStyle/>
                    <a:p>
                      <a:r>
                        <a:rPr lang="en-US" sz="1200" dirty="0">
                          <a:latin typeface="Palatino Linotype" panose="02040502050505030304" pitchFamily="18" charset="0"/>
                        </a:rPr>
                        <a:t>Activities that may kill or injure threatened or endangered species</a:t>
                      </a:r>
                    </a:p>
                  </a:txBody>
                  <a:tcPr/>
                </a:tc>
                <a:tc>
                  <a:txBody>
                    <a:bodyPr/>
                    <a:lstStyle/>
                    <a:p>
                      <a:r>
                        <a:rPr lang="en-US" sz="1200" dirty="0">
                          <a:latin typeface="Palatino Linotype" panose="02040502050505030304" pitchFamily="18" charset="0"/>
                        </a:rPr>
                        <a:t>Cooperative agreement with ODNR</a:t>
                      </a:r>
                    </a:p>
                  </a:txBody>
                  <a:tcPr/>
                </a:tc>
                <a:tc>
                  <a:txBody>
                    <a:bodyPr/>
                    <a:lstStyle/>
                    <a:p>
                      <a:r>
                        <a:rPr lang="en-US" sz="1200" dirty="0">
                          <a:latin typeface="Palatino Linotype" panose="02040502050505030304" pitchFamily="18" charset="0"/>
                        </a:rPr>
                        <a:t>Rarely/Never. Due to size and location of projects. Desktop review; </a:t>
                      </a:r>
                      <a:r>
                        <a:rPr lang="en-US" sz="1200" dirty="0" err="1">
                          <a:latin typeface="Palatino Linotype" panose="02040502050505030304" pitchFamily="18" charset="0"/>
                        </a:rPr>
                        <a:t>IPaC</a:t>
                      </a:r>
                      <a:endParaRPr lang="en-US" sz="1200" dirty="0">
                        <a:latin typeface="Palatino Linotype" panose="02040502050505030304" pitchFamily="18" charset="0"/>
                      </a:endParaRPr>
                    </a:p>
                  </a:txBody>
                  <a:tcPr/>
                </a:tc>
                <a:extLst>
                  <a:ext uri="{0D108BD9-81ED-4DB2-BD59-A6C34878D82A}">
                    <a16:rowId xmlns:a16="http://schemas.microsoft.com/office/drawing/2014/main" val="3672811590"/>
                  </a:ext>
                </a:extLst>
              </a:tr>
              <a:tr h="6147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Palatino Linotype" panose="02040502050505030304" pitchFamily="18" charset="0"/>
                          <a:ea typeface="Calibri" panose="020F0502020204030204" pitchFamily="34" charset="0"/>
                          <a:cs typeface="Times New Roman" panose="02020603050405020304" pitchFamily="18" charset="0"/>
                        </a:rPr>
                        <a:t>REC Certifications (OH, PA, MD, VA)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Palatino Linotype" panose="02040502050505030304" pitchFamily="18" charset="0"/>
                        <a:ea typeface="Calibri" panose="020F0502020204030204" pitchFamily="34" charset="0"/>
                        <a:cs typeface="Times New Roman" panose="02020603050405020304" pitchFamily="18" charset="0"/>
                      </a:endParaRPr>
                    </a:p>
                  </a:txBody>
                  <a:tcPr/>
                </a:tc>
                <a:tc>
                  <a:txBody>
                    <a:bodyPr/>
                    <a:lstStyle/>
                    <a:p>
                      <a:r>
                        <a:rPr lang="en-US" sz="1200" dirty="0">
                          <a:latin typeface="Palatino Linotype" panose="02040502050505030304" pitchFamily="18" charset="0"/>
                        </a:rPr>
                        <a:t>To generate RECs for projects. </a:t>
                      </a:r>
                    </a:p>
                  </a:txBody>
                  <a:tcPr/>
                </a:tc>
                <a:tc>
                  <a:txBody>
                    <a:bodyPr/>
                    <a:lstStyle/>
                    <a:p>
                      <a:r>
                        <a:rPr lang="en-US" sz="1200" dirty="0">
                          <a:latin typeface="Palatino Linotype" panose="02040502050505030304" pitchFamily="18" charset="0"/>
                        </a:rPr>
                        <a:t>File certifications to generate RECs in each state.</a:t>
                      </a:r>
                    </a:p>
                  </a:txBody>
                  <a:tcPr/>
                </a:tc>
                <a:tc>
                  <a:txBody>
                    <a:bodyPr/>
                    <a:lstStyle/>
                    <a:p>
                      <a:r>
                        <a:rPr lang="en-US" sz="1200" dirty="0">
                          <a:latin typeface="Palatino Linotype" panose="02040502050505030304" pitchFamily="18" charset="0"/>
                        </a:rPr>
                        <a:t>Regulatory files for all projects.</a:t>
                      </a:r>
                    </a:p>
                  </a:txBody>
                  <a:tcPr/>
                </a:tc>
                <a:extLst>
                  <a:ext uri="{0D108BD9-81ED-4DB2-BD59-A6C34878D82A}">
                    <a16:rowId xmlns:a16="http://schemas.microsoft.com/office/drawing/2014/main" val="117275434"/>
                  </a:ext>
                </a:extLst>
              </a:tr>
              <a:tr h="6147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Palatino Linotype" panose="02040502050505030304" pitchFamily="18" charset="0"/>
                          <a:ea typeface="Calibri" panose="020F0502020204030204" pitchFamily="34" charset="0"/>
                          <a:cs typeface="Times New Roman" panose="02020603050405020304" pitchFamily="18" charset="0"/>
                        </a:rPr>
                        <a:t>Ohio Payment in Lieu of Tax (PILOT)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Palatino Linotype" panose="02040502050505030304" pitchFamily="18" charset="0"/>
                        <a:ea typeface="Calibri" panose="020F0502020204030204" pitchFamily="34" charset="0"/>
                        <a:cs typeface="Times New Roman" panose="02020603050405020304" pitchFamily="18" charset="0"/>
                      </a:endParaRPr>
                    </a:p>
                  </a:txBody>
                  <a:tcPr/>
                </a:tc>
                <a:tc>
                  <a:txBody>
                    <a:bodyPr/>
                    <a:lstStyle/>
                    <a:p>
                      <a:r>
                        <a:rPr lang="en-US" sz="1200" dirty="0">
                          <a:latin typeface="Palatino Linotype" panose="02040502050505030304" pitchFamily="18" charset="0"/>
                        </a:rPr>
                        <a:t>To pay a per MW payment for wind and solar instead of PUPP. </a:t>
                      </a:r>
                    </a:p>
                  </a:txBody>
                  <a:tcPr/>
                </a:tc>
                <a:tc>
                  <a:txBody>
                    <a:bodyPr/>
                    <a:lstStyle/>
                    <a:p>
                      <a:r>
                        <a:rPr lang="en-US" sz="1200" dirty="0">
                          <a:latin typeface="Palatino Linotype" panose="02040502050505030304" pitchFamily="18" charset="0"/>
                        </a:rPr>
                        <a:t>Significant tax savings for projects. </a:t>
                      </a:r>
                    </a:p>
                  </a:txBody>
                  <a:tcPr/>
                </a:tc>
                <a:tc>
                  <a:txBody>
                    <a:bodyPr/>
                    <a:lstStyle/>
                    <a:p>
                      <a:r>
                        <a:rPr lang="en-US" sz="1200" dirty="0">
                          <a:latin typeface="Palatino Linotype" panose="02040502050505030304" pitchFamily="18" charset="0"/>
                        </a:rPr>
                        <a:t>Regulatory files for all wind and solar projects. </a:t>
                      </a:r>
                    </a:p>
                  </a:txBody>
                  <a:tcPr/>
                </a:tc>
                <a:extLst>
                  <a:ext uri="{0D108BD9-81ED-4DB2-BD59-A6C34878D82A}">
                    <a16:rowId xmlns:a16="http://schemas.microsoft.com/office/drawing/2014/main" val="1829436077"/>
                  </a:ext>
                </a:extLst>
              </a:tr>
            </a:tbl>
          </a:graphicData>
        </a:graphic>
      </p:graphicFrame>
    </p:spTree>
    <p:extLst>
      <p:ext uri="{BB962C8B-B14F-4D97-AF65-F5344CB8AC3E}">
        <p14:creationId xmlns:p14="http://schemas.microsoft.com/office/powerpoint/2010/main" val="2799845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flipV="1">
            <a:off x="0" y="1258236"/>
            <a:ext cx="9144000" cy="34325"/>
          </a:xfrm>
          <a:prstGeom prst="rect">
            <a:avLst/>
          </a:prstGeom>
          <a:solidFill>
            <a:srgbClr val="004A8B"/>
          </a:solidFill>
          <a:ln>
            <a:noFill/>
          </a:ln>
          <a:effectLst/>
        </p:spPr>
        <p:txBody>
          <a:bodyPr vert="horz" wrap="square" lIns="27461" tIns="27461" rIns="27461" bIns="27461" numCol="1" anchor="t" anchorCtr="0" compatLnSpc="1">
            <a:prstTxWarp prst="textNoShape">
              <a:avLst/>
            </a:prstTxWarp>
          </a:bodyPr>
          <a:lstStyle/>
          <a:p>
            <a:endParaRPr lang="en-US" sz="1351"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569" y="259340"/>
            <a:ext cx="789492" cy="773474"/>
          </a:xfrm>
          <a:prstGeom prst="rect">
            <a:avLst/>
          </a:prstGeom>
        </p:spPr>
      </p:pic>
      <p:sp>
        <p:nvSpPr>
          <p:cNvPr id="2" name="Rectangle 1"/>
          <p:cNvSpPr/>
          <p:nvPr/>
        </p:nvSpPr>
        <p:spPr>
          <a:xfrm>
            <a:off x="457200" y="499194"/>
            <a:ext cx="8414231" cy="523220"/>
          </a:xfrm>
          <a:prstGeom prst="rect">
            <a:avLst/>
          </a:prstGeom>
        </p:spPr>
        <p:txBody>
          <a:bodyPr wrap="square">
            <a:spAutoFit/>
          </a:bodyPr>
          <a:lstStyle/>
          <a:p>
            <a:pPr algn="r"/>
            <a:r>
              <a:rPr lang="en-US" sz="2800" b="1" cap="small" dirty="0">
                <a:ln w="0"/>
                <a:latin typeface="Century Gothic" panose="020B0502020202020204" pitchFamily="34" charset="0"/>
              </a:rPr>
              <a:t>POTENTIAL LOCAL PERMITS/APPROVALS</a:t>
            </a:r>
          </a:p>
        </p:txBody>
      </p:sp>
      <p:graphicFrame>
        <p:nvGraphicFramePr>
          <p:cNvPr id="5" name="Table 4">
            <a:extLst>
              <a:ext uri="{FF2B5EF4-FFF2-40B4-BE49-F238E27FC236}">
                <a16:creationId xmlns:a16="http://schemas.microsoft.com/office/drawing/2014/main" id="{266FB27F-5DF4-C5A7-BA23-5EC1BE13A009}"/>
              </a:ext>
            </a:extLst>
          </p:cNvPr>
          <p:cNvGraphicFramePr>
            <a:graphicFrameLocks noGrp="1"/>
          </p:cNvGraphicFramePr>
          <p:nvPr>
            <p:extLst>
              <p:ext uri="{D42A27DB-BD31-4B8C-83A1-F6EECF244321}">
                <p14:modId xmlns:p14="http://schemas.microsoft.com/office/powerpoint/2010/main" val="2711279192"/>
              </p:ext>
            </p:extLst>
          </p:nvPr>
        </p:nvGraphicFramePr>
        <p:xfrm>
          <a:off x="257329" y="1371600"/>
          <a:ext cx="8598863" cy="2286000"/>
        </p:xfrm>
        <a:graphic>
          <a:graphicData uri="http://schemas.openxmlformats.org/drawingml/2006/table">
            <a:tbl>
              <a:tblPr firstRow="1" bandRow="1">
                <a:tableStyleId>{5C22544A-7EE6-4342-B048-85BDC9FD1C3A}</a:tableStyleId>
              </a:tblPr>
              <a:tblGrid>
                <a:gridCol w="2132814">
                  <a:extLst>
                    <a:ext uri="{9D8B030D-6E8A-4147-A177-3AD203B41FA5}">
                      <a16:colId xmlns:a16="http://schemas.microsoft.com/office/drawing/2014/main" val="1233392908"/>
                    </a:ext>
                  </a:extLst>
                </a:gridCol>
                <a:gridCol w="2200421">
                  <a:extLst>
                    <a:ext uri="{9D8B030D-6E8A-4147-A177-3AD203B41FA5}">
                      <a16:colId xmlns:a16="http://schemas.microsoft.com/office/drawing/2014/main" val="2164724010"/>
                    </a:ext>
                  </a:extLst>
                </a:gridCol>
                <a:gridCol w="2200421">
                  <a:extLst>
                    <a:ext uri="{9D8B030D-6E8A-4147-A177-3AD203B41FA5}">
                      <a16:colId xmlns:a16="http://schemas.microsoft.com/office/drawing/2014/main" val="3424109813"/>
                    </a:ext>
                  </a:extLst>
                </a:gridCol>
                <a:gridCol w="2065207">
                  <a:extLst>
                    <a:ext uri="{9D8B030D-6E8A-4147-A177-3AD203B41FA5}">
                      <a16:colId xmlns:a16="http://schemas.microsoft.com/office/drawing/2014/main" val="2048021084"/>
                    </a:ext>
                  </a:extLst>
                </a:gridCol>
              </a:tblGrid>
              <a:tr h="354171">
                <a:tc>
                  <a:txBody>
                    <a:bodyPr/>
                    <a:lstStyle/>
                    <a:p>
                      <a:r>
                        <a:rPr lang="en-US" dirty="0"/>
                        <a:t>Relevant Law</a:t>
                      </a:r>
                    </a:p>
                  </a:txBody>
                  <a:tcPr/>
                </a:tc>
                <a:tc>
                  <a:txBody>
                    <a:bodyPr/>
                    <a:lstStyle/>
                    <a:p>
                      <a:r>
                        <a:rPr lang="en-US" dirty="0"/>
                        <a:t>When Required?</a:t>
                      </a:r>
                    </a:p>
                  </a:txBody>
                  <a:tcPr/>
                </a:tc>
                <a:tc>
                  <a:txBody>
                    <a:bodyPr/>
                    <a:lstStyle/>
                    <a:p>
                      <a:r>
                        <a:rPr lang="en-US" dirty="0"/>
                        <a:t>Consequence?</a:t>
                      </a:r>
                    </a:p>
                  </a:txBody>
                  <a:tcPr/>
                </a:tc>
                <a:tc>
                  <a:txBody>
                    <a:bodyPr/>
                    <a:lstStyle/>
                    <a:p>
                      <a:r>
                        <a:rPr lang="en-US" dirty="0"/>
                        <a:t>How often?</a:t>
                      </a:r>
                    </a:p>
                  </a:txBody>
                  <a:tcPr/>
                </a:tc>
                <a:extLst>
                  <a:ext uri="{0D108BD9-81ED-4DB2-BD59-A6C34878D82A}">
                    <a16:rowId xmlns:a16="http://schemas.microsoft.com/office/drawing/2014/main" val="2244007517"/>
                  </a:ext>
                </a:extLst>
              </a:tr>
              <a:tr h="335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Palatino Linotype" panose="02040502050505030304" pitchFamily="18" charset="0"/>
                        </a:rPr>
                        <a:t>Local zoning approval/permits</a:t>
                      </a:r>
                    </a:p>
                  </a:txBody>
                  <a:tcPr/>
                </a:tc>
                <a:tc>
                  <a:txBody>
                    <a:bodyPr/>
                    <a:lstStyle/>
                    <a:p>
                      <a:r>
                        <a:rPr lang="en-US" sz="1200" dirty="0">
                          <a:latin typeface="Palatino Linotype" panose="02040502050505030304" pitchFamily="18" charset="0"/>
                        </a:rPr>
                        <a:t>When local zoning ordinance applies</a:t>
                      </a:r>
                    </a:p>
                  </a:txBody>
                  <a:tcPr/>
                </a:tc>
                <a:tc>
                  <a:txBody>
                    <a:bodyPr/>
                    <a:lstStyle/>
                    <a:p>
                      <a:r>
                        <a:rPr lang="en-US" sz="1200" dirty="0">
                          <a:latin typeface="Palatino Linotype" panose="02040502050505030304" pitchFamily="18" charset="0"/>
                        </a:rPr>
                        <a:t>Must obtain relevant approval from local zoning authority.</a:t>
                      </a:r>
                    </a:p>
                  </a:txBody>
                  <a:tcPr/>
                </a:tc>
                <a:tc>
                  <a:txBody>
                    <a:bodyPr/>
                    <a:lstStyle/>
                    <a:p>
                      <a:r>
                        <a:rPr lang="en-US" sz="1200" dirty="0">
                          <a:latin typeface="Palatino Linotype" panose="02040502050505030304" pitchFamily="18" charset="0"/>
                        </a:rPr>
                        <a:t>Many of OE’s projects. Coordinated effort among depts. </a:t>
                      </a:r>
                    </a:p>
                  </a:txBody>
                  <a:tcPr/>
                </a:tc>
                <a:extLst>
                  <a:ext uri="{0D108BD9-81ED-4DB2-BD59-A6C34878D82A}">
                    <a16:rowId xmlns:a16="http://schemas.microsoft.com/office/drawing/2014/main" val="1418151050"/>
                  </a:ext>
                </a:extLst>
              </a:tr>
              <a:tr h="2767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Palatino Linotype" panose="02040502050505030304" pitchFamily="18" charset="0"/>
                        </a:rPr>
                        <a:t>Access drive permits</a:t>
                      </a:r>
                    </a:p>
                  </a:txBody>
                  <a:tcPr/>
                </a:tc>
                <a:tc>
                  <a:txBody>
                    <a:bodyPr/>
                    <a:lstStyle/>
                    <a:p>
                      <a:r>
                        <a:rPr lang="en-US" sz="1200" dirty="0">
                          <a:latin typeface="Palatino Linotype" panose="02040502050505030304" pitchFamily="18" charset="0"/>
                        </a:rPr>
                        <a:t>Construction that disturbs more than an acre of land. </a:t>
                      </a:r>
                    </a:p>
                  </a:txBody>
                  <a:tcPr/>
                </a:tc>
                <a:tc>
                  <a:txBody>
                    <a:bodyPr/>
                    <a:lstStyle/>
                    <a:p>
                      <a:r>
                        <a:rPr lang="en-US" sz="1200" dirty="0">
                          <a:latin typeface="Palatino Linotype" panose="02040502050505030304" pitchFamily="18" charset="0"/>
                        </a:rPr>
                        <a:t>Create SWPPP, file it, and then terminate it after construction. </a:t>
                      </a:r>
                    </a:p>
                  </a:txBody>
                  <a:tcPr/>
                </a:tc>
                <a:tc>
                  <a:txBody>
                    <a:bodyPr/>
                    <a:lstStyle/>
                    <a:p>
                      <a:r>
                        <a:rPr lang="en-US" sz="1200" dirty="0">
                          <a:latin typeface="Palatino Linotype" panose="02040502050505030304" pitchFamily="18" charset="0"/>
                        </a:rPr>
                        <a:t>Almost always. Construction creates plan and makes filings. </a:t>
                      </a:r>
                    </a:p>
                  </a:txBody>
                  <a:tcPr/>
                </a:tc>
                <a:extLst>
                  <a:ext uri="{0D108BD9-81ED-4DB2-BD59-A6C34878D82A}">
                    <a16:rowId xmlns:a16="http://schemas.microsoft.com/office/drawing/2014/main" val="3645402497"/>
                  </a:ext>
                </a:extLst>
              </a:tr>
              <a:tr h="619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Palatino Linotype" panose="02040502050505030304" pitchFamily="18" charset="0"/>
                          <a:ea typeface="Calibri" panose="020F0502020204030204" pitchFamily="34" charset="0"/>
                          <a:cs typeface="Times New Roman" panose="02020603050405020304" pitchFamily="18" charset="0"/>
                        </a:rPr>
                        <a:t>Flood Plain Permits</a:t>
                      </a:r>
                    </a:p>
                  </a:txBody>
                  <a:tcPr/>
                </a:tc>
                <a:tc>
                  <a:txBody>
                    <a:bodyPr/>
                    <a:lstStyle/>
                    <a:p>
                      <a:r>
                        <a:rPr lang="en-US" sz="1200" dirty="0">
                          <a:latin typeface="Palatino Linotype" panose="02040502050505030304" pitchFamily="18" charset="0"/>
                        </a:rPr>
                        <a:t>When project located in flood plain.</a:t>
                      </a:r>
                    </a:p>
                  </a:txBody>
                  <a:tcPr/>
                </a:tc>
                <a:tc>
                  <a:txBody>
                    <a:bodyPr/>
                    <a:lstStyle/>
                    <a:p>
                      <a:r>
                        <a:rPr lang="en-US" sz="1200" dirty="0">
                          <a:latin typeface="Palatino Linotype" panose="02040502050505030304" pitchFamily="18" charset="0"/>
                        </a:rPr>
                        <a:t>Typically must obtain a local flood plain from local authority</a:t>
                      </a:r>
                    </a:p>
                  </a:txBody>
                  <a:tcPr/>
                </a:tc>
                <a:tc>
                  <a:txBody>
                    <a:bodyPr/>
                    <a:lstStyle/>
                    <a:p>
                      <a:r>
                        <a:rPr lang="en-US" sz="1200" dirty="0">
                          <a:latin typeface="Palatino Linotype" panose="02040502050505030304" pitchFamily="18" charset="0"/>
                        </a:rPr>
                        <a:t>Rarely/Never. OE typically avoids flood plains through siting. </a:t>
                      </a:r>
                    </a:p>
                  </a:txBody>
                  <a:tcPr/>
                </a:tc>
                <a:extLst>
                  <a:ext uri="{0D108BD9-81ED-4DB2-BD59-A6C34878D82A}">
                    <a16:rowId xmlns:a16="http://schemas.microsoft.com/office/drawing/2014/main" val="873025547"/>
                  </a:ext>
                </a:extLst>
              </a:tr>
            </a:tbl>
          </a:graphicData>
        </a:graphic>
      </p:graphicFrame>
    </p:spTree>
    <p:extLst>
      <p:ext uri="{BB962C8B-B14F-4D97-AF65-F5344CB8AC3E}">
        <p14:creationId xmlns:p14="http://schemas.microsoft.com/office/powerpoint/2010/main" val="2753376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flipV="1">
            <a:off x="0" y="1273862"/>
            <a:ext cx="9144000" cy="34325"/>
          </a:xfrm>
          <a:prstGeom prst="rect">
            <a:avLst/>
          </a:prstGeom>
          <a:solidFill>
            <a:srgbClr val="004A8B"/>
          </a:solidFill>
          <a:ln>
            <a:noFill/>
          </a:ln>
          <a:effectLst/>
        </p:spPr>
        <p:txBody>
          <a:bodyPr vert="horz" wrap="square" lIns="27458" tIns="27458" rIns="27458" bIns="27458" numCol="1" anchor="t" anchorCtr="0" compatLnSpc="1">
            <a:prstTxWarp prst="textNoShape">
              <a:avLst/>
            </a:prstTxWarp>
          </a:bodyPr>
          <a:lstStyle/>
          <a:p>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498" y="303873"/>
            <a:ext cx="789492" cy="773474"/>
          </a:xfrm>
          <a:prstGeom prst="rect">
            <a:avLst/>
          </a:prstGeom>
        </p:spPr>
      </p:pic>
      <p:sp>
        <p:nvSpPr>
          <p:cNvPr id="12" name="TextBox 11"/>
          <p:cNvSpPr txBox="1"/>
          <p:nvPr/>
        </p:nvSpPr>
        <p:spPr>
          <a:xfrm>
            <a:off x="1828800" y="407876"/>
            <a:ext cx="7244019" cy="623312"/>
          </a:xfrm>
          <a:prstGeom prst="rect">
            <a:avLst/>
          </a:prstGeom>
          <a:noFill/>
        </p:spPr>
        <p:txBody>
          <a:bodyPr wrap="square" lIns="68644" tIns="34322" rIns="68644" bIns="34322" rtlCol="0">
            <a:spAutoFit/>
          </a:bodyPr>
          <a:lstStyle/>
          <a:p>
            <a:pPr algn="r"/>
            <a:r>
              <a:rPr lang="en-US" sz="3600" b="1" cap="small" dirty="0">
                <a:ln w="0"/>
                <a:latin typeface="Century Gothic" panose="020B0502020202020204" pitchFamily="34" charset="0"/>
              </a:rPr>
              <a:t>Questions? </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20847" b="9286"/>
          <a:stretch/>
        </p:blipFill>
        <p:spPr>
          <a:xfrm>
            <a:off x="106804" y="1793677"/>
            <a:ext cx="8930391" cy="4160838"/>
          </a:xfrm>
          <a:prstGeom prst="rect">
            <a:avLst/>
          </a:prstGeom>
        </p:spPr>
      </p:pic>
    </p:spTree>
    <p:extLst>
      <p:ext uri="{BB962C8B-B14F-4D97-AF65-F5344CB8AC3E}">
        <p14:creationId xmlns:p14="http://schemas.microsoft.com/office/powerpoint/2010/main" val="2202576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flipV="1">
            <a:off x="0" y="1258236"/>
            <a:ext cx="9144000" cy="34325"/>
          </a:xfrm>
          <a:prstGeom prst="rect">
            <a:avLst/>
          </a:prstGeom>
          <a:solidFill>
            <a:srgbClr val="004A8B"/>
          </a:solidFill>
          <a:ln>
            <a:noFill/>
          </a:ln>
          <a:effectLst/>
        </p:spPr>
        <p:txBody>
          <a:bodyPr vert="horz" wrap="square" lIns="27461" tIns="27461" rIns="27461" bIns="27461" numCol="1" anchor="t" anchorCtr="0" compatLnSpc="1">
            <a:prstTxWarp prst="textNoShape">
              <a:avLst/>
            </a:prstTxWarp>
          </a:bodyPr>
          <a:lstStyle/>
          <a:p>
            <a:endParaRPr lang="en-US" sz="1351" dirty="0"/>
          </a:p>
        </p:txBody>
      </p:sp>
      <p:sp>
        <p:nvSpPr>
          <p:cNvPr id="15" name="TextBox 14"/>
          <p:cNvSpPr txBox="1"/>
          <p:nvPr/>
        </p:nvSpPr>
        <p:spPr>
          <a:xfrm>
            <a:off x="762000" y="1981200"/>
            <a:ext cx="7790885" cy="110799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mj-lt"/>
              <a:buAutoNum type="arabicPeriod"/>
            </a:pPr>
            <a:r>
              <a:rPr lang="en-US" sz="2200" dirty="0">
                <a:latin typeface="Palatino Linotype" panose="02040502050505030304" pitchFamily="18" charset="0"/>
              </a:rPr>
              <a:t>Discuss OE’s permitting methodology </a:t>
            </a:r>
          </a:p>
          <a:p>
            <a:pPr marL="457200" indent="-457200">
              <a:buFont typeface="+mj-lt"/>
              <a:buAutoNum type="arabicPeriod"/>
            </a:pPr>
            <a:r>
              <a:rPr lang="en-US" sz="2200" dirty="0">
                <a:latin typeface="Palatino Linotype" panose="02040502050505030304" pitchFamily="18" charset="0"/>
              </a:rPr>
              <a:t>Discuss federal, state, and local permits and approvals for OE’s wind and solar projects</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569" y="259340"/>
            <a:ext cx="789492" cy="773474"/>
          </a:xfrm>
          <a:prstGeom prst="rect">
            <a:avLst/>
          </a:prstGeom>
        </p:spPr>
      </p:pic>
      <p:sp>
        <p:nvSpPr>
          <p:cNvPr id="2" name="Rectangle 1"/>
          <p:cNvSpPr/>
          <p:nvPr/>
        </p:nvSpPr>
        <p:spPr>
          <a:xfrm>
            <a:off x="3429000" y="499194"/>
            <a:ext cx="5442431" cy="646331"/>
          </a:xfrm>
          <a:prstGeom prst="rect">
            <a:avLst/>
          </a:prstGeom>
        </p:spPr>
        <p:txBody>
          <a:bodyPr wrap="square">
            <a:spAutoFit/>
          </a:bodyPr>
          <a:lstStyle/>
          <a:p>
            <a:pPr algn="r"/>
            <a:r>
              <a:rPr lang="en-US" sz="3600" b="1" cap="small" dirty="0">
                <a:ln w="0"/>
                <a:latin typeface="Century Gothic" panose="020B0502020202020204" pitchFamily="34" charset="0"/>
              </a:rPr>
              <a:t>OUTLINE  </a:t>
            </a:r>
          </a:p>
        </p:txBody>
      </p:sp>
    </p:spTree>
    <p:extLst>
      <p:ext uri="{BB962C8B-B14F-4D97-AF65-F5344CB8AC3E}">
        <p14:creationId xmlns:p14="http://schemas.microsoft.com/office/powerpoint/2010/main" val="2157356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flipV="1">
            <a:off x="0" y="1258236"/>
            <a:ext cx="9144000" cy="34325"/>
          </a:xfrm>
          <a:prstGeom prst="rect">
            <a:avLst/>
          </a:prstGeom>
          <a:solidFill>
            <a:srgbClr val="004A8B"/>
          </a:solidFill>
          <a:ln>
            <a:noFill/>
          </a:ln>
          <a:effectLst/>
        </p:spPr>
        <p:txBody>
          <a:bodyPr vert="horz" wrap="square" lIns="27461" tIns="27461" rIns="27461" bIns="27461" numCol="1" anchor="t" anchorCtr="0" compatLnSpc="1">
            <a:prstTxWarp prst="textNoShape">
              <a:avLst/>
            </a:prstTxWarp>
          </a:bodyPr>
          <a:lstStyle/>
          <a:p>
            <a:endParaRPr lang="en-US" sz="1351" dirty="0"/>
          </a:p>
        </p:txBody>
      </p:sp>
      <p:sp>
        <p:nvSpPr>
          <p:cNvPr id="15" name="TextBox 14"/>
          <p:cNvSpPr txBox="1"/>
          <p:nvPr/>
        </p:nvSpPr>
        <p:spPr>
          <a:xfrm>
            <a:off x="642931" y="1429656"/>
            <a:ext cx="7790885" cy="246221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Arial" panose="020B0604020202020204" pitchFamily="34" charset="0"/>
              <a:buChar char="•"/>
            </a:pPr>
            <a:r>
              <a:rPr lang="en-US" sz="2200" dirty="0">
                <a:latin typeface="Palatino Linotype" panose="02040502050505030304" pitchFamily="18" charset="0"/>
              </a:rPr>
              <a:t>One Energy has two outlines that set out One Energy’s permitting methodology 1) a FERC approvals outline and 2) an outline that covers everything else</a:t>
            </a:r>
          </a:p>
          <a:p>
            <a:pPr marL="457200" indent="-457200">
              <a:buFont typeface="Arial" panose="020B0604020202020204" pitchFamily="34" charset="0"/>
              <a:buChar char="•"/>
            </a:pPr>
            <a:r>
              <a:rPr lang="en-US" sz="2200" dirty="0">
                <a:latin typeface="Palatino Linotype" panose="02040502050505030304" pitchFamily="18" charset="0"/>
              </a:rPr>
              <a:t>One Energy develops these outlines with FERC counsel and counsel in every state a project is in</a:t>
            </a:r>
          </a:p>
          <a:p>
            <a:pPr marL="457200" indent="-457200">
              <a:buFont typeface="Arial" panose="020B0604020202020204" pitchFamily="34" charset="0"/>
              <a:buChar char="•"/>
            </a:pPr>
            <a:r>
              <a:rPr lang="en-US" sz="2200" dirty="0">
                <a:latin typeface="Palatino Linotype" panose="02040502050505030304" pitchFamily="18" charset="0"/>
              </a:rPr>
              <a:t>One Energy will have these two outlines for every state it operates in </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569" y="259340"/>
            <a:ext cx="789492" cy="773474"/>
          </a:xfrm>
          <a:prstGeom prst="rect">
            <a:avLst/>
          </a:prstGeom>
        </p:spPr>
      </p:pic>
      <p:sp>
        <p:nvSpPr>
          <p:cNvPr id="2" name="Rectangle 1"/>
          <p:cNvSpPr/>
          <p:nvPr/>
        </p:nvSpPr>
        <p:spPr>
          <a:xfrm>
            <a:off x="3429000" y="499194"/>
            <a:ext cx="5442431" cy="646331"/>
          </a:xfrm>
          <a:prstGeom prst="rect">
            <a:avLst/>
          </a:prstGeom>
        </p:spPr>
        <p:txBody>
          <a:bodyPr wrap="square">
            <a:spAutoFit/>
          </a:bodyPr>
          <a:lstStyle/>
          <a:p>
            <a:pPr algn="r"/>
            <a:r>
              <a:rPr lang="en-US" sz="3600" b="1" cap="small" dirty="0">
                <a:ln w="0"/>
                <a:latin typeface="Century Gothic" panose="020B0502020202020204" pitchFamily="34" charset="0"/>
              </a:rPr>
              <a:t>OE PERMITTING MEMOS  </a:t>
            </a:r>
          </a:p>
        </p:txBody>
      </p:sp>
      <p:sp>
        <p:nvSpPr>
          <p:cNvPr id="5" name="TextBox 4">
            <a:extLst>
              <a:ext uri="{FF2B5EF4-FFF2-40B4-BE49-F238E27FC236}">
                <a16:creationId xmlns:a16="http://schemas.microsoft.com/office/drawing/2014/main" id="{681AB2A2-C7A6-390D-7624-67EE14341341}"/>
              </a:ext>
            </a:extLst>
          </p:cNvPr>
          <p:cNvSpPr txBox="1"/>
          <p:nvPr/>
        </p:nvSpPr>
        <p:spPr>
          <a:xfrm>
            <a:off x="304800" y="4542924"/>
            <a:ext cx="8458200" cy="1384995"/>
          </a:xfrm>
          <a:prstGeom prst="rect">
            <a:avLst/>
          </a:prstGeom>
          <a:noFill/>
          <a:ln>
            <a:solidFill>
              <a:schemeClr val="tx2">
                <a:lumMod val="60000"/>
                <a:lumOff val="40000"/>
              </a:schemeClr>
            </a:solidFill>
          </a:ln>
        </p:spPr>
        <p:txBody>
          <a:bodyPr wrap="square">
            <a:spAutoFit/>
          </a:bodyPr>
          <a:lstStyle/>
          <a:p>
            <a:pPr algn="ctr"/>
            <a:r>
              <a:rPr lang="en-US" sz="2800" dirty="0">
                <a:solidFill>
                  <a:schemeClr val="tx2">
                    <a:lumMod val="60000"/>
                    <a:lumOff val="40000"/>
                  </a:schemeClr>
                </a:solidFill>
                <a:latin typeface="Palatino Linotype" panose="02040502050505030304" pitchFamily="18" charset="0"/>
              </a:rPr>
              <a:t>The goals of these outlines are to ensure OE is following the law when it develops, constructs, and operates its projects and prove that to investors</a:t>
            </a:r>
          </a:p>
        </p:txBody>
      </p:sp>
    </p:spTree>
    <p:extLst>
      <p:ext uri="{BB962C8B-B14F-4D97-AF65-F5344CB8AC3E}">
        <p14:creationId xmlns:p14="http://schemas.microsoft.com/office/powerpoint/2010/main" val="3978149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flipV="1">
            <a:off x="0" y="1258236"/>
            <a:ext cx="9144000" cy="34325"/>
          </a:xfrm>
          <a:prstGeom prst="rect">
            <a:avLst/>
          </a:prstGeom>
          <a:solidFill>
            <a:srgbClr val="004A8B"/>
          </a:solidFill>
          <a:ln>
            <a:noFill/>
          </a:ln>
          <a:effectLst/>
        </p:spPr>
        <p:txBody>
          <a:bodyPr vert="horz" wrap="square" lIns="27461" tIns="27461" rIns="27461" bIns="27461" numCol="1" anchor="t" anchorCtr="0" compatLnSpc="1">
            <a:prstTxWarp prst="textNoShape">
              <a:avLst/>
            </a:prstTxWarp>
          </a:bodyPr>
          <a:lstStyle/>
          <a:p>
            <a:endParaRPr lang="en-US" sz="1351" dirty="0"/>
          </a:p>
        </p:txBody>
      </p:sp>
      <p:sp>
        <p:nvSpPr>
          <p:cNvPr id="15" name="TextBox 14"/>
          <p:cNvSpPr txBox="1"/>
          <p:nvPr/>
        </p:nvSpPr>
        <p:spPr>
          <a:xfrm>
            <a:off x="676557" y="1517983"/>
            <a:ext cx="7790885" cy="76944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dirty="0">
                <a:latin typeface="Palatino Linotype" panose="02040502050505030304" pitchFamily="18" charset="0"/>
              </a:rPr>
              <a:t>The permitting outlines aren’t that lengthy and worth a read if you want to understand OE’s permitting better!</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569" y="259340"/>
            <a:ext cx="789492" cy="773474"/>
          </a:xfrm>
          <a:prstGeom prst="rect">
            <a:avLst/>
          </a:prstGeom>
        </p:spPr>
      </p:pic>
      <p:sp>
        <p:nvSpPr>
          <p:cNvPr id="2" name="Rectangle 1"/>
          <p:cNvSpPr/>
          <p:nvPr/>
        </p:nvSpPr>
        <p:spPr>
          <a:xfrm>
            <a:off x="3429000" y="499194"/>
            <a:ext cx="5442431" cy="646331"/>
          </a:xfrm>
          <a:prstGeom prst="rect">
            <a:avLst/>
          </a:prstGeom>
        </p:spPr>
        <p:txBody>
          <a:bodyPr wrap="square">
            <a:spAutoFit/>
          </a:bodyPr>
          <a:lstStyle/>
          <a:p>
            <a:pPr algn="r"/>
            <a:r>
              <a:rPr lang="en-US" sz="3600" b="1" cap="small" dirty="0">
                <a:ln w="0"/>
                <a:latin typeface="Century Gothic" panose="020B0502020202020204" pitchFamily="34" charset="0"/>
              </a:rPr>
              <a:t>OE PERMITTING MEMOS  </a:t>
            </a:r>
          </a:p>
        </p:txBody>
      </p:sp>
      <p:pic>
        <p:nvPicPr>
          <p:cNvPr id="5" name="Picture 4">
            <a:extLst>
              <a:ext uri="{FF2B5EF4-FFF2-40B4-BE49-F238E27FC236}">
                <a16:creationId xmlns:a16="http://schemas.microsoft.com/office/drawing/2014/main" id="{B9F815D9-F2D8-C9D9-A466-39A9AA826D05}"/>
              </a:ext>
            </a:extLst>
          </p:cNvPr>
          <p:cNvPicPr>
            <a:picLocks noChangeAspect="1"/>
          </p:cNvPicPr>
          <p:nvPr/>
        </p:nvPicPr>
        <p:blipFill>
          <a:blip r:embed="rId4"/>
          <a:stretch>
            <a:fillRect/>
          </a:stretch>
        </p:blipFill>
        <p:spPr>
          <a:xfrm>
            <a:off x="0" y="2400110"/>
            <a:ext cx="4495800" cy="4024212"/>
          </a:xfrm>
          <a:prstGeom prst="rect">
            <a:avLst/>
          </a:prstGeom>
        </p:spPr>
      </p:pic>
      <p:pic>
        <p:nvPicPr>
          <p:cNvPr id="7" name="Picture 6">
            <a:extLst>
              <a:ext uri="{FF2B5EF4-FFF2-40B4-BE49-F238E27FC236}">
                <a16:creationId xmlns:a16="http://schemas.microsoft.com/office/drawing/2014/main" id="{7E436C96-DBD9-66E3-EE78-38ED6CB70805}"/>
              </a:ext>
            </a:extLst>
          </p:cNvPr>
          <p:cNvPicPr>
            <a:picLocks noChangeAspect="1"/>
          </p:cNvPicPr>
          <p:nvPr/>
        </p:nvPicPr>
        <p:blipFill>
          <a:blip r:embed="rId5"/>
          <a:stretch>
            <a:fillRect/>
          </a:stretch>
        </p:blipFill>
        <p:spPr>
          <a:xfrm>
            <a:off x="4855950" y="2431387"/>
            <a:ext cx="4015481" cy="3751552"/>
          </a:xfrm>
          <a:prstGeom prst="rect">
            <a:avLst/>
          </a:prstGeom>
        </p:spPr>
      </p:pic>
    </p:spTree>
    <p:extLst>
      <p:ext uri="{BB962C8B-B14F-4D97-AF65-F5344CB8AC3E}">
        <p14:creationId xmlns:p14="http://schemas.microsoft.com/office/powerpoint/2010/main" val="1845966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A4B066-9993-40EE-975E-D8EA69FF3738}"/>
              </a:ext>
            </a:extLst>
          </p:cNvPr>
          <p:cNvSpPr>
            <a:spLocks noGrp="1"/>
          </p:cNvSpPr>
          <p:nvPr>
            <p:ph type="title"/>
          </p:nvPr>
        </p:nvSpPr>
        <p:spPr>
          <a:xfrm>
            <a:off x="1600200" y="590113"/>
            <a:ext cx="7227725" cy="763879"/>
          </a:xfrm>
        </p:spPr>
        <p:txBody>
          <a:bodyPr>
            <a:normAutofit/>
          </a:bodyPr>
          <a:lstStyle/>
          <a:p>
            <a:pPr algn="r"/>
            <a:r>
              <a:rPr lang="en-US" sz="3600" b="1" cap="small" dirty="0">
                <a:ln w="0"/>
                <a:latin typeface="Century Gothic" panose="020B0502020202020204" pitchFamily="34" charset="0"/>
              </a:rPr>
              <a:t>OE PERMITTING TAKEAWAYS</a:t>
            </a:r>
          </a:p>
        </p:txBody>
      </p:sp>
      <p:sp>
        <p:nvSpPr>
          <p:cNvPr id="2" name="Content Placeholder 1">
            <a:extLst>
              <a:ext uri="{FF2B5EF4-FFF2-40B4-BE49-F238E27FC236}">
                <a16:creationId xmlns:a16="http://schemas.microsoft.com/office/drawing/2014/main" id="{E17D6A33-8724-449C-AB3C-37D4EB35A962}"/>
              </a:ext>
            </a:extLst>
          </p:cNvPr>
          <p:cNvSpPr>
            <a:spLocks noGrp="1"/>
          </p:cNvSpPr>
          <p:nvPr>
            <p:ph idx="1"/>
          </p:nvPr>
        </p:nvSpPr>
        <p:spPr/>
        <p:txBody>
          <a:bodyPr/>
          <a:lstStyle/>
          <a:p>
            <a:r>
              <a:rPr lang="en-US" dirty="0"/>
              <a:t>PPT, Construction, and Legal/Regulatory are all responsible for project permitting and compliance at OE</a:t>
            </a:r>
          </a:p>
          <a:p>
            <a:r>
              <a:rPr lang="en-US" dirty="0"/>
              <a:t>Things each department does (especially siting) impacts whether OE is regulated and in compliance</a:t>
            </a:r>
          </a:p>
          <a:p>
            <a:r>
              <a:rPr lang="en-US" dirty="0"/>
              <a:t>Some permits trigger other permits</a:t>
            </a:r>
          </a:p>
          <a:p>
            <a:r>
              <a:rPr lang="en-US" dirty="0"/>
              <a:t>Projects are regulated very differently depending on size, type, and transaction involved (i.e. wind, solar, combined wind/solar, electric infrastructure with no wind and solar included, voltage, size in MW, sale versus rental </a:t>
            </a:r>
            <a:r>
              <a:rPr lang="en-US" dirty="0" err="1"/>
              <a:t>veruses</a:t>
            </a:r>
            <a:r>
              <a:rPr lang="en-US" dirty="0"/>
              <a:t> capex </a:t>
            </a:r>
            <a:r>
              <a:rPr lang="en-US" dirty="0" err="1"/>
              <a:t>etc</a:t>
            </a:r>
            <a:r>
              <a:rPr lang="en-US" dirty="0"/>
              <a:t>)</a:t>
            </a:r>
          </a:p>
          <a:p>
            <a:r>
              <a:rPr lang="en-US" dirty="0"/>
              <a:t>Projects are regulated very differently depending on location</a:t>
            </a:r>
          </a:p>
        </p:txBody>
      </p:sp>
      <p:sp>
        <p:nvSpPr>
          <p:cNvPr id="3" name="Slide Number Placeholder 2">
            <a:extLst>
              <a:ext uri="{FF2B5EF4-FFF2-40B4-BE49-F238E27FC236}">
                <a16:creationId xmlns:a16="http://schemas.microsoft.com/office/drawing/2014/main" id="{1C518757-666F-4F44-A295-4E6123622AE6}"/>
              </a:ext>
            </a:extLst>
          </p:cNvPr>
          <p:cNvSpPr>
            <a:spLocks noGrp="1"/>
          </p:cNvSpPr>
          <p:nvPr>
            <p:ph type="sldNum" sz="quarter" idx="12"/>
          </p:nvPr>
        </p:nvSpPr>
        <p:spPr/>
        <p:txBody>
          <a:bodyPr/>
          <a:lstStyle/>
          <a:p>
            <a:pPr defTabSz="342900"/>
            <a:fld id="{4EC93DFA-70F6-4220-86AB-AD3183C08C91}" type="slidenum">
              <a:rPr lang="en-US" sz="1350">
                <a:solidFill>
                  <a:prstClr val="black"/>
                </a:solidFill>
              </a:rPr>
              <a:pPr defTabSz="342900"/>
              <a:t>5</a:t>
            </a:fld>
            <a:endParaRPr lang="en-US" sz="1350" dirty="0">
              <a:solidFill>
                <a:prstClr val="black"/>
              </a:solidFill>
            </a:endParaRPr>
          </a:p>
        </p:txBody>
      </p:sp>
    </p:spTree>
    <p:extLst>
      <p:ext uri="{BB962C8B-B14F-4D97-AF65-F5344CB8AC3E}">
        <p14:creationId xmlns:p14="http://schemas.microsoft.com/office/powerpoint/2010/main" val="545688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flipV="1">
            <a:off x="0" y="1258236"/>
            <a:ext cx="9144000" cy="34325"/>
          </a:xfrm>
          <a:prstGeom prst="rect">
            <a:avLst/>
          </a:prstGeom>
          <a:solidFill>
            <a:srgbClr val="004A8B"/>
          </a:solidFill>
          <a:ln>
            <a:noFill/>
          </a:ln>
          <a:effectLst/>
        </p:spPr>
        <p:txBody>
          <a:bodyPr vert="horz" wrap="square" lIns="27461" tIns="27461" rIns="27461" bIns="27461" numCol="1" anchor="t" anchorCtr="0" compatLnSpc="1">
            <a:prstTxWarp prst="textNoShape">
              <a:avLst/>
            </a:prstTxWarp>
          </a:bodyPr>
          <a:lstStyle/>
          <a:p>
            <a:endParaRPr lang="en-US" sz="1351"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569" y="259340"/>
            <a:ext cx="789492" cy="773474"/>
          </a:xfrm>
          <a:prstGeom prst="rect">
            <a:avLst/>
          </a:prstGeom>
        </p:spPr>
      </p:pic>
      <p:sp>
        <p:nvSpPr>
          <p:cNvPr id="2" name="Rectangle 1"/>
          <p:cNvSpPr/>
          <p:nvPr/>
        </p:nvSpPr>
        <p:spPr>
          <a:xfrm>
            <a:off x="457200" y="304129"/>
            <a:ext cx="8414231" cy="954107"/>
          </a:xfrm>
          <a:prstGeom prst="rect">
            <a:avLst/>
          </a:prstGeom>
        </p:spPr>
        <p:txBody>
          <a:bodyPr wrap="square">
            <a:spAutoFit/>
          </a:bodyPr>
          <a:lstStyle/>
          <a:p>
            <a:pPr algn="r"/>
            <a:r>
              <a:rPr lang="en-US" sz="2800" b="1" cap="small" dirty="0">
                <a:ln w="0"/>
                <a:latin typeface="Century Gothic" panose="020B0502020202020204" pitchFamily="34" charset="0"/>
              </a:rPr>
              <a:t>POTENTIAL FEDERAL PERMITS/APPROVALS (EXCLUDING FERC)</a:t>
            </a:r>
          </a:p>
        </p:txBody>
      </p:sp>
      <p:graphicFrame>
        <p:nvGraphicFramePr>
          <p:cNvPr id="5" name="Table 4">
            <a:extLst>
              <a:ext uri="{FF2B5EF4-FFF2-40B4-BE49-F238E27FC236}">
                <a16:creationId xmlns:a16="http://schemas.microsoft.com/office/drawing/2014/main" id="{266FB27F-5DF4-C5A7-BA23-5EC1BE13A009}"/>
              </a:ext>
            </a:extLst>
          </p:cNvPr>
          <p:cNvGraphicFramePr>
            <a:graphicFrameLocks noGrp="1"/>
          </p:cNvGraphicFramePr>
          <p:nvPr>
            <p:extLst>
              <p:ext uri="{D42A27DB-BD31-4B8C-83A1-F6EECF244321}">
                <p14:modId xmlns:p14="http://schemas.microsoft.com/office/powerpoint/2010/main" val="2148316355"/>
              </p:ext>
            </p:extLst>
          </p:nvPr>
        </p:nvGraphicFramePr>
        <p:xfrm>
          <a:off x="257329" y="1371600"/>
          <a:ext cx="8598862" cy="4754880"/>
        </p:xfrm>
        <a:graphic>
          <a:graphicData uri="http://schemas.openxmlformats.org/drawingml/2006/table">
            <a:tbl>
              <a:tblPr firstRow="1" bandRow="1">
                <a:tableStyleId>{5C22544A-7EE6-4342-B048-85BDC9FD1C3A}</a:tableStyleId>
              </a:tblPr>
              <a:tblGrid>
                <a:gridCol w="1734633">
                  <a:extLst>
                    <a:ext uri="{9D8B030D-6E8A-4147-A177-3AD203B41FA5}">
                      <a16:colId xmlns:a16="http://schemas.microsoft.com/office/drawing/2014/main" val="1233392908"/>
                    </a:ext>
                  </a:extLst>
                </a:gridCol>
                <a:gridCol w="2503838">
                  <a:extLst>
                    <a:ext uri="{9D8B030D-6E8A-4147-A177-3AD203B41FA5}">
                      <a16:colId xmlns:a16="http://schemas.microsoft.com/office/drawing/2014/main" val="2164724010"/>
                    </a:ext>
                  </a:extLst>
                </a:gridCol>
                <a:gridCol w="1676400">
                  <a:extLst>
                    <a:ext uri="{9D8B030D-6E8A-4147-A177-3AD203B41FA5}">
                      <a16:colId xmlns:a16="http://schemas.microsoft.com/office/drawing/2014/main" val="3708698968"/>
                    </a:ext>
                  </a:extLst>
                </a:gridCol>
                <a:gridCol w="2683991">
                  <a:extLst>
                    <a:ext uri="{9D8B030D-6E8A-4147-A177-3AD203B41FA5}">
                      <a16:colId xmlns:a16="http://schemas.microsoft.com/office/drawing/2014/main" val="2048021084"/>
                    </a:ext>
                  </a:extLst>
                </a:gridCol>
              </a:tblGrid>
              <a:tr h="354171">
                <a:tc>
                  <a:txBody>
                    <a:bodyPr/>
                    <a:lstStyle/>
                    <a:p>
                      <a:r>
                        <a:rPr lang="en-US" dirty="0"/>
                        <a:t>Relevant Law</a:t>
                      </a:r>
                    </a:p>
                  </a:txBody>
                  <a:tcPr/>
                </a:tc>
                <a:tc>
                  <a:txBody>
                    <a:bodyPr/>
                    <a:lstStyle/>
                    <a:p>
                      <a:r>
                        <a:rPr lang="en-US" dirty="0"/>
                        <a:t>When Required?</a:t>
                      </a:r>
                    </a:p>
                  </a:txBody>
                  <a:tcPr/>
                </a:tc>
                <a:tc>
                  <a:txBody>
                    <a:bodyPr/>
                    <a:lstStyle/>
                    <a:p>
                      <a:r>
                        <a:rPr lang="en-US" dirty="0"/>
                        <a:t>Consequence?</a:t>
                      </a:r>
                    </a:p>
                  </a:txBody>
                  <a:tcPr/>
                </a:tc>
                <a:tc>
                  <a:txBody>
                    <a:bodyPr/>
                    <a:lstStyle/>
                    <a:p>
                      <a:r>
                        <a:rPr lang="en-US" dirty="0"/>
                        <a:t>How Often?</a:t>
                      </a:r>
                    </a:p>
                  </a:txBody>
                  <a:tcPr/>
                </a:tc>
                <a:extLst>
                  <a:ext uri="{0D108BD9-81ED-4DB2-BD59-A6C34878D82A}">
                    <a16:rowId xmlns:a16="http://schemas.microsoft.com/office/drawing/2014/main" val="2244007517"/>
                  </a:ext>
                </a:extLst>
              </a:tr>
              <a:tr h="619800">
                <a:tc>
                  <a:txBody>
                    <a:bodyPr/>
                    <a:lstStyle/>
                    <a:p>
                      <a:pPr marL="0" indent="0">
                        <a:buFont typeface="Arial" panose="020B0604020202020204" pitchFamily="34" charset="0"/>
                        <a:buNone/>
                      </a:pPr>
                      <a:r>
                        <a:rPr lang="en-US" sz="1200" b="1" dirty="0">
                          <a:latin typeface="Palatino Linotype" panose="02040502050505030304" pitchFamily="18" charset="0"/>
                        </a:rPr>
                        <a:t>14 CFR Part 77 (FAA)</a:t>
                      </a:r>
                    </a:p>
                  </a:txBody>
                  <a:tcPr/>
                </a:tc>
                <a:tc>
                  <a:txBody>
                    <a:bodyPr/>
                    <a:lstStyle/>
                    <a:p>
                      <a:r>
                        <a:rPr lang="en-US" sz="1200" dirty="0">
                          <a:latin typeface="Palatino Linotype" panose="02040502050505030304" pitchFamily="18" charset="0"/>
                        </a:rPr>
                        <a:t>If constructing or altering a structure over 200 ft. AGL</a:t>
                      </a:r>
                    </a:p>
                  </a:txBody>
                  <a:tcPr/>
                </a:tc>
                <a:tc>
                  <a:txBody>
                    <a:bodyPr/>
                    <a:lstStyle/>
                    <a:p>
                      <a:r>
                        <a:rPr lang="en-US" sz="1200" dirty="0">
                          <a:latin typeface="Palatino Linotype" panose="02040502050505030304" pitchFamily="18" charset="0"/>
                        </a:rPr>
                        <a:t>File notices </a:t>
                      </a:r>
                      <a:r>
                        <a:rPr lang="en-US" sz="1200" baseline="0" dirty="0">
                          <a:latin typeface="Palatino Linotype" panose="02040502050505030304" pitchFamily="18" charset="0"/>
                        </a:rPr>
                        <a:t>with FAA</a:t>
                      </a:r>
                      <a:endParaRPr lang="en-US" sz="1200" dirty="0">
                        <a:latin typeface="Palatino Linotype" panose="02040502050505030304" pitchFamily="18" charset="0"/>
                      </a:endParaRPr>
                    </a:p>
                  </a:txBody>
                  <a:tcPr/>
                </a:tc>
                <a:tc>
                  <a:txBody>
                    <a:bodyPr/>
                    <a:lstStyle/>
                    <a:p>
                      <a:r>
                        <a:rPr lang="en-US" sz="1200" dirty="0">
                          <a:latin typeface="Palatino Linotype" panose="02040502050505030304" pitchFamily="18" charset="0"/>
                        </a:rPr>
                        <a:t>Always for wind. PPT performs analysis &amp; files notice (7460-1</a:t>
                      </a:r>
                      <a:r>
                        <a:rPr lang="en-US" sz="1200" baseline="0" dirty="0">
                          <a:latin typeface="Palatino Linotype" panose="02040502050505030304" pitchFamily="18" charset="0"/>
                        </a:rPr>
                        <a:t> and 7460-2) with FAA.</a:t>
                      </a:r>
                      <a:endParaRPr lang="en-US" sz="1200" dirty="0">
                        <a:latin typeface="Palatino Linotype" panose="02040502050505030304" pitchFamily="18" charset="0"/>
                      </a:endParaRPr>
                    </a:p>
                  </a:txBody>
                  <a:tcPr/>
                </a:tc>
                <a:extLst>
                  <a:ext uri="{0D108BD9-81ED-4DB2-BD59-A6C34878D82A}">
                    <a16:rowId xmlns:a16="http://schemas.microsoft.com/office/drawing/2014/main" val="2182785625"/>
                  </a:ext>
                </a:extLst>
              </a:tr>
              <a:tr h="335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Palatino Linotype" panose="02040502050505030304" pitchFamily="18" charset="0"/>
                        </a:rPr>
                        <a:t>EIA Generating Plant Reporting</a:t>
                      </a:r>
                    </a:p>
                  </a:txBody>
                  <a:tcPr/>
                </a:tc>
                <a:tc>
                  <a:txBody>
                    <a:bodyPr/>
                    <a:lstStyle/>
                    <a:p>
                      <a:r>
                        <a:rPr lang="en-US" sz="1200" dirty="0">
                          <a:latin typeface="Palatino Linotype" panose="02040502050505030304" pitchFamily="18" charset="0"/>
                        </a:rPr>
                        <a:t>Electric generators 1 MW or greater</a:t>
                      </a:r>
                    </a:p>
                  </a:txBody>
                  <a:tcPr/>
                </a:tc>
                <a:tc>
                  <a:txBody>
                    <a:bodyPr/>
                    <a:lstStyle/>
                    <a:p>
                      <a:r>
                        <a:rPr lang="en-US" sz="1200" dirty="0">
                          <a:latin typeface="Palatino Linotype" panose="02040502050505030304" pitchFamily="18" charset="0"/>
                        </a:rPr>
                        <a:t>Reporting requirements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alatino Linotype" panose="02040502050505030304" pitchFamily="18" charset="0"/>
                        </a:rPr>
                        <a:t>Always for wind and solar. Regulatory</a:t>
                      </a:r>
                      <a:r>
                        <a:rPr lang="en-US" sz="1200" baseline="0" dirty="0">
                          <a:latin typeface="Palatino Linotype" panose="02040502050505030304" pitchFamily="18" charset="0"/>
                        </a:rPr>
                        <a:t> files EIA 860 w EIA and reports during operation</a:t>
                      </a:r>
                      <a:endParaRPr lang="en-US" sz="1200" dirty="0">
                        <a:latin typeface="Palatino Linotype" panose="02040502050505030304" pitchFamily="18" charset="0"/>
                      </a:endParaRPr>
                    </a:p>
                    <a:p>
                      <a:endParaRPr lang="en-US" sz="1200" dirty="0">
                        <a:latin typeface="Palatino Linotype" panose="02040502050505030304" pitchFamily="18" charset="0"/>
                      </a:endParaRPr>
                    </a:p>
                  </a:txBody>
                  <a:tcPr/>
                </a:tc>
                <a:extLst>
                  <a:ext uri="{0D108BD9-81ED-4DB2-BD59-A6C34878D82A}">
                    <a16:rowId xmlns:a16="http://schemas.microsoft.com/office/drawing/2014/main" val="1418151050"/>
                  </a:ext>
                </a:extLst>
              </a:tr>
              <a:tr h="2767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Palatino Linotype" panose="02040502050505030304" pitchFamily="18" charset="0"/>
                        </a:rPr>
                        <a:t>Fish and Wildlife Coordination Act</a:t>
                      </a:r>
                    </a:p>
                  </a:txBody>
                  <a:tcPr/>
                </a:tc>
                <a:tc>
                  <a:txBody>
                    <a:bodyPr/>
                    <a:lstStyle/>
                    <a:p>
                      <a:r>
                        <a:rPr lang="en-US" sz="1200" dirty="0">
                          <a:latin typeface="Palatino Linotype" panose="02040502050505030304" pitchFamily="18" charset="0"/>
                        </a:rPr>
                        <a:t>If a stream or body of water is modified</a:t>
                      </a:r>
                    </a:p>
                  </a:txBody>
                  <a:tcPr/>
                </a:tc>
                <a:tc>
                  <a:txBody>
                    <a:bodyPr/>
                    <a:lstStyle/>
                    <a:p>
                      <a:r>
                        <a:rPr lang="en-US" sz="1200" dirty="0">
                          <a:latin typeface="Palatino Linotype" panose="02040502050505030304" pitchFamily="18" charset="0"/>
                        </a:rPr>
                        <a:t>Consult w/ USFWS; Can take years</a:t>
                      </a:r>
                    </a:p>
                  </a:txBody>
                  <a:tcPr/>
                </a:tc>
                <a:tc>
                  <a:txBody>
                    <a:bodyPr/>
                    <a:lstStyle/>
                    <a:p>
                      <a:r>
                        <a:rPr lang="en-US" sz="1200" dirty="0">
                          <a:latin typeface="Palatino Linotype" panose="02040502050505030304" pitchFamily="18" charset="0"/>
                        </a:rPr>
                        <a:t>Rarely/Never. OE avoids impacts to streams or waterways. Phase I; wetland inventory.</a:t>
                      </a:r>
                    </a:p>
                  </a:txBody>
                  <a:tcPr/>
                </a:tc>
                <a:extLst>
                  <a:ext uri="{0D108BD9-81ED-4DB2-BD59-A6C34878D82A}">
                    <a16:rowId xmlns:a16="http://schemas.microsoft.com/office/drawing/2014/main" val="3645402497"/>
                  </a:ext>
                </a:extLst>
              </a:tr>
              <a:tr h="619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Palatino Linotype" panose="02040502050505030304" pitchFamily="18" charset="0"/>
                          <a:ea typeface="Calibri" panose="020F0502020204030204" pitchFamily="34" charset="0"/>
                          <a:cs typeface="Times New Roman" panose="02020603050405020304" pitchFamily="18" charset="0"/>
                        </a:rPr>
                        <a:t>U.S. Army Corps of Engineers (Army Corps) Clean Water Act Section 404 Permit</a:t>
                      </a:r>
                    </a:p>
                  </a:txBody>
                  <a:tcPr/>
                </a:tc>
                <a:tc>
                  <a:txBody>
                    <a:bodyPr/>
                    <a:lstStyle/>
                    <a:p>
                      <a:r>
                        <a:rPr lang="en-US" sz="1200" dirty="0">
                          <a:latin typeface="Palatino Linotype" panose="02040502050505030304" pitchFamily="18" charset="0"/>
                        </a:rPr>
                        <a:t>If discharge dredge or fill into waters of US.</a:t>
                      </a:r>
                    </a:p>
                  </a:txBody>
                  <a:tcPr/>
                </a:tc>
                <a:tc>
                  <a:txBody>
                    <a:bodyPr/>
                    <a:lstStyle/>
                    <a:p>
                      <a:r>
                        <a:rPr lang="en-US" sz="1200" dirty="0">
                          <a:latin typeface="Palatino Linotype" panose="02040502050505030304" pitchFamily="18" charset="0"/>
                        </a:rPr>
                        <a:t>Need 404 permit from US Army Corps. Can take months &amp; trigger other lengthy permits</a:t>
                      </a:r>
                    </a:p>
                  </a:txBody>
                  <a:tcPr/>
                </a:tc>
                <a:tc>
                  <a:txBody>
                    <a:bodyPr/>
                    <a:lstStyle/>
                    <a:p>
                      <a:r>
                        <a:rPr lang="en-US" sz="1200" dirty="0">
                          <a:latin typeface="Palatino Linotype" panose="02040502050505030304" pitchFamily="18" charset="0"/>
                        </a:rPr>
                        <a:t>Rarely/Never. OE avoids impacts to waters including wetlands. Phase I; wetland inventory.</a:t>
                      </a:r>
                    </a:p>
                  </a:txBody>
                  <a:tcPr/>
                </a:tc>
                <a:extLst>
                  <a:ext uri="{0D108BD9-81ED-4DB2-BD59-A6C34878D82A}">
                    <a16:rowId xmlns:a16="http://schemas.microsoft.com/office/drawing/2014/main" val="873025547"/>
                  </a:ext>
                </a:extLst>
              </a:tr>
              <a:tr h="5551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Palatino Linotype" panose="02040502050505030304" pitchFamily="18" charset="0"/>
                          <a:ea typeface="Calibri" panose="020F0502020204030204" pitchFamily="34" charset="0"/>
                          <a:cs typeface="Times New Roman" panose="02020603050405020304" pitchFamily="18" charset="0"/>
                        </a:rPr>
                        <a:t>National Environmental Policy Act (NEPA) Review</a:t>
                      </a:r>
                    </a:p>
                  </a:txBody>
                  <a:tcPr/>
                </a:tc>
                <a:tc>
                  <a:txBody>
                    <a:bodyPr/>
                    <a:lstStyle/>
                    <a:p>
                      <a:r>
                        <a:rPr lang="en-US" sz="1200" dirty="0">
                          <a:latin typeface="Palatino Linotype" panose="02040502050505030304" pitchFamily="18" charset="0"/>
                        </a:rPr>
                        <a:t>If “federal nexus.” i.e. siting on federal lands, federal funding, or certain permits.</a:t>
                      </a:r>
                    </a:p>
                  </a:txBody>
                  <a:tcPr/>
                </a:tc>
                <a:tc>
                  <a:txBody>
                    <a:bodyPr/>
                    <a:lstStyle/>
                    <a:p>
                      <a:r>
                        <a:rPr lang="en-US" sz="1200" dirty="0">
                          <a:latin typeface="Palatino Linotype" panose="02040502050505030304" pitchFamily="18" charset="0"/>
                        </a:rPr>
                        <a:t>Can take years; Must perform EIS/EA</a:t>
                      </a:r>
                    </a:p>
                  </a:txBody>
                  <a:tcPr/>
                </a:tc>
                <a:tc>
                  <a:txBody>
                    <a:bodyPr/>
                    <a:lstStyle/>
                    <a:p>
                      <a:r>
                        <a:rPr lang="en-US" sz="1200" dirty="0">
                          <a:latin typeface="Palatino Linotype" panose="02040502050505030304" pitchFamily="18" charset="0"/>
                        </a:rPr>
                        <a:t>Rarely/never. OE avoids building on federal lands and federal funding. Siting</a:t>
                      </a:r>
                    </a:p>
                  </a:txBody>
                  <a:tcPr/>
                </a:tc>
                <a:extLst>
                  <a:ext uri="{0D108BD9-81ED-4DB2-BD59-A6C34878D82A}">
                    <a16:rowId xmlns:a16="http://schemas.microsoft.com/office/drawing/2014/main" val="3672811590"/>
                  </a:ext>
                </a:extLst>
              </a:tr>
              <a:tr h="475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Palatino Linotype" panose="02040502050505030304" pitchFamily="18" charset="0"/>
                          <a:ea typeface="Calibri" panose="020F0502020204030204" pitchFamily="34" charset="0"/>
                          <a:cs typeface="Times New Roman" panose="02020603050405020304" pitchFamily="18" charset="0"/>
                        </a:rPr>
                        <a:t>Endangered Species Act (ESA) Incidental Take Permit</a:t>
                      </a:r>
                      <a:endParaRPr lang="en-US" sz="1200" b="1" dirty="0">
                        <a:latin typeface="Palatino Linotype" panose="02040502050505030304" pitchFamily="18" charset="0"/>
                        <a:ea typeface="Calibri" panose="020F0502020204030204" pitchFamily="34" charset="0"/>
                        <a:cs typeface="Times New Roman" panose="02020603050405020304" pitchFamily="18" charset="0"/>
                      </a:endParaRPr>
                    </a:p>
                  </a:txBody>
                  <a:tcPr/>
                </a:tc>
                <a:tc>
                  <a:txBody>
                    <a:bodyPr/>
                    <a:lstStyle/>
                    <a:p>
                      <a:r>
                        <a:rPr lang="en-US" sz="1200" dirty="0">
                          <a:latin typeface="Palatino Linotype" panose="02040502050505030304" pitchFamily="18" charset="0"/>
                        </a:rPr>
                        <a:t>Activities that may kill or injure threatened or endangered species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alatino Linotype" panose="02040502050505030304" pitchFamily="18" charset="0"/>
                        </a:rPr>
                        <a:t>Can take years</a:t>
                      </a:r>
                    </a:p>
                    <a:p>
                      <a:endParaRPr lang="en-US" sz="1200" dirty="0">
                        <a:latin typeface="Palatino Linotype" panose="02040502050505030304" pitchFamily="18" charset="0"/>
                      </a:endParaRPr>
                    </a:p>
                  </a:txBody>
                  <a:tcPr/>
                </a:tc>
                <a:tc>
                  <a:txBody>
                    <a:bodyPr/>
                    <a:lstStyle/>
                    <a:p>
                      <a:r>
                        <a:rPr lang="en-US" sz="1200" dirty="0">
                          <a:latin typeface="Palatino Linotype" panose="02040502050505030304" pitchFamily="18" charset="0"/>
                        </a:rPr>
                        <a:t>Rarely/Never. Due to size and location of projects. Desktop review; </a:t>
                      </a:r>
                      <a:r>
                        <a:rPr lang="en-US" sz="1200" dirty="0" err="1">
                          <a:latin typeface="Palatino Linotype" panose="02040502050505030304" pitchFamily="18" charset="0"/>
                        </a:rPr>
                        <a:t>IPaC</a:t>
                      </a:r>
                      <a:endParaRPr lang="en-US" sz="1200" dirty="0">
                        <a:latin typeface="Palatino Linotype" panose="02040502050505030304" pitchFamily="18" charset="0"/>
                      </a:endParaRPr>
                    </a:p>
                  </a:txBody>
                  <a:tcPr/>
                </a:tc>
                <a:extLst>
                  <a:ext uri="{0D108BD9-81ED-4DB2-BD59-A6C34878D82A}">
                    <a16:rowId xmlns:a16="http://schemas.microsoft.com/office/drawing/2014/main" val="3248246267"/>
                  </a:ext>
                </a:extLst>
              </a:tr>
            </a:tbl>
          </a:graphicData>
        </a:graphic>
      </p:graphicFrame>
    </p:spTree>
    <p:extLst>
      <p:ext uri="{BB962C8B-B14F-4D97-AF65-F5344CB8AC3E}">
        <p14:creationId xmlns:p14="http://schemas.microsoft.com/office/powerpoint/2010/main" val="2227110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flipV="1">
            <a:off x="0" y="1258236"/>
            <a:ext cx="9144000" cy="34325"/>
          </a:xfrm>
          <a:prstGeom prst="rect">
            <a:avLst/>
          </a:prstGeom>
          <a:solidFill>
            <a:srgbClr val="004A8B"/>
          </a:solidFill>
          <a:ln>
            <a:noFill/>
          </a:ln>
          <a:effectLst/>
        </p:spPr>
        <p:txBody>
          <a:bodyPr vert="horz" wrap="square" lIns="27461" tIns="27461" rIns="27461" bIns="27461" numCol="1" anchor="t" anchorCtr="0" compatLnSpc="1">
            <a:prstTxWarp prst="textNoShape">
              <a:avLst/>
            </a:prstTxWarp>
          </a:bodyPr>
          <a:lstStyle/>
          <a:p>
            <a:endParaRPr lang="en-US" sz="1351"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569" y="259340"/>
            <a:ext cx="789492" cy="773474"/>
          </a:xfrm>
          <a:prstGeom prst="rect">
            <a:avLst/>
          </a:prstGeom>
        </p:spPr>
      </p:pic>
      <p:sp>
        <p:nvSpPr>
          <p:cNvPr id="2" name="Rectangle 1"/>
          <p:cNvSpPr/>
          <p:nvPr/>
        </p:nvSpPr>
        <p:spPr>
          <a:xfrm>
            <a:off x="457200" y="304129"/>
            <a:ext cx="8414231" cy="954107"/>
          </a:xfrm>
          <a:prstGeom prst="rect">
            <a:avLst/>
          </a:prstGeom>
        </p:spPr>
        <p:txBody>
          <a:bodyPr wrap="square">
            <a:spAutoFit/>
          </a:bodyPr>
          <a:lstStyle/>
          <a:p>
            <a:pPr algn="r"/>
            <a:r>
              <a:rPr lang="en-US" sz="2800" b="1" cap="small" dirty="0">
                <a:ln w="0"/>
                <a:latin typeface="Century Gothic" panose="020B0502020202020204" pitchFamily="34" charset="0"/>
              </a:rPr>
              <a:t>POTENTIAL FEDERAL PERMITS/APPROVALS (EXCLUDING FERC)</a:t>
            </a:r>
          </a:p>
        </p:txBody>
      </p:sp>
      <p:graphicFrame>
        <p:nvGraphicFramePr>
          <p:cNvPr id="5" name="Table 4">
            <a:extLst>
              <a:ext uri="{FF2B5EF4-FFF2-40B4-BE49-F238E27FC236}">
                <a16:creationId xmlns:a16="http://schemas.microsoft.com/office/drawing/2014/main" id="{266FB27F-5DF4-C5A7-BA23-5EC1BE13A009}"/>
              </a:ext>
            </a:extLst>
          </p:cNvPr>
          <p:cNvGraphicFramePr>
            <a:graphicFrameLocks noGrp="1"/>
          </p:cNvGraphicFramePr>
          <p:nvPr>
            <p:extLst>
              <p:ext uri="{D42A27DB-BD31-4B8C-83A1-F6EECF244321}">
                <p14:modId xmlns:p14="http://schemas.microsoft.com/office/powerpoint/2010/main" val="940409630"/>
              </p:ext>
            </p:extLst>
          </p:nvPr>
        </p:nvGraphicFramePr>
        <p:xfrm>
          <a:off x="257329" y="1371600"/>
          <a:ext cx="8598862" cy="2011680"/>
        </p:xfrm>
        <a:graphic>
          <a:graphicData uri="http://schemas.openxmlformats.org/drawingml/2006/table">
            <a:tbl>
              <a:tblPr firstRow="1" bandRow="1">
                <a:tableStyleId>{5C22544A-7EE6-4342-B048-85BDC9FD1C3A}</a:tableStyleId>
              </a:tblPr>
              <a:tblGrid>
                <a:gridCol w="1734633">
                  <a:extLst>
                    <a:ext uri="{9D8B030D-6E8A-4147-A177-3AD203B41FA5}">
                      <a16:colId xmlns:a16="http://schemas.microsoft.com/office/drawing/2014/main" val="1233392908"/>
                    </a:ext>
                  </a:extLst>
                </a:gridCol>
                <a:gridCol w="2503838">
                  <a:extLst>
                    <a:ext uri="{9D8B030D-6E8A-4147-A177-3AD203B41FA5}">
                      <a16:colId xmlns:a16="http://schemas.microsoft.com/office/drawing/2014/main" val="2164724010"/>
                    </a:ext>
                  </a:extLst>
                </a:gridCol>
                <a:gridCol w="1676400">
                  <a:extLst>
                    <a:ext uri="{9D8B030D-6E8A-4147-A177-3AD203B41FA5}">
                      <a16:colId xmlns:a16="http://schemas.microsoft.com/office/drawing/2014/main" val="3708698968"/>
                    </a:ext>
                  </a:extLst>
                </a:gridCol>
                <a:gridCol w="2683991">
                  <a:extLst>
                    <a:ext uri="{9D8B030D-6E8A-4147-A177-3AD203B41FA5}">
                      <a16:colId xmlns:a16="http://schemas.microsoft.com/office/drawing/2014/main" val="2048021084"/>
                    </a:ext>
                  </a:extLst>
                </a:gridCol>
              </a:tblGrid>
              <a:tr h="354171">
                <a:tc>
                  <a:txBody>
                    <a:bodyPr/>
                    <a:lstStyle/>
                    <a:p>
                      <a:r>
                        <a:rPr lang="en-US" dirty="0"/>
                        <a:t>Relevant Law</a:t>
                      </a:r>
                    </a:p>
                  </a:txBody>
                  <a:tcPr/>
                </a:tc>
                <a:tc>
                  <a:txBody>
                    <a:bodyPr/>
                    <a:lstStyle/>
                    <a:p>
                      <a:r>
                        <a:rPr lang="en-US" dirty="0"/>
                        <a:t>When Required?</a:t>
                      </a:r>
                    </a:p>
                  </a:txBody>
                  <a:tcPr/>
                </a:tc>
                <a:tc>
                  <a:txBody>
                    <a:bodyPr/>
                    <a:lstStyle/>
                    <a:p>
                      <a:r>
                        <a:rPr lang="en-US" dirty="0"/>
                        <a:t>Consequence?</a:t>
                      </a:r>
                    </a:p>
                  </a:txBody>
                  <a:tcPr/>
                </a:tc>
                <a:tc>
                  <a:txBody>
                    <a:bodyPr/>
                    <a:lstStyle/>
                    <a:p>
                      <a:r>
                        <a:rPr lang="en-US" dirty="0"/>
                        <a:t>How Often?</a:t>
                      </a:r>
                    </a:p>
                  </a:txBody>
                  <a:tcPr/>
                </a:tc>
                <a:extLst>
                  <a:ext uri="{0D108BD9-81ED-4DB2-BD59-A6C34878D82A}">
                    <a16:rowId xmlns:a16="http://schemas.microsoft.com/office/drawing/2014/main" val="2244007517"/>
                  </a:ext>
                </a:extLst>
              </a:tr>
              <a:tr h="477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Palatino Linotype" panose="02040502050505030304" pitchFamily="18" charset="0"/>
                          <a:ea typeface="Calibri" panose="020F0502020204030204" pitchFamily="34" charset="0"/>
                          <a:cs typeface="Times New Roman" panose="02020603050405020304" pitchFamily="18" charset="0"/>
                        </a:rPr>
                        <a:t>Endangered Species Act (ESA) Section 7 Consultation</a:t>
                      </a:r>
                    </a:p>
                  </a:txBody>
                  <a:tcPr/>
                </a:tc>
                <a:tc>
                  <a:txBody>
                    <a:bodyPr/>
                    <a:lstStyle/>
                    <a:p>
                      <a:r>
                        <a:rPr lang="en-US" sz="1200" dirty="0">
                          <a:latin typeface="Palatino Linotype" panose="02040502050505030304" pitchFamily="18" charset="0"/>
                        </a:rPr>
                        <a:t>Federal agencies consult with USFWS for federal action that may impact threatened or endangered species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alatino Linotype" panose="02040502050505030304" pitchFamily="18" charset="0"/>
                        </a:rPr>
                        <a:t>Can take years</a:t>
                      </a:r>
                    </a:p>
                    <a:p>
                      <a:endParaRPr lang="en-US" sz="1200" dirty="0">
                        <a:latin typeface="Palatino Linotype" panose="0204050205050503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alatino Linotype" panose="02040502050505030304" pitchFamily="18" charset="0"/>
                        </a:rPr>
                        <a:t>Rare/Never. Due to size and location of projects. Desktop review; </a:t>
                      </a:r>
                      <a:r>
                        <a:rPr lang="en-US" sz="1200" dirty="0" err="1">
                          <a:latin typeface="Palatino Linotype" panose="02040502050505030304" pitchFamily="18" charset="0"/>
                        </a:rPr>
                        <a:t>IPaC</a:t>
                      </a:r>
                      <a:endParaRPr lang="en-US" sz="1200" dirty="0">
                        <a:latin typeface="Palatino Linotype" panose="02040502050505030304" pitchFamily="18" charset="0"/>
                      </a:endParaRPr>
                    </a:p>
                  </a:txBody>
                  <a:tcPr/>
                </a:tc>
                <a:extLst>
                  <a:ext uri="{0D108BD9-81ED-4DB2-BD59-A6C34878D82A}">
                    <a16:rowId xmlns:a16="http://schemas.microsoft.com/office/drawing/2014/main" val="337900962"/>
                  </a:ext>
                </a:extLst>
              </a:tr>
              <a:tr h="489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Palatino Linotype" panose="02040502050505030304" pitchFamily="18" charset="0"/>
                          <a:ea typeface="Calibri" panose="020F0502020204030204" pitchFamily="34" charset="0"/>
                          <a:cs typeface="Times New Roman" panose="02020603050405020304" pitchFamily="18" charset="0"/>
                        </a:rPr>
                        <a:t>U.S. EPA Spill Prevention, Control, and Countermeasure (SPCC) Plan</a:t>
                      </a:r>
                    </a:p>
                  </a:txBody>
                  <a:tcPr/>
                </a:tc>
                <a:tc>
                  <a:txBody>
                    <a:bodyPr/>
                    <a:lstStyle/>
                    <a:p>
                      <a:r>
                        <a:rPr lang="en-US" sz="1200" dirty="0">
                          <a:latin typeface="Palatino Linotype" panose="02040502050505030304" pitchFamily="18" charset="0"/>
                        </a:rPr>
                        <a:t>Sites with above ground oil storage of at least 1,320 gallons (buried &gt; 42,000 gallons).</a:t>
                      </a:r>
                    </a:p>
                  </a:txBody>
                  <a:tcPr/>
                </a:tc>
                <a:tc>
                  <a:txBody>
                    <a:bodyPr/>
                    <a:lstStyle/>
                    <a:p>
                      <a:r>
                        <a:rPr lang="en-US" sz="1200" dirty="0">
                          <a:latin typeface="Palatino Linotype" panose="02040502050505030304" pitchFamily="18" charset="0"/>
                        </a:rPr>
                        <a:t>Prepare SPCC plans for sites.</a:t>
                      </a:r>
                    </a:p>
                  </a:txBody>
                  <a:tcPr/>
                </a:tc>
                <a:tc>
                  <a:txBody>
                    <a:bodyPr/>
                    <a:lstStyle/>
                    <a:p>
                      <a:r>
                        <a:rPr lang="en-US" sz="1200" dirty="0">
                          <a:latin typeface="Palatino Linotype" panose="02040502050505030304" pitchFamily="18" charset="0"/>
                        </a:rPr>
                        <a:t>Construction reports if needed. Depends on oil quantities at sites.</a:t>
                      </a:r>
                    </a:p>
                  </a:txBody>
                  <a:tcPr/>
                </a:tc>
                <a:extLst>
                  <a:ext uri="{0D108BD9-81ED-4DB2-BD59-A6C34878D82A}">
                    <a16:rowId xmlns:a16="http://schemas.microsoft.com/office/drawing/2014/main" val="62086526"/>
                  </a:ext>
                </a:extLst>
              </a:tr>
            </a:tbl>
          </a:graphicData>
        </a:graphic>
      </p:graphicFrame>
    </p:spTree>
    <p:extLst>
      <p:ext uri="{BB962C8B-B14F-4D97-AF65-F5344CB8AC3E}">
        <p14:creationId xmlns:p14="http://schemas.microsoft.com/office/powerpoint/2010/main" val="1041024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A4B066-9993-40EE-975E-D8EA69FF3738}"/>
              </a:ext>
            </a:extLst>
          </p:cNvPr>
          <p:cNvSpPr>
            <a:spLocks noGrp="1"/>
          </p:cNvSpPr>
          <p:nvPr>
            <p:ph type="title"/>
          </p:nvPr>
        </p:nvSpPr>
        <p:spPr>
          <a:xfrm>
            <a:off x="1600200" y="590113"/>
            <a:ext cx="7227725" cy="763879"/>
          </a:xfrm>
        </p:spPr>
        <p:txBody>
          <a:bodyPr>
            <a:normAutofit/>
          </a:bodyPr>
          <a:lstStyle/>
          <a:p>
            <a:pPr algn="r"/>
            <a:r>
              <a:rPr lang="en-US" sz="3600" b="1" cap="small" dirty="0">
                <a:ln w="0"/>
                <a:latin typeface="Century Gothic" panose="020B0502020202020204" pitchFamily="34" charset="0"/>
              </a:rPr>
              <a:t>FERC PERMITS/APPROVALS</a:t>
            </a:r>
          </a:p>
        </p:txBody>
      </p:sp>
      <p:sp>
        <p:nvSpPr>
          <p:cNvPr id="2" name="Content Placeholder 1">
            <a:extLst>
              <a:ext uri="{FF2B5EF4-FFF2-40B4-BE49-F238E27FC236}">
                <a16:creationId xmlns:a16="http://schemas.microsoft.com/office/drawing/2014/main" id="{E17D6A33-8724-449C-AB3C-37D4EB35A962}"/>
              </a:ext>
            </a:extLst>
          </p:cNvPr>
          <p:cNvSpPr>
            <a:spLocks noGrp="1"/>
          </p:cNvSpPr>
          <p:nvPr>
            <p:ph idx="1"/>
          </p:nvPr>
        </p:nvSpPr>
        <p:spPr/>
        <p:txBody>
          <a:bodyPr/>
          <a:lstStyle/>
          <a:p>
            <a:pPr marL="0" marR="0" indent="0" algn="l" rtl="0" eaLnBrk="1" fontAlgn="auto" latinLnBrk="0" hangingPunct="1">
              <a:spcBef>
                <a:spcPts val="0"/>
              </a:spcBef>
              <a:spcAft>
                <a:spcPts val="0"/>
              </a:spcAft>
            </a:pPr>
            <a:r>
              <a:rPr lang="en-US" sz="1800" b="1" i="0" u="none" strike="noStrike" kern="1200"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Public Utility Regulatory Policies Act of 1978 (PURPA)</a:t>
            </a:r>
            <a:endParaRPr lang="en-US" sz="1800" b="0" i="0" u="none" strike="noStrike" dirty="0">
              <a:effectLst/>
              <a:latin typeface="Arial" panose="020B0604020202020204" pitchFamily="34" charset="0"/>
            </a:endParaRPr>
          </a:p>
          <a:p>
            <a:endParaRPr lang="en-US" dirty="0"/>
          </a:p>
        </p:txBody>
      </p:sp>
      <p:sp>
        <p:nvSpPr>
          <p:cNvPr id="3" name="Slide Number Placeholder 2">
            <a:extLst>
              <a:ext uri="{FF2B5EF4-FFF2-40B4-BE49-F238E27FC236}">
                <a16:creationId xmlns:a16="http://schemas.microsoft.com/office/drawing/2014/main" id="{1C518757-666F-4F44-A295-4E6123622AE6}"/>
              </a:ext>
            </a:extLst>
          </p:cNvPr>
          <p:cNvSpPr>
            <a:spLocks noGrp="1"/>
          </p:cNvSpPr>
          <p:nvPr>
            <p:ph type="sldNum" sz="quarter" idx="12"/>
          </p:nvPr>
        </p:nvSpPr>
        <p:spPr/>
        <p:txBody>
          <a:bodyPr/>
          <a:lstStyle/>
          <a:p>
            <a:pPr defTabSz="342900"/>
            <a:fld id="{4EC93DFA-70F6-4220-86AB-AD3183C08C91}" type="slidenum">
              <a:rPr lang="en-US" sz="1350">
                <a:solidFill>
                  <a:prstClr val="black"/>
                </a:solidFill>
              </a:rPr>
              <a:pPr defTabSz="342900"/>
              <a:t>8</a:t>
            </a:fld>
            <a:endParaRPr lang="en-US" sz="1350" dirty="0">
              <a:solidFill>
                <a:prstClr val="black"/>
              </a:solidFill>
            </a:endParaRPr>
          </a:p>
        </p:txBody>
      </p:sp>
      <p:graphicFrame>
        <p:nvGraphicFramePr>
          <p:cNvPr id="5" name="Table 4">
            <a:extLst>
              <a:ext uri="{FF2B5EF4-FFF2-40B4-BE49-F238E27FC236}">
                <a16:creationId xmlns:a16="http://schemas.microsoft.com/office/drawing/2014/main" id="{1DD6D425-16A2-268E-42C0-03FCA7F017C7}"/>
              </a:ext>
            </a:extLst>
          </p:cNvPr>
          <p:cNvGraphicFramePr>
            <a:graphicFrameLocks noGrp="1"/>
          </p:cNvGraphicFramePr>
          <p:nvPr>
            <p:extLst>
              <p:ext uri="{D42A27DB-BD31-4B8C-83A1-F6EECF244321}">
                <p14:modId xmlns:p14="http://schemas.microsoft.com/office/powerpoint/2010/main" val="1051097410"/>
              </p:ext>
            </p:extLst>
          </p:nvPr>
        </p:nvGraphicFramePr>
        <p:xfrm>
          <a:off x="228600" y="1626870"/>
          <a:ext cx="8599325" cy="3604260"/>
        </p:xfrm>
        <a:graphic>
          <a:graphicData uri="http://schemas.openxmlformats.org/drawingml/2006/table">
            <a:tbl>
              <a:tblPr firstRow="1" bandRow="1">
                <a:tableStyleId>{5C22544A-7EE6-4342-B048-85BDC9FD1C3A}</a:tableStyleId>
              </a:tblPr>
              <a:tblGrid>
                <a:gridCol w="1107040">
                  <a:extLst>
                    <a:ext uri="{9D8B030D-6E8A-4147-A177-3AD203B41FA5}">
                      <a16:colId xmlns:a16="http://schemas.microsoft.com/office/drawing/2014/main" val="4200047612"/>
                    </a:ext>
                  </a:extLst>
                </a:gridCol>
                <a:gridCol w="2688525">
                  <a:extLst>
                    <a:ext uri="{9D8B030D-6E8A-4147-A177-3AD203B41FA5}">
                      <a16:colId xmlns:a16="http://schemas.microsoft.com/office/drawing/2014/main" val="2677695701"/>
                    </a:ext>
                  </a:extLst>
                </a:gridCol>
                <a:gridCol w="2767599">
                  <a:extLst>
                    <a:ext uri="{9D8B030D-6E8A-4147-A177-3AD203B41FA5}">
                      <a16:colId xmlns:a16="http://schemas.microsoft.com/office/drawing/2014/main" val="3691227410"/>
                    </a:ext>
                  </a:extLst>
                </a:gridCol>
                <a:gridCol w="2036161">
                  <a:extLst>
                    <a:ext uri="{9D8B030D-6E8A-4147-A177-3AD203B41FA5}">
                      <a16:colId xmlns:a16="http://schemas.microsoft.com/office/drawing/2014/main" val="3432870684"/>
                    </a:ext>
                  </a:extLst>
                </a:gridCol>
              </a:tblGrid>
              <a:tr h="375678">
                <a:tc>
                  <a:txBody>
                    <a:bodyPr/>
                    <a:lstStyle/>
                    <a:p>
                      <a:r>
                        <a:rPr lang="en-US" dirty="0"/>
                        <a:t>Relevant Law</a:t>
                      </a:r>
                    </a:p>
                  </a:txBody>
                  <a:tcPr/>
                </a:tc>
                <a:tc>
                  <a:txBody>
                    <a:bodyPr/>
                    <a:lstStyle/>
                    <a:p>
                      <a:r>
                        <a:rPr lang="en-US" dirty="0"/>
                        <a:t>When Required?</a:t>
                      </a:r>
                    </a:p>
                  </a:txBody>
                  <a:tcPr/>
                </a:tc>
                <a:tc>
                  <a:txBody>
                    <a:bodyPr/>
                    <a:lstStyle/>
                    <a:p>
                      <a:r>
                        <a:rPr lang="en-US" dirty="0"/>
                        <a:t>Consequence?</a:t>
                      </a:r>
                    </a:p>
                  </a:txBody>
                  <a:tcPr/>
                </a:tc>
                <a:tc>
                  <a:txBody>
                    <a:bodyPr/>
                    <a:lstStyle/>
                    <a:p>
                      <a:r>
                        <a:rPr lang="en-US" dirty="0"/>
                        <a:t>How often?</a:t>
                      </a:r>
                    </a:p>
                  </a:txBody>
                  <a:tcPr/>
                </a:tc>
                <a:extLst>
                  <a:ext uri="{0D108BD9-81ED-4DB2-BD59-A6C34878D82A}">
                    <a16:rowId xmlns:a16="http://schemas.microsoft.com/office/drawing/2014/main" val="3911415831"/>
                  </a:ext>
                </a:extLst>
              </a:tr>
              <a:tr h="118939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latin typeface="Palatino Linotype" panose="02040502050505030304" pitchFamily="18" charset="0"/>
                          <a:ea typeface="Calibri" panose="020F0502020204030204" pitchFamily="34" charset="0"/>
                          <a:cs typeface="Times New Roman" panose="02020603050405020304" pitchFamily="18" charset="0"/>
                        </a:rPr>
                        <a:t>Federal Power Act</a:t>
                      </a:r>
                    </a:p>
                    <a:p>
                      <a:endParaRPr lang="en-US" dirty="0"/>
                    </a:p>
                  </a:txBody>
                  <a:tcPr/>
                </a:tc>
                <a:tc>
                  <a:txBody>
                    <a:bodyPr/>
                    <a:lstStyle/>
                    <a:p>
                      <a:r>
                        <a:rPr lang="en-US" dirty="0">
                          <a:latin typeface="Palatino Linotype" panose="02040502050505030304" pitchFamily="18" charset="0"/>
                        </a:rPr>
                        <a:t>If own or operate facilities subject to the jurisdiction of FERC. FERC jurisdiction if there is the transmission of electric energy in interstate commerce or sale of electric energy at wholesale. Wholesale = sale for resale</a:t>
                      </a:r>
                    </a:p>
                  </a:txBody>
                  <a:tcPr/>
                </a:tc>
                <a:tc>
                  <a:txBody>
                    <a:bodyPr/>
                    <a:lstStyle/>
                    <a:p>
                      <a:r>
                        <a:rPr lang="en-US" dirty="0">
                          <a:latin typeface="Palatino Linotype" panose="02040502050505030304" pitchFamily="18" charset="0"/>
                        </a:rPr>
                        <a:t>Lots of regulation. FERC approval for mergers &amp; acquisitions (§ 203), FERC market-based rate approval (§ 205; § 206), interlocking directorate obligations (§305), etc.</a:t>
                      </a:r>
                    </a:p>
                  </a:txBody>
                  <a:tcPr/>
                </a:tc>
                <a:tc>
                  <a:txBody>
                    <a:bodyPr/>
                    <a:lstStyle/>
                    <a:p>
                      <a:r>
                        <a:rPr lang="en-US" dirty="0">
                          <a:latin typeface="Palatino Linotype" panose="02040502050505030304" pitchFamily="18" charset="0"/>
                        </a:rPr>
                        <a:t>Always. Have to look at every project to see if exemption exists.</a:t>
                      </a:r>
                    </a:p>
                  </a:txBody>
                  <a:tcPr/>
                </a:tc>
                <a:extLst>
                  <a:ext uri="{0D108BD9-81ED-4DB2-BD59-A6C34878D82A}">
                    <a16:rowId xmlns:a16="http://schemas.microsoft.com/office/drawing/2014/main" val="557478018"/>
                  </a:ext>
                </a:extLst>
              </a:tr>
              <a:tr h="11441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latin typeface="Palatino Linotype" panose="02040502050505030304" pitchFamily="18" charset="0"/>
                          <a:ea typeface="Calibri" panose="020F0502020204030204" pitchFamily="34" charset="0"/>
                          <a:cs typeface="Times New Roman" panose="02020603050405020304" pitchFamily="18" charset="0"/>
                        </a:rPr>
                        <a:t>Public Utility Holding Company Act</a:t>
                      </a:r>
                      <a:endParaRPr lang="en-US" sz="1400" b="1" dirty="0">
                        <a:latin typeface="Palatino Linotype" panose="02040502050505030304" pitchFamily="18" charset="0"/>
                      </a:endParaRPr>
                    </a:p>
                    <a:p>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latin typeface="Palatino Linotype" panose="02040502050505030304" pitchFamily="18" charset="0"/>
                        </a:rPr>
                        <a:t>If own or operate facilities used for generation, transmission, or distribution of electricity for sale. </a:t>
                      </a:r>
                    </a:p>
                    <a:p>
                      <a:endParaRPr lang="en-US" dirty="0"/>
                    </a:p>
                  </a:txBody>
                  <a:tcPr/>
                </a:tc>
                <a:tc>
                  <a:txBody>
                    <a:bodyPr/>
                    <a:lstStyle/>
                    <a:p>
                      <a:r>
                        <a:rPr lang="en-US" dirty="0">
                          <a:latin typeface="Palatino Linotype" panose="02040502050505030304" pitchFamily="18" charset="0"/>
                        </a:rPr>
                        <a:t>Entities that do this and/or any entity that owns 10% or more of such entity has to maintain books and records in accordance with FERC accounting standards. Intrusive and investors hate it.</a:t>
                      </a:r>
                    </a:p>
                  </a:txBody>
                  <a:tcPr/>
                </a:tc>
                <a:tc>
                  <a:txBody>
                    <a:bodyPr/>
                    <a:lstStyle/>
                    <a:p>
                      <a:r>
                        <a:rPr lang="en-US" dirty="0">
                          <a:latin typeface="Palatino Linotype" panose="02040502050505030304" pitchFamily="18" charset="0"/>
                        </a:rPr>
                        <a:t>Always. Have to look at every project to see if exemption exists.</a:t>
                      </a:r>
                    </a:p>
                  </a:txBody>
                  <a:tcPr/>
                </a:tc>
                <a:extLst>
                  <a:ext uri="{0D108BD9-81ED-4DB2-BD59-A6C34878D82A}">
                    <a16:rowId xmlns:a16="http://schemas.microsoft.com/office/drawing/2014/main" val="420573644"/>
                  </a:ext>
                </a:extLst>
              </a:tr>
            </a:tbl>
          </a:graphicData>
        </a:graphic>
      </p:graphicFrame>
      <p:sp>
        <p:nvSpPr>
          <p:cNvPr id="6" name="TextBox 5">
            <a:extLst>
              <a:ext uri="{FF2B5EF4-FFF2-40B4-BE49-F238E27FC236}">
                <a16:creationId xmlns:a16="http://schemas.microsoft.com/office/drawing/2014/main" id="{2199F1CE-7AF1-C196-0702-CA99A1D4F6AE}"/>
              </a:ext>
            </a:extLst>
          </p:cNvPr>
          <p:cNvSpPr txBox="1"/>
          <p:nvPr/>
        </p:nvSpPr>
        <p:spPr>
          <a:xfrm>
            <a:off x="904875" y="5128058"/>
            <a:ext cx="7334250" cy="1200329"/>
          </a:xfrm>
          <a:prstGeom prst="rect">
            <a:avLst/>
          </a:prstGeom>
          <a:noFill/>
          <a:ln>
            <a:noFill/>
          </a:ln>
        </p:spPr>
        <p:txBody>
          <a:bodyPr wrap="square" rtlCol="0">
            <a:spAutoFit/>
          </a:bodyPr>
          <a:lstStyle/>
          <a:p>
            <a:pPr algn="ctr"/>
            <a:endParaRPr lang="en-US" sz="1800" b="1" u="sng" dirty="0">
              <a:solidFill>
                <a:schemeClr val="accent1">
                  <a:lumMod val="75000"/>
                </a:schemeClr>
              </a:solidFill>
              <a:latin typeface="Palatino Linotype" panose="02040502050505030304" pitchFamily="18" charset="0"/>
              <a:ea typeface="Calibri" panose="020F0502020204030204" pitchFamily="34" charset="0"/>
              <a:cs typeface="Times New Roman" panose="02020603050405020304" pitchFamily="18" charset="0"/>
            </a:endParaRPr>
          </a:p>
          <a:p>
            <a:pPr algn="ctr"/>
            <a:r>
              <a:rPr lang="en-US" sz="1800" b="1" u="sng" dirty="0">
                <a:latin typeface="Palatino Linotype" panose="02040502050505030304" pitchFamily="18" charset="0"/>
                <a:ea typeface="Calibri" panose="020F0502020204030204" pitchFamily="34" charset="0"/>
                <a:cs typeface="Times New Roman" panose="02020603050405020304" pitchFamily="18" charset="0"/>
              </a:rPr>
              <a:t>The Public Utility Regulatory Policies Act of 1978 (PURPA) grants very important exemptions to these laws.</a:t>
            </a:r>
            <a:endParaRPr lang="en-US" sz="1800" dirty="0">
              <a:latin typeface="Palatino Linotype" panose="02040502050505030304" pitchFamily="18" charset="0"/>
              <a:ea typeface="Calibri" panose="020F0502020204030204" pitchFamily="34" charset="0"/>
              <a:cs typeface="Times New Roman" panose="02020603050405020304" pitchFamily="18" charset="0"/>
            </a:endParaRPr>
          </a:p>
          <a:p>
            <a:endParaRPr lang="en-US" dirty="0">
              <a:latin typeface="Palatino Linotype" panose="02040502050505030304" pitchFamily="18" charset="0"/>
            </a:endParaRPr>
          </a:p>
        </p:txBody>
      </p:sp>
    </p:spTree>
    <p:extLst>
      <p:ext uri="{BB962C8B-B14F-4D97-AF65-F5344CB8AC3E}">
        <p14:creationId xmlns:p14="http://schemas.microsoft.com/office/powerpoint/2010/main" val="2435135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flipV="1">
            <a:off x="0" y="1289535"/>
            <a:ext cx="9144000" cy="34325"/>
          </a:xfrm>
          <a:prstGeom prst="rect">
            <a:avLst/>
          </a:prstGeom>
          <a:solidFill>
            <a:srgbClr val="004A8B"/>
          </a:solidFill>
          <a:ln>
            <a:noFill/>
          </a:ln>
          <a:effectLst/>
        </p:spPr>
        <p:txBody>
          <a:bodyPr vert="horz" wrap="square" lIns="27461" tIns="27461" rIns="27461" bIns="27461" numCol="1" anchor="t" anchorCtr="0" compatLnSpc="1">
            <a:prstTxWarp prst="textNoShape">
              <a:avLst/>
            </a:prstTxWarp>
          </a:bodyPr>
          <a:lstStyle/>
          <a:p>
            <a:endParaRPr lang="en-US" sz="1351" dirty="0"/>
          </a:p>
        </p:txBody>
      </p:sp>
      <p:sp>
        <p:nvSpPr>
          <p:cNvPr id="10" name="TextBox 9"/>
          <p:cNvSpPr txBox="1"/>
          <p:nvPr/>
        </p:nvSpPr>
        <p:spPr>
          <a:xfrm>
            <a:off x="1998406" y="609600"/>
            <a:ext cx="6807942" cy="1069588"/>
          </a:xfrm>
          <a:prstGeom prst="rect">
            <a:avLst/>
          </a:prstGeom>
          <a:noFill/>
        </p:spPr>
        <p:txBody>
          <a:bodyPr wrap="square" lIns="68644" tIns="34322" rIns="68644" bIns="34322" rtlCol="0">
            <a:spAutoFit/>
          </a:bodyPr>
          <a:lstStyle/>
          <a:p>
            <a:pPr algn="r"/>
            <a:r>
              <a:rPr lang="en-US" sz="3600" b="1" cap="small" dirty="0">
                <a:ln w="0"/>
                <a:latin typeface="Century Gothic" panose="020B0502020202020204" pitchFamily="34" charset="0"/>
              </a:rPr>
              <a:t>PURPA</a:t>
            </a:r>
          </a:p>
          <a:p>
            <a:pPr algn="r"/>
            <a:endParaRPr lang="en-US" sz="2900" b="1" dirty="0">
              <a:ln w="0"/>
              <a:latin typeface="Century Gothic" panose="020B0502020202020204" pitchFamily="34" charset="0"/>
            </a:endParaRPr>
          </a:p>
        </p:txBody>
      </p:sp>
      <p:sp>
        <p:nvSpPr>
          <p:cNvPr id="9" name="TextBox 8"/>
          <p:cNvSpPr txBox="1"/>
          <p:nvPr/>
        </p:nvSpPr>
        <p:spPr>
          <a:xfrm>
            <a:off x="254730" y="1796733"/>
            <a:ext cx="8866692" cy="2554545"/>
          </a:xfrm>
          <a:prstGeom prst="rect">
            <a:avLst/>
          </a:prstGeom>
          <a:noFill/>
        </p:spPr>
        <p:txBody>
          <a:bodyPr wrap="square" rtlCol="0">
            <a:spAutoFit/>
          </a:bodyPr>
          <a:lstStyle/>
          <a:p>
            <a:r>
              <a:rPr lang="en-US" sz="1600" b="1" dirty="0">
                <a:latin typeface="Palatino Linotype" panose="02040502050505030304" pitchFamily="18" charset="0"/>
              </a:rPr>
              <a:t>Public Utility Regulatory Policies Act (PURPA) (</a:t>
            </a:r>
            <a:r>
              <a:rPr lang="en-US" sz="1600" dirty="0">
                <a:latin typeface="Palatino Linotype" panose="02040502050505030304" pitchFamily="18" charset="0"/>
              </a:rPr>
              <a:t>18 C.F.R. 292.101 - 18 C.F.R. 292.404)</a:t>
            </a:r>
            <a:endParaRPr lang="en-US" sz="1600" b="1" dirty="0">
              <a:latin typeface="Palatino Linotype" panose="02040502050505030304" pitchFamily="18" charset="0"/>
            </a:endParaRPr>
          </a:p>
          <a:p>
            <a:pPr marL="285750" indent="-285750">
              <a:buFont typeface="Arial" panose="020B0604020202020204" pitchFamily="34" charset="0"/>
              <a:buChar char="•"/>
            </a:pPr>
            <a:r>
              <a:rPr lang="en-US" sz="1600" dirty="0">
                <a:latin typeface="Palatino Linotype" panose="02040502050505030304" pitchFamily="18" charset="0"/>
              </a:rPr>
              <a:t>A 1978 federal statute.  </a:t>
            </a:r>
          </a:p>
          <a:p>
            <a:pPr marL="285750" indent="-285750">
              <a:buFont typeface="Arial" panose="020B0604020202020204" pitchFamily="34" charset="0"/>
              <a:buChar char="•"/>
            </a:pPr>
            <a:r>
              <a:rPr lang="en-US" sz="1600" dirty="0">
                <a:latin typeface="Palatino Linotype" panose="02040502050505030304" pitchFamily="18" charset="0"/>
              </a:rPr>
              <a:t>Obligates utilities to: </a:t>
            </a:r>
            <a:r>
              <a:rPr lang="en-US" sz="1600" b="1" dirty="0">
                <a:latin typeface="Palatino Linotype" panose="02040502050505030304" pitchFamily="18" charset="0"/>
              </a:rPr>
              <a:t>1)</a:t>
            </a:r>
            <a:r>
              <a:rPr lang="en-US" sz="1600" dirty="0">
                <a:latin typeface="Palatino Linotype" panose="02040502050505030304" pitchFamily="18" charset="0"/>
              </a:rPr>
              <a:t> purchase energy from qualifying facilities* (QFs) at avoided costs*, </a:t>
            </a:r>
            <a:r>
              <a:rPr lang="en-US" sz="1600" b="1" dirty="0">
                <a:latin typeface="Palatino Linotype" panose="02040502050505030304" pitchFamily="18" charset="0"/>
              </a:rPr>
              <a:t>2)</a:t>
            </a:r>
            <a:r>
              <a:rPr lang="en-US" sz="1600" dirty="0">
                <a:latin typeface="Palatino Linotype" panose="02040502050505030304" pitchFamily="18" charset="0"/>
              </a:rPr>
              <a:t> sell energy and capacity to QFs at nondiscriminatory rates, and </a:t>
            </a:r>
            <a:r>
              <a:rPr lang="en-US" sz="1600" b="1" dirty="0">
                <a:latin typeface="Palatino Linotype" panose="02040502050505030304" pitchFamily="18" charset="0"/>
              </a:rPr>
              <a:t>3)</a:t>
            </a:r>
            <a:r>
              <a:rPr lang="en-US" sz="1600" dirty="0">
                <a:latin typeface="Palatino Linotype" panose="02040502050505030304" pitchFamily="18" charset="0"/>
              </a:rPr>
              <a:t> allow QFs to interconnect </a:t>
            </a:r>
          </a:p>
          <a:p>
            <a:pPr marL="285750" indent="-285750">
              <a:buFont typeface="Arial" panose="020B0604020202020204" pitchFamily="34" charset="0"/>
              <a:buChar char="•"/>
            </a:pPr>
            <a:r>
              <a:rPr lang="en-US" sz="1600" dirty="0">
                <a:latin typeface="Palatino Linotype" panose="02040502050505030304" pitchFamily="18" charset="0"/>
              </a:rPr>
              <a:t>Avoided costs = the cost to the utility of generating its next incremental unit of electricity; </a:t>
            </a:r>
            <a:r>
              <a:rPr lang="en-US" sz="1600" i="1" dirty="0">
                <a:latin typeface="Palatino Linotype" panose="02040502050505030304" pitchFamily="18" charset="0"/>
              </a:rPr>
              <a:t>See </a:t>
            </a:r>
            <a:r>
              <a:rPr lang="en-US" sz="1600" dirty="0">
                <a:latin typeface="Palatino Linotype" panose="02040502050505030304" pitchFamily="18" charset="0"/>
              </a:rPr>
              <a:t>18 C.F.R 292.101(b)(6)</a:t>
            </a:r>
          </a:p>
          <a:p>
            <a:pPr marL="742950" lvl="1" indent="-285750">
              <a:buFont typeface="Arial" panose="020B0604020202020204" pitchFamily="34" charset="0"/>
              <a:buChar char="•"/>
            </a:pPr>
            <a:r>
              <a:rPr lang="en-US" sz="1600" dirty="0">
                <a:latin typeface="Palatino Linotype" panose="02040502050505030304" pitchFamily="18" charset="0"/>
              </a:rPr>
              <a:t>The cost to the utility of procuring generation in absence of QF</a:t>
            </a:r>
          </a:p>
          <a:p>
            <a:pPr marL="742950" lvl="1" indent="-285750">
              <a:buFont typeface="Arial" panose="020B0604020202020204" pitchFamily="34" charset="0"/>
              <a:buChar char="•"/>
            </a:pPr>
            <a:r>
              <a:rPr lang="en-US" sz="1600" dirty="0">
                <a:latin typeface="Palatino Linotype" panose="02040502050505030304" pitchFamily="18" charset="0"/>
              </a:rPr>
              <a:t>This calculation varies by utility and by state. Most often determined by market rates</a:t>
            </a:r>
          </a:p>
          <a:p>
            <a:pPr marL="285750" indent="-285750">
              <a:buFont typeface="Arial" panose="020B0604020202020204" pitchFamily="34" charset="0"/>
              <a:buChar char="•"/>
            </a:pPr>
            <a:r>
              <a:rPr lang="en-US" sz="1600" dirty="0">
                <a:latin typeface="Palatino Linotype" panose="02040502050505030304" pitchFamily="18" charset="0"/>
              </a:rPr>
              <a:t>Exempts QFs from certain state and federal laws</a:t>
            </a:r>
          </a:p>
          <a:p>
            <a:pPr marL="285750" indent="-285750">
              <a:buFont typeface="Arial" panose="020B0604020202020204" pitchFamily="34" charset="0"/>
              <a:buChar char="•"/>
            </a:pPr>
            <a:r>
              <a:rPr lang="en-US" sz="1600" dirty="0">
                <a:latin typeface="Palatino Linotype" panose="02040502050505030304" pitchFamily="18" charset="0"/>
              </a:rPr>
              <a:t>* A 2020 change to PURPA removed this obligation in many </a:t>
            </a:r>
            <a:r>
              <a:rPr lang="en-US" sz="1600" dirty="0" err="1">
                <a:latin typeface="Palatino Linotype" panose="02040502050505030304" pitchFamily="18" charset="0"/>
              </a:rPr>
              <a:t>circustances</a:t>
            </a:r>
            <a:endParaRPr lang="en-US" sz="1600" dirty="0">
              <a:latin typeface="Palatino Linotype" panose="02040502050505030304" pitchFamily="18" charset="0"/>
            </a:endParaRPr>
          </a:p>
        </p:txBody>
      </p:sp>
      <p:sp>
        <p:nvSpPr>
          <p:cNvPr id="14" name="TextBox 13"/>
          <p:cNvSpPr txBox="1"/>
          <p:nvPr/>
        </p:nvSpPr>
        <p:spPr>
          <a:xfrm>
            <a:off x="1998406" y="4491247"/>
            <a:ext cx="5639470" cy="1077218"/>
          </a:xfrm>
          <a:prstGeom prst="rect">
            <a:avLst/>
          </a:prstGeom>
          <a:noFill/>
        </p:spPr>
        <p:txBody>
          <a:bodyPr wrap="square" rtlCol="0">
            <a:spAutoFit/>
          </a:bodyPr>
          <a:lstStyle/>
          <a:p>
            <a:r>
              <a:rPr lang="en-US" sz="1600" b="1" dirty="0">
                <a:latin typeface="Palatino Linotype" panose="02040502050505030304" pitchFamily="18" charset="0"/>
              </a:rPr>
              <a:t>Takeaway</a:t>
            </a:r>
            <a:r>
              <a:rPr lang="en-US" sz="1600" dirty="0">
                <a:latin typeface="Palatino Linotype" panose="02040502050505030304" pitchFamily="18" charset="0"/>
              </a:rPr>
              <a:t>: </a:t>
            </a:r>
            <a:r>
              <a:rPr lang="en-US" sz="1600" u="sng" dirty="0">
                <a:latin typeface="Palatino Linotype" panose="02040502050505030304" pitchFamily="18" charset="0"/>
              </a:rPr>
              <a:t>PURPA is very important for our business model. </a:t>
            </a:r>
            <a:r>
              <a:rPr lang="en-US" sz="1600" dirty="0">
                <a:latin typeface="Palatino Linotype" panose="02040502050505030304" pitchFamily="18" charset="0"/>
              </a:rPr>
              <a:t>It protects our projects from discrimination by established utilities and exempts us from costly, complicated regulations.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308" y="261494"/>
            <a:ext cx="789492" cy="773474"/>
          </a:xfrm>
          <a:prstGeom prst="rect">
            <a:avLst/>
          </a:prstGeom>
        </p:spPr>
      </p:pic>
    </p:spTree>
    <p:extLst>
      <p:ext uri="{BB962C8B-B14F-4D97-AF65-F5344CB8AC3E}">
        <p14:creationId xmlns:p14="http://schemas.microsoft.com/office/powerpoint/2010/main" val="1628942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ne Energy Presentat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3C9D046F-4757-4FC9-96A1-F2D3119D7202}" vid="{44ED8137-4597-470A-8638-D6D18DC7BB9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24237</TotalTime>
  <Words>2142</Words>
  <Application>Microsoft Office PowerPoint</Application>
  <PresentationFormat>On-screen Show (4:3)</PresentationFormat>
  <Paragraphs>217</Paragraphs>
  <Slides>19</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Century Gothic</vt:lpstr>
      <vt:lpstr>Palatino Linotype</vt:lpstr>
      <vt:lpstr>Wingdings</vt:lpstr>
      <vt:lpstr>Office Theme</vt:lpstr>
      <vt:lpstr>One Energy Presentations</vt:lpstr>
      <vt:lpstr>PowerPoint Presentation</vt:lpstr>
      <vt:lpstr>PowerPoint Presentation</vt:lpstr>
      <vt:lpstr>PowerPoint Presentation</vt:lpstr>
      <vt:lpstr>PowerPoint Presentation</vt:lpstr>
      <vt:lpstr>OE PERMITTING TAKEAWAYS</vt:lpstr>
      <vt:lpstr>PowerPoint Presentation</vt:lpstr>
      <vt:lpstr>PowerPoint Presentation</vt:lpstr>
      <vt:lpstr>FERC PERMITS/APPROVALS</vt:lpstr>
      <vt:lpstr>PowerPoint Presentation</vt:lpstr>
      <vt:lpstr>PURPA EXEMPTIONS</vt:lpstr>
      <vt:lpstr>PURPA EXEMPTIONS</vt:lpstr>
      <vt:lpstr>PURPA EXAMPLE</vt:lpstr>
      <vt:lpstr>PURPA EXAMPLE (CONT.)</vt:lpstr>
      <vt:lpstr>PURPA EXAMPLE (CONT.)</vt:lpstr>
      <vt:lpstr>PURPA EXEMPTIONS</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Jereme Kent</dc:creator>
  <cp:lastModifiedBy>Katie Treadway</cp:lastModifiedBy>
  <cp:revision>311</cp:revision>
  <cp:lastPrinted>2016-06-06T21:26:03Z</cp:lastPrinted>
  <dcterms:created xsi:type="dcterms:W3CDTF">2015-02-09T16:25:34Z</dcterms:created>
  <dcterms:modified xsi:type="dcterms:W3CDTF">2024-03-19T15:25:14Z</dcterms:modified>
</cp:coreProperties>
</file>