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1" r:id="rId2"/>
    <p:sldId id="263" r:id="rId3"/>
    <p:sldId id="275" r:id="rId4"/>
    <p:sldId id="316" r:id="rId5"/>
    <p:sldId id="271" r:id="rId6"/>
    <p:sldId id="272" r:id="rId7"/>
    <p:sldId id="273" r:id="rId8"/>
    <p:sldId id="274" r:id="rId9"/>
    <p:sldId id="317" r:id="rId10"/>
    <p:sldId id="276" r:id="rId11"/>
    <p:sldId id="277" r:id="rId12"/>
    <p:sldId id="278" r:id="rId13"/>
    <p:sldId id="279" r:id="rId14"/>
    <p:sldId id="280" r:id="rId15"/>
    <p:sldId id="281" r:id="rId16"/>
    <p:sldId id="283" r:id="rId17"/>
    <p:sldId id="284" r:id="rId18"/>
    <p:sldId id="282" r:id="rId19"/>
    <p:sldId id="285" r:id="rId20"/>
    <p:sldId id="286" r:id="rId21"/>
    <p:sldId id="287" r:id="rId22"/>
    <p:sldId id="288" r:id="rId23"/>
    <p:sldId id="289" r:id="rId24"/>
    <p:sldId id="290" r:id="rId25"/>
    <p:sldId id="291" r:id="rId26"/>
    <p:sldId id="292" r:id="rId27"/>
    <p:sldId id="293" r:id="rId28"/>
    <p:sldId id="294" r:id="rId29"/>
    <p:sldId id="295" r:id="rId30"/>
    <p:sldId id="318" r:id="rId31"/>
    <p:sldId id="296" r:id="rId32"/>
    <p:sldId id="297" r:id="rId33"/>
    <p:sldId id="298" r:id="rId34"/>
    <p:sldId id="309" r:id="rId35"/>
    <p:sldId id="299" r:id="rId36"/>
    <p:sldId id="300" r:id="rId37"/>
    <p:sldId id="301" r:id="rId38"/>
    <p:sldId id="303" r:id="rId39"/>
    <p:sldId id="308" r:id="rId40"/>
    <p:sldId id="302" r:id="rId41"/>
    <p:sldId id="304" r:id="rId42"/>
    <p:sldId id="305" r:id="rId43"/>
    <p:sldId id="306" r:id="rId44"/>
    <p:sldId id="310" r:id="rId45"/>
    <p:sldId id="311" r:id="rId46"/>
    <p:sldId id="312" r:id="rId47"/>
    <p:sldId id="313" r:id="rId48"/>
    <p:sldId id="319" r:id="rId49"/>
    <p:sldId id="314" r:id="rId50"/>
    <p:sldId id="315"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5" r:id="rId66"/>
    <p:sldId id="336" r:id="rId67"/>
    <p:sldId id="270" r:id="rId68"/>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B7"/>
    <a:srgbClr val="690B0C"/>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57" autoAdjust="0"/>
  </p:normalViewPr>
  <p:slideViewPr>
    <p:cSldViewPr snapToGrid="0">
      <p:cViewPr>
        <p:scale>
          <a:sx n="100" d="100"/>
          <a:sy n="100" d="100"/>
        </p:scale>
        <p:origin x="852"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3/18/2024</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0% for wind</a:t>
            </a:r>
          </a:p>
        </p:txBody>
      </p:sp>
      <p:sp>
        <p:nvSpPr>
          <p:cNvPr id="4" name="Slide Number Placeholder 3"/>
          <p:cNvSpPr>
            <a:spLocks noGrp="1"/>
          </p:cNvSpPr>
          <p:nvPr>
            <p:ph type="sldNum" sz="quarter" idx="5"/>
          </p:nvPr>
        </p:nvSpPr>
        <p:spPr/>
        <p:txBody>
          <a:bodyPr/>
          <a:lstStyle/>
          <a:p>
            <a:fld id="{320F8B05-337B-4454-B558-930237D0DB5A}" type="slidenum">
              <a:rPr lang="en-US" smtClean="0"/>
              <a:t>11</a:t>
            </a:fld>
            <a:endParaRPr lang="en-US"/>
          </a:p>
        </p:txBody>
      </p:sp>
    </p:spTree>
    <p:extLst>
      <p:ext uri="{BB962C8B-B14F-4D97-AF65-F5344CB8AC3E}">
        <p14:creationId xmlns:p14="http://schemas.microsoft.com/office/powerpoint/2010/main" val="16801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Megawatt Scholarship - $5,000/WTG/year to a local </a:t>
            </a:r>
            <a:r>
              <a:rPr lang="en-US" dirty="0" err="1"/>
              <a:t>hs</a:t>
            </a:r>
            <a:r>
              <a:rPr lang="en-US" dirty="0"/>
              <a:t> senior going into STEM</a:t>
            </a:r>
          </a:p>
        </p:txBody>
      </p:sp>
      <p:sp>
        <p:nvSpPr>
          <p:cNvPr id="4" name="Slide Number Placeholder 3"/>
          <p:cNvSpPr>
            <a:spLocks noGrp="1"/>
          </p:cNvSpPr>
          <p:nvPr>
            <p:ph type="sldNum" sz="quarter" idx="5"/>
          </p:nvPr>
        </p:nvSpPr>
        <p:spPr/>
        <p:txBody>
          <a:bodyPr/>
          <a:lstStyle/>
          <a:p>
            <a:fld id="{320F8B05-337B-4454-B558-930237D0DB5A}" type="slidenum">
              <a:rPr lang="en-US" smtClean="0"/>
              <a:t>21</a:t>
            </a:fld>
            <a:endParaRPr lang="en-US"/>
          </a:p>
        </p:txBody>
      </p:sp>
    </p:spTree>
    <p:extLst>
      <p:ext uri="{BB962C8B-B14F-4D97-AF65-F5344CB8AC3E}">
        <p14:creationId xmlns:p14="http://schemas.microsoft.com/office/powerpoint/2010/main" val="363275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location-dependent. Each entity has their own rules on what would apply to the project (property tax, revenue, real, etc.). In the State of Ohio it is PILOT (Payment in Lieu of Taxes) which for wind is $6,000/MW/Year</a:t>
            </a:r>
          </a:p>
        </p:txBody>
      </p:sp>
      <p:sp>
        <p:nvSpPr>
          <p:cNvPr id="4" name="Slide Number Placeholder 3"/>
          <p:cNvSpPr>
            <a:spLocks noGrp="1"/>
          </p:cNvSpPr>
          <p:nvPr>
            <p:ph type="sldNum" sz="quarter" idx="5"/>
          </p:nvPr>
        </p:nvSpPr>
        <p:spPr/>
        <p:txBody>
          <a:bodyPr/>
          <a:lstStyle/>
          <a:p>
            <a:fld id="{320F8B05-337B-4454-B558-930237D0DB5A}" type="slidenum">
              <a:rPr lang="en-US" smtClean="0"/>
              <a:t>22</a:t>
            </a:fld>
            <a:endParaRPr lang="en-US"/>
          </a:p>
        </p:txBody>
      </p:sp>
    </p:spTree>
    <p:extLst>
      <p:ext uri="{BB962C8B-B14F-4D97-AF65-F5344CB8AC3E}">
        <p14:creationId xmlns:p14="http://schemas.microsoft.com/office/powerpoint/2010/main" val="293961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is the payment for annual legal fees and taxes to maintain the project/entity</a:t>
            </a:r>
          </a:p>
        </p:txBody>
      </p:sp>
      <p:sp>
        <p:nvSpPr>
          <p:cNvPr id="4" name="Slide Number Placeholder 3"/>
          <p:cNvSpPr>
            <a:spLocks noGrp="1"/>
          </p:cNvSpPr>
          <p:nvPr>
            <p:ph type="sldNum" sz="quarter" idx="5"/>
          </p:nvPr>
        </p:nvSpPr>
        <p:spPr/>
        <p:txBody>
          <a:bodyPr/>
          <a:lstStyle/>
          <a:p>
            <a:fld id="{320F8B05-337B-4454-B558-930237D0DB5A}" type="slidenum">
              <a:rPr lang="en-US" smtClean="0"/>
              <a:t>23</a:t>
            </a:fld>
            <a:endParaRPr lang="en-US"/>
          </a:p>
        </p:txBody>
      </p:sp>
    </p:spTree>
    <p:extLst>
      <p:ext uri="{BB962C8B-B14F-4D97-AF65-F5344CB8AC3E}">
        <p14:creationId xmlns:p14="http://schemas.microsoft.com/office/powerpoint/2010/main" val="155148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number factors in all NORDEX costs and OE costs to install</a:t>
            </a:r>
          </a:p>
        </p:txBody>
      </p:sp>
      <p:sp>
        <p:nvSpPr>
          <p:cNvPr id="4" name="Slide Number Placeholder 3"/>
          <p:cNvSpPr>
            <a:spLocks noGrp="1"/>
          </p:cNvSpPr>
          <p:nvPr>
            <p:ph type="sldNum" sz="quarter" idx="5"/>
          </p:nvPr>
        </p:nvSpPr>
        <p:spPr/>
        <p:txBody>
          <a:bodyPr/>
          <a:lstStyle/>
          <a:p>
            <a:fld id="{320F8B05-337B-4454-B558-930237D0DB5A}" type="slidenum">
              <a:rPr lang="en-US" smtClean="0"/>
              <a:t>24</a:t>
            </a:fld>
            <a:endParaRPr lang="en-US"/>
          </a:p>
        </p:txBody>
      </p:sp>
    </p:spTree>
    <p:extLst>
      <p:ext uri="{BB962C8B-B14F-4D97-AF65-F5344CB8AC3E}">
        <p14:creationId xmlns:p14="http://schemas.microsoft.com/office/powerpoint/2010/main" val="363619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change unless told to</a:t>
            </a:r>
          </a:p>
        </p:txBody>
      </p:sp>
      <p:sp>
        <p:nvSpPr>
          <p:cNvPr id="4" name="Slide Number Placeholder 3"/>
          <p:cNvSpPr>
            <a:spLocks noGrp="1"/>
          </p:cNvSpPr>
          <p:nvPr>
            <p:ph type="sldNum" sz="quarter" idx="5"/>
          </p:nvPr>
        </p:nvSpPr>
        <p:spPr/>
        <p:txBody>
          <a:bodyPr/>
          <a:lstStyle/>
          <a:p>
            <a:fld id="{320F8B05-337B-4454-B558-930237D0DB5A}" type="slidenum">
              <a:rPr lang="en-US" smtClean="0"/>
              <a:t>25</a:t>
            </a:fld>
            <a:endParaRPr lang="en-US"/>
          </a:p>
        </p:txBody>
      </p:sp>
    </p:spTree>
    <p:extLst>
      <p:ext uri="{BB962C8B-B14F-4D97-AF65-F5344CB8AC3E}">
        <p14:creationId xmlns:p14="http://schemas.microsoft.com/office/powerpoint/2010/main" val="175828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 Wind Projects are usually most financially attractive with ITC. True/false – calculates itself dependent on what is true</a:t>
            </a:r>
          </a:p>
        </p:txBody>
      </p:sp>
      <p:sp>
        <p:nvSpPr>
          <p:cNvPr id="4" name="Slide Number Placeholder 3"/>
          <p:cNvSpPr>
            <a:spLocks noGrp="1"/>
          </p:cNvSpPr>
          <p:nvPr>
            <p:ph type="sldNum" sz="quarter" idx="5"/>
          </p:nvPr>
        </p:nvSpPr>
        <p:spPr/>
        <p:txBody>
          <a:bodyPr/>
          <a:lstStyle/>
          <a:p>
            <a:fld id="{320F8B05-337B-4454-B558-930237D0DB5A}" type="slidenum">
              <a:rPr lang="en-US" smtClean="0"/>
              <a:t>26</a:t>
            </a:fld>
            <a:endParaRPr lang="en-US"/>
          </a:p>
        </p:txBody>
      </p:sp>
    </p:spTree>
    <p:extLst>
      <p:ext uri="{BB962C8B-B14F-4D97-AF65-F5344CB8AC3E}">
        <p14:creationId xmlns:p14="http://schemas.microsoft.com/office/powerpoint/2010/main" val="580095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Inflation Reduction Act the current ITC rate is 30%. 40% if you can prove American Made. IRS still defining what that means</a:t>
            </a:r>
          </a:p>
        </p:txBody>
      </p:sp>
      <p:sp>
        <p:nvSpPr>
          <p:cNvPr id="4" name="Slide Number Placeholder 3"/>
          <p:cNvSpPr>
            <a:spLocks noGrp="1"/>
          </p:cNvSpPr>
          <p:nvPr>
            <p:ph type="sldNum" sz="quarter" idx="5"/>
          </p:nvPr>
        </p:nvSpPr>
        <p:spPr/>
        <p:txBody>
          <a:bodyPr/>
          <a:lstStyle/>
          <a:p>
            <a:fld id="{320F8B05-337B-4454-B558-930237D0DB5A}" type="slidenum">
              <a:rPr lang="en-US" smtClean="0"/>
              <a:t>27</a:t>
            </a:fld>
            <a:endParaRPr lang="en-US"/>
          </a:p>
        </p:txBody>
      </p:sp>
    </p:spTree>
    <p:extLst>
      <p:ext uri="{BB962C8B-B14F-4D97-AF65-F5344CB8AC3E}">
        <p14:creationId xmlns:p14="http://schemas.microsoft.com/office/powerpoint/2010/main" val="141806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cents we expect our buyer to pay per dollar of credit</a:t>
            </a:r>
          </a:p>
        </p:txBody>
      </p:sp>
      <p:sp>
        <p:nvSpPr>
          <p:cNvPr id="4" name="Slide Number Placeholder 3"/>
          <p:cNvSpPr>
            <a:spLocks noGrp="1"/>
          </p:cNvSpPr>
          <p:nvPr>
            <p:ph type="sldNum" sz="quarter" idx="5"/>
          </p:nvPr>
        </p:nvSpPr>
        <p:spPr/>
        <p:txBody>
          <a:bodyPr/>
          <a:lstStyle/>
          <a:p>
            <a:fld id="{320F8B05-337B-4454-B558-930237D0DB5A}" type="slidenum">
              <a:rPr lang="en-US" smtClean="0"/>
              <a:t>28</a:t>
            </a:fld>
            <a:endParaRPr lang="en-US"/>
          </a:p>
        </p:txBody>
      </p:sp>
    </p:spTree>
    <p:extLst>
      <p:ext uri="{BB962C8B-B14F-4D97-AF65-F5344CB8AC3E}">
        <p14:creationId xmlns:p14="http://schemas.microsoft.com/office/powerpoint/2010/main" val="127307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returns on wind project to compare to other portions of the projects</a:t>
            </a:r>
          </a:p>
        </p:txBody>
      </p:sp>
      <p:sp>
        <p:nvSpPr>
          <p:cNvPr id="4" name="Slide Number Placeholder 3"/>
          <p:cNvSpPr>
            <a:spLocks noGrp="1"/>
          </p:cNvSpPr>
          <p:nvPr>
            <p:ph type="sldNum" sz="quarter" idx="5"/>
          </p:nvPr>
        </p:nvSpPr>
        <p:spPr/>
        <p:txBody>
          <a:bodyPr/>
          <a:lstStyle/>
          <a:p>
            <a:fld id="{320F8B05-337B-4454-B558-930237D0DB5A}" type="slidenum">
              <a:rPr lang="en-US" smtClean="0"/>
              <a:t>29</a:t>
            </a:fld>
            <a:endParaRPr lang="en-US"/>
          </a:p>
        </p:txBody>
      </p:sp>
    </p:spTree>
    <p:extLst>
      <p:ext uri="{BB962C8B-B14F-4D97-AF65-F5344CB8AC3E}">
        <p14:creationId xmlns:p14="http://schemas.microsoft.com/office/powerpoint/2010/main" val="4241324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31</a:t>
            </a:fld>
            <a:endParaRPr lang="en-US"/>
          </a:p>
        </p:txBody>
      </p:sp>
    </p:spTree>
    <p:extLst>
      <p:ext uri="{BB962C8B-B14F-4D97-AF65-F5344CB8AC3E}">
        <p14:creationId xmlns:p14="http://schemas.microsoft.com/office/powerpoint/2010/main" val="188446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the IE wind analysis or p50 from PPR. This number HAS to be logged in the wind log </a:t>
            </a:r>
          </a:p>
        </p:txBody>
      </p:sp>
      <p:sp>
        <p:nvSpPr>
          <p:cNvPr id="4" name="Slide Number Placeholder 3"/>
          <p:cNvSpPr>
            <a:spLocks noGrp="1"/>
          </p:cNvSpPr>
          <p:nvPr>
            <p:ph type="sldNum" sz="quarter" idx="5"/>
          </p:nvPr>
        </p:nvSpPr>
        <p:spPr/>
        <p:txBody>
          <a:bodyPr/>
          <a:lstStyle/>
          <a:p>
            <a:fld id="{320F8B05-337B-4454-B558-930237D0DB5A}" type="slidenum">
              <a:rPr lang="en-US" smtClean="0"/>
              <a:t>12</a:t>
            </a:fld>
            <a:endParaRPr lang="en-US"/>
          </a:p>
        </p:txBody>
      </p:sp>
    </p:spTree>
    <p:extLst>
      <p:ext uri="{BB962C8B-B14F-4D97-AF65-F5344CB8AC3E}">
        <p14:creationId xmlns:p14="http://schemas.microsoft.com/office/powerpoint/2010/main" val="130381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number is typically 1% </a:t>
            </a:r>
          </a:p>
        </p:txBody>
      </p:sp>
      <p:sp>
        <p:nvSpPr>
          <p:cNvPr id="4" name="Slide Number Placeholder 3"/>
          <p:cNvSpPr>
            <a:spLocks noGrp="1"/>
          </p:cNvSpPr>
          <p:nvPr>
            <p:ph type="sldNum" sz="quarter" idx="5"/>
          </p:nvPr>
        </p:nvSpPr>
        <p:spPr/>
        <p:txBody>
          <a:bodyPr/>
          <a:lstStyle/>
          <a:p>
            <a:fld id="{320F8B05-337B-4454-B558-930237D0DB5A}" type="slidenum">
              <a:rPr lang="en-US" smtClean="0"/>
              <a:t>32</a:t>
            </a:fld>
            <a:endParaRPr lang="en-US"/>
          </a:p>
        </p:txBody>
      </p:sp>
    </p:spTree>
    <p:extLst>
      <p:ext uri="{BB962C8B-B14F-4D97-AF65-F5344CB8AC3E}">
        <p14:creationId xmlns:p14="http://schemas.microsoft.com/office/powerpoint/2010/main" val="60390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number should come from PVsyst calcs</a:t>
            </a:r>
          </a:p>
        </p:txBody>
      </p:sp>
      <p:sp>
        <p:nvSpPr>
          <p:cNvPr id="4" name="Slide Number Placeholder 3"/>
          <p:cNvSpPr>
            <a:spLocks noGrp="1"/>
          </p:cNvSpPr>
          <p:nvPr>
            <p:ph type="sldNum" sz="quarter" idx="5"/>
          </p:nvPr>
        </p:nvSpPr>
        <p:spPr/>
        <p:txBody>
          <a:bodyPr/>
          <a:lstStyle/>
          <a:p>
            <a:fld id="{320F8B05-337B-4454-B558-930237D0DB5A}" type="slidenum">
              <a:rPr lang="en-US" smtClean="0"/>
              <a:t>33</a:t>
            </a:fld>
            <a:endParaRPr lang="en-US"/>
          </a:p>
        </p:txBody>
      </p:sp>
    </p:spTree>
    <p:extLst>
      <p:ext uri="{BB962C8B-B14F-4D97-AF65-F5344CB8AC3E}">
        <p14:creationId xmlns:p14="http://schemas.microsoft.com/office/powerpoint/2010/main" val="105848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ITC is selected from the wind section. Would execute the same</a:t>
            </a:r>
          </a:p>
        </p:txBody>
      </p:sp>
      <p:sp>
        <p:nvSpPr>
          <p:cNvPr id="4" name="Slide Number Placeholder 3"/>
          <p:cNvSpPr>
            <a:spLocks noGrp="1"/>
          </p:cNvSpPr>
          <p:nvPr>
            <p:ph type="sldNum" sz="quarter" idx="5"/>
          </p:nvPr>
        </p:nvSpPr>
        <p:spPr/>
        <p:txBody>
          <a:bodyPr/>
          <a:lstStyle/>
          <a:p>
            <a:fld id="{320F8B05-337B-4454-B558-930237D0DB5A}" type="slidenum">
              <a:rPr lang="en-US" smtClean="0"/>
              <a:t>34</a:t>
            </a:fld>
            <a:endParaRPr lang="en-US"/>
          </a:p>
        </p:txBody>
      </p:sp>
    </p:spTree>
    <p:extLst>
      <p:ext uri="{BB962C8B-B14F-4D97-AF65-F5344CB8AC3E}">
        <p14:creationId xmlns:p14="http://schemas.microsoft.com/office/powerpoint/2010/main" val="3059143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use the default in the template or use the monthly production numbers from PVsyst to come up with the quarterly factors and insert here</a:t>
            </a:r>
          </a:p>
        </p:txBody>
      </p:sp>
      <p:sp>
        <p:nvSpPr>
          <p:cNvPr id="4" name="Slide Number Placeholder 3"/>
          <p:cNvSpPr>
            <a:spLocks noGrp="1"/>
          </p:cNvSpPr>
          <p:nvPr>
            <p:ph type="sldNum" sz="quarter" idx="5"/>
          </p:nvPr>
        </p:nvSpPr>
        <p:spPr/>
        <p:txBody>
          <a:bodyPr/>
          <a:lstStyle/>
          <a:p>
            <a:fld id="{320F8B05-337B-4454-B558-930237D0DB5A}" type="slidenum">
              <a:rPr lang="en-US" smtClean="0"/>
              <a:t>35</a:t>
            </a:fld>
            <a:endParaRPr lang="en-US"/>
          </a:p>
        </p:txBody>
      </p:sp>
    </p:spTree>
    <p:extLst>
      <p:ext uri="{BB962C8B-B14F-4D97-AF65-F5344CB8AC3E}">
        <p14:creationId xmlns:p14="http://schemas.microsoft.com/office/powerpoint/2010/main" val="31121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number should equal the wind PPA rate unless we are offering multiple different rates which we usually don’t </a:t>
            </a:r>
          </a:p>
        </p:txBody>
      </p:sp>
      <p:sp>
        <p:nvSpPr>
          <p:cNvPr id="4" name="Slide Number Placeholder 3"/>
          <p:cNvSpPr>
            <a:spLocks noGrp="1"/>
          </p:cNvSpPr>
          <p:nvPr>
            <p:ph type="sldNum" sz="quarter" idx="5"/>
          </p:nvPr>
        </p:nvSpPr>
        <p:spPr/>
        <p:txBody>
          <a:bodyPr/>
          <a:lstStyle/>
          <a:p>
            <a:fld id="{320F8B05-337B-4454-B558-930237D0DB5A}" type="slidenum">
              <a:rPr lang="en-US" smtClean="0"/>
              <a:t>36</a:t>
            </a:fld>
            <a:endParaRPr lang="en-US"/>
          </a:p>
        </p:txBody>
      </p:sp>
    </p:spTree>
    <p:extLst>
      <p:ext uri="{BB962C8B-B14F-4D97-AF65-F5344CB8AC3E}">
        <p14:creationId xmlns:p14="http://schemas.microsoft.com/office/powerpoint/2010/main" val="1456537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location-dependent and what the REC market is in the RTO. We get this number from regulatory (updated quarterly).</a:t>
            </a:r>
          </a:p>
        </p:txBody>
      </p:sp>
      <p:sp>
        <p:nvSpPr>
          <p:cNvPr id="4" name="Slide Number Placeholder 3"/>
          <p:cNvSpPr>
            <a:spLocks noGrp="1"/>
          </p:cNvSpPr>
          <p:nvPr>
            <p:ph type="sldNum" sz="quarter" idx="5"/>
          </p:nvPr>
        </p:nvSpPr>
        <p:spPr/>
        <p:txBody>
          <a:bodyPr/>
          <a:lstStyle/>
          <a:p>
            <a:fld id="{320F8B05-337B-4454-B558-930237D0DB5A}" type="slidenum">
              <a:rPr lang="en-US" smtClean="0"/>
              <a:t>37</a:t>
            </a:fld>
            <a:endParaRPr lang="en-US"/>
          </a:p>
        </p:txBody>
      </p:sp>
    </p:spTree>
    <p:extLst>
      <p:ext uri="{BB962C8B-B14F-4D97-AF65-F5344CB8AC3E}">
        <p14:creationId xmlns:p14="http://schemas.microsoft.com/office/powerpoint/2010/main" val="2335358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provided by </a:t>
            </a:r>
            <a:r>
              <a:rPr lang="en-US" dirty="0" err="1"/>
              <a:t>Nooter</a:t>
            </a:r>
            <a:r>
              <a:rPr lang="en-US" dirty="0"/>
              <a:t> (solar contractor)</a:t>
            </a:r>
          </a:p>
        </p:txBody>
      </p:sp>
      <p:sp>
        <p:nvSpPr>
          <p:cNvPr id="4" name="Slide Number Placeholder 3"/>
          <p:cNvSpPr>
            <a:spLocks noGrp="1"/>
          </p:cNvSpPr>
          <p:nvPr>
            <p:ph type="sldNum" sz="quarter" idx="5"/>
          </p:nvPr>
        </p:nvSpPr>
        <p:spPr/>
        <p:txBody>
          <a:bodyPr/>
          <a:lstStyle/>
          <a:p>
            <a:fld id="{320F8B05-337B-4454-B558-930237D0DB5A}" type="slidenum">
              <a:rPr lang="en-US" smtClean="0"/>
              <a:t>40</a:t>
            </a:fld>
            <a:endParaRPr lang="en-US"/>
          </a:p>
        </p:txBody>
      </p:sp>
    </p:spTree>
    <p:extLst>
      <p:ext uri="{BB962C8B-B14F-4D97-AF65-F5344CB8AC3E}">
        <p14:creationId xmlns:p14="http://schemas.microsoft.com/office/powerpoint/2010/main" val="3322874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determined through conversations with </a:t>
            </a:r>
            <a:r>
              <a:rPr lang="en-US" dirty="0" err="1"/>
              <a:t>Nooter</a:t>
            </a:r>
            <a:r>
              <a:rPr lang="en-US" dirty="0"/>
              <a:t> (solar contractor)</a:t>
            </a:r>
          </a:p>
        </p:txBody>
      </p:sp>
      <p:sp>
        <p:nvSpPr>
          <p:cNvPr id="4" name="Slide Number Placeholder 3"/>
          <p:cNvSpPr>
            <a:spLocks noGrp="1"/>
          </p:cNvSpPr>
          <p:nvPr>
            <p:ph type="sldNum" sz="quarter" idx="5"/>
          </p:nvPr>
        </p:nvSpPr>
        <p:spPr/>
        <p:txBody>
          <a:bodyPr/>
          <a:lstStyle/>
          <a:p>
            <a:fld id="{320F8B05-337B-4454-B558-930237D0DB5A}" type="slidenum">
              <a:rPr lang="en-US" smtClean="0"/>
              <a:t>41</a:t>
            </a:fld>
            <a:endParaRPr lang="en-US"/>
          </a:p>
        </p:txBody>
      </p:sp>
    </p:spTree>
    <p:extLst>
      <p:ext uri="{BB962C8B-B14F-4D97-AF65-F5344CB8AC3E}">
        <p14:creationId xmlns:p14="http://schemas.microsoft.com/office/powerpoint/2010/main" val="1345186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for the project from loss of property and loss of revenue. </a:t>
            </a:r>
          </a:p>
          <a:p>
            <a:r>
              <a:rPr lang="en-US" dirty="0"/>
              <a:t>This formula is PD+BI</a:t>
            </a:r>
          </a:p>
          <a:p>
            <a:r>
              <a:rPr lang="en-US" dirty="0"/>
              <a:t>     PD = (Total CAPEX/100)*0.45</a:t>
            </a:r>
          </a:p>
          <a:p>
            <a:r>
              <a:rPr lang="en-US" dirty="0"/>
              <a:t>     BI = [(Annual Production*PPA Rate)/100]*0.55</a:t>
            </a:r>
          </a:p>
        </p:txBody>
      </p:sp>
      <p:sp>
        <p:nvSpPr>
          <p:cNvPr id="4" name="Slide Number Placeholder 3"/>
          <p:cNvSpPr>
            <a:spLocks noGrp="1"/>
          </p:cNvSpPr>
          <p:nvPr>
            <p:ph type="sldNum" sz="quarter" idx="5"/>
          </p:nvPr>
        </p:nvSpPr>
        <p:spPr/>
        <p:txBody>
          <a:bodyPr/>
          <a:lstStyle/>
          <a:p>
            <a:fld id="{320F8B05-337B-4454-B558-930237D0DB5A}" type="slidenum">
              <a:rPr lang="en-US" smtClean="0"/>
              <a:t>42</a:t>
            </a:fld>
            <a:endParaRPr lang="en-US"/>
          </a:p>
        </p:txBody>
      </p:sp>
    </p:spTree>
    <p:extLst>
      <p:ext uri="{BB962C8B-B14F-4D97-AF65-F5344CB8AC3E}">
        <p14:creationId xmlns:p14="http://schemas.microsoft.com/office/powerpoint/2010/main" val="848085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location-dependent. Each entity has its own rules on what would apply to the project (property tax, revenue, real, etc.). In the State of Ohio, it is PILOT (Payment in Lieu of Taxes) which for solar is $7,000/MW/Year</a:t>
            </a:r>
          </a:p>
        </p:txBody>
      </p:sp>
      <p:sp>
        <p:nvSpPr>
          <p:cNvPr id="4" name="Slide Number Placeholder 3"/>
          <p:cNvSpPr>
            <a:spLocks noGrp="1"/>
          </p:cNvSpPr>
          <p:nvPr>
            <p:ph type="sldNum" sz="quarter" idx="5"/>
          </p:nvPr>
        </p:nvSpPr>
        <p:spPr/>
        <p:txBody>
          <a:bodyPr/>
          <a:lstStyle/>
          <a:p>
            <a:fld id="{320F8B05-337B-4454-B558-930237D0DB5A}" type="slidenum">
              <a:rPr lang="en-US" smtClean="0"/>
              <a:t>43</a:t>
            </a:fld>
            <a:endParaRPr lang="en-US"/>
          </a:p>
        </p:txBody>
      </p:sp>
    </p:spTree>
    <p:extLst>
      <p:ext uri="{BB962C8B-B14F-4D97-AF65-F5344CB8AC3E}">
        <p14:creationId xmlns:p14="http://schemas.microsoft.com/office/powerpoint/2010/main" val="227804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use the default in the template or use the monthly production numbers to come up with the quarterly factors and insert here</a:t>
            </a:r>
          </a:p>
        </p:txBody>
      </p:sp>
      <p:sp>
        <p:nvSpPr>
          <p:cNvPr id="4" name="Slide Number Placeholder 3"/>
          <p:cNvSpPr>
            <a:spLocks noGrp="1"/>
          </p:cNvSpPr>
          <p:nvPr>
            <p:ph type="sldNum" sz="quarter" idx="5"/>
          </p:nvPr>
        </p:nvSpPr>
        <p:spPr/>
        <p:txBody>
          <a:bodyPr/>
          <a:lstStyle/>
          <a:p>
            <a:fld id="{320F8B05-337B-4454-B558-930237D0DB5A}" type="slidenum">
              <a:rPr lang="en-US" smtClean="0"/>
              <a:t>13</a:t>
            </a:fld>
            <a:endParaRPr lang="en-US"/>
          </a:p>
        </p:txBody>
      </p:sp>
    </p:spTree>
    <p:extLst>
      <p:ext uri="{BB962C8B-B14F-4D97-AF65-F5344CB8AC3E}">
        <p14:creationId xmlns:p14="http://schemas.microsoft.com/office/powerpoint/2010/main" val="1991290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number factors in all module/racking/invertor/installation costs</a:t>
            </a:r>
          </a:p>
        </p:txBody>
      </p:sp>
      <p:sp>
        <p:nvSpPr>
          <p:cNvPr id="4" name="Slide Number Placeholder 3"/>
          <p:cNvSpPr>
            <a:spLocks noGrp="1"/>
          </p:cNvSpPr>
          <p:nvPr>
            <p:ph type="sldNum" sz="quarter" idx="5"/>
          </p:nvPr>
        </p:nvSpPr>
        <p:spPr/>
        <p:txBody>
          <a:bodyPr/>
          <a:lstStyle/>
          <a:p>
            <a:fld id="{320F8B05-337B-4454-B558-930237D0DB5A}" type="slidenum">
              <a:rPr lang="en-US" smtClean="0"/>
              <a:t>44</a:t>
            </a:fld>
            <a:endParaRPr lang="en-US"/>
          </a:p>
        </p:txBody>
      </p:sp>
    </p:spTree>
    <p:extLst>
      <p:ext uri="{BB962C8B-B14F-4D97-AF65-F5344CB8AC3E}">
        <p14:creationId xmlns:p14="http://schemas.microsoft.com/office/powerpoint/2010/main" val="794403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change unless told to</a:t>
            </a:r>
          </a:p>
        </p:txBody>
      </p:sp>
      <p:sp>
        <p:nvSpPr>
          <p:cNvPr id="4" name="Slide Number Placeholder 3"/>
          <p:cNvSpPr>
            <a:spLocks noGrp="1"/>
          </p:cNvSpPr>
          <p:nvPr>
            <p:ph type="sldNum" sz="quarter" idx="5"/>
          </p:nvPr>
        </p:nvSpPr>
        <p:spPr/>
        <p:txBody>
          <a:bodyPr/>
          <a:lstStyle/>
          <a:p>
            <a:fld id="{320F8B05-337B-4454-B558-930237D0DB5A}" type="slidenum">
              <a:rPr lang="en-US" smtClean="0"/>
              <a:t>45</a:t>
            </a:fld>
            <a:endParaRPr lang="en-US"/>
          </a:p>
        </p:txBody>
      </p:sp>
    </p:spTree>
    <p:extLst>
      <p:ext uri="{BB962C8B-B14F-4D97-AF65-F5344CB8AC3E}">
        <p14:creationId xmlns:p14="http://schemas.microsoft.com/office/powerpoint/2010/main" val="2292718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cents we expect our buyer to pay per dollar of credit</a:t>
            </a:r>
          </a:p>
        </p:txBody>
      </p:sp>
      <p:sp>
        <p:nvSpPr>
          <p:cNvPr id="4" name="Slide Number Placeholder 3"/>
          <p:cNvSpPr>
            <a:spLocks noGrp="1"/>
          </p:cNvSpPr>
          <p:nvPr>
            <p:ph type="sldNum" sz="quarter" idx="5"/>
          </p:nvPr>
        </p:nvSpPr>
        <p:spPr/>
        <p:txBody>
          <a:bodyPr/>
          <a:lstStyle/>
          <a:p>
            <a:fld id="{320F8B05-337B-4454-B558-930237D0DB5A}" type="slidenum">
              <a:rPr lang="en-US" smtClean="0"/>
              <a:t>46</a:t>
            </a:fld>
            <a:endParaRPr lang="en-US"/>
          </a:p>
        </p:txBody>
      </p:sp>
    </p:spTree>
    <p:extLst>
      <p:ext uri="{BB962C8B-B14F-4D97-AF65-F5344CB8AC3E}">
        <p14:creationId xmlns:p14="http://schemas.microsoft.com/office/powerpoint/2010/main" val="1169301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to note returns on wind project to compare to other portions of the projects</a:t>
            </a:r>
          </a:p>
        </p:txBody>
      </p:sp>
      <p:sp>
        <p:nvSpPr>
          <p:cNvPr id="4" name="Slide Number Placeholder 3"/>
          <p:cNvSpPr>
            <a:spLocks noGrp="1"/>
          </p:cNvSpPr>
          <p:nvPr>
            <p:ph type="sldNum" sz="quarter" idx="5"/>
          </p:nvPr>
        </p:nvSpPr>
        <p:spPr/>
        <p:txBody>
          <a:bodyPr/>
          <a:lstStyle/>
          <a:p>
            <a:fld id="{320F8B05-337B-4454-B558-930237D0DB5A}" type="slidenum">
              <a:rPr lang="en-US" smtClean="0"/>
              <a:t>47</a:t>
            </a:fld>
            <a:endParaRPr lang="en-US"/>
          </a:p>
        </p:txBody>
      </p:sp>
    </p:spTree>
    <p:extLst>
      <p:ext uri="{BB962C8B-B14F-4D97-AF65-F5344CB8AC3E}">
        <p14:creationId xmlns:p14="http://schemas.microsoft.com/office/powerpoint/2010/main" val="329296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number should equal the wind PPA rate unless we are offering multiple different rates which we usually don’t </a:t>
            </a:r>
          </a:p>
        </p:txBody>
      </p:sp>
      <p:sp>
        <p:nvSpPr>
          <p:cNvPr id="4" name="Slide Number Placeholder 3"/>
          <p:cNvSpPr>
            <a:spLocks noGrp="1"/>
          </p:cNvSpPr>
          <p:nvPr>
            <p:ph type="sldNum" sz="quarter" idx="5"/>
          </p:nvPr>
        </p:nvSpPr>
        <p:spPr/>
        <p:txBody>
          <a:bodyPr/>
          <a:lstStyle/>
          <a:p>
            <a:fld id="{320F8B05-337B-4454-B558-930237D0DB5A}" type="slidenum">
              <a:rPr lang="en-US" smtClean="0"/>
              <a:t>49</a:t>
            </a:fld>
            <a:endParaRPr lang="en-US"/>
          </a:p>
        </p:txBody>
      </p:sp>
    </p:spTree>
    <p:extLst>
      <p:ext uri="{BB962C8B-B14F-4D97-AF65-F5344CB8AC3E}">
        <p14:creationId xmlns:p14="http://schemas.microsoft.com/office/powerpoint/2010/main" val="2411490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number is provided by engineering, typically $50,000/year</a:t>
            </a:r>
          </a:p>
        </p:txBody>
      </p:sp>
      <p:sp>
        <p:nvSpPr>
          <p:cNvPr id="4" name="Slide Number Placeholder 3"/>
          <p:cNvSpPr>
            <a:spLocks noGrp="1"/>
          </p:cNvSpPr>
          <p:nvPr>
            <p:ph type="sldNum" sz="quarter" idx="5"/>
          </p:nvPr>
        </p:nvSpPr>
        <p:spPr/>
        <p:txBody>
          <a:bodyPr/>
          <a:lstStyle/>
          <a:p>
            <a:fld id="{320F8B05-337B-4454-B558-930237D0DB5A}" type="slidenum">
              <a:rPr lang="en-US" smtClean="0"/>
              <a:t>50</a:t>
            </a:fld>
            <a:endParaRPr lang="en-US"/>
          </a:p>
        </p:txBody>
      </p:sp>
    </p:spTree>
    <p:extLst>
      <p:ext uri="{BB962C8B-B14F-4D97-AF65-F5344CB8AC3E}">
        <p14:creationId xmlns:p14="http://schemas.microsoft.com/office/powerpoint/2010/main" val="690169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number is provided by engineering based on substation size/other upgrades necessary</a:t>
            </a:r>
          </a:p>
        </p:txBody>
      </p:sp>
      <p:sp>
        <p:nvSpPr>
          <p:cNvPr id="4" name="Slide Number Placeholder 3"/>
          <p:cNvSpPr>
            <a:spLocks noGrp="1"/>
          </p:cNvSpPr>
          <p:nvPr>
            <p:ph type="sldNum" sz="quarter" idx="5"/>
          </p:nvPr>
        </p:nvSpPr>
        <p:spPr/>
        <p:txBody>
          <a:bodyPr/>
          <a:lstStyle/>
          <a:p>
            <a:fld id="{320F8B05-337B-4454-B558-930237D0DB5A}" type="slidenum">
              <a:rPr lang="en-US" smtClean="0"/>
              <a:t>51</a:t>
            </a:fld>
            <a:endParaRPr lang="en-US"/>
          </a:p>
        </p:txBody>
      </p:sp>
    </p:spTree>
    <p:extLst>
      <p:ext uri="{BB962C8B-B14F-4D97-AF65-F5344CB8AC3E}">
        <p14:creationId xmlns:p14="http://schemas.microsoft.com/office/powerpoint/2010/main" val="1398179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number does not populate because there is no production for </a:t>
            </a:r>
            <a:r>
              <a:rPr lang="en-US" dirty="0" err="1"/>
              <a:t>managedhv</a:t>
            </a:r>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52</a:t>
            </a:fld>
            <a:endParaRPr lang="en-US"/>
          </a:p>
        </p:txBody>
      </p:sp>
    </p:spTree>
    <p:extLst>
      <p:ext uri="{BB962C8B-B14F-4D97-AF65-F5344CB8AC3E}">
        <p14:creationId xmlns:p14="http://schemas.microsoft.com/office/powerpoint/2010/main" val="1697603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total CAPEX cost for wind, solar, </a:t>
            </a:r>
            <a:r>
              <a:rPr lang="en-US" dirty="0" err="1"/>
              <a:t>managedhv</a:t>
            </a:r>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54</a:t>
            </a:fld>
            <a:endParaRPr lang="en-US"/>
          </a:p>
        </p:txBody>
      </p:sp>
    </p:spTree>
    <p:extLst>
      <p:ext uri="{BB962C8B-B14F-4D97-AF65-F5344CB8AC3E}">
        <p14:creationId xmlns:p14="http://schemas.microsoft.com/office/powerpoint/2010/main" val="2429804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 the total land costs for the project here – this can be calculated by finding </a:t>
            </a:r>
            <a:r>
              <a:rPr lang="en-US" dirty="0" err="1"/>
              <a:t>comparables</a:t>
            </a:r>
            <a:r>
              <a:rPr lang="en-US" dirty="0"/>
              <a:t> and getting the price/acre and estimate how much it will be per acre for this project</a:t>
            </a:r>
          </a:p>
        </p:txBody>
      </p:sp>
      <p:sp>
        <p:nvSpPr>
          <p:cNvPr id="4" name="Slide Number Placeholder 3"/>
          <p:cNvSpPr>
            <a:spLocks noGrp="1"/>
          </p:cNvSpPr>
          <p:nvPr>
            <p:ph type="sldNum" sz="quarter" idx="5"/>
          </p:nvPr>
        </p:nvSpPr>
        <p:spPr/>
        <p:txBody>
          <a:bodyPr/>
          <a:lstStyle/>
          <a:p>
            <a:fld id="{320F8B05-337B-4454-B558-930237D0DB5A}" type="slidenum">
              <a:rPr lang="en-US" smtClean="0"/>
              <a:t>55</a:t>
            </a:fld>
            <a:endParaRPr lang="en-US"/>
          </a:p>
        </p:txBody>
      </p:sp>
    </p:spTree>
    <p:extLst>
      <p:ext uri="{BB962C8B-B14F-4D97-AF65-F5344CB8AC3E}">
        <p14:creationId xmlns:p14="http://schemas.microsoft.com/office/powerpoint/2010/main" val="261751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 a number to start with (0.0500/kWh) and will solve for the actual number in the end</a:t>
            </a:r>
          </a:p>
        </p:txBody>
      </p:sp>
      <p:sp>
        <p:nvSpPr>
          <p:cNvPr id="4" name="Slide Number Placeholder 3"/>
          <p:cNvSpPr>
            <a:spLocks noGrp="1"/>
          </p:cNvSpPr>
          <p:nvPr>
            <p:ph type="sldNum" sz="quarter" idx="5"/>
          </p:nvPr>
        </p:nvSpPr>
        <p:spPr/>
        <p:txBody>
          <a:bodyPr/>
          <a:lstStyle/>
          <a:p>
            <a:fld id="{320F8B05-337B-4454-B558-930237D0DB5A}" type="slidenum">
              <a:rPr lang="en-US" smtClean="0"/>
              <a:t>14</a:t>
            </a:fld>
            <a:endParaRPr lang="en-US"/>
          </a:p>
        </p:txBody>
      </p:sp>
    </p:spTree>
    <p:extLst>
      <p:ext uri="{BB962C8B-B14F-4D97-AF65-F5344CB8AC3E}">
        <p14:creationId xmlns:p14="http://schemas.microsoft.com/office/powerpoint/2010/main" val="644875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project costs + land costs</a:t>
            </a:r>
          </a:p>
        </p:txBody>
      </p:sp>
      <p:sp>
        <p:nvSpPr>
          <p:cNvPr id="4" name="Slide Number Placeholder 3"/>
          <p:cNvSpPr>
            <a:spLocks noGrp="1"/>
          </p:cNvSpPr>
          <p:nvPr>
            <p:ph type="sldNum" sz="quarter" idx="5"/>
          </p:nvPr>
        </p:nvSpPr>
        <p:spPr/>
        <p:txBody>
          <a:bodyPr/>
          <a:lstStyle/>
          <a:p>
            <a:fld id="{320F8B05-337B-4454-B558-930237D0DB5A}" type="slidenum">
              <a:rPr lang="en-US" smtClean="0"/>
              <a:t>56</a:t>
            </a:fld>
            <a:endParaRPr lang="en-US"/>
          </a:p>
        </p:txBody>
      </p:sp>
    </p:spTree>
    <p:extLst>
      <p:ext uri="{BB962C8B-B14F-4D97-AF65-F5344CB8AC3E}">
        <p14:creationId xmlns:p14="http://schemas.microsoft.com/office/powerpoint/2010/main" val="1681589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up the tax equity proceeds from wind, solar, and </a:t>
            </a:r>
            <a:r>
              <a:rPr lang="en-US" dirty="0" err="1"/>
              <a:t>managedhv</a:t>
            </a:r>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57</a:t>
            </a:fld>
            <a:endParaRPr lang="en-US"/>
          </a:p>
        </p:txBody>
      </p:sp>
    </p:spTree>
    <p:extLst>
      <p:ext uri="{BB962C8B-B14F-4D97-AF65-F5344CB8AC3E}">
        <p14:creationId xmlns:p14="http://schemas.microsoft.com/office/powerpoint/2010/main" val="4281926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project costs + land costs – tax equity </a:t>
            </a:r>
          </a:p>
        </p:txBody>
      </p:sp>
      <p:sp>
        <p:nvSpPr>
          <p:cNvPr id="4" name="Slide Number Placeholder 3"/>
          <p:cNvSpPr>
            <a:spLocks noGrp="1"/>
          </p:cNvSpPr>
          <p:nvPr>
            <p:ph type="sldNum" sz="quarter" idx="5"/>
          </p:nvPr>
        </p:nvSpPr>
        <p:spPr/>
        <p:txBody>
          <a:bodyPr/>
          <a:lstStyle/>
          <a:p>
            <a:fld id="{320F8B05-337B-4454-B558-930237D0DB5A}" type="slidenum">
              <a:rPr lang="en-US" smtClean="0"/>
              <a:t>58</a:t>
            </a:fld>
            <a:endParaRPr lang="en-US"/>
          </a:p>
        </p:txBody>
      </p:sp>
    </p:spTree>
    <p:extLst>
      <p:ext uri="{BB962C8B-B14F-4D97-AF65-F5344CB8AC3E}">
        <p14:creationId xmlns:p14="http://schemas.microsoft.com/office/powerpoint/2010/main" val="965744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project 20 year IRR</a:t>
            </a:r>
          </a:p>
        </p:txBody>
      </p:sp>
      <p:sp>
        <p:nvSpPr>
          <p:cNvPr id="4" name="Slide Number Placeholder 3"/>
          <p:cNvSpPr>
            <a:spLocks noGrp="1"/>
          </p:cNvSpPr>
          <p:nvPr>
            <p:ph type="sldNum" sz="quarter" idx="5"/>
          </p:nvPr>
        </p:nvSpPr>
        <p:spPr/>
        <p:txBody>
          <a:bodyPr/>
          <a:lstStyle/>
          <a:p>
            <a:fld id="{320F8B05-337B-4454-B558-930237D0DB5A}" type="slidenum">
              <a:rPr lang="en-US" smtClean="0"/>
              <a:t>59</a:t>
            </a:fld>
            <a:endParaRPr lang="en-US"/>
          </a:p>
        </p:txBody>
      </p:sp>
    </p:spTree>
    <p:extLst>
      <p:ext uri="{BB962C8B-B14F-4D97-AF65-F5344CB8AC3E}">
        <p14:creationId xmlns:p14="http://schemas.microsoft.com/office/powerpoint/2010/main" val="2689940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by SOFR (secured overnight finance rate) and current project financing rates (around 2 pts over SOFR)</a:t>
            </a:r>
          </a:p>
        </p:txBody>
      </p:sp>
      <p:sp>
        <p:nvSpPr>
          <p:cNvPr id="4" name="Slide Number Placeholder 3"/>
          <p:cNvSpPr>
            <a:spLocks noGrp="1"/>
          </p:cNvSpPr>
          <p:nvPr>
            <p:ph type="sldNum" sz="quarter" idx="5"/>
          </p:nvPr>
        </p:nvSpPr>
        <p:spPr/>
        <p:txBody>
          <a:bodyPr/>
          <a:lstStyle/>
          <a:p>
            <a:fld id="{320F8B05-337B-4454-B558-930237D0DB5A}" type="slidenum">
              <a:rPr lang="en-US" smtClean="0"/>
              <a:t>60</a:t>
            </a:fld>
            <a:endParaRPr lang="en-US"/>
          </a:p>
        </p:txBody>
      </p:sp>
    </p:spTree>
    <p:extLst>
      <p:ext uri="{BB962C8B-B14F-4D97-AF65-F5344CB8AC3E}">
        <p14:creationId xmlns:p14="http://schemas.microsoft.com/office/powerpoint/2010/main" val="2842582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of the loan is typically the expected lifetime of the project</a:t>
            </a:r>
          </a:p>
        </p:txBody>
      </p:sp>
      <p:sp>
        <p:nvSpPr>
          <p:cNvPr id="4" name="Slide Number Placeholder 3"/>
          <p:cNvSpPr>
            <a:spLocks noGrp="1"/>
          </p:cNvSpPr>
          <p:nvPr>
            <p:ph type="sldNum" sz="quarter" idx="5"/>
          </p:nvPr>
        </p:nvSpPr>
        <p:spPr/>
        <p:txBody>
          <a:bodyPr/>
          <a:lstStyle/>
          <a:p>
            <a:fld id="{320F8B05-337B-4454-B558-930237D0DB5A}" type="slidenum">
              <a:rPr lang="en-US" smtClean="0"/>
              <a:t>61</a:t>
            </a:fld>
            <a:endParaRPr lang="en-US"/>
          </a:p>
        </p:txBody>
      </p:sp>
    </p:spTree>
    <p:extLst>
      <p:ext uri="{BB962C8B-B14F-4D97-AF65-F5344CB8AC3E}">
        <p14:creationId xmlns:p14="http://schemas.microsoft.com/office/powerpoint/2010/main" val="1397301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calculates the principal. This is the total project cost (including land). This accounts for 30% tax equity and 10% </a:t>
            </a:r>
          </a:p>
        </p:txBody>
      </p:sp>
      <p:sp>
        <p:nvSpPr>
          <p:cNvPr id="4" name="Slide Number Placeholder 3"/>
          <p:cNvSpPr>
            <a:spLocks noGrp="1"/>
          </p:cNvSpPr>
          <p:nvPr>
            <p:ph type="sldNum" sz="quarter" idx="5"/>
          </p:nvPr>
        </p:nvSpPr>
        <p:spPr/>
        <p:txBody>
          <a:bodyPr/>
          <a:lstStyle/>
          <a:p>
            <a:fld id="{320F8B05-337B-4454-B558-930237D0DB5A}" type="slidenum">
              <a:rPr lang="en-US" smtClean="0"/>
              <a:t>62</a:t>
            </a:fld>
            <a:endParaRPr lang="en-US"/>
          </a:p>
        </p:txBody>
      </p:sp>
    </p:spTree>
    <p:extLst>
      <p:ext uri="{BB962C8B-B14F-4D97-AF65-F5344CB8AC3E}">
        <p14:creationId xmlns:p14="http://schemas.microsoft.com/office/powerpoint/2010/main" val="1509832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calculates the principal. This is the total project cost (including land). This accounts for 30% tax equity and 10% </a:t>
            </a:r>
          </a:p>
        </p:txBody>
      </p:sp>
      <p:sp>
        <p:nvSpPr>
          <p:cNvPr id="4" name="Slide Number Placeholder 3"/>
          <p:cNvSpPr>
            <a:spLocks noGrp="1"/>
          </p:cNvSpPr>
          <p:nvPr>
            <p:ph type="sldNum" sz="quarter" idx="5"/>
          </p:nvPr>
        </p:nvSpPr>
        <p:spPr/>
        <p:txBody>
          <a:bodyPr/>
          <a:lstStyle/>
          <a:p>
            <a:fld id="{320F8B05-337B-4454-B558-930237D0DB5A}" type="slidenum">
              <a:rPr lang="en-US" smtClean="0"/>
              <a:t>63</a:t>
            </a:fld>
            <a:endParaRPr lang="en-US"/>
          </a:p>
        </p:txBody>
      </p:sp>
    </p:spTree>
    <p:extLst>
      <p:ext uri="{BB962C8B-B14F-4D97-AF65-F5344CB8AC3E}">
        <p14:creationId xmlns:p14="http://schemas.microsoft.com/office/powerpoint/2010/main" val="1873921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DSCR is always 1.4 unless told otherwise </a:t>
            </a:r>
          </a:p>
        </p:txBody>
      </p:sp>
      <p:sp>
        <p:nvSpPr>
          <p:cNvPr id="4" name="Slide Number Placeholder 3"/>
          <p:cNvSpPr>
            <a:spLocks noGrp="1"/>
          </p:cNvSpPr>
          <p:nvPr>
            <p:ph type="sldNum" sz="quarter" idx="5"/>
          </p:nvPr>
        </p:nvSpPr>
        <p:spPr/>
        <p:txBody>
          <a:bodyPr/>
          <a:lstStyle/>
          <a:p>
            <a:fld id="{320F8B05-337B-4454-B558-930237D0DB5A}" type="slidenum">
              <a:rPr lang="en-US" smtClean="0"/>
              <a:t>64</a:t>
            </a:fld>
            <a:endParaRPr lang="en-US"/>
          </a:p>
        </p:txBody>
      </p:sp>
    </p:spTree>
    <p:extLst>
      <p:ext uri="{BB962C8B-B14F-4D97-AF65-F5344CB8AC3E}">
        <p14:creationId xmlns:p14="http://schemas.microsoft.com/office/powerpoint/2010/main" val="2411350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each investing entity is responsible for, how much each type of project plays into the total costs, and what the equity returns are for the project. </a:t>
            </a:r>
          </a:p>
        </p:txBody>
      </p:sp>
      <p:sp>
        <p:nvSpPr>
          <p:cNvPr id="4" name="Slide Number Placeholder 3"/>
          <p:cNvSpPr>
            <a:spLocks noGrp="1"/>
          </p:cNvSpPr>
          <p:nvPr>
            <p:ph type="sldNum" sz="quarter" idx="5"/>
          </p:nvPr>
        </p:nvSpPr>
        <p:spPr/>
        <p:txBody>
          <a:bodyPr/>
          <a:lstStyle/>
          <a:p>
            <a:fld id="{320F8B05-337B-4454-B558-930237D0DB5A}" type="slidenum">
              <a:rPr lang="en-US" smtClean="0"/>
              <a:t>65</a:t>
            </a:fld>
            <a:endParaRPr lang="en-US"/>
          </a:p>
        </p:txBody>
      </p:sp>
    </p:spTree>
    <p:extLst>
      <p:ext uri="{BB962C8B-B14F-4D97-AF65-F5344CB8AC3E}">
        <p14:creationId xmlns:p14="http://schemas.microsoft.com/office/powerpoint/2010/main" val="421274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location dependent and what the REC market is in the RTO. We get this number from regulatory (updated quarterly). </a:t>
            </a:r>
          </a:p>
        </p:txBody>
      </p:sp>
      <p:sp>
        <p:nvSpPr>
          <p:cNvPr id="4" name="Slide Number Placeholder 3"/>
          <p:cNvSpPr>
            <a:spLocks noGrp="1"/>
          </p:cNvSpPr>
          <p:nvPr>
            <p:ph type="sldNum" sz="quarter" idx="5"/>
          </p:nvPr>
        </p:nvSpPr>
        <p:spPr/>
        <p:txBody>
          <a:bodyPr/>
          <a:lstStyle/>
          <a:p>
            <a:fld id="{320F8B05-337B-4454-B558-930237D0DB5A}" type="slidenum">
              <a:rPr lang="en-US" smtClean="0"/>
              <a:t>15</a:t>
            </a:fld>
            <a:endParaRPr lang="en-US"/>
          </a:p>
        </p:txBody>
      </p:sp>
    </p:spTree>
    <p:extLst>
      <p:ext uri="{BB962C8B-B14F-4D97-AF65-F5344CB8AC3E}">
        <p14:creationId xmlns:p14="http://schemas.microsoft.com/office/powerpoint/2010/main" val="155643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number should be flat across the 20 years (the reasoning is that we will pay down our principal and have a lower debt payment and the financials don’t playout as expected when its increasing). </a:t>
            </a:r>
          </a:p>
        </p:txBody>
      </p:sp>
      <p:sp>
        <p:nvSpPr>
          <p:cNvPr id="4" name="Slide Number Placeholder 3"/>
          <p:cNvSpPr>
            <a:spLocks noGrp="1"/>
          </p:cNvSpPr>
          <p:nvPr>
            <p:ph type="sldNum" sz="quarter" idx="5"/>
          </p:nvPr>
        </p:nvSpPr>
        <p:spPr/>
        <p:txBody>
          <a:bodyPr/>
          <a:lstStyle/>
          <a:p>
            <a:fld id="{320F8B05-337B-4454-B558-930237D0DB5A}" type="slidenum">
              <a:rPr lang="en-US" smtClean="0"/>
              <a:t>17</a:t>
            </a:fld>
            <a:endParaRPr lang="en-US"/>
          </a:p>
        </p:txBody>
      </p:sp>
    </p:spTree>
    <p:extLst>
      <p:ext uri="{BB962C8B-B14F-4D97-AF65-F5344CB8AC3E}">
        <p14:creationId xmlns:p14="http://schemas.microsoft.com/office/powerpoint/2010/main" val="330600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money we keep in reserve in an event we may need it for not accounted for O&amp;M</a:t>
            </a:r>
          </a:p>
        </p:txBody>
      </p:sp>
      <p:sp>
        <p:nvSpPr>
          <p:cNvPr id="4" name="Slide Number Placeholder 3"/>
          <p:cNvSpPr>
            <a:spLocks noGrp="1"/>
          </p:cNvSpPr>
          <p:nvPr>
            <p:ph type="sldNum" sz="quarter" idx="5"/>
          </p:nvPr>
        </p:nvSpPr>
        <p:spPr/>
        <p:txBody>
          <a:bodyPr/>
          <a:lstStyle/>
          <a:p>
            <a:fld id="{320F8B05-337B-4454-B558-930237D0DB5A}" type="slidenum">
              <a:rPr lang="en-US" smtClean="0"/>
              <a:t>18</a:t>
            </a:fld>
            <a:endParaRPr lang="en-US"/>
          </a:p>
        </p:txBody>
      </p:sp>
    </p:spTree>
    <p:extLst>
      <p:ext uri="{BB962C8B-B14F-4D97-AF65-F5344CB8AC3E}">
        <p14:creationId xmlns:p14="http://schemas.microsoft.com/office/powerpoint/2010/main" val="211649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BOP is the money we pay ourself annually to maintain the balance of plant</a:t>
            </a:r>
          </a:p>
        </p:txBody>
      </p:sp>
      <p:sp>
        <p:nvSpPr>
          <p:cNvPr id="4" name="Slide Number Placeholder 3"/>
          <p:cNvSpPr>
            <a:spLocks noGrp="1"/>
          </p:cNvSpPr>
          <p:nvPr>
            <p:ph type="sldNum" sz="quarter" idx="5"/>
          </p:nvPr>
        </p:nvSpPr>
        <p:spPr/>
        <p:txBody>
          <a:bodyPr/>
          <a:lstStyle/>
          <a:p>
            <a:fld id="{320F8B05-337B-4454-B558-930237D0DB5A}" type="slidenum">
              <a:rPr lang="en-US" smtClean="0"/>
              <a:t>19</a:t>
            </a:fld>
            <a:endParaRPr lang="en-US"/>
          </a:p>
        </p:txBody>
      </p:sp>
    </p:spTree>
    <p:extLst>
      <p:ext uri="{BB962C8B-B14F-4D97-AF65-F5344CB8AC3E}">
        <p14:creationId xmlns:p14="http://schemas.microsoft.com/office/powerpoint/2010/main" val="2981303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for the project from loss of property and loss of revenue. </a:t>
            </a:r>
          </a:p>
          <a:p>
            <a:r>
              <a:rPr lang="en-US" dirty="0"/>
              <a:t>This formula is PD+BI</a:t>
            </a:r>
          </a:p>
          <a:p>
            <a:r>
              <a:rPr lang="en-US" dirty="0"/>
              <a:t>     PD = (Total CAPEX/100)*0.45</a:t>
            </a:r>
          </a:p>
          <a:p>
            <a:r>
              <a:rPr lang="en-US" dirty="0"/>
              <a:t>     BI = [(Annual Production*PPA Rate)/100]*0.55</a:t>
            </a:r>
          </a:p>
        </p:txBody>
      </p:sp>
      <p:sp>
        <p:nvSpPr>
          <p:cNvPr id="4" name="Slide Number Placeholder 3"/>
          <p:cNvSpPr>
            <a:spLocks noGrp="1"/>
          </p:cNvSpPr>
          <p:nvPr>
            <p:ph type="sldNum" sz="quarter" idx="5"/>
          </p:nvPr>
        </p:nvSpPr>
        <p:spPr/>
        <p:txBody>
          <a:bodyPr/>
          <a:lstStyle/>
          <a:p>
            <a:fld id="{320F8B05-337B-4454-B558-930237D0DB5A}" type="slidenum">
              <a:rPr lang="en-US" smtClean="0"/>
              <a:t>20</a:t>
            </a:fld>
            <a:endParaRPr lang="en-US"/>
          </a:p>
        </p:txBody>
      </p:sp>
    </p:spTree>
    <p:extLst>
      <p:ext uri="{BB962C8B-B14F-4D97-AF65-F5344CB8AC3E}">
        <p14:creationId xmlns:p14="http://schemas.microsoft.com/office/powerpoint/2010/main" val="3916917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2386012" y="2963069"/>
            <a:ext cx="7419975" cy="931862"/>
          </a:xfrm>
          <a:prstGeom prst="rect">
            <a:avLst/>
          </a:prstGeo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5" name="Picture 4">
            <a:extLst>
              <a:ext uri="{FF2B5EF4-FFF2-40B4-BE49-F238E27FC236}">
                <a16:creationId xmlns:a16="http://schemas.microsoft.com/office/drawing/2014/main" id="{129D0BA5-7E0F-4C78-8AC6-620F4A4D9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143" y="0"/>
            <a:ext cx="12232284" cy="6889845"/>
          </a:xfrm>
          <a:prstGeom prst="rect">
            <a:avLst/>
          </a:prstGeom>
        </p:spPr>
      </p:pic>
      <p:sp>
        <p:nvSpPr>
          <p:cNvPr id="7" name="Text Placeholder 2">
            <a:extLst>
              <a:ext uri="{FF2B5EF4-FFF2-40B4-BE49-F238E27FC236}">
                <a16:creationId xmlns:a16="http://schemas.microsoft.com/office/drawing/2014/main" id="{30782059-E07F-4151-81EA-3D668A4E26B3}"/>
              </a:ext>
            </a:extLst>
          </p:cNvPr>
          <p:cNvSpPr>
            <a:spLocks noGrp="1"/>
          </p:cNvSpPr>
          <p:nvPr>
            <p:ph type="body" sz="quarter" idx="11" hasCustomPrompt="1"/>
          </p:nvPr>
        </p:nvSpPr>
        <p:spPr>
          <a:xfrm>
            <a:off x="3784287" y="3347549"/>
            <a:ext cx="4623426" cy="841375"/>
          </a:xfrm>
          <a:prstGeom prst="rect">
            <a:avLst/>
          </a:prstGeom>
        </p:spPr>
        <p:txBody>
          <a:bodyPr/>
          <a:lstStyle>
            <a:lvl1pPr marL="0" indent="0" algn="ctr">
              <a:buNone/>
              <a:defRPr b="1">
                <a:solidFill>
                  <a:schemeClr val="bg1"/>
                </a:solidFill>
                <a:latin typeface="+mj-lt"/>
              </a:defRPr>
            </a:lvl1pPr>
            <a:lvl2pPr>
              <a:defRPr b="1">
                <a:solidFill>
                  <a:schemeClr val="bg1"/>
                </a:solidFill>
                <a:latin typeface="+mj-lt"/>
              </a:defRPr>
            </a:lvl2pPr>
            <a:lvl3pPr>
              <a:defRPr b="1">
                <a:solidFill>
                  <a:schemeClr val="bg1"/>
                </a:solidFill>
                <a:latin typeface="+mj-lt"/>
              </a:defRPr>
            </a:lvl3pPr>
            <a:lvl4pPr>
              <a:defRPr b="1">
                <a:solidFill>
                  <a:schemeClr val="bg1"/>
                </a:solidFill>
                <a:latin typeface="+mj-lt"/>
              </a:defRPr>
            </a:lvl4pPr>
            <a:lvl5pPr>
              <a:defRPr b="1">
                <a:solidFill>
                  <a:schemeClr val="bg1"/>
                </a:solidFill>
                <a:latin typeface="+mj-lt"/>
              </a:defRPr>
            </a:lvl5pPr>
          </a:lstStyle>
          <a:p>
            <a:pPr lvl="0"/>
            <a:r>
              <a:rPr lang="en-US" dirty="0"/>
              <a:t>CLICK TO EDIT MASTER TEXT STYLES</a:t>
            </a:r>
          </a:p>
        </p:txBody>
      </p:sp>
      <p:pic>
        <p:nvPicPr>
          <p:cNvPr id="6" name="Picture 5">
            <a:extLst>
              <a:ext uri="{FF2B5EF4-FFF2-40B4-BE49-F238E27FC236}">
                <a16:creationId xmlns:a16="http://schemas.microsoft.com/office/drawing/2014/main" id="{DBCED19C-9B65-4069-AB8F-F276D745D5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919266" y="2157292"/>
            <a:ext cx="4353466" cy="860666"/>
          </a:xfrm>
          <a:prstGeom prst="rect">
            <a:avLst/>
          </a:prstGeom>
        </p:spPr>
      </p:pic>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sp>
        <p:nvSpPr>
          <p:cNvPr id="9" name="Rectangle 8"/>
          <p:cNvSpPr/>
          <p:nvPr userDrawn="1"/>
        </p:nvSpPr>
        <p:spPr>
          <a:xfrm>
            <a:off x="0" y="1371601"/>
            <a:ext cx="12192000" cy="5486399"/>
          </a:xfrm>
          <a:prstGeom prst="rect">
            <a:avLst/>
          </a:prstGeom>
          <a:solidFill>
            <a:srgbClr val="00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0"/>
          </p:nvPr>
        </p:nvSpPr>
        <p:spPr>
          <a:xfrm>
            <a:off x="2386012" y="2963069"/>
            <a:ext cx="7419975" cy="931862"/>
          </a:xfrm>
          <a:prstGeom prst="rect">
            <a:avLst/>
          </a:prstGeo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5" name="Picture 4">
            <a:extLst>
              <a:ext uri="{FF2B5EF4-FFF2-40B4-BE49-F238E27FC236}">
                <a16:creationId xmlns:a16="http://schemas.microsoft.com/office/drawing/2014/main" id="{FD5549BD-C713-41E9-A00E-BFDC6BD2DB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375" b="-802"/>
          <a:stretch/>
        </p:blipFill>
        <p:spPr>
          <a:xfrm>
            <a:off x="7782964" y="871268"/>
            <a:ext cx="3633266" cy="195404"/>
          </a:xfrm>
          <a:prstGeom prst="rect">
            <a:avLst/>
          </a:prstGeom>
        </p:spPr>
      </p:pic>
      <p:pic>
        <p:nvPicPr>
          <p:cNvPr id="8" name="Picture 7">
            <a:extLst>
              <a:ext uri="{FF2B5EF4-FFF2-40B4-BE49-F238E27FC236}">
                <a16:creationId xmlns:a16="http://schemas.microsoft.com/office/drawing/2014/main" id="{46328E25-76EB-4BF9-8094-01B9C2DA5E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0978"/>
          <a:stretch/>
        </p:blipFill>
        <p:spPr>
          <a:xfrm>
            <a:off x="7782964" y="374073"/>
            <a:ext cx="3633266" cy="497195"/>
          </a:xfrm>
          <a:prstGeom prst="rect">
            <a:avLst/>
          </a:prstGeom>
        </p:spPr>
      </p:pic>
    </p:spTree>
    <p:extLst>
      <p:ext uri="{BB962C8B-B14F-4D97-AF65-F5344CB8AC3E}">
        <p14:creationId xmlns:p14="http://schemas.microsoft.com/office/powerpoint/2010/main" val="257456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B4B2908-CD0A-447B-A008-584F2ADBAD53}"/>
              </a:ext>
            </a:extLst>
          </p:cNvPr>
          <p:cNvSpPr>
            <a:spLocks noGrp="1"/>
          </p:cNvSpPr>
          <p:nvPr>
            <p:ph type="dt" sz="half" idx="10"/>
          </p:nvPr>
        </p:nvSpPr>
        <p:spPr/>
        <p:txBody>
          <a:bodyPr/>
          <a:lstStyle/>
          <a:p>
            <a:fld id="{1D33E46F-87FE-46F2-961E-ECA482E6E173}" type="datetime1">
              <a:rPr lang="en-US" smtClean="0"/>
              <a:t>3/18/2024</a:t>
            </a:fld>
            <a:endParaRPr lang="en-US"/>
          </a:p>
        </p:txBody>
      </p:sp>
      <p:sp>
        <p:nvSpPr>
          <p:cNvPr id="4" name="Footer Placeholder 3">
            <a:extLst>
              <a:ext uri="{FF2B5EF4-FFF2-40B4-BE49-F238E27FC236}">
                <a16:creationId xmlns:a16="http://schemas.microsoft.com/office/drawing/2014/main" id="{D31315AA-0F11-4BE8-AA9F-51FC99B5E0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1FD6BC-01DB-4187-8715-9A2EE414568F}"/>
              </a:ext>
            </a:extLst>
          </p:cNvPr>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14892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FWC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t="8248" b="8248"/>
          <a:stretch/>
        </p:blipFill>
        <p:spPr>
          <a:xfrm>
            <a:off x="0" y="-1"/>
            <a:ext cx="12204753" cy="5686425"/>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797282" y="797691"/>
            <a:ext cx="2860921" cy="565595"/>
          </a:xfrm>
          <a:prstGeom prst="rect">
            <a:avLst/>
          </a:prstGeom>
        </p:spPr>
      </p:pic>
      <p:sp>
        <p:nvSpPr>
          <p:cNvPr id="11" name="Title Placeholder 1"/>
          <p:cNvSpPr>
            <a:spLocks noGrp="1"/>
          </p:cNvSpPr>
          <p:nvPr>
            <p:ph type="title"/>
          </p:nvPr>
        </p:nvSpPr>
        <p:spPr>
          <a:xfrm>
            <a:off x="123825" y="5780384"/>
            <a:ext cx="9105900"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p:nvPr userDrawn="1"/>
        </p:nvCxnSpPr>
        <p:spPr>
          <a:xfrm>
            <a:off x="9314341" y="5895575"/>
            <a:ext cx="1" cy="598864"/>
          </a:xfrm>
          <a:prstGeom prst="line">
            <a:avLst/>
          </a:prstGeom>
          <a:ln w="19050">
            <a:solidFill>
              <a:srgbClr val="007D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5" name="Date Placeholder 2">
            <a:extLst>
              <a:ext uri="{FF2B5EF4-FFF2-40B4-BE49-F238E27FC236}">
                <a16:creationId xmlns:a16="http://schemas.microsoft.com/office/drawing/2014/main" id="{A5BA8FE6-E58A-45FC-960B-FC96BC42D37A}"/>
              </a:ext>
            </a:extLst>
          </p:cNvPr>
          <p:cNvSpPr>
            <a:spLocks noGrp="1"/>
          </p:cNvSpPr>
          <p:nvPr>
            <p:ph type="dt" sz="half" idx="10"/>
          </p:nvPr>
        </p:nvSpPr>
        <p:spPr>
          <a:xfrm>
            <a:off x="838200" y="6356350"/>
            <a:ext cx="2743200" cy="365125"/>
          </a:xfrm>
        </p:spPr>
        <p:txBody>
          <a:bodyPr/>
          <a:lstStyle/>
          <a:p>
            <a:fld id="{1D33E46F-87FE-46F2-961E-ECA482E6E173}" type="datetime1">
              <a:rPr lang="en-US" smtClean="0"/>
              <a:t>3/18/2024</a:t>
            </a:fld>
            <a:endParaRPr lang="en-US"/>
          </a:p>
        </p:txBody>
      </p:sp>
      <p:sp>
        <p:nvSpPr>
          <p:cNvPr id="18" name="Footer Placeholder 3">
            <a:extLst>
              <a:ext uri="{FF2B5EF4-FFF2-40B4-BE49-F238E27FC236}">
                <a16:creationId xmlns:a16="http://schemas.microsoft.com/office/drawing/2014/main" id="{B94E2924-4348-41AC-9A4C-BAD2EB90AA6D}"/>
              </a:ext>
            </a:extLst>
          </p:cNvPr>
          <p:cNvSpPr>
            <a:spLocks noGrp="1"/>
          </p:cNvSpPr>
          <p:nvPr>
            <p:ph type="ftr" sz="quarter" idx="11"/>
          </p:nvPr>
        </p:nvSpPr>
        <p:spPr>
          <a:xfrm>
            <a:off x="4038600" y="6356350"/>
            <a:ext cx="4114800" cy="365125"/>
          </a:xfrm>
        </p:spPr>
        <p:txBody>
          <a:bodyPr/>
          <a:lstStyle/>
          <a:p>
            <a:endParaRPr lang="en-US"/>
          </a:p>
        </p:txBody>
      </p:sp>
      <p:sp>
        <p:nvSpPr>
          <p:cNvPr id="19" name="Slide Number Placeholder 4">
            <a:extLst>
              <a:ext uri="{FF2B5EF4-FFF2-40B4-BE49-F238E27FC236}">
                <a16:creationId xmlns:a16="http://schemas.microsoft.com/office/drawing/2014/main" id="{D10E4D75-0537-4EA8-8FC8-4140A3652E78}"/>
              </a:ext>
            </a:extLst>
          </p:cNvPr>
          <p:cNvSpPr>
            <a:spLocks noGrp="1"/>
          </p:cNvSpPr>
          <p:nvPr>
            <p:ph type="sldNum" sz="quarter" idx="12"/>
          </p:nvPr>
        </p:nvSpPr>
        <p:spPr>
          <a:xfrm>
            <a:off x="8610600" y="6356350"/>
            <a:ext cx="2743200" cy="365125"/>
          </a:xfrm>
        </p:spPr>
        <p:txBody>
          <a:bodyPr/>
          <a:lstStyle/>
          <a:p>
            <a:fld id="{4EC93DFA-70F6-4220-86AB-AD3183C08C91}" type="slidenum">
              <a:rPr lang="en-US" smtClean="0"/>
              <a:t>‹#›</a:t>
            </a:fld>
            <a:endParaRPr lang="en-US" dirty="0"/>
          </a:p>
        </p:txBody>
      </p:sp>
      <p:pic>
        <p:nvPicPr>
          <p:cNvPr id="20" name="Picture 19" descr="A picture containing histogram&#10;&#10;Description automatically generated">
            <a:extLst>
              <a:ext uri="{FF2B5EF4-FFF2-40B4-BE49-F238E27FC236}">
                <a16:creationId xmlns:a16="http://schemas.microsoft.com/office/drawing/2014/main" id="{C51766A3-057B-42E5-9834-F13941E9EF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99" t="2274" r="1099" b="24623"/>
          <a:stretch/>
        </p:blipFill>
        <p:spPr>
          <a:xfrm>
            <a:off x="0" y="2495"/>
            <a:ext cx="12192000" cy="2346547"/>
          </a:xfrm>
          <a:prstGeom prst="rect">
            <a:avLst/>
          </a:prstGeom>
        </p:spPr>
      </p:pic>
      <p:sp>
        <p:nvSpPr>
          <p:cNvPr id="21" name="Half Frame 20">
            <a:extLst>
              <a:ext uri="{FF2B5EF4-FFF2-40B4-BE49-F238E27FC236}">
                <a16:creationId xmlns:a16="http://schemas.microsoft.com/office/drawing/2014/main" id="{3DD9FFE4-F10C-4906-870B-E005D3BD69C4}"/>
              </a:ext>
            </a:extLst>
          </p:cNvPr>
          <p:cNvSpPr/>
          <p:nvPr userDrawn="1"/>
        </p:nvSpPr>
        <p:spPr>
          <a:xfrm>
            <a:off x="2308207" y="2711680"/>
            <a:ext cx="692457" cy="739066"/>
          </a:xfrm>
          <a:prstGeom prst="halfFrame">
            <a:avLst>
              <a:gd name="adj1" fmla="val 12820"/>
              <a:gd name="adj2" fmla="val 12820"/>
            </a:avLst>
          </a:prstGeom>
          <a:solidFill>
            <a:srgbClr val="1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lf Frame 21">
            <a:extLst>
              <a:ext uri="{FF2B5EF4-FFF2-40B4-BE49-F238E27FC236}">
                <a16:creationId xmlns:a16="http://schemas.microsoft.com/office/drawing/2014/main" id="{47F38BBC-CB20-4A3F-89C5-2A42CBD3E687}"/>
              </a:ext>
            </a:extLst>
          </p:cNvPr>
          <p:cNvSpPr/>
          <p:nvPr userDrawn="1"/>
        </p:nvSpPr>
        <p:spPr>
          <a:xfrm rot="10800000">
            <a:off x="8992665" y="3725837"/>
            <a:ext cx="692457" cy="739066"/>
          </a:xfrm>
          <a:prstGeom prst="halfFrame">
            <a:avLst>
              <a:gd name="adj1" fmla="val 12820"/>
              <a:gd name="adj2" fmla="val 12820"/>
            </a:avLst>
          </a:prstGeom>
          <a:solidFill>
            <a:srgbClr val="1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a:extLst>
              <a:ext uri="{FF2B5EF4-FFF2-40B4-BE49-F238E27FC236}">
                <a16:creationId xmlns:a16="http://schemas.microsoft.com/office/drawing/2014/main" id="{1ABF609E-2756-42F3-8F37-63482D3CE2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4970" y="6324179"/>
            <a:ext cx="1882060" cy="216437"/>
          </a:xfrm>
          <a:prstGeom prst="rect">
            <a:avLst/>
          </a:prstGeom>
        </p:spPr>
      </p:pic>
      <p:sp>
        <p:nvSpPr>
          <p:cNvPr id="24" name="Text Placeholder 13">
            <a:extLst>
              <a:ext uri="{FF2B5EF4-FFF2-40B4-BE49-F238E27FC236}">
                <a16:creationId xmlns:a16="http://schemas.microsoft.com/office/drawing/2014/main" id="{CDB07363-9AD7-40BE-B786-6E2CD29D67B2}"/>
              </a:ext>
            </a:extLst>
          </p:cNvPr>
          <p:cNvSpPr>
            <a:spLocks noGrp="1"/>
          </p:cNvSpPr>
          <p:nvPr>
            <p:ph type="body" sz="quarter" idx="13"/>
          </p:nvPr>
        </p:nvSpPr>
        <p:spPr>
          <a:xfrm>
            <a:off x="2857500" y="4914377"/>
            <a:ext cx="6505575" cy="347662"/>
          </a:xfrm>
          <a:prstGeom prst="rect">
            <a:avLst/>
          </a:prstGeom>
        </p:spPr>
        <p:txBody>
          <a:bodyPr>
            <a:noAutofit/>
          </a:bodyPr>
          <a:lstStyle>
            <a:lvl1pPr marL="0" indent="0">
              <a:buNone/>
              <a:defRPr sz="1800">
                <a:latin typeface="+mj-lt"/>
              </a:defRPr>
            </a:lvl1pPr>
          </a:lstStyle>
          <a:p>
            <a:pPr lvl="0"/>
            <a:r>
              <a:rPr lang="en-US"/>
              <a:t>Click to edit Master text styles</a:t>
            </a:r>
          </a:p>
        </p:txBody>
      </p:sp>
      <p:sp>
        <p:nvSpPr>
          <p:cNvPr id="25" name="Text Placeholder 15">
            <a:extLst>
              <a:ext uri="{FF2B5EF4-FFF2-40B4-BE49-F238E27FC236}">
                <a16:creationId xmlns:a16="http://schemas.microsoft.com/office/drawing/2014/main" id="{54514E5B-EA5B-49B9-9155-8FE54F45ACA8}"/>
              </a:ext>
            </a:extLst>
          </p:cNvPr>
          <p:cNvSpPr>
            <a:spLocks noGrp="1"/>
          </p:cNvSpPr>
          <p:nvPr>
            <p:ph type="body" sz="quarter" idx="14"/>
          </p:nvPr>
        </p:nvSpPr>
        <p:spPr>
          <a:xfrm>
            <a:off x="2654300" y="2914650"/>
            <a:ext cx="6883400" cy="1593850"/>
          </a:xfrm>
          <a:prstGeom prst="rect">
            <a:avLst/>
          </a:prstGeom>
        </p:spPr>
        <p:txBody>
          <a:bodyPr/>
          <a:lstStyle>
            <a:lvl1pPr marL="0" indent="0">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289183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2386012" y="2963069"/>
            <a:ext cx="7419975" cy="931862"/>
          </a:xfrm>
          <a:prstGeom prst="rect">
            <a:avLst/>
          </a:prstGeo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5" name="Picture 4">
            <a:extLst>
              <a:ext uri="{FF2B5EF4-FFF2-40B4-BE49-F238E27FC236}">
                <a16:creationId xmlns:a16="http://schemas.microsoft.com/office/drawing/2014/main" id="{129D0BA5-7E0F-4C78-8AC6-620F4A4D9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143" y="0"/>
            <a:ext cx="12232284" cy="6889845"/>
          </a:xfrm>
          <a:prstGeom prst="rect">
            <a:avLst/>
          </a:prstGeom>
        </p:spPr>
      </p:pic>
      <p:sp>
        <p:nvSpPr>
          <p:cNvPr id="3" name="Text Placeholder 2">
            <a:extLst>
              <a:ext uri="{FF2B5EF4-FFF2-40B4-BE49-F238E27FC236}">
                <a16:creationId xmlns:a16="http://schemas.microsoft.com/office/drawing/2014/main" id="{DD987F6D-E9EE-43CC-9D3F-D8F6C1ADD97A}"/>
              </a:ext>
            </a:extLst>
          </p:cNvPr>
          <p:cNvSpPr>
            <a:spLocks noGrp="1"/>
          </p:cNvSpPr>
          <p:nvPr>
            <p:ph type="body" sz="quarter" idx="11" hasCustomPrompt="1"/>
          </p:nvPr>
        </p:nvSpPr>
        <p:spPr>
          <a:xfrm>
            <a:off x="3784287" y="3347549"/>
            <a:ext cx="4623426" cy="841375"/>
          </a:xfrm>
          <a:prstGeom prst="rect">
            <a:avLst/>
          </a:prstGeom>
        </p:spPr>
        <p:txBody>
          <a:bodyPr/>
          <a:lstStyle>
            <a:lvl1pPr marL="0" indent="0" algn="ctr">
              <a:buNone/>
              <a:defRPr b="1">
                <a:solidFill>
                  <a:schemeClr val="bg1"/>
                </a:solidFill>
                <a:latin typeface="+mj-lt"/>
              </a:defRPr>
            </a:lvl1pPr>
            <a:lvl2pPr>
              <a:defRPr b="1">
                <a:solidFill>
                  <a:schemeClr val="bg1"/>
                </a:solidFill>
                <a:latin typeface="+mj-lt"/>
              </a:defRPr>
            </a:lvl2pPr>
            <a:lvl3pPr>
              <a:defRPr b="1">
                <a:solidFill>
                  <a:schemeClr val="bg1"/>
                </a:solidFill>
                <a:latin typeface="+mj-lt"/>
              </a:defRPr>
            </a:lvl3pPr>
            <a:lvl4pPr>
              <a:defRPr b="1">
                <a:solidFill>
                  <a:schemeClr val="bg1"/>
                </a:solidFill>
                <a:latin typeface="+mj-lt"/>
              </a:defRPr>
            </a:lvl4pPr>
            <a:lvl5pPr>
              <a:defRPr b="1">
                <a:solidFill>
                  <a:schemeClr val="bg1"/>
                </a:solidFill>
                <a:latin typeface="+mj-lt"/>
              </a:defRPr>
            </a:lvl5pPr>
          </a:lstStyle>
          <a:p>
            <a:pPr lvl="0"/>
            <a:r>
              <a:rPr lang="en-US" dirty="0"/>
              <a:t>CLICK TO EDIT MASTER TEXT STYLES</a:t>
            </a:r>
          </a:p>
        </p:txBody>
      </p:sp>
      <p:pic>
        <p:nvPicPr>
          <p:cNvPr id="4" name="Picture 3">
            <a:extLst>
              <a:ext uri="{FF2B5EF4-FFF2-40B4-BE49-F238E27FC236}">
                <a16:creationId xmlns:a16="http://schemas.microsoft.com/office/drawing/2014/main" id="{136F9852-6E6C-4607-80AF-E76B065266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93387" y="2185041"/>
            <a:ext cx="4405224" cy="805168"/>
          </a:xfrm>
          <a:prstGeom prst="rect">
            <a:avLst/>
          </a:prstGeom>
        </p:spPr>
      </p:pic>
    </p:spTree>
    <p:extLst>
      <p:ext uri="{BB962C8B-B14F-4D97-AF65-F5344CB8AC3E}">
        <p14:creationId xmlns:p14="http://schemas.microsoft.com/office/powerpoint/2010/main" val="58261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2386012" y="2963069"/>
            <a:ext cx="7419975" cy="931862"/>
          </a:xfrm>
          <a:prstGeom prst="rect">
            <a:avLst/>
          </a:prstGeo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5" name="Picture 4">
            <a:extLst>
              <a:ext uri="{FF2B5EF4-FFF2-40B4-BE49-F238E27FC236}">
                <a16:creationId xmlns:a16="http://schemas.microsoft.com/office/drawing/2014/main" id="{129D0BA5-7E0F-4C78-8AC6-620F4A4D97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143" y="0"/>
            <a:ext cx="12232284" cy="6889845"/>
          </a:xfrm>
          <a:prstGeom prst="rect">
            <a:avLst/>
          </a:prstGeom>
        </p:spPr>
      </p:pic>
      <p:sp>
        <p:nvSpPr>
          <p:cNvPr id="3" name="Text Placeholder 2">
            <a:extLst>
              <a:ext uri="{FF2B5EF4-FFF2-40B4-BE49-F238E27FC236}">
                <a16:creationId xmlns:a16="http://schemas.microsoft.com/office/drawing/2014/main" id="{DD987F6D-E9EE-43CC-9D3F-D8F6C1ADD97A}"/>
              </a:ext>
            </a:extLst>
          </p:cNvPr>
          <p:cNvSpPr>
            <a:spLocks noGrp="1"/>
          </p:cNvSpPr>
          <p:nvPr>
            <p:ph type="body" sz="quarter" idx="11" hasCustomPrompt="1"/>
          </p:nvPr>
        </p:nvSpPr>
        <p:spPr>
          <a:xfrm>
            <a:off x="3784287" y="3347549"/>
            <a:ext cx="4623426" cy="841375"/>
          </a:xfrm>
          <a:prstGeom prst="rect">
            <a:avLst/>
          </a:prstGeom>
        </p:spPr>
        <p:txBody>
          <a:bodyPr/>
          <a:lstStyle>
            <a:lvl1pPr marL="0" indent="0" algn="ctr">
              <a:buNone/>
              <a:defRPr b="1">
                <a:solidFill>
                  <a:schemeClr val="bg1"/>
                </a:solidFill>
                <a:latin typeface="+mj-lt"/>
              </a:defRPr>
            </a:lvl1pPr>
            <a:lvl2pPr>
              <a:defRPr b="1">
                <a:solidFill>
                  <a:schemeClr val="bg1"/>
                </a:solidFill>
                <a:latin typeface="+mj-lt"/>
              </a:defRPr>
            </a:lvl2pPr>
            <a:lvl3pPr>
              <a:defRPr b="1">
                <a:solidFill>
                  <a:schemeClr val="bg1"/>
                </a:solidFill>
                <a:latin typeface="+mj-lt"/>
              </a:defRPr>
            </a:lvl3pPr>
            <a:lvl4pPr>
              <a:defRPr b="1">
                <a:solidFill>
                  <a:schemeClr val="bg1"/>
                </a:solidFill>
                <a:latin typeface="+mj-lt"/>
              </a:defRPr>
            </a:lvl4pPr>
            <a:lvl5pPr>
              <a:defRPr b="1">
                <a:solidFill>
                  <a:schemeClr val="bg1"/>
                </a:solidFill>
                <a:latin typeface="+mj-lt"/>
              </a:defRPr>
            </a:lvl5pPr>
          </a:lstStyle>
          <a:p>
            <a:pPr lvl="0"/>
            <a:r>
              <a:rPr lang="en-US" dirty="0"/>
              <a:t>CLICK TO EDIT MASTER TEXT STYLES</a:t>
            </a:r>
          </a:p>
        </p:txBody>
      </p:sp>
    </p:spTree>
    <p:extLst>
      <p:ext uri="{BB962C8B-B14F-4D97-AF65-F5344CB8AC3E}">
        <p14:creationId xmlns:p14="http://schemas.microsoft.com/office/powerpoint/2010/main" val="372454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6480"/>
            <a:ext cx="10515600" cy="4980247"/>
          </a:xfrm>
          <a:prstGeom prst="rect">
            <a:avLst/>
          </a:prstGeom>
        </p:spPr>
        <p:txBody>
          <a:bodyPr/>
          <a:lstStyle>
            <a:lvl1pPr marL="0" indent="0">
              <a:buNone/>
              <a:defRPr sz="2800" b="1">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mj-lt"/>
              </a:defRPr>
            </a:lvl1pPr>
          </a:lstStyle>
          <a:p>
            <a:fld id="{F40E1AD1-8C34-4217-B81B-B9ABC8BB3121}" type="datetime1">
              <a:rPr lang="en-US" smtClean="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mj-lt"/>
              </a:defRPr>
            </a:lvl1pPr>
          </a:lstStyle>
          <a:p>
            <a:fld id="{4EC93DFA-70F6-4220-86AB-AD3183C08C91}" type="slidenum">
              <a:rPr lang="en-US" smtClean="0"/>
              <a:pPr/>
              <a:t>‹#›</a:t>
            </a:fld>
            <a:endParaRPr lang="en-US" dirty="0"/>
          </a:p>
        </p:txBody>
      </p:sp>
      <p:sp>
        <p:nvSpPr>
          <p:cNvPr id="11" name="Rectangle 10">
            <a:extLst>
              <a:ext uri="{FF2B5EF4-FFF2-40B4-BE49-F238E27FC236}">
                <a16:creationId xmlns:a16="http://schemas.microsoft.com/office/drawing/2014/main" id="{0C4A2355-6A43-4CCF-8E15-A01AD9699F17}"/>
              </a:ext>
            </a:extLst>
          </p:cNvPr>
          <p:cNvSpPr/>
          <p:nvPr/>
        </p:nvSpPr>
        <p:spPr>
          <a:xfrm>
            <a:off x="0" y="0"/>
            <a:ext cx="12192000" cy="679508"/>
          </a:xfrm>
          <a:prstGeom prst="rect">
            <a:avLst/>
          </a:prstGeom>
          <a:solidFill>
            <a:srgbClr val="1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9BB3922-891B-4476-9DE7-C1D0818E5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0075" cy="619125"/>
          </a:xfrm>
          <a:prstGeom prst="rect">
            <a:avLst/>
          </a:prstGeom>
          <a:ln>
            <a:noFill/>
          </a:ln>
        </p:spPr>
      </p:pic>
      <p:sp>
        <p:nvSpPr>
          <p:cNvPr id="16" name="Title 1"/>
          <p:cNvSpPr>
            <a:spLocks noGrp="1"/>
          </p:cNvSpPr>
          <p:nvPr>
            <p:ph type="title"/>
          </p:nvPr>
        </p:nvSpPr>
        <p:spPr>
          <a:xfrm>
            <a:off x="838201" y="136525"/>
            <a:ext cx="10515599" cy="410798"/>
          </a:xfrm>
          <a:prstGeom prst="rect">
            <a:avLst/>
          </a:prstGeom>
        </p:spPr>
        <p:txBody>
          <a:bodyPr>
            <a:normAutofit/>
          </a:bodyPr>
          <a:lstStyle>
            <a:lvl1pPr algn="l">
              <a:defRPr sz="2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7054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j-lt"/>
              </a:defRPr>
            </a:lvl1pPr>
          </a:lstStyle>
          <a:p>
            <a:fld id="{F40E1AD1-8C34-4217-B81B-B9ABC8BB3121}" type="datetime1">
              <a:rPr lang="en-US" smtClean="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mj-lt"/>
              </a:defRPr>
            </a:lvl1pPr>
          </a:lstStyle>
          <a:p>
            <a:fld id="{4EC93DFA-70F6-4220-86AB-AD3183C08C91}" type="slidenum">
              <a:rPr lang="en-US" smtClean="0"/>
              <a:pPr/>
              <a:t>‹#›</a:t>
            </a:fld>
            <a:endParaRPr lang="en-US" dirty="0"/>
          </a:p>
        </p:txBody>
      </p:sp>
      <p:sp>
        <p:nvSpPr>
          <p:cNvPr id="11" name="Rectangle 10">
            <a:extLst>
              <a:ext uri="{FF2B5EF4-FFF2-40B4-BE49-F238E27FC236}">
                <a16:creationId xmlns:a16="http://schemas.microsoft.com/office/drawing/2014/main" id="{0C4A2355-6A43-4CCF-8E15-A01AD9699F17}"/>
              </a:ext>
            </a:extLst>
          </p:cNvPr>
          <p:cNvSpPr/>
          <p:nvPr/>
        </p:nvSpPr>
        <p:spPr>
          <a:xfrm>
            <a:off x="0" y="0"/>
            <a:ext cx="12192000" cy="679508"/>
          </a:xfrm>
          <a:prstGeom prst="rect">
            <a:avLst/>
          </a:prstGeom>
          <a:solidFill>
            <a:srgbClr val="1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9BB3922-891B-4476-9DE7-C1D0818E5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0075" cy="619125"/>
          </a:xfrm>
          <a:prstGeom prst="rect">
            <a:avLst/>
          </a:prstGeom>
          <a:ln>
            <a:noFill/>
          </a:ln>
        </p:spPr>
      </p:pic>
      <p:sp>
        <p:nvSpPr>
          <p:cNvPr id="16" name="Title 1"/>
          <p:cNvSpPr>
            <a:spLocks noGrp="1"/>
          </p:cNvSpPr>
          <p:nvPr>
            <p:ph type="title"/>
          </p:nvPr>
        </p:nvSpPr>
        <p:spPr>
          <a:xfrm>
            <a:off x="838201" y="136525"/>
            <a:ext cx="10515599" cy="410798"/>
          </a:xfrm>
          <a:prstGeom prst="rect">
            <a:avLst/>
          </a:prstGeom>
        </p:spPr>
        <p:txBody>
          <a:bodyPr>
            <a:normAutofit/>
          </a:bodyPr>
          <a:lstStyle>
            <a:lvl1pPr algn="l">
              <a:defRPr sz="2000">
                <a:solidFill>
                  <a:schemeClr val="bg1"/>
                </a:solidFill>
              </a:defRPr>
            </a:lvl1pPr>
          </a:lstStyle>
          <a:p>
            <a:r>
              <a:rPr lang="en-US"/>
              <a:t>Click to edit Master title style</a:t>
            </a:r>
            <a:endParaRPr lang="en-US" dirty="0"/>
          </a:p>
        </p:txBody>
      </p:sp>
      <p:pic>
        <p:nvPicPr>
          <p:cNvPr id="10" name="Picture 9" descr="A picture containing histogram&#10;&#10;Description automatically generated">
            <a:extLst>
              <a:ext uri="{FF2B5EF4-FFF2-40B4-BE49-F238E27FC236}">
                <a16:creationId xmlns:a16="http://schemas.microsoft.com/office/drawing/2014/main" id="{168D061D-C2E9-4E44-A5B2-A9AF098733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9" t="16357" r="592" b="9437"/>
          <a:stretch/>
        </p:blipFill>
        <p:spPr>
          <a:xfrm>
            <a:off x="-1" y="6023708"/>
            <a:ext cx="12192000" cy="852886"/>
          </a:xfrm>
          <a:prstGeom prst="rect">
            <a:avLst/>
          </a:prstGeom>
        </p:spPr>
      </p:pic>
      <p:sp>
        <p:nvSpPr>
          <p:cNvPr id="14" name="Content Placeholder 2">
            <a:extLst>
              <a:ext uri="{FF2B5EF4-FFF2-40B4-BE49-F238E27FC236}">
                <a16:creationId xmlns:a16="http://schemas.microsoft.com/office/drawing/2014/main" id="{E2DF7F97-8651-4740-8274-A4F200892CFC}"/>
              </a:ext>
            </a:extLst>
          </p:cNvPr>
          <p:cNvSpPr>
            <a:spLocks noGrp="1"/>
          </p:cNvSpPr>
          <p:nvPr>
            <p:ph idx="1"/>
          </p:nvPr>
        </p:nvSpPr>
        <p:spPr>
          <a:xfrm>
            <a:off x="838200" y="1046480"/>
            <a:ext cx="10515600" cy="4980247"/>
          </a:xfrm>
          <a:prstGeom prst="rect">
            <a:avLst/>
          </a:prstGeom>
        </p:spPr>
        <p:txBody>
          <a:bodyPr/>
          <a:lstStyle>
            <a:lvl1pPr marL="0" indent="0">
              <a:buNone/>
              <a:defRPr sz="2800" b="1">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730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6480"/>
            <a:ext cx="10515600" cy="4980247"/>
          </a:xfrm>
          <a:prstGeom prst="rect">
            <a:avLst/>
          </a:prstGeom>
        </p:spPr>
        <p:txBody>
          <a:bodyPr/>
          <a:lstStyle>
            <a:lvl1pPr marL="0" indent="0">
              <a:buNone/>
              <a:defRPr sz="2800" b="1">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mj-lt"/>
              </a:defRPr>
            </a:lvl1pPr>
          </a:lstStyle>
          <a:p>
            <a:fld id="{F40E1AD1-8C34-4217-B81B-B9ABC8BB3121}" type="datetime1">
              <a:rPr lang="en-US" smtClean="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mj-lt"/>
              </a:defRPr>
            </a:lvl1pPr>
          </a:lstStyle>
          <a:p>
            <a:fld id="{4EC93DFA-70F6-4220-86AB-AD3183C08C91}" type="slidenum">
              <a:rPr lang="en-US" smtClean="0"/>
              <a:pPr/>
              <a:t>‹#›</a:t>
            </a:fld>
            <a:endParaRPr lang="en-US" dirty="0"/>
          </a:p>
        </p:txBody>
      </p:sp>
      <p:sp>
        <p:nvSpPr>
          <p:cNvPr id="11" name="Rectangle 10">
            <a:extLst>
              <a:ext uri="{FF2B5EF4-FFF2-40B4-BE49-F238E27FC236}">
                <a16:creationId xmlns:a16="http://schemas.microsoft.com/office/drawing/2014/main" id="{0C4A2355-6A43-4CCF-8E15-A01AD9699F17}"/>
              </a:ext>
            </a:extLst>
          </p:cNvPr>
          <p:cNvSpPr/>
          <p:nvPr/>
        </p:nvSpPr>
        <p:spPr>
          <a:xfrm>
            <a:off x="0" y="0"/>
            <a:ext cx="12192000" cy="679508"/>
          </a:xfrm>
          <a:prstGeom prst="rect">
            <a:avLst/>
          </a:prstGeom>
          <a:solidFill>
            <a:srgbClr val="1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9BB3922-891B-4476-9DE7-C1D0818E5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0075" cy="619125"/>
          </a:xfrm>
          <a:prstGeom prst="rect">
            <a:avLst/>
          </a:prstGeom>
          <a:ln>
            <a:noFill/>
          </a:ln>
        </p:spPr>
      </p:pic>
      <p:sp>
        <p:nvSpPr>
          <p:cNvPr id="16" name="Title 1"/>
          <p:cNvSpPr>
            <a:spLocks noGrp="1"/>
          </p:cNvSpPr>
          <p:nvPr>
            <p:ph type="title"/>
          </p:nvPr>
        </p:nvSpPr>
        <p:spPr>
          <a:xfrm>
            <a:off x="838201" y="136525"/>
            <a:ext cx="7315199" cy="410798"/>
          </a:xfrm>
          <a:prstGeom prst="rect">
            <a:avLst/>
          </a:prstGeom>
        </p:spPr>
        <p:txBody>
          <a:bodyPr>
            <a:normAutofit/>
          </a:bodyPr>
          <a:lstStyle>
            <a:lvl1pPr algn="l">
              <a:defRPr sz="2000">
                <a:solidFill>
                  <a:schemeClr val="bg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3796EC79-C37E-46D6-8BFC-937EBEB55369}"/>
              </a:ext>
            </a:extLst>
          </p:cNvPr>
          <p:cNvSpPr/>
          <p:nvPr userDrawn="1"/>
        </p:nvSpPr>
        <p:spPr>
          <a:xfrm>
            <a:off x="8391527" y="-82"/>
            <a:ext cx="3800474" cy="679508"/>
          </a:xfrm>
          <a:prstGeom prst="rect">
            <a:avLst/>
          </a:prstGeom>
          <a:solidFill>
            <a:srgbClr val="004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DBCFAC4-19DD-4073-8745-B2324B22DFC3}"/>
              </a:ext>
            </a:extLst>
          </p:cNvPr>
          <p:cNvSpPr>
            <a:spLocks noGrp="1"/>
          </p:cNvSpPr>
          <p:nvPr>
            <p:ph type="body" sz="quarter" idx="13" hasCustomPrompt="1"/>
          </p:nvPr>
        </p:nvSpPr>
        <p:spPr>
          <a:xfrm>
            <a:off x="8610599" y="134273"/>
            <a:ext cx="2743199" cy="410798"/>
          </a:xfrm>
          <a:prstGeom prst="rect">
            <a:avLst/>
          </a:prstGeom>
        </p:spPr>
        <p:txBody>
          <a:bodyPr/>
          <a:lstStyle>
            <a:lvl1pPr marL="0" indent="0">
              <a:buNone/>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CORPORATE 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XXXXXXXXXXXXXXXXXXXXXXXXXXXXX</a:t>
            </a:r>
          </a:p>
        </p:txBody>
      </p:sp>
    </p:spTree>
    <p:extLst>
      <p:ext uri="{BB962C8B-B14F-4D97-AF65-F5344CB8AC3E}">
        <p14:creationId xmlns:p14="http://schemas.microsoft.com/office/powerpoint/2010/main" val="260325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3A88FD-A3F8-4500-8025-33A2CF21586F}"/>
              </a:ext>
            </a:extLst>
          </p:cNvPr>
          <p:cNvSpPr>
            <a:spLocks noGrp="1"/>
          </p:cNvSpPr>
          <p:nvPr>
            <p:ph type="dt" sz="half" idx="10"/>
          </p:nvPr>
        </p:nvSpPr>
        <p:spPr/>
        <p:txBody>
          <a:bodyPr/>
          <a:lstStyle/>
          <a:p>
            <a:fld id="{1D33E46F-87FE-46F2-961E-ECA482E6E173}" type="datetime1">
              <a:rPr lang="en-US" smtClean="0"/>
              <a:t>3/18/2024</a:t>
            </a:fld>
            <a:endParaRPr lang="en-US"/>
          </a:p>
        </p:txBody>
      </p:sp>
      <p:sp>
        <p:nvSpPr>
          <p:cNvPr id="4" name="Footer Placeholder 3">
            <a:extLst>
              <a:ext uri="{FF2B5EF4-FFF2-40B4-BE49-F238E27FC236}">
                <a16:creationId xmlns:a16="http://schemas.microsoft.com/office/drawing/2014/main" id="{55A10FB6-5FDB-4FB0-AA84-703B41B8F2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F3513-419C-49FF-BC3B-7123FCF45DA4}"/>
              </a:ext>
            </a:extLst>
          </p:cNvPr>
          <p:cNvSpPr>
            <a:spLocks noGrp="1"/>
          </p:cNvSpPr>
          <p:nvPr>
            <p:ph type="sldNum" sz="quarter" idx="12"/>
          </p:nvPr>
        </p:nvSpPr>
        <p:spPr/>
        <p:txBody>
          <a:bodyPr/>
          <a:lstStyle/>
          <a:p>
            <a:fld id="{4EC93DFA-70F6-4220-86AB-AD3183C08C91}" type="slidenum">
              <a:rPr lang="en-US" smtClean="0"/>
              <a:t>‹#›</a:t>
            </a:fld>
            <a:endParaRPr lang="en-US" dirty="0"/>
          </a:p>
        </p:txBody>
      </p:sp>
      <p:pic>
        <p:nvPicPr>
          <p:cNvPr id="12" name="Content Placeholder 6" descr="Diagram&#10;&#10;Description automatically generated">
            <a:extLst>
              <a:ext uri="{FF2B5EF4-FFF2-40B4-BE49-F238E27FC236}">
                <a16:creationId xmlns:a16="http://schemas.microsoft.com/office/drawing/2014/main" id="{1021DBC5-26F2-4683-88E7-8D1534DA1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8099" y="0"/>
            <a:ext cx="2983901" cy="6858000"/>
          </a:xfrm>
          <a:prstGeom prst="rect">
            <a:avLst/>
          </a:prstGeom>
        </p:spPr>
      </p:pic>
      <p:sp>
        <p:nvSpPr>
          <p:cNvPr id="6" name="Text Placeholder 5">
            <a:extLst>
              <a:ext uri="{FF2B5EF4-FFF2-40B4-BE49-F238E27FC236}">
                <a16:creationId xmlns:a16="http://schemas.microsoft.com/office/drawing/2014/main" id="{C9B0E659-E440-4552-9E83-79C2D5839D93}"/>
              </a:ext>
            </a:extLst>
          </p:cNvPr>
          <p:cNvSpPr>
            <a:spLocks noGrp="1"/>
          </p:cNvSpPr>
          <p:nvPr>
            <p:ph type="body" sz="quarter" idx="13"/>
          </p:nvPr>
        </p:nvSpPr>
        <p:spPr>
          <a:xfrm>
            <a:off x="5162550" y="3546475"/>
            <a:ext cx="2862263" cy="365125"/>
          </a:xfrm>
          <a:prstGeom prst="rect">
            <a:avLst/>
          </a:prstGeom>
        </p:spPr>
        <p:txBody>
          <a:bodyPr>
            <a:noAutofit/>
          </a:bodyPr>
          <a:lstStyle>
            <a:lvl1pPr marL="0" indent="0">
              <a:buNone/>
              <a:defRPr sz="1400">
                <a:latin typeface="+mj-lt"/>
              </a:defRPr>
            </a:lvl1pPr>
            <a:lvl2pPr marL="457200" indent="0">
              <a:buNone/>
              <a:defRPr sz="1600">
                <a:latin typeface="+mj-lt"/>
              </a:defRPr>
            </a:lvl2pPr>
            <a:lvl3pPr marL="914400" indent="0">
              <a:buNone/>
              <a:defRPr sz="1400">
                <a:latin typeface="+mj-lt"/>
              </a:defRPr>
            </a:lvl3pPr>
            <a:lvl4pPr marL="1371600" indent="0">
              <a:buNone/>
              <a:defRPr sz="1200">
                <a:latin typeface="+mj-lt"/>
              </a:defRPr>
            </a:lvl4pPr>
            <a:lvl5pPr marL="1828800" indent="0">
              <a:buNone/>
              <a:defRPr sz="1200">
                <a:latin typeface="+mj-lt"/>
              </a:defRPr>
            </a:lvl5pPr>
          </a:lstStyle>
          <a:p>
            <a:pPr lvl="0"/>
            <a:r>
              <a:rPr lang="en-US"/>
              <a:t>Click to edit Master text styles</a:t>
            </a:r>
          </a:p>
        </p:txBody>
      </p:sp>
      <p:sp>
        <p:nvSpPr>
          <p:cNvPr id="17" name="Text Placeholder 16">
            <a:extLst>
              <a:ext uri="{FF2B5EF4-FFF2-40B4-BE49-F238E27FC236}">
                <a16:creationId xmlns:a16="http://schemas.microsoft.com/office/drawing/2014/main" id="{1041CA4D-26E5-4CD0-B58C-964EF1A65A91}"/>
              </a:ext>
            </a:extLst>
          </p:cNvPr>
          <p:cNvSpPr>
            <a:spLocks noGrp="1"/>
          </p:cNvSpPr>
          <p:nvPr>
            <p:ph type="body" sz="quarter" idx="14"/>
          </p:nvPr>
        </p:nvSpPr>
        <p:spPr>
          <a:xfrm>
            <a:off x="3581400" y="2340755"/>
            <a:ext cx="5231439" cy="876877"/>
          </a:xfrm>
          <a:prstGeom prst="rect">
            <a:avLst/>
          </a:prstGeom>
        </p:spPr>
        <p:txBody>
          <a:bodyPr anchor="ctr">
            <a:normAutofit/>
          </a:bodyPr>
          <a:lstStyle>
            <a:lvl1pPr marL="0" indent="0">
              <a:buNone/>
              <a:defRPr sz="4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48167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3A88FD-A3F8-4500-8025-33A2CF21586F}"/>
              </a:ext>
            </a:extLst>
          </p:cNvPr>
          <p:cNvSpPr>
            <a:spLocks noGrp="1"/>
          </p:cNvSpPr>
          <p:nvPr>
            <p:ph type="dt" sz="half" idx="10"/>
          </p:nvPr>
        </p:nvSpPr>
        <p:spPr/>
        <p:txBody>
          <a:bodyPr/>
          <a:lstStyle/>
          <a:p>
            <a:fld id="{1D33E46F-87FE-46F2-961E-ECA482E6E173}" type="datetime1">
              <a:rPr lang="en-US" smtClean="0"/>
              <a:t>3/18/2024</a:t>
            </a:fld>
            <a:endParaRPr lang="en-US"/>
          </a:p>
        </p:txBody>
      </p:sp>
      <p:sp>
        <p:nvSpPr>
          <p:cNvPr id="4" name="Footer Placeholder 3">
            <a:extLst>
              <a:ext uri="{FF2B5EF4-FFF2-40B4-BE49-F238E27FC236}">
                <a16:creationId xmlns:a16="http://schemas.microsoft.com/office/drawing/2014/main" id="{55A10FB6-5FDB-4FB0-AA84-703B41B8F2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F3513-419C-49FF-BC3B-7123FCF45DA4}"/>
              </a:ext>
            </a:extLst>
          </p:cNvPr>
          <p:cNvSpPr>
            <a:spLocks noGrp="1"/>
          </p:cNvSpPr>
          <p:nvPr>
            <p:ph type="sldNum" sz="quarter" idx="12"/>
          </p:nvPr>
        </p:nvSpPr>
        <p:spPr/>
        <p:txBody>
          <a:bodyPr/>
          <a:lstStyle/>
          <a:p>
            <a:fld id="{4EC93DFA-70F6-4220-86AB-AD3183C08C91}" type="slidenum">
              <a:rPr lang="en-US" smtClean="0"/>
              <a:t>‹#›</a:t>
            </a:fld>
            <a:endParaRPr lang="en-US" dirty="0"/>
          </a:p>
        </p:txBody>
      </p:sp>
      <p:pic>
        <p:nvPicPr>
          <p:cNvPr id="12" name="Content Placeholder 6" descr="Diagram&#10;&#10;Description automatically generated">
            <a:extLst>
              <a:ext uri="{FF2B5EF4-FFF2-40B4-BE49-F238E27FC236}">
                <a16:creationId xmlns:a16="http://schemas.microsoft.com/office/drawing/2014/main" id="{1021DBC5-26F2-4683-88E7-8D1534DA1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983901" cy="6858000"/>
          </a:xfrm>
          <a:prstGeom prst="rect">
            <a:avLst/>
          </a:prstGeom>
        </p:spPr>
      </p:pic>
      <p:sp>
        <p:nvSpPr>
          <p:cNvPr id="6" name="Text Placeholder 5">
            <a:extLst>
              <a:ext uri="{FF2B5EF4-FFF2-40B4-BE49-F238E27FC236}">
                <a16:creationId xmlns:a16="http://schemas.microsoft.com/office/drawing/2014/main" id="{C9B0E659-E440-4552-9E83-79C2D5839D93}"/>
              </a:ext>
            </a:extLst>
          </p:cNvPr>
          <p:cNvSpPr>
            <a:spLocks noGrp="1"/>
          </p:cNvSpPr>
          <p:nvPr>
            <p:ph type="body" sz="quarter" idx="13"/>
          </p:nvPr>
        </p:nvSpPr>
        <p:spPr>
          <a:xfrm>
            <a:off x="5162550" y="3546475"/>
            <a:ext cx="2862263" cy="365125"/>
          </a:xfrm>
          <a:prstGeom prst="rect">
            <a:avLst/>
          </a:prstGeom>
        </p:spPr>
        <p:txBody>
          <a:bodyPr>
            <a:noAutofit/>
          </a:bodyPr>
          <a:lstStyle>
            <a:lvl1pPr marL="0" indent="0">
              <a:buNone/>
              <a:defRPr sz="1400">
                <a:latin typeface="+mj-lt"/>
              </a:defRPr>
            </a:lvl1pPr>
            <a:lvl2pPr marL="457200" indent="0">
              <a:buNone/>
              <a:defRPr sz="1600">
                <a:latin typeface="+mj-lt"/>
              </a:defRPr>
            </a:lvl2pPr>
            <a:lvl3pPr marL="914400" indent="0">
              <a:buNone/>
              <a:defRPr sz="1400">
                <a:latin typeface="+mj-lt"/>
              </a:defRPr>
            </a:lvl3pPr>
            <a:lvl4pPr marL="1371600" indent="0">
              <a:buNone/>
              <a:defRPr sz="1200">
                <a:latin typeface="+mj-lt"/>
              </a:defRPr>
            </a:lvl4pPr>
            <a:lvl5pPr marL="1828800" indent="0">
              <a:buNone/>
              <a:defRPr sz="1200">
                <a:latin typeface="+mj-lt"/>
              </a:defRPr>
            </a:lvl5pPr>
          </a:lstStyle>
          <a:p>
            <a:pPr lvl="0"/>
            <a:r>
              <a:rPr lang="en-US"/>
              <a:t>Click to edit Master text styles</a:t>
            </a:r>
          </a:p>
        </p:txBody>
      </p:sp>
      <p:sp>
        <p:nvSpPr>
          <p:cNvPr id="17" name="Text Placeholder 16">
            <a:extLst>
              <a:ext uri="{FF2B5EF4-FFF2-40B4-BE49-F238E27FC236}">
                <a16:creationId xmlns:a16="http://schemas.microsoft.com/office/drawing/2014/main" id="{1041CA4D-26E5-4CD0-B58C-964EF1A65A91}"/>
              </a:ext>
            </a:extLst>
          </p:cNvPr>
          <p:cNvSpPr>
            <a:spLocks noGrp="1"/>
          </p:cNvSpPr>
          <p:nvPr>
            <p:ph type="body" sz="quarter" idx="14"/>
          </p:nvPr>
        </p:nvSpPr>
        <p:spPr>
          <a:xfrm>
            <a:off x="3581400" y="2340755"/>
            <a:ext cx="5231439" cy="876877"/>
          </a:xfrm>
          <a:prstGeom prst="rect">
            <a:avLst/>
          </a:prstGeom>
        </p:spPr>
        <p:txBody>
          <a:bodyPr anchor="ctr">
            <a:normAutofit/>
          </a:bodyPr>
          <a:lstStyle>
            <a:lvl1pPr marL="0" indent="0">
              <a:buNone/>
              <a:defRPr sz="4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9909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sp>
        <p:nvSpPr>
          <p:cNvPr id="9" name="Rectangle 8"/>
          <p:cNvSpPr/>
          <p:nvPr userDrawn="1"/>
        </p:nvSpPr>
        <p:spPr>
          <a:xfrm>
            <a:off x="0" y="1371601"/>
            <a:ext cx="12192000" cy="5486399"/>
          </a:xfrm>
          <a:prstGeom prst="rect">
            <a:avLst/>
          </a:prstGeom>
          <a:solidFill>
            <a:srgbClr val="00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82964" y="374073"/>
            <a:ext cx="3633266" cy="720344"/>
          </a:xfrm>
          <a:prstGeom prst="rect">
            <a:avLst/>
          </a:prstGeom>
        </p:spPr>
      </p:pic>
      <p:sp>
        <p:nvSpPr>
          <p:cNvPr id="15" name="Text Placeholder 14"/>
          <p:cNvSpPr>
            <a:spLocks noGrp="1"/>
          </p:cNvSpPr>
          <p:nvPr>
            <p:ph type="body" sz="quarter" idx="10"/>
          </p:nvPr>
        </p:nvSpPr>
        <p:spPr>
          <a:xfrm>
            <a:off x="2386012" y="2963069"/>
            <a:ext cx="7419975" cy="931862"/>
          </a:xfrm>
          <a:prstGeom prst="rect">
            <a:avLst/>
          </a:prstGeo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60798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3/18/2024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6" r:id="rId3"/>
    <p:sldLayoutId id="2147483650" r:id="rId4"/>
    <p:sldLayoutId id="2147483670" r:id="rId5"/>
    <p:sldLayoutId id="2147483672" r:id="rId6"/>
    <p:sldLayoutId id="2147483669" r:id="rId7"/>
    <p:sldLayoutId id="2147483673" r:id="rId8"/>
    <p:sldLayoutId id="2147483663" r:id="rId9"/>
    <p:sldLayoutId id="2147483665" r:id="rId10"/>
    <p:sldLayoutId id="2147483671" r:id="rId11"/>
    <p:sldLayoutId id="2147483660" r:id="rId12"/>
    <p:sldLayoutId id="2147483664" r:id="rId13"/>
  </p:sldLayoutIdLst>
  <p:hf hdr="0" ftr="0" dt="0"/>
  <p:txStyles>
    <p:title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1E7C275-B7C7-4DEA-97F8-F0441935B85D}"/>
              </a:ext>
            </a:extLst>
          </p:cNvPr>
          <p:cNvSpPr>
            <a:spLocks noGrp="1"/>
          </p:cNvSpPr>
          <p:nvPr>
            <p:ph type="body" sz="quarter" idx="10"/>
          </p:nvPr>
        </p:nvSpPr>
        <p:spPr>
          <a:xfrm>
            <a:off x="2386012" y="3524437"/>
            <a:ext cx="7419975" cy="2667357"/>
          </a:xfrm>
        </p:spPr>
        <p:txBody>
          <a:bodyPr>
            <a:normAutofit/>
          </a:bodyPr>
          <a:lstStyle/>
          <a:p>
            <a:r>
              <a:rPr lang="en-US" sz="3200" dirty="0"/>
              <a:t>Financial model</a:t>
            </a:r>
          </a:p>
          <a:p>
            <a:endParaRPr lang="en-US" sz="3200" dirty="0"/>
          </a:p>
          <a:p>
            <a:r>
              <a:rPr lang="en-US" sz="3200" dirty="0"/>
              <a:t>By: Carl</a:t>
            </a:r>
          </a:p>
        </p:txBody>
      </p:sp>
    </p:spTree>
    <p:extLst>
      <p:ext uri="{BB962C8B-B14F-4D97-AF65-F5344CB8AC3E}">
        <p14:creationId xmlns:p14="http://schemas.microsoft.com/office/powerpoint/2010/main" val="156431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10</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project size (kW)</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2"/>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3"/>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06189" y="1993368"/>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995558" y="4012473"/>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00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11</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annual degradation</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270761" y="21065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572103" y="4108268"/>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59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12</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Capacity Factor</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280286" y="22113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572103" y="4241618"/>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45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13</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quarter factors</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a:cxnSpLocks/>
          </p:cNvCxnSpPr>
          <p:nvPr/>
        </p:nvCxnSpPr>
        <p:spPr>
          <a:xfrm>
            <a:off x="4092553" y="17454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C734226-2BC1-DED7-0AF4-AB5A6EE2D151}"/>
              </a:ext>
            </a:extLst>
          </p:cNvPr>
          <p:cNvCxnSpPr>
            <a:cxnSpLocks/>
          </p:cNvCxnSpPr>
          <p:nvPr/>
        </p:nvCxnSpPr>
        <p:spPr>
          <a:xfrm>
            <a:off x="4837884" y="17454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BA657B-ED5C-DAE6-EA4C-01DA91EFE2E1}"/>
              </a:ext>
            </a:extLst>
          </p:cNvPr>
          <p:cNvCxnSpPr>
            <a:cxnSpLocks/>
          </p:cNvCxnSpPr>
          <p:nvPr/>
        </p:nvCxnSpPr>
        <p:spPr>
          <a:xfrm>
            <a:off x="5602265" y="17454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72D615-47EE-CE3D-6445-1F2062FE562D}"/>
              </a:ext>
            </a:extLst>
          </p:cNvPr>
          <p:cNvCxnSpPr>
            <a:cxnSpLocks/>
          </p:cNvCxnSpPr>
          <p:nvPr/>
        </p:nvCxnSpPr>
        <p:spPr>
          <a:xfrm>
            <a:off x="6347596" y="176450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B9FEBE2-6412-4A6B-9EE5-8B3EB55D76D5}"/>
              </a:ext>
            </a:extLst>
          </p:cNvPr>
          <p:cNvCxnSpPr>
            <a:cxnSpLocks/>
          </p:cNvCxnSpPr>
          <p:nvPr/>
        </p:nvCxnSpPr>
        <p:spPr>
          <a:xfrm>
            <a:off x="9464653" y="37520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A9CDE8-C05B-8D87-6F19-148AB01C2D7B}"/>
              </a:ext>
            </a:extLst>
          </p:cNvPr>
          <p:cNvCxnSpPr>
            <a:cxnSpLocks/>
          </p:cNvCxnSpPr>
          <p:nvPr/>
        </p:nvCxnSpPr>
        <p:spPr>
          <a:xfrm>
            <a:off x="10236178" y="377110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C54B289-2DBB-CE50-A6E2-DDF18D4EF1D4}"/>
              </a:ext>
            </a:extLst>
          </p:cNvPr>
          <p:cNvCxnSpPr>
            <a:cxnSpLocks/>
          </p:cNvCxnSpPr>
          <p:nvPr/>
        </p:nvCxnSpPr>
        <p:spPr>
          <a:xfrm>
            <a:off x="11010084" y="377110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0B04820-D7BF-2A84-9736-DB9AB088196E}"/>
              </a:ext>
            </a:extLst>
          </p:cNvPr>
          <p:cNvCxnSpPr>
            <a:cxnSpLocks/>
          </p:cNvCxnSpPr>
          <p:nvPr/>
        </p:nvCxnSpPr>
        <p:spPr>
          <a:xfrm>
            <a:off x="11805421" y="377110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66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14</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PPA Rate</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75586" y="29066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091351" y="4975043"/>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143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15</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REC Rate</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75586" y="30209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091351" y="5079818"/>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1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FA1210-8F71-513A-E17A-DD88726EB633}"/>
              </a:ext>
            </a:extLst>
          </p:cNvPr>
          <p:cNvSpPr>
            <a:spLocks noGrp="1"/>
          </p:cNvSpPr>
          <p:nvPr>
            <p:ph type="sldNum" sz="quarter" idx="12"/>
          </p:nvPr>
        </p:nvSpPr>
        <p:spPr/>
        <p:txBody>
          <a:bodyPr/>
          <a:lstStyle/>
          <a:p>
            <a:fld id="{4EC93DFA-70F6-4220-86AB-AD3183C08C91}" type="slidenum">
              <a:rPr lang="en-US" smtClean="0"/>
              <a:pPr/>
              <a:t>16</a:t>
            </a:fld>
            <a:endParaRPr lang="en-US" dirty="0"/>
          </a:p>
        </p:txBody>
      </p:sp>
      <p:sp>
        <p:nvSpPr>
          <p:cNvPr id="4" name="Title 3">
            <a:extLst>
              <a:ext uri="{FF2B5EF4-FFF2-40B4-BE49-F238E27FC236}">
                <a16:creationId xmlns:a16="http://schemas.microsoft.com/office/drawing/2014/main" id="{7C8F2965-7DAA-8C4E-CB35-88158D015321}"/>
              </a:ext>
            </a:extLst>
          </p:cNvPr>
          <p:cNvSpPr>
            <a:spLocks noGrp="1"/>
          </p:cNvSpPr>
          <p:nvPr>
            <p:ph type="title"/>
          </p:nvPr>
        </p:nvSpPr>
        <p:spPr/>
        <p:txBody>
          <a:bodyPr/>
          <a:lstStyle/>
          <a:p>
            <a:r>
              <a:rPr lang="en-US" dirty="0"/>
              <a:t>NORDEX PRICE METRICS</a:t>
            </a:r>
          </a:p>
        </p:txBody>
      </p:sp>
      <p:pic>
        <p:nvPicPr>
          <p:cNvPr id="6" name="Picture 5">
            <a:extLst>
              <a:ext uri="{FF2B5EF4-FFF2-40B4-BE49-F238E27FC236}">
                <a16:creationId xmlns:a16="http://schemas.microsoft.com/office/drawing/2014/main" id="{CDDF6688-4C2A-10A0-75EB-2764B399B0DB}"/>
              </a:ext>
            </a:extLst>
          </p:cNvPr>
          <p:cNvPicPr>
            <a:picLocks noChangeAspect="1"/>
          </p:cNvPicPr>
          <p:nvPr/>
        </p:nvPicPr>
        <p:blipFill>
          <a:blip r:embed="rId2"/>
          <a:stretch>
            <a:fillRect/>
          </a:stretch>
        </p:blipFill>
        <p:spPr>
          <a:xfrm>
            <a:off x="876026" y="729418"/>
            <a:ext cx="10439947" cy="6080957"/>
          </a:xfrm>
          <a:prstGeom prst="rect">
            <a:avLst/>
          </a:prstGeom>
        </p:spPr>
      </p:pic>
      <p:sp>
        <p:nvSpPr>
          <p:cNvPr id="7" name="Oval 6">
            <a:extLst>
              <a:ext uri="{FF2B5EF4-FFF2-40B4-BE49-F238E27FC236}">
                <a16:creationId xmlns:a16="http://schemas.microsoft.com/office/drawing/2014/main" id="{B8BB465C-CB16-0731-9F5B-0ABF2631B30E}"/>
              </a:ext>
            </a:extLst>
          </p:cNvPr>
          <p:cNvSpPr/>
          <p:nvPr/>
        </p:nvSpPr>
        <p:spPr>
          <a:xfrm>
            <a:off x="2514600" y="6538912"/>
            <a:ext cx="1419225" cy="27146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06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17</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a:t>
            </a:r>
            <a:r>
              <a:rPr lang="en-US" dirty="0" err="1"/>
              <a:t>WINd</a:t>
            </a:r>
            <a:r>
              <a:rPr lang="en-US" dirty="0"/>
              <a:t> </a:t>
            </a:r>
            <a:r>
              <a:rPr lang="en-US" dirty="0" err="1"/>
              <a:t>o&amp;m</a:t>
            </a:r>
            <a:r>
              <a:rPr lang="en-US" dirty="0"/>
              <a:t> contracted</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a:cxnSpLocks/>
          </p:cNvCxnSpPr>
          <p:nvPr/>
        </p:nvCxnSpPr>
        <p:spPr>
          <a:xfrm>
            <a:off x="1381103" y="3101181"/>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C734226-2BC1-DED7-0AF4-AB5A6EE2D151}"/>
              </a:ext>
            </a:extLst>
          </p:cNvPr>
          <p:cNvCxnSpPr>
            <a:cxnSpLocks/>
          </p:cNvCxnSpPr>
          <p:nvPr/>
        </p:nvCxnSpPr>
        <p:spPr>
          <a:xfrm>
            <a:off x="2602684" y="3101181"/>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BA657B-ED5C-DAE6-EA4C-01DA91EFE2E1}"/>
              </a:ext>
            </a:extLst>
          </p:cNvPr>
          <p:cNvCxnSpPr>
            <a:cxnSpLocks/>
          </p:cNvCxnSpPr>
          <p:nvPr/>
        </p:nvCxnSpPr>
        <p:spPr>
          <a:xfrm>
            <a:off x="3335315" y="3101181"/>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72D615-47EE-CE3D-6445-1F2062FE562D}"/>
              </a:ext>
            </a:extLst>
          </p:cNvPr>
          <p:cNvCxnSpPr>
            <a:cxnSpLocks/>
          </p:cNvCxnSpPr>
          <p:nvPr/>
        </p:nvCxnSpPr>
        <p:spPr>
          <a:xfrm>
            <a:off x="4096521" y="3101181"/>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C56C9D6E-0A53-6F0C-63DE-BB0A5BA59E8C}"/>
              </a:ext>
            </a:extLst>
          </p:cNvPr>
          <p:cNvCxnSpPr>
            <a:cxnSpLocks/>
          </p:cNvCxnSpPr>
          <p:nvPr/>
        </p:nvCxnSpPr>
        <p:spPr>
          <a:xfrm>
            <a:off x="4842646" y="3101181"/>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9391135-0A2C-19E7-B922-302C94690CBA}"/>
              </a:ext>
            </a:extLst>
          </p:cNvPr>
          <p:cNvCxnSpPr>
            <a:cxnSpLocks/>
          </p:cNvCxnSpPr>
          <p:nvPr/>
        </p:nvCxnSpPr>
        <p:spPr>
          <a:xfrm>
            <a:off x="6572228" y="5187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88C1E6-7730-D72F-91F2-B9F8AB08B627}"/>
              </a:ext>
            </a:extLst>
          </p:cNvPr>
          <p:cNvCxnSpPr>
            <a:cxnSpLocks/>
          </p:cNvCxnSpPr>
          <p:nvPr/>
        </p:nvCxnSpPr>
        <p:spPr>
          <a:xfrm>
            <a:off x="7876359" y="5187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26D6FDA-6849-854E-2CB5-FC01678398D2}"/>
              </a:ext>
            </a:extLst>
          </p:cNvPr>
          <p:cNvCxnSpPr>
            <a:cxnSpLocks/>
          </p:cNvCxnSpPr>
          <p:nvPr/>
        </p:nvCxnSpPr>
        <p:spPr>
          <a:xfrm>
            <a:off x="8610600" y="5187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69E621-7E06-6A7C-8CEA-D95844503ED7}"/>
              </a:ext>
            </a:extLst>
          </p:cNvPr>
          <p:cNvCxnSpPr>
            <a:cxnSpLocks/>
          </p:cNvCxnSpPr>
          <p:nvPr/>
        </p:nvCxnSpPr>
        <p:spPr>
          <a:xfrm>
            <a:off x="9446396" y="5187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C928D23-592F-01A1-2F44-7AFA26E3131F}"/>
              </a:ext>
            </a:extLst>
          </p:cNvPr>
          <p:cNvCxnSpPr>
            <a:cxnSpLocks/>
          </p:cNvCxnSpPr>
          <p:nvPr/>
        </p:nvCxnSpPr>
        <p:spPr>
          <a:xfrm>
            <a:off x="10227446" y="5187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DF61C8B-127B-98FA-A938-80C6C9CD9E7C}"/>
              </a:ext>
            </a:extLst>
          </p:cNvPr>
          <p:cNvPicPr>
            <a:picLocks noChangeAspect="1"/>
          </p:cNvPicPr>
          <p:nvPr/>
        </p:nvPicPr>
        <p:blipFill>
          <a:blip r:embed="rId5"/>
          <a:stretch>
            <a:fillRect/>
          </a:stretch>
        </p:blipFill>
        <p:spPr>
          <a:xfrm>
            <a:off x="7364412" y="1020341"/>
            <a:ext cx="4600575" cy="1238250"/>
          </a:xfrm>
          <a:prstGeom prst="rect">
            <a:avLst/>
          </a:prstGeom>
        </p:spPr>
      </p:pic>
    </p:spTree>
    <p:extLst>
      <p:ext uri="{BB962C8B-B14F-4D97-AF65-F5344CB8AC3E}">
        <p14:creationId xmlns:p14="http://schemas.microsoft.com/office/powerpoint/2010/main" val="164994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18</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O&amp;M Reserve</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877186" y="39353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091351" y="6006918"/>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51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19</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Balance of Plant</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24786" y="40306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091351" y="6130743"/>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62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E8D965-84F1-4F7A-8A5B-560C336B362A}"/>
              </a:ext>
            </a:extLst>
          </p:cNvPr>
          <p:cNvSpPr>
            <a:spLocks noGrp="1"/>
          </p:cNvSpPr>
          <p:nvPr>
            <p:ph idx="1"/>
          </p:nvPr>
        </p:nvSpPr>
        <p:spPr/>
        <p:txBody>
          <a:bodyPr/>
          <a:lstStyle/>
          <a:p>
            <a:pPr marL="457200" indent="-457200">
              <a:buFont typeface="Arial" panose="020B0604020202020204" pitchFamily="34" charset="0"/>
              <a:buChar char="•"/>
            </a:pPr>
            <a:r>
              <a:rPr lang="en-US" dirty="0"/>
              <a:t>Quick financial model overview </a:t>
            </a:r>
          </a:p>
          <a:p>
            <a:pPr marL="457200" indent="-457200">
              <a:buFont typeface="Arial" panose="020B0604020202020204" pitchFamily="34" charset="0"/>
              <a:buChar char="•"/>
            </a:pPr>
            <a:r>
              <a:rPr lang="en-US" dirty="0"/>
              <a:t>Build out your own financial model</a:t>
            </a:r>
          </a:p>
          <a:p>
            <a:pPr marL="457200" indent="-457200">
              <a:buFont typeface="Arial" panose="020B0604020202020204" pitchFamily="34" charset="0"/>
              <a:buChar char="•"/>
            </a:pPr>
            <a:r>
              <a:rPr lang="en-US" dirty="0"/>
              <a:t>Sensitivity testing</a:t>
            </a:r>
          </a:p>
        </p:txBody>
      </p:sp>
      <p:sp>
        <p:nvSpPr>
          <p:cNvPr id="3" name="Slide Number Placeholder 2">
            <a:extLst>
              <a:ext uri="{FF2B5EF4-FFF2-40B4-BE49-F238E27FC236}">
                <a16:creationId xmlns:a16="http://schemas.microsoft.com/office/drawing/2014/main" id="{4388091C-0506-408B-9A25-FD0A5B42FF3F}"/>
              </a:ext>
            </a:extLst>
          </p:cNvPr>
          <p:cNvSpPr>
            <a:spLocks noGrp="1"/>
          </p:cNvSpPr>
          <p:nvPr>
            <p:ph type="sldNum" sz="quarter" idx="12"/>
          </p:nvPr>
        </p:nvSpPr>
        <p:spPr/>
        <p:txBody>
          <a:bodyPr/>
          <a:lstStyle/>
          <a:p>
            <a:fld id="{4EC93DFA-70F6-4220-86AB-AD3183C08C91}" type="slidenum">
              <a:rPr lang="en-US" smtClean="0"/>
              <a:pPr/>
              <a:t>2</a:t>
            </a:fld>
            <a:endParaRPr lang="en-US" dirty="0"/>
          </a:p>
        </p:txBody>
      </p:sp>
      <p:sp>
        <p:nvSpPr>
          <p:cNvPr id="4" name="Title 3">
            <a:extLst>
              <a:ext uri="{FF2B5EF4-FFF2-40B4-BE49-F238E27FC236}">
                <a16:creationId xmlns:a16="http://schemas.microsoft.com/office/drawing/2014/main" id="{5C21D7B7-2D00-41EC-9540-169C9A1971C9}"/>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28077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20</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Insurance</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15261" y="41449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024676" y="6245043"/>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211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21</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Scholarships</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05736" y="42401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015151" y="6362518"/>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66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22</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TAXES</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15261" y="43544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005626" y="6495868"/>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68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23</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OTHER</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3"/>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4"/>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15261" y="44687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005626" y="6600643"/>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783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18F25-4AE5-FDE6-0B57-986D82CDA32A}"/>
              </a:ext>
            </a:extLst>
          </p:cNvPr>
          <p:cNvPicPr>
            <a:picLocks noChangeAspect="1"/>
          </p:cNvPicPr>
          <p:nvPr/>
        </p:nvPicPr>
        <p:blipFill>
          <a:blip r:embed="rId3"/>
          <a:stretch>
            <a:fillRect/>
          </a:stretch>
        </p:blipFill>
        <p:spPr>
          <a:xfrm>
            <a:off x="100621" y="842963"/>
            <a:ext cx="7344374" cy="3509962"/>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24</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CAPEX</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277111" y="10207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04C2259-9421-B0DD-2315-14E61F817403}"/>
              </a:ext>
            </a:extLst>
          </p:cNvPr>
          <p:cNvPicPr>
            <a:picLocks noChangeAspect="1"/>
          </p:cNvPicPr>
          <p:nvPr/>
        </p:nvPicPr>
        <p:blipFill>
          <a:blip r:embed="rId4"/>
          <a:stretch>
            <a:fillRect/>
          </a:stretch>
        </p:blipFill>
        <p:spPr>
          <a:xfrm>
            <a:off x="4518096" y="3180589"/>
            <a:ext cx="7573283" cy="3677411"/>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767376" y="3371668"/>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80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18F25-4AE5-FDE6-0B57-986D82CDA32A}"/>
              </a:ext>
            </a:extLst>
          </p:cNvPr>
          <p:cNvPicPr>
            <a:picLocks noChangeAspect="1"/>
          </p:cNvPicPr>
          <p:nvPr/>
        </p:nvPicPr>
        <p:blipFill>
          <a:blip r:embed="rId3"/>
          <a:stretch>
            <a:fillRect/>
          </a:stretch>
        </p:blipFill>
        <p:spPr>
          <a:xfrm>
            <a:off x="100621" y="842963"/>
            <a:ext cx="7344374" cy="3509962"/>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25</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CAPEX Cost Breakout</a:t>
            </a:r>
          </a:p>
        </p:txBody>
      </p:sp>
      <p:pic>
        <p:nvPicPr>
          <p:cNvPr id="7" name="Picture 6">
            <a:extLst>
              <a:ext uri="{FF2B5EF4-FFF2-40B4-BE49-F238E27FC236}">
                <a16:creationId xmlns:a16="http://schemas.microsoft.com/office/drawing/2014/main" id="{904C2259-9421-B0DD-2315-14E61F817403}"/>
              </a:ext>
            </a:extLst>
          </p:cNvPr>
          <p:cNvPicPr>
            <a:picLocks noChangeAspect="1"/>
          </p:cNvPicPr>
          <p:nvPr/>
        </p:nvPicPr>
        <p:blipFill>
          <a:blip r:embed="rId4"/>
          <a:stretch>
            <a:fillRect/>
          </a:stretch>
        </p:blipFill>
        <p:spPr>
          <a:xfrm>
            <a:off x="4518096" y="3180589"/>
            <a:ext cx="7573283" cy="3677411"/>
          </a:xfrm>
          <a:prstGeom prst="rect">
            <a:avLst/>
          </a:prstGeom>
        </p:spPr>
      </p:pic>
      <p:cxnSp>
        <p:nvCxnSpPr>
          <p:cNvPr id="2" name="Straight Arrow Connector 1">
            <a:extLst>
              <a:ext uri="{FF2B5EF4-FFF2-40B4-BE49-F238E27FC236}">
                <a16:creationId xmlns:a16="http://schemas.microsoft.com/office/drawing/2014/main" id="{9A30BCE5-8009-7335-BC9B-47CB266D2BAF}"/>
              </a:ext>
            </a:extLst>
          </p:cNvPr>
          <p:cNvCxnSpPr>
            <a:cxnSpLocks/>
          </p:cNvCxnSpPr>
          <p:nvPr/>
        </p:nvCxnSpPr>
        <p:spPr>
          <a:xfrm>
            <a:off x="2603478" y="57462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5FCBC8C-8EC1-D8D4-FABF-2E27E9374E65}"/>
              </a:ext>
            </a:extLst>
          </p:cNvPr>
          <p:cNvCxnSpPr>
            <a:cxnSpLocks/>
          </p:cNvCxnSpPr>
          <p:nvPr/>
        </p:nvCxnSpPr>
        <p:spPr>
          <a:xfrm>
            <a:off x="3361509" y="57462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8B4081-6174-350D-DAC4-9B0CDBACFA63}"/>
              </a:ext>
            </a:extLst>
          </p:cNvPr>
          <p:cNvCxnSpPr>
            <a:cxnSpLocks/>
          </p:cNvCxnSpPr>
          <p:nvPr/>
        </p:nvCxnSpPr>
        <p:spPr>
          <a:xfrm>
            <a:off x="4100490" y="57462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0888D16-67C3-0365-BC87-69A5C2CDE7B2}"/>
              </a:ext>
            </a:extLst>
          </p:cNvPr>
          <p:cNvCxnSpPr>
            <a:cxnSpLocks/>
          </p:cNvCxnSpPr>
          <p:nvPr/>
        </p:nvCxnSpPr>
        <p:spPr>
          <a:xfrm>
            <a:off x="4823596" y="57462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3B3182A-2057-650F-8C1D-74497E79D191}"/>
              </a:ext>
            </a:extLst>
          </p:cNvPr>
          <p:cNvCxnSpPr>
            <a:cxnSpLocks/>
          </p:cNvCxnSpPr>
          <p:nvPr/>
        </p:nvCxnSpPr>
        <p:spPr>
          <a:xfrm>
            <a:off x="5566546" y="57462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5CA958-C5D2-0D9F-5160-AC69A12824DA}"/>
              </a:ext>
            </a:extLst>
          </p:cNvPr>
          <p:cNvCxnSpPr>
            <a:cxnSpLocks/>
          </p:cNvCxnSpPr>
          <p:nvPr/>
        </p:nvCxnSpPr>
        <p:spPr>
          <a:xfrm>
            <a:off x="6309496" y="57462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E463792-B192-07F7-4D18-39AF03470763}"/>
              </a:ext>
            </a:extLst>
          </p:cNvPr>
          <p:cNvCxnSpPr>
            <a:cxnSpLocks/>
          </p:cNvCxnSpPr>
          <p:nvPr/>
        </p:nvCxnSpPr>
        <p:spPr>
          <a:xfrm>
            <a:off x="7058796" y="57462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02E6291-761F-6213-434C-D3E7B7B6AD9C}"/>
              </a:ext>
            </a:extLst>
          </p:cNvPr>
          <p:cNvCxnSpPr>
            <a:cxnSpLocks/>
          </p:cNvCxnSpPr>
          <p:nvPr/>
        </p:nvCxnSpPr>
        <p:spPr>
          <a:xfrm>
            <a:off x="7121503" y="289237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B8CB9F-F86D-95E0-A27E-3E789621E8A2}"/>
              </a:ext>
            </a:extLst>
          </p:cNvPr>
          <p:cNvCxnSpPr>
            <a:cxnSpLocks/>
          </p:cNvCxnSpPr>
          <p:nvPr/>
        </p:nvCxnSpPr>
        <p:spPr>
          <a:xfrm>
            <a:off x="7889059" y="289237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A4C36C4-4B1C-41EC-FC0C-D67F31C93E98}"/>
              </a:ext>
            </a:extLst>
          </p:cNvPr>
          <p:cNvCxnSpPr>
            <a:cxnSpLocks/>
          </p:cNvCxnSpPr>
          <p:nvPr/>
        </p:nvCxnSpPr>
        <p:spPr>
          <a:xfrm>
            <a:off x="8643915" y="289237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133F47-F4DC-9D56-0203-6A3DE4B791EF}"/>
              </a:ext>
            </a:extLst>
          </p:cNvPr>
          <p:cNvCxnSpPr>
            <a:cxnSpLocks/>
          </p:cNvCxnSpPr>
          <p:nvPr/>
        </p:nvCxnSpPr>
        <p:spPr>
          <a:xfrm>
            <a:off x="9408296" y="289237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B5EF461-18EA-A43E-A41E-9424369448A0}"/>
              </a:ext>
            </a:extLst>
          </p:cNvPr>
          <p:cNvCxnSpPr>
            <a:cxnSpLocks/>
          </p:cNvCxnSpPr>
          <p:nvPr/>
        </p:nvCxnSpPr>
        <p:spPr>
          <a:xfrm>
            <a:off x="10167121" y="2892374"/>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8FF4C8D-F503-46FE-E1FB-577433B4DF9C}"/>
              </a:ext>
            </a:extLst>
          </p:cNvPr>
          <p:cNvCxnSpPr>
            <a:cxnSpLocks/>
          </p:cNvCxnSpPr>
          <p:nvPr/>
        </p:nvCxnSpPr>
        <p:spPr>
          <a:xfrm>
            <a:off x="10922771" y="2897963"/>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A8AFA2-2640-A969-3E10-9C7D0E3498B4}"/>
              </a:ext>
            </a:extLst>
          </p:cNvPr>
          <p:cNvCxnSpPr>
            <a:cxnSpLocks/>
          </p:cNvCxnSpPr>
          <p:nvPr/>
        </p:nvCxnSpPr>
        <p:spPr>
          <a:xfrm>
            <a:off x="11687946" y="2917013"/>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708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18F25-4AE5-FDE6-0B57-986D82CDA32A}"/>
              </a:ext>
            </a:extLst>
          </p:cNvPr>
          <p:cNvPicPr>
            <a:picLocks noChangeAspect="1"/>
          </p:cNvPicPr>
          <p:nvPr/>
        </p:nvPicPr>
        <p:blipFill>
          <a:blip r:embed="rId3"/>
          <a:stretch>
            <a:fillRect/>
          </a:stretch>
        </p:blipFill>
        <p:spPr>
          <a:xfrm>
            <a:off x="100621" y="842963"/>
            <a:ext cx="7344374" cy="3509962"/>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26</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ITC/PTC</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258061" y="15350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04C2259-9421-B0DD-2315-14E61F817403}"/>
              </a:ext>
            </a:extLst>
          </p:cNvPr>
          <p:cNvPicPr>
            <a:picLocks noChangeAspect="1"/>
          </p:cNvPicPr>
          <p:nvPr/>
        </p:nvPicPr>
        <p:blipFill>
          <a:blip r:embed="rId4"/>
          <a:stretch>
            <a:fillRect/>
          </a:stretch>
        </p:blipFill>
        <p:spPr>
          <a:xfrm>
            <a:off x="4518096" y="3180589"/>
            <a:ext cx="7573283" cy="3677411"/>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776901" y="3895543"/>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73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18F25-4AE5-FDE6-0B57-986D82CDA32A}"/>
              </a:ext>
            </a:extLst>
          </p:cNvPr>
          <p:cNvPicPr>
            <a:picLocks noChangeAspect="1"/>
          </p:cNvPicPr>
          <p:nvPr/>
        </p:nvPicPr>
        <p:blipFill>
          <a:blip r:embed="rId3"/>
          <a:stretch>
            <a:fillRect/>
          </a:stretch>
        </p:blipFill>
        <p:spPr>
          <a:xfrm>
            <a:off x="100621" y="842963"/>
            <a:ext cx="7344374" cy="3509962"/>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27</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ITC Rate</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343786" y="19256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04C2259-9421-B0DD-2315-14E61F817403}"/>
              </a:ext>
            </a:extLst>
          </p:cNvPr>
          <p:cNvPicPr>
            <a:picLocks noChangeAspect="1"/>
          </p:cNvPicPr>
          <p:nvPr/>
        </p:nvPicPr>
        <p:blipFill>
          <a:blip r:embed="rId4"/>
          <a:stretch>
            <a:fillRect/>
          </a:stretch>
        </p:blipFill>
        <p:spPr>
          <a:xfrm>
            <a:off x="4518096" y="3180589"/>
            <a:ext cx="7573283" cy="3677411"/>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776901" y="4314643"/>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304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18F25-4AE5-FDE6-0B57-986D82CDA32A}"/>
              </a:ext>
            </a:extLst>
          </p:cNvPr>
          <p:cNvPicPr>
            <a:picLocks noChangeAspect="1"/>
          </p:cNvPicPr>
          <p:nvPr/>
        </p:nvPicPr>
        <p:blipFill>
          <a:blip r:embed="rId3"/>
          <a:stretch>
            <a:fillRect/>
          </a:stretch>
        </p:blipFill>
        <p:spPr>
          <a:xfrm>
            <a:off x="100621" y="842963"/>
            <a:ext cx="7344374" cy="3509962"/>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28</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WIND Tax Equity Multiple</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296161" y="22494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04C2259-9421-B0DD-2315-14E61F817403}"/>
              </a:ext>
            </a:extLst>
          </p:cNvPr>
          <p:cNvPicPr>
            <a:picLocks noChangeAspect="1"/>
          </p:cNvPicPr>
          <p:nvPr/>
        </p:nvPicPr>
        <p:blipFill>
          <a:blip r:embed="rId4"/>
          <a:stretch>
            <a:fillRect/>
          </a:stretch>
        </p:blipFill>
        <p:spPr>
          <a:xfrm>
            <a:off x="4518096" y="3180589"/>
            <a:ext cx="7573283" cy="3677411"/>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767376" y="464820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68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18F25-4AE5-FDE6-0B57-986D82CDA32A}"/>
              </a:ext>
            </a:extLst>
          </p:cNvPr>
          <p:cNvPicPr>
            <a:picLocks noChangeAspect="1"/>
          </p:cNvPicPr>
          <p:nvPr/>
        </p:nvPicPr>
        <p:blipFill>
          <a:blip r:embed="rId3"/>
          <a:stretch>
            <a:fillRect/>
          </a:stretch>
        </p:blipFill>
        <p:spPr>
          <a:xfrm>
            <a:off x="100621" y="842963"/>
            <a:ext cx="7344374" cy="3509962"/>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29</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WIND 20-YEAR XIRR</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029461" y="41639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04C2259-9421-B0DD-2315-14E61F817403}"/>
              </a:ext>
            </a:extLst>
          </p:cNvPr>
          <p:cNvPicPr>
            <a:picLocks noChangeAspect="1"/>
          </p:cNvPicPr>
          <p:nvPr/>
        </p:nvPicPr>
        <p:blipFill>
          <a:blip r:embed="rId4"/>
          <a:stretch>
            <a:fillRect/>
          </a:stretch>
        </p:blipFill>
        <p:spPr>
          <a:xfrm>
            <a:off x="4518096" y="3180589"/>
            <a:ext cx="7573283" cy="3677411"/>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805476" y="661035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16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E8D965-84F1-4F7A-8A5B-560C336B362A}"/>
              </a:ext>
            </a:extLst>
          </p:cNvPr>
          <p:cNvSpPr>
            <a:spLocks noGrp="1"/>
          </p:cNvSpPr>
          <p:nvPr>
            <p:ph idx="1"/>
          </p:nvPr>
        </p:nvSpPr>
        <p:spPr/>
        <p:txBody>
          <a:bodyPr/>
          <a:lstStyle/>
          <a:p>
            <a:pPr marL="457200" indent="-457200">
              <a:buFont typeface="Arial" panose="020B0604020202020204" pitchFamily="34" charset="0"/>
              <a:buChar char="•"/>
            </a:pPr>
            <a:r>
              <a:rPr lang="en-US" dirty="0"/>
              <a:t>Financial modeling predicts the project’s financial outcomes over the 20-year lifetime of the project. The P&amp;L tracker logs actuals.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solidFill>
                  <a:schemeClr val="accent5">
                    <a:lumMod val="60000"/>
                    <a:lumOff val="40000"/>
                  </a:schemeClr>
                </a:solidFill>
              </a:rPr>
              <a:t>Blue </a:t>
            </a:r>
            <a:r>
              <a:rPr lang="en-US" dirty="0">
                <a:solidFill>
                  <a:schemeClr val="accent1">
                    <a:lumMod val="60000"/>
                    <a:lumOff val="40000"/>
                  </a:schemeClr>
                </a:solidFill>
              </a:rPr>
              <a:t>cells – inputs</a:t>
            </a:r>
          </a:p>
          <a:p>
            <a:pPr marL="457200" indent="-457200">
              <a:buFont typeface="Arial" panose="020B0604020202020204" pitchFamily="34" charset="0"/>
              <a:buChar char="•"/>
            </a:pPr>
            <a:r>
              <a:rPr lang="en-US" dirty="0"/>
              <a:t>Black cells – calculations (DO NOT CHANGE)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solidFill>
                  <a:srgbClr val="FFC000"/>
                </a:solidFill>
              </a:rPr>
              <a:t>Orange - Check cells to make sure you didn’t mess something up</a:t>
            </a:r>
          </a:p>
        </p:txBody>
      </p:sp>
      <p:sp>
        <p:nvSpPr>
          <p:cNvPr id="3" name="Slide Number Placeholder 2">
            <a:extLst>
              <a:ext uri="{FF2B5EF4-FFF2-40B4-BE49-F238E27FC236}">
                <a16:creationId xmlns:a16="http://schemas.microsoft.com/office/drawing/2014/main" id="{4388091C-0506-408B-9A25-FD0A5B42FF3F}"/>
              </a:ext>
            </a:extLst>
          </p:cNvPr>
          <p:cNvSpPr>
            <a:spLocks noGrp="1"/>
          </p:cNvSpPr>
          <p:nvPr>
            <p:ph type="sldNum" sz="quarter" idx="12"/>
          </p:nvPr>
        </p:nvSpPr>
        <p:spPr/>
        <p:txBody>
          <a:bodyPr/>
          <a:lstStyle/>
          <a:p>
            <a:fld id="{4EC93DFA-70F6-4220-86AB-AD3183C08C91}" type="slidenum">
              <a:rPr lang="en-US" smtClean="0"/>
              <a:pPr/>
              <a:t>3</a:t>
            </a:fld>
            <a:endParaRPr lang="en-US" dirty="0"/>
          </a:p>
        </p:txBody>
      </p:sp>
      <p:sp>
        <p:nvSpPr>
          <p:cNvPr id="4" name="Title 3">
            <a:extLst>
              <a:ext uri="{FF2B5EF4-FFF2-40B4-BE49-F238E27FC236}">
                <a16:creationId xmlns:a16="http://schemas.microsoft.com/office/drawing/2014/main" id="{5C21D7B7-2D00-41EC-9540-169C9A1971C9}"/>
              </a:ext>
            </a:extLst>
          </p:cNvPr>
          <p:cNvSpPr>
            <a:spLocks noGrp="1"/>
          </p:cNvSpPr>
          <p:nvPr>
            <p:ph type="title"/>
          </p:nvPr>
        </p:nvSpPr>
        <p:spPr/>
        <p:txBody>
          <a:bodyPr/>
          <a:lstStyle/>
          <a:p>
            <a:r>
              <a:rPr lang="en-US" dirty="0"/>
              <a:t>Reminders</a:t>
            </a:r>
          </a:p>
        </p:txBody>
      </p:sp>
    </p:spTree>
    <p:extLst>
      <p:ext uri="{BB962C8B-B14F-4D97-AF65-F5344CB8AC3E}">
        <p14:creationId xmlns:p14="http://schemas.microsoft.com/office/powerpoint/2010/main" val="315954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BEACD-6B66-B9F0-DF24-3CFE00F84906}"/>
              </a:ext>
            </a:extLst>
          </p:cNvPr>
          <p:cNvSpPr>
            <a:spLocks noGrp="1"/>
          </p:cNvSpPr>
          <p:nvPr>
            <p:ph type="sldNum" sz="quarter" idx="12"/>
          </p:nvPr>
        </p:nvSpPr>
        <p:spPr/>
        <p:txBody>
          <a:bodyPr/>
          <a:lstStyle/>
          <a:p>
            <a:fld id="{4EC93DFA-70F6-4220-86AB-AD3183C08C91}" type="slidenum">
              <a:rPr lang="en-US" smtClean="0"/>
              <a:t>30</a:t>
            </a:fld>
            <a:endParaRPr lang="en-US" dirty="0"/>
          </a:p>
        </p:txBody>
      </p:sp>
      <p:sp>
        <p:nvSpPr>
          <p:cNvPr id="4" name="Text Placeholder 3">
            <a:extLst>
              <a:ext uri="{FF2B5EF4-FFF2-40B4-BE49-F238E27FC236}">
                <a16:creationId xmlns:a16="http://schemas.microsoft.com/office/drawing/2014/main" id="{7F6B680A-387E-A5D8-08C9-295493D112EE}"/>
              </a:ext>
            </a:extLst>
          </p:cNvPr>
          <p:cNvSpPr>
            <a:spLocks noGrp="1"/>
          </p:cNvSpPr>
          <p:nvPr>
            <p:ph type="body" sz="quarter" idx="14"/>
          </p:nvPr>
        </p:nvSpPr>
        <p:spPr>
          <a:xfrm>
            <a:off x="3581400" y="2340755"/>
            <a:ext cx="5231439" cy="1412095"/>
          </a:xfrm>
        </p:spPr>
        <p:txBody>
          <a:bodyPr>
            <a:normAutofit/>
          </a:bodyPr>
          <a:lstStyle/>
          <a:p>
            <a:r>
              <a:rPr lang="en-US" dirty="0"/>
              <a:t>SOLAR INPUTS</a:t>
            </a:r>
          </a:p>
        </p:txBody>
      </p:sp>
    </p:spTree>
    <p:extLst>
      <p:ext uri="{BB962C8B-B14F-4D97-AF65-F5344CB8AC3E}">
        <p14:creationId xmlns:p14="http://schemas.microsoft.com/office/powerpoint/2010/main" val="4211774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31</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Project Size (KW)</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216138" y="10588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077439" y="315277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06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32</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Annual Degradation</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696890" y="11921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515464" y="330517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363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33</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Capacity Factor</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630215" y="13350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467839" y="342900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819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34</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ITC/PTC</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630215" y="17351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458314" y="387667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593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35</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Quarterly Production factors</a:t>
            </a:r>
          </a:p>
        </p:txBody>
      </p: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2" name="Straight Arrow Connector 1">
            <a:extLst>
              <a:ext uri="{FF2B5EF4-FFF2-40B4-BE49-F238E27FC236}">
                <a16:creationId xmlns:a16="http://schemas.microsoft.com/office/drawing/2014/main" id="{E10584BC-2796-805A-8D44-CFFE1A82CEBE}"/>
              </a:ext>
            </a:extLst>
          </p:cNvPr>
          <p:cNvCxnSpPr>
            <a:cxnSpLocks/>
          </p:cNvCxnSpPr>
          <p:nvPr/>
        </p:nvCxnSpPr>
        <p:spPr>
          <a:xfrm>
            <a:off x="4835503" y="869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6EEC833-3092-E50F-AB32-5134AC9E4D04}"/>
              </a:ext>
            </a:extLst>
          </p:cNvPr>
          <p:cNvCxnSpPr>
            <a:cxnSpLocks/>
          </p:cNvCxnSpPr>
          <p:nvPr/>
        </p:nvCxnSpPr>
        <p:spPr>
          <a:xfrm>
            <a:off x="5728472" y="869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451C07-1D07-6C4A-0287-AEB1B431C11B}"/>
              </a:ext>
            </a:extLst>
          </p:cNvPr>
          <p:cNvCxnSpPr>
            <a:cxnSpLocks/>
          </p:cNvCxnSpPr>
          <p:nvPr/>
        </p:nvCxnSpPr>
        <p:spPr>
          <a:xfrm>
            <a:off x="6614296" y="869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8FD2A5B-9124-D3BB-FF70-ECABF50760C4}"/>
              </a:ext>
            </a:extLst>
          </p:cNvPr>
          <p:cNvCxnSpPr>
            <a:cxnSpLocks/>
          </p:cNvCxnSpPr>
          <p:nvPr/>
        </p:nvCxnSpPr>
        <p:spPr>
          <a:xfrm>
            <a:off x="7509646" y="869156"/>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8F22E9B-BEC2-5584-34F1-C612AF291FD0}"/>
              </a:ext>
            </a:extLst>
          </p:cNvPr>
          <p:cNvCxnSpPr>
            <a:cxnSpLocks/>
          </p:cNvCxnSpPr>
          <p:nvPr/>
        </p:nvCxnSpPr>
        <p:spPr>
          <a:xfrm>
            <a:off x="8778853" y="2963862"/>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531508-368C-929B-12E8-B0B35FCEF6C4}"/>
              </a:ext>
            </a:extLst>
          </p:cNvPr>
          <p:cNvCxnSpPr>
            <a:cxnSpLocks/>
          </p:cNvCxnSpPr>
          <p:nvPr/>
        </p:nvCxnSpPr>
        <p:spPr>
          <a:xfrm>
            <a:off x="9716272" y="2963862"/>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6B28E26-F7B2-3B5A-CAC0-3A615CCC0185}"/>
              </a:ext>
            </a:extLst>
          </p:cNvPr>
          <p:cNvCxnSpPr>
            <a:cxnSpLocks/>
          </p:cNvCxnSpPr>
          <p:nvPr/>
        </p:nvCxnSpPr>
        <p:spPr>
          <a:xfrm>
            <a:off x="10640196" y="2963862"/>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8D4841-C2FE-538F-F117-7EA030127EA9}"/>
              </a:ext>
            </a:extLst>
          </p:cNvPr>
          <p:cNvCxnSpPr>
            <a:cxnSpLocks/>
          </p:cNvCxnSpPr>
          <p:nvPr/>
        </p:nvCxnSpPr>
        <p:spPr>
          <a:xfrm>
            <a:off x="11579996" y="2963862"/>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69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36</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PPA RATE</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216138" y="22685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096489" y="442912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079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37</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REC Rate</a:t>
            </a:r>
          </a:p>
        </p:txBody>
      </p: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216138" y="24018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077439" y="458152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472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4A8441-8061-DACC-8319-9525F07481DB}"/>
              </a:ext>
            </a:extLst>
          </p:cNvPr>
          <p:cNvPicPr>
            <a:picLocks noChangeAspect="1"/>
          </p:cNvPicPr>
          <p:nvPr/>
        </p:nvPicPr>
        <p:blipFill>
          <a:blip r:embed="rId2"/>
          <a:stretch>
            <a:fillRect/>
          </a:stretch>
        </p:blipFill>
        <p:spPr>
          <a:xfrm>
            <a:off x="1460705" y="748772"/>
            <a:ext cx="9270590" cy="6109228"/>
          </a:xfrm>
          <a:prstGeom prst="rect">
            <a:avLst/>
          </a:prstGeom>
        </p:spPr>
      </p:pic>
      <p:sp>
        <p:nvSpPr>
          <p:cNvPr id="3" name="Slide Number Placeholder 2">
            <a:extLst>
              <a:ext uri="{FF2B5EF4-FFF2-40B4-BE49-F238E27FC236}">
                <a16:creationId xmlns:a16="http://schemas.microsoft.com/office/drawing/2014/main" id="{D9FA1210-8F71-513A-E17A-DD88726EB633}"/>
              </a:ext>
            </a:extLst>
          </p:cNvPr>
          <p:cNvSpPr>
            <a:spLocks noGrp="1"/>
          </p:cNvSpPr>
          <p:nvPr>
            <p:ph type="sldNum" sz="quarter" idx="12"/>
          </p:nvPr>
        </p:nvSpPr>
        <p:spPr/>
        <p:txBody>
          <a:bodyPr/>
          <a:lstStyle/>
          <a:p>
            <a:fld id="{4EC93DFA-70F6-4220-86AB-AD3183C08C91}" type="slidenum">
              <a:rPr lang="en-US" smtClean="0"/>
              <a:pPr/>
              <a:t>38</a:t>
            </a:fld>
            <a:endParaRPr lang="en-US" dirty="0"/>
          </a:p>
        </p:txBody>
      </p:sp>
      <p:sp>
        <p:nvSpPr>
          <p:cNvPr id="4" name="Title 3">
            <a:extLst>
              <a:ext uri="{FF2B5EF4-FFF2-40B4-BE49-F238E27FC236}">
                <a16:creationId xmlns:a16="http://schemas.microsoft.com/office/drawing/2014/main" id="{7C8F2965-7DAA-8C4E-CB35-88158D015321}"/>
              </a:ext>
            </a:extLst>
          </p:cNvPr>
          <p:cNvSpPr>
            <a:spLocks noGrp="1"/>
          </p:cNvSpPr>
          <p:nvPr>
            <p:ph type="title"/>
          </p:nvPr>
        </p:nvSpPr>
        <p:spPr/>
        <p:txBody>
          <a:bodyPr/>
          <a:lstStyle/>
          <a:p>
            <a:r>
              <a:rPr lang="en-US" dirty="0"/>
              <a:t>SOLAR PRICE METRICS</a:t>
            </a:r>
          </a:p>
        </p:txBody>
      </p:sp>
      <p:sp>
        <p:nvSpPr>
          <p:cNvPr id="7" name="Oval 6">
            <a:extLst>
              <a:ext uri="{FF2B5EF4-FFF2-40B4-BE49-F238E27FC236}">
                <a16:creationId xmlns:a16="http://schemas.microsoft.com/office/drawing/2014/main" id="{B8BB465C-CB16-0731-9F5B-0ABF2631B30E}"/>
              </a:ext>
            </a:extLst>
          </p:cNvPr>
          <p:cNvSpPr/>
          <p:nvPr/>
        </p:nvSpPr>
        <p:spPr>
          <a:xfrm>
            <a:off x="4229100" y="6488112"/>
            <a:ext cx="1419225" cy="27146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485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E8D965-84F1-4F7A-8A5B-560C336B362A}"/>
              </a:ext>
            </a:extLst>
          </p:cNvPr>
          <p:cNvSpPr>
            <a:spLocks noGrp="1"/>
          </p:cNvSpPr>
          <p:nvPr>
            <p:ph idx="1"/>
          </p:nvPr>
        </p:nvSpPr>
        <p:spPr/>
        <p:txBody>
          <a:bodyPr/>
          <a:lstStyle/>
          <a:p>
            <a:pPr marL="457200" indent="-457200">
              <a:buFont typeface="Arial" panose="020B0604020202020204" pitchFamily="34" charset="0"/>
              <a:buChar char="•"/>
            </a:pPr>
            <a:r>
              <a:rPr lang="en-US" dirty="0"/>
              <a:t>NOT INCLUDED:</a:t>
            </a:r>
          </a:p>
          <a:p>
            <a:pPr marL="914400" lvl="1" indent="-457200">
              <a:buFont typeface="Arial" panose="020B0604020202020204" pitchFamily="34" charset="0"/>
              <a:buChar char="•"/>
            </a:pPr>
            <a:r>
              <a:rPr lang="en-US" dirty="0"/>
              <a:t>O&amp;M Reserve</a:t>
            </a:r>
          </a:p>
          <a:p>
            <a:pPr marL="914400" lvl="1" indent="-457200">
              <a:buFont typeface="Arial" panose="020B0604020202020204" pitchFamily="34" charset="0"/>
              <a:buChar char="•"/>
            </a:pPr>
            <a:r>
              <a:rPr lang="en-US" dirty="0"/>
              <a:t>Scholarships </a:t>
            </a:r>
          </a:p>
          <a:p>
            <a:pPr marL="914400" lvl="1" indent="-457200">
              <a:buFont typeface="Arial" panose="020B0604020202020204" pitchFamily="34" charset="0"/>
              <a:buChar char="•"/>
            </a:pPr>
            <a:r>
              <a:rPr lang="en-US" dirty="0"/>
              <a:t>Other</a:t>
            </a:r>
            <a:br>
              <a:rPr lang="en-US" dirty="0"/>
            </a:br>
            <a:r>
              <a:rPr lang="en-US" dirty="0"/>
              <a:t>	</a:t>
            </a:r>
          </a:p>
        </p:txBody>
      </p:sp>
      <p:sp>
        <p:nvSpPr>
          <p:cNvPr id="3" name="Slide Number Placeholder 2">
            <a:extLst>
              <a:ext uri="{FF2B5EF4-FFF2-40B4-BE49-F238E27FC236}">
                <a16:creationId xmlns:a16="http://schemas.microsoft.com/office/drawing/2014/main" id="{4388091C-0506-408B-9A25-FD0A5B42FF3F}"/>
              </a:ext>
            </a:extLst>
          </p:cNvPr>
          <p:cNvSpPr>
            <a:spLocks noGrp="1"/>
          </p:cNvSpPr>
          <p:nvPr>
            <p:ph type="sldNum" sz="quarter" idx="12"/>
          </p:nvPr>
        </p:nvSpPr>
        <p:spPr/>
        <p:txBody>
          <a:bodyPr/>
          <a:lstStyle/>
          <a:p>
            <a:fld id="{4EC93DFA-70F6-4220-86AB-AD3183C08C91}" type="slidenum">
              <a:rPr lang="en-US" smtClean="0"/>
              <a:pPr/>
              <a:t>39</a:t>
            </a:fld>
            <a:endParaRPr lang="en-US" dirty="0"/>
          </a:p>
        </p:txBody>
      </p:sp>
      <p:sp>
        <p:nvSpPr>
          <p:cNvPr id="4" name="Title 3">
            <a:extLst>
              <a:ext uri="{FF2B5EF4-FFF2-40B4-BE49-F238E27FC236}">
                <a16:creationId xmlns:a16="http://schemas.microsoft.com/office/drawing/2014/main" id="{5C21D7B7-2D00-41EC-9540-169C9A1971C9}"/>
              </a:ext>
            </a:extLst>
          </p:cNvPr>
          <p:cNvSpPr>
            <a:spLocks noGrp="1"/>
          </p:cNvSpPr>
          <p:nvPr>
            <p:ph type="title"/>
          </p:nvPr>
        </p:nvSpPr>
        <p:spPr/>
        <p:txBody>
          <a:bodyPr/>
          <a:lstStyle/>
          <a:p>
            <a:r>
              <a:rPr lang="en-US" dirty="0" err="1"/>
              <a:t>sOLAR</a:t>
            </a:r>
            <a:r>
              <a:rPr lang="en-US" dirty="0"/>
              <a:t> OPEX NOTES</a:t>
            </a:r>
          </a:p>
        </p:txBody>
      </p:sp>
    </p:spTree>
    <p:extLst>
      <p:ext uri="{BB962C8B-B14F-4D97-AF65-F5344CB8AC3E}">
        <p14:creationId xmlns:p14="http://schemas.microsoft.com/office/powerpoint/2010/main" val="232097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BEACD-6B66-B9F0-DF24-3CFE00F84906}"/>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4" name="Text Placeholder 3">
            <a:extLst>
              <a:ext uri="{FF2B5EF4-FFF2-40B4-BE49-F238E27FC236}">
                <a16:creationId xmlns:a16="http://schemas.microsoft.com/office/drawing/2014/main" id="{7F6B680A-387E-A5D8-08C9-295493D112EE}"/>
              </a:ext>
            </a:extLst>
          </p:cNvPr>
          <p:cNvSpPr>
            <a:spLocks noGrp="1"/>
          </p:cNvSpPr>
          <p:nvPr>
            <p:ph type="body" sz="quarter" idx="14"/>
          </p:nvPr>
        </p:nvSpPr>
        <p:spPr>
          <a:xfrm>
            <a:off x="3581400" y="2340755"/>
            <a:ext cx="5231439" cy="1412095"/>
          </a:xfrm>
        </p:spPr>
        <p:txBody>
          <a:bodyPr>
            <a:normAutofit lnSpcReduction="10000"/>
          </a:bodyPr>
          <a:lstStyle/>
          <a:p>
            <a:r>
              <a:rPr lang="en-US" dirty="0"/>
              <a:t>GENERAL MODEL</a:t>
            </a:r>
          </a:p>
          <a:p>
            <a:r>
              <a:rPr lang="en-US" dirty="0"/>
              <a:t>INPUTS</a:t>
            </a:r>
          </a:p>
        </p:txBody>
      </p:sp>
    </p:spTree>
    <p:extLst>
      <p:ext uri="{BB962C8B-B14F-4D97-AF65-F5344CB8AC3E}">
        <p14:creationId xmlns:p14="http://schemas.microsoft.com/office/powerpoint/2010/main" val="1128316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40</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O&amp;M Contracted</a:t>
            </a:r>
          </a:p>
        </p:txBody>
      </p: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010764" y="541020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216138" y="32019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914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41</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BALANCE OF PLANT</a:t>
            </a:r>
          </a:p>
        </p:txBody>
      </p: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001239" y="571500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130413" y="34972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66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42</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Insurance</a:t>
            </a:r>
          </a:p>
        </p:txBody>
      </p: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010764" y="584835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120888" y="36210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635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BFED1-8838-E567-046D-6967FDF69328}"/>
              </a:ext>
            </a:extLst>
          </p:cNvPr>
          <p:cNvPicPr>
            <a:picLocks noChangeAspect="1"/>
          </p:cNvPicPr>
          <p:nvPr/>
        </p:nvPicPr>
        <p:blipFill>
          <a:blip r:embed="rId3"/>
          <a:stretch>
            <a:fillRect/>
          </a:stretch>
        </p:blipFill>
        <p:spPr>
          <a:xfrm>
            <a:off x="-1" y="776288"/>
            <a:ext cx="7845127" cy="346233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43</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Taxes</a:t>
            </a:r>
          </a:p>
        </p:txBody>
      </p:sp>
      <p:pic>
        <p:nvPicPr>
          <p:cNvPr id="9" name="Picture 8">
            <a:extLst>
              <a:ext uri="{FF2B5EF4-FFF2-40B4-BE49-F238E27FC236}">
                <a16:creationId xmlns:a16="http://schemas.microsoft.com/office/drawing/2014/main" id="{92FF1037-7E72-7222-17FD-702A53F49371}"/>
              </a:ext>
            </a:extLst>
          </p:cNvPr>
          <p:cNvPicPr>
            <a:picLocks noChangeAspect="1"/>
          </p:cNvPicPr>
          <p:nvPr/>
        </p:nvPicPr>
        <p:blipFill>
          <a:blip r:embed="rId4"/>
          <a:stretch>
            <a:fillRect/>
          </a:stretch>
        </p:blipFill>
        <p:spPr>
          <a:xfrm>
            <a:off x="3735387" y="2903537"/>
            <a:ext cx="8361363" cy="3635375"/>
          </a:xfrm>
          <a:prstGeom prst="rect">
            <a:avLst/>
          </a:prstGeom>
        </p:spPr>
      </p:pic>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010764" y="611981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130413" y="38687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02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23222B-4D75-D801-F070-A99A2F767D65}"/>
              </a:ext>
            </a:extLst>
          </p:cNvPr>
          <p:cNvPicPr>
            <a:picLocks noChangeAspect="1"/>
          </p:cNvPicPr>
          <p:nvPr/>
        </p:nvPicPr>
        <p:blipFill>
          <a:blip r:embed="rId3"/>
          <a:stretch>
            <a:fillRect/>
          </a:stretch>
        </p:blipFill>
        <p:spPr>
          <a:xfrm>
            <a:off x="2733675" y="3905587"/>
            <a:ext cx="9196387" cy="2787678"/>
          </a:xfrm>
          <a:prstGeom prst="rect">
            <a:avLst/>
          </a:prstGeom>
        </p:spPr>
      </p:pic>
      <p:pic>
        <p:nvPicPr>
          <p:cNvPr id="5" name="Picture 4">
            <a:extLst>
              <a:ext uri="{FF2B5EF4-FFF2-40B4-BE49-F238E27FC236}">
                <a16:creationId xmlns:a16="http://schemas.microsoft.com/office/drawing/2014/main" id="{0B4BD990-79F1-7819-044A-2BE1D52E7C8B}"/>
              </a:ext>
            </a:extLst>
          </p:cNvPr>
          <p:cNvPicPr>
            <a:picLocks noChangeAspect="1"/>
          </p:cNvPicPr>
          <p:nvPr/>
        </p:nvPicPr>
        <p:blipFill>
          <a:blip r:embed="rId4"/>
          <a:stretch>
            <a:fillRect/>
          </a:stretch>
        </p:blipFill>
        <p:spPr>
          <a:xfrm>
            <a:off x="95773" y="833437"/>
            <a:ext cx="8749233" cy="2787677"/>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44</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CAPEX</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5467714" y="417671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587488" y="11159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091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23222B-4D75-D801-F070-A99A2F767D65}"/>
              </a:ext>
            </a:extLst>
          </p:cNvPr>
          <p:cNvPicPr>
            <a:picLocks noChangeAspect="1"/>
          </p:cNvPicPr>
          <p:nvPr/>
        </p:nvPicPr>
        <p:blipFill>
          <a:blip r:embed="rId3"/>
          <a:stretch>
            <a:fillRect/>
          </a:stretch>
        </p:blipFill>
        <p:spPr>
          <a:xfrm>
            <a:off x="2733675" y="3905587"/>
            <a:ext cx="9196387" cy="2787678"/>
          </a:xfrm>
          <a:prstGeom prst="rect">
            <a:avLst/>
          </a:prstGeom>
        </p:spPr>
      </p:pic>
      <p:pic>
        <p:nvPicPr>
          <p:cNvPr id="5" name="Picture 4">
            <a:extLst>
              <a:ext uri="{FF2B5EF4-FFF2-40B4-BE49-F238E27FC236}">
                <a16:creationId xmlns:a16="http://schemas.microsoft.com/office/drawing/2014/main" id="{0B4BD990-79F1-7819-044A-2BE1D52E7C8B}"/>
              </a:ext>
            </a:extLst>
          </p:cNvPr>
          <p:cNvPicPr>
            <a:picLocks noChangeAspect="1"/>
          </p:cNvPicPr>
          <p:nvPr/>
        </p:nvPicPr>
        <p:blipFill>
          <a:blip r:embed="rId4"/>
          <a:stretch>
            <a:fillRect/>
          </a:stretch>
        </p:blipFill>
        <p:spPr>
          <a:xfrm>
            <a:off x="95773" y="833437"/>
            <a:ext cx="8749233" cy="2787677"/>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45</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CAPEX COST BREAKOUT</a:t>
            </a:r>
          </a:p>
        </p:txBody>
      </p:sp>
      <p:cxnSp>
        <p:nvCxnSpPr>
          <p:cNvPr id="2" name="Straight Arrow Connector 1">
            <a:extLst>
              <a:ext uri="{FF2B5EF4-FFF2-40B4-BE49-F238E27FC236}">
                <a16:creationId xmlns:a16="http://schemas.microsoft.com/office/drawing/2014/main" id="{E212DE73-5BFD-B640-B27A-89450BAE82DA}"/>
              </a:ext>
            </a:extLst>
          </p:cNvPr>
          <p:cNvCxnSpPr>
            <a:cxnSpLocks/>
          </p:cNvCxnSpPr>
          <p:nvPr/>
        </p:nvCxnSpPr>
        <p:spPr>
          <a:xfrm>
            <a:off x="3108303" y="625423"/>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964DAC4-BEAF-50A0-BD90-BB4C9D514E06}"/>
              </a:ext>
            </a:extLst>
          </p:cNvPr>
          <p:cNvCxnSpPr>
            <a:cxnSpLocks/>
          </p:cNvCxnSpPr>
          <p:nvPr/>
        </p:nvCxnSpPr>
        <p:spPr>
          <a:xfrm>
            <a:off x="3975872" y="63971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E56DA28-3861-F630-FB38-9B2DD51C63C1}"/>
              </a:ext>
            </a:extLst>
          </p:cNvPr>
          <p:cNvCxnSpPr>
            <a:cxnSpLocks/>
          </p:cNvCxnSpPr>
          <p:nvPr/>
        </p:nvCxnSpPr>
        <p:spPr>
          <a:xfrm>
            <a:off x="4857728" y="63971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985DF42-77D4-5690-54FC-538674E5E53F}"/>
              </a:ext>
            </a:extLst>
          </p:cNvPr>
          <p:cNvCxnSpPr>
            <a:cxnSpLocks/>
          </p:cNvCxnSpPr>
          <p:nvPr/>
        </p:nvCxnSpPr>
        <p:spPr>
          <a:xfrm>
            <a:off x="5728471" y="63971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A5169B3-A9A1-6421-8BFC-28E01209D261}"/>
              </a:ext>
            </a:extLst>
          </p:cNvPr>
          <p:cNvCxnSpPr>
            <a:cxnSpLocks/>
          </p:cNvCxnSpPr>
          <p:nvPr/>
        </p:nvCxnSpPr>
        <p:spPr>
          <a:xfrm>
            <a:off x="6633346" y="63971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751584-A27A-1815-6BD2-626AF31625A1}"/>
              </a:ext>
            </a:extLst>
          </p:cNvPr>
          <p:cNvCxnSpPr>
            <a:cxnSpLocks/>
          </p:cNvCxnSpPr>
          <p:nvPr/>
        </p:nvCxnSpPr>
        <p:spPr>
          <a:xfrm>
            <a:off x="7495358" y="625423"/>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507C8A5-FDD2-0D8D-013E-C5354FDE628B}"/>
              </a:ext>
            </a:extLst>
          </p:cNvPr>
          <p:cNvCxnSpPr>
            <a:cxnSpLocks/>
          </p:cNvCxnSpPr>
          <p:nvPr/>
        </p:nvCxnSpPr>
        <p:spPr>
          <a:xfrm>
            <a:off x="8392296" y="625423"/>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044074A-E65E-E34E-D91F-0BF29377984B}"/>
              </a:ext>
            </a:extLst>
          </p:cNvPr>
          <p:cNvCxnSpPr>
            <a:cxnSpLocks/>
          </p:cNvCxnSpPr>
          <p:nvPr/>
        </p:nvCxnSpPr>
        <p:spPr>
          <a:xfrm>
            <a:off x="5870553" y="3697573"/>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D07FD0-A855-D98C-55CC-F52661EB5555}"/>
              </a:ext>
            </a:extLst>
          </p:cNvPr>
          <p:cNvCxnSpPr>
            <a:cxnSpLocks/>
          </p:cNvCxnSpPr>
          <p:nvPr/>
        </p:nvCxnSpPr>
        <p:spPr>
          <a:xfrm>
            <a:off x="6819084" y="371186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CD3523-28E0-8388-B725-F8031DEC8E98}"/>
              </a:ext>
            </a:extLst>
          </p:cNvPr>
          <p:cNvCxnSpPr>
            <a:cxnSpLocks/>
          </p:cNvCxnSpPr>
          <p:nvPr/>
        </p:nvCxnSpPr>
        <p:spPr>
          <a:xfrm>
            <a:off x="7758091" y="371186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8681BD9-9E91-A8F2-63ED-B3D3599EBE2A}"/>
              </a:ext>
            </a:extLst>
          </p:cNvPr>
          <p:cNvCxnSpPr>
            <a:cxnSpLocks/>
          </p:cNvCxnSpPr>
          <p:nvPr/>
        </p:nvCxnSpPr>
        <p:spPr>
          <a:xfrm>
            <a:off x="8666933" y="371186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917A96-46BF-A8B2-4858-13C4AA329A06}"/>
              </a:ext>
            </a:extLst>
          </p:cNvPr>
          <p:cNvCxnSpPr>
            <a:cxnSpLocks/>
          </p:cNvCxnSpPr>
          <p:nvPr/>
        </p:nvCxnSpPr>
        <p:spPr>
          <a:xfrm>
            <a:off x="9614671" y="371186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1A25EE1-7F0F-3AF9-4BD4-1CBCE0CE36B8}"/>
              </a:ext>
            </a:extLst>
          </p:cNvPr>
          <p:cNvCxnSpPr>
            <a:cxnSpLocks/>
          </p:cNvCxnSpPr>
          <p:nvPr/>
        </p:nvCxnSpPr>
        <p:spPr>
          <a:xfrm>
            <a:off x="10533833" y="371186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452D922-BC7B-E481-C8D7-19458F8B5235}"/>
              </a:ext>
            </a:extLst>
          </p:cNvPr>
          <p:cNvCxnSpPr>
            <a:cxnSpLocks/>
          </p:cNvCxnSpPr>
          <p:nvPr/>
        </p:nvCxnSpPr>
        <p:spPr>
          <a:xfrm>
            <a:off x="11464108" y="3711860"/>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849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23222B-4D75-D801-F070-A99A2F767D65}"/>
              </a:ext>
            </a:extLst>
          </p:cNvPr>
          <p:cNvPicPr>
            <a:picLocks noChangeAspect="1"/>
          </p:cNvPicPr>
          <p:nvPr/>
        </p:nvPicPr>
        <p:blipFill>
          <a:blip r:embed="rId3"/>
          <a:stretch>
            <a:fillRect/>
          </a:stretch>
        </p:blipFill>
        <p:spPr>
          <a:xfrm>
            <a:off x="2733675" y="3905587"/>
            <a:ext cx="9196387" cy="2787678"/>
          </a:xfrm>
          <a:prstGeom prst="rect">
            <a:avLst/>
          </a:prstGeom>
        </p:spPr>
      </p:pic>
      <p:pic>
        <p:nvPicPr>
          <p:cNvPr id="5" name="Picture 4">
            <a:extLst>
              <a:ext uri="{FF2B5EF4-FFF2-40B4-BE49-F238E27FC236}">
                <a16:creationId xmlns:a16="http://schemas.microsoft.com/office/drawing/2014/main" id="{0B4BD990-79F1-7819-044A-2BE1D52E7C8B}"/>
              </a:ext>
            </a:extLst>
          </p:cNvPr>
          <p:cNvPicPr>
            <a:picLocks noChangeAspect="1"/>
          </p:cNvPicPr>
          <p:nvPr/>
        </p:nvPicPr>
        <p:blipFill>
          <a:blip r:embed="rId4"/>
          <a:stretch>
            <a:fillRect/>
          </a:stretch>
        </p:blipFill>
        <p:spPr>
          <a:xfrm>
            <a:off x="95773" y="833437"/>
            <a:ext cx="8749233" cy="2787677"/>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46</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Solar Tax equity Multiple</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5448664" y="50434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33675" y="18875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248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23222B-4D75-D801-F070-A99A2F767D65}"/>
              </a:ext>
            </a:extLst>
          </p:cNvPr>
          <p:cNvPicPr>
            <a:picLocks noChangeAspect="1"/>
          </p:cNvPicPr>
          <p:nvPr/>
        </p:nvPicPr>
        <p:blipFill>
          <a:blip r:embed="rId3"/>
          <a:stretch>
            <a:fillRect/>
          </a:stretch>
        </p:blipFill>
        <p:spPr>
          <a:xfrm>
            <a:off x="2733675" y="3905587"/>
            <a:ext cx="9196387" cy="2787678"/>
          </a:xfrm>
          <a:prstGeom prst="rect">
            <a:avLst/>
          </a:prstGeom>
        </p:spPr>
      </p:pic>
      <p:pic>
        <p:nvPicPr>
          <p:cNvPr id="5" name="Picture 4">
            <a:extLst>
              <a:ext uri="{FF2B5EF4-FFF2-40B4-BE49-F238E27FC236}">
                <a16:creationId xmlns:a16="http://schemas.microsoft.com/office/drawing/2014/main" id="{0B4BD990-79F1-7819-044A-2BE1D52E7C8B}"/>
              </a:ext>
            </a:extLst>
          </p:cNvPr>
          <p:cNvPicPr>
            <a:picLocks noChangeAspect="1"/>
          </p:cNvPicPr>
          <p:nvPr/>
        </p:nvPicPr>
        <p:blipFill>
          <a:blip r:embed="rId4"/>
          <a:stretch>
            <a:fillRect/>
          </a:stretch>
        </p:blipFill>
        <p:spPr>
          <a:xfrm>
            <a:off x="95773" y="833437"/>
            <a:ext cx="8749233" cy="2787677"/>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47</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Solar </a:t>
            </a:r>
            <a:r>
              <a:rPr lang="en-US" dirty="0" err="1"/>
              <a:t>Xirr</a:t>
            </a:r>
            <a:endParaRPr lang="en-US" dirty="0"/>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5458189" y="653891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295525" y="33543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23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BEACD-6B66-B9F0-DF24-3CFE00F84906}"/>
              </a:ext>
            </a:extLst>
          </p:cNvPr>
          <p:cNvSpPr>
            <a:spLocks noGrp="1"/>
          </p:cNvSpPr>
          <p:nvPr>
            <p:ph type="sldNum" sz="quarter" idx="12"/>
          </p:nvPr>
        </p:nvSpPr>
        <p:spPr/>
        <p:txBody>
          <a:bodyPr/>
          <a:lstStyle/>
          <a:p>
            <a:fld id="{4EC93DFA-70F6-4220-86AB-AD3183C08C91}" type="slidenum">
              <a:rPr lang="en-US" smtClean="0"/>
              <a:t>48</a:t>
            </a:fld>
            <a:endParaRPr lang="en-US" dirty="0"/>
          </a:p>
        </p:txBody>
      </p:sp>
      <p:sp>
        <p:nvSpPr>
          <p:cNvPr id="4" name="Text Placeholder 3">
            <a:extLst>
              <a:ext uri="{FF2B5EF4-FFF2-40B4-BE49-F238E27FC236}">
                <a16:creationId xmlns:a16="http://schemas.microsoft.com/office/drawing/2014/main" id="{7F6B680A-387E-A5D8-08C9-295493D112EE}"/>
              </a:ext>
            </a:extLst>
          </p:cNvPr>
          <p:cNvSpPr>
            <a:spLocks noGrp="1"/>
          </p:cNvSpPr>
          <p:nvPr>
            <p:ph type="body" sz="quarter" idx="14"/>
          </p:nvPr>
        </p:nvSpPr>
        <p:spPr>
          <a:xfrm>
            <a:off x="3581400" y="2340755"/>
            <a:ext cx="5231439" cy="1412095"/>
          </a:xfrm>
        </p:spPr>
        <p:txBody>
          <a:bodyPr>
            <a:normAutofit/>
          </a:bodyPr>
          <a:lstStyle/>
          <a:p>
            <a:r>
              <a:rPr lang="en-US" dirty="0"/>
              <a:t>MANAGEDHV INPUTS</a:t>
            </a:r>
          </a:p>
        </p:txBody>
      </p:sp>
    </p:spTree>
    <p:extLst>
      <p:ext uri="{BB962C8B-B14F-4D97-AF65-F5344CB8AC3E}">
        <p14:creationId xmlns:p14="http://schemas.microsoft.com/office/powerpoint/2010/main" val="2239715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49C405-4293-353D-1750-5CC383A8DB61}"/>
              </a:ext>
            </a:extLst>
          </p:cNvPr>
          <p:cNvPicPr>
            <a:picLocks noChangeAspect="1"/>
          </p:cNvPicPr>
          <p:nvPr/>
        </p:nvPicPr>
        <p:blipFill>
          <a:blip r:embed="rId3"/>
          <a:stretch>
            <a:fillRect/>
          </a:stretch>
        </p:blipFill>
        <p:spPr>
          <a:xfrm>
            <a:off x="142875" y="739822"/>
            <a:ext cx="8648700" cy="3762943"/>
          </a:xfrm>
          <a:prstGeom prst="rect">
            <a:avLst/>
          </a:prstGeom>
        </p:spPr>
      </p:pic>
      <p:pic>
        <p:nvPicPr>
          <p:cNvPr id="6" name="Picture 5">
            <a:extLst>
              <a:ext uri="{FF2B5EF4-FFF2-40B4-BE49-F238E27FC236}">
                <a16:creationId xmlns:a16="http://schemas.microsoft.com/office/drawing/2014/main" id="{74B128CF-A8AF-FB58-1D45-5B0DDD9272E6}"/>
              </a:ext>
            </a:extLst>
          </p:cNvPr>
          <p:cNvPicPr>
            <a:picLocks noChangeAspect="1"/>
          </p:cNvPicPr>
          <p:nvPr/>
        </p:nvPicPr>
        <p:blipFill>
          <a:blip r:embed="rId4"/>
          <a:stretch>
            <a:fillRect/>
          </a:stretch>
        </p:blipFill>
        <p:spPr>
          <a:xfrm>
            <a:off x="3814898" y="3152163"/>
            <a:ext cx="7822742" cy="3420697"/>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49</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a:t>
            </a:r>
            <a:r>
              <a:rPr lang="en-US" dirty="0" err="1"/>
              <a:t>Managedhv</a:t>
            </a:r>
            <a:r>
              <a:rPr lang="en-US" dirty="0"/>
              <a:t> </a:t>
            </a:r>
            <a:r>
              <a:rPr lang="en-US" dirty="0" err="1"/>
              <a:t>ppa</a:t>
            </a:r>
            <a:r>
              <a:rPr lang="en-US" dirty="0"/>
              <a:t> rate</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019926" y="46243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614873" y="23447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54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customer information</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2"/>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3"/>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1844040" y="836023"/>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178040" y="280851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61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49C405-4293-353D-1750-5CC383A8DB61}"/>
              </a:ext>
            </a:extLst>
          </p:cNvPr>
          <p:cNvPicPr>
            <a:picLocks noChangeAspect="1"/>
          </p:cNvPicPr>
          <p:nvPr/>
        </p:nvPicPr>
        <p:blipFill>
          <a:blip r:embed="rId3"/>
          <a:stretch>
            <a:fillRect/>
          </a:stretch>
        </p:blipFill>
        <p:spPr>
          <a:xfrm>
            <a:off x="142875" y="739822"/>
            <a:ext cx="8648700" cy="3762943"/>
          </a:xfrm>
          <a:prstGeom prst="rect">
            <a:avLst/>
          </a:prstGeom>
        </p:spPr>
      </p:pic>
      <p:pic>
        <p:nvPicPr>
          <p:cNvPr id="6" name="Picture 5">
            <a:extLst>
              <a:ext uri="{FF2B5EF4-FFF2-40B4-BE49-F238E27FC236}">
                <a16:creationId xmlns:a16="http://schemas.microsoft.com/office/drawing/2014/main" id="{74B128CF-A8AF-FB58-1D45-5B0DDD9272E6}"/>
              </a:ext>
            </a:extLst>
          </p:cNvPr>
          <p:cNvPicPr>
            <a:picLocks noChangeAspect="1"/>
          </p:cNvPicPr>
          <p:nvPr/>
        </p:nvPicPr>
        <p:blipFill>
          <a:blip r:embed="rId4"/>
          <a:stretch>
            <a:fillRect/>
          </a:stretch>
        </p:blipFill>
        <p:spPr>
          <a:xfrm>
            <a:off x="3814898" y="3152163"/>
            <a:ext cx="7822742" cy="3420697"/>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50</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a:t>
            </a:r>
            <a:r>
              <a:rPr lang="en-US" dirty="0" err="1"/>
              <a:t>Managedhv</a:t>
            </a:r>
            <a:r>
              <a:rPr lang="en-US" dirty="0"/>
              <a:t> O&amp;M Contracted</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6896101" y="554831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538673" y="33257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59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47762C-4567-7489-D305-6E2C49C8D7E7}"/>
              </a:ext>
            </a:extLst>
          </p:cNvPr>
          <p:cNvPicPr>
            <a:picLocks noChangeAspect="1"/>
          </p:cNvPicPr>
          <p:nvPr/>
        </p:nvPicPr>
        <p:blipFill>
          <a:blip r:embed="rId3"/>
          <a:stretch>
            <a:fillRect/>
          </a:stretch>
        </p:blipFill>
        <p:spPr>
          <a:xfrm>
            <a:off x="2486024" y="3639169"/>
            <a:ext cx="9458325" cy="2899743"/>
          </a:xfrm>
          <a:prstGeom prst="rect">
            <a:avLst/>
          </a:prstGeom>
        </p:spPr>
      </p:pic>
      <p:pic>
        <p:nvPicPr>
          <p:cNvPr id="5" name="Picture 4">
            <a:extLst>
              <a:ext uri="{FF2B5EF4-FFF2-40B4-BE49-F238E27FC236}">
                <a16:creationId xmlns:a16="http://schemas.microsoft.com/office/drawing/2014/main" id="{1CB1EE63-39AD-87DE-691A-7500E1223ECD}"/>
              </a:ext>
            </a:extLst>
          </p:cNvPr>
          <p:cNvPicPr>
            <a:picLocks noChangeAspect="1"/>
          </p:cNvPicPr>
          <p:nvPr/>
        </p:nvPicPr>
        <p:blipFill>
          <a:blip r:embed="rId4"/>
          <a:stretch>
            <a:fillRect/>
          </a:stretch>
        </p:blipFill>
        <p:spPr>
          <a:xfrm>
            <a:off x="157174" y="790575"/>
            <a:ext cx="8759162" cy="2791150"/>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51</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a:t>
            </a:r>
            <a:r>
              <a:rPr lang="en-US" dirty="0" err="1"/>
              <a:t>Managedhv</a:t>
            </a:r>
            <a:r>
              <a:rPr lang="en-US" dirty="0"/>
              <a:t> O&amp;M Contracted</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5362576" y="392906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776401" y="11350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858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47762C-4567-7489-D305-6E2C49C8D7E7}"/>
              </a:ext>
            </a:extLst>
          </p:cNvPr>
          <p:cNvPicPr>
            <a:picLocks noChangeAspect="1"/>
          </p:cNvPicPr>
          <p:nvPr/>
        </p:nvPicPr>
        <p:blipFill>
          <a:blip r:embed="rId3"/>
          <a:stretch>
            <a:fillRect/>
          </a:stretch>
        </p:blipFill>
        <p:spPr>
          <a:xfrm>
            <a:off x="2486024" y="3639169"/>
            <a:ext cx="9458325" cy="2899743"/>
          </a:xfrm>
          <a:prstGeom prst="rect">
            <a:avLst/>
          </a:prstGeom>
        </p:spPr>
      </p:pic>
      <p:pic>
        <p:nvPicPr>
          <p:cNvPr id="5" name="Picture 4">
            <a:extLst>
              <a:ext uri="{FF2B5EF4-FFF2-40B4-BE49-F238E27FC236}">
                <a16:creationId xmlns:a16="http://schemas.microsoft.com/office/drawing/2014/main" id="{1CB1EE63-39AD-87DE-691A-7500E1223ECD}"/>
              </a:ext>
            </a:extLst>
          </p:cNvPr>
          <p:cNvPicPr>
            <a:picLocks noChangeAspect="1"/>
          </p:cNvPicPr>
          <p:nvPr/>
        </p:nvPicPr>
        <p:blipFill>
          <a:blip r:embed="rId4"/>
          <a:stretch>
            <a:fillRect/>
          </a:stretch>
        </p:blipFill>
        <p:spPr>
          <a:xfrm>
            <a:off x="157174" y="790575"/>
            <a:ext cx="8759162" cy="2791150"/>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52</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a:t>
            </a:r>
            <a:r>
              <a:rPr lang="en-US" dirty="0" err="1"/>
              <a:t>Managedhv</a:t>
            </a:r>
            <a:r>
              <a:rPr lang="en-US" dirty="0"/>
              <a:t> </a:t>
            </a:r>
            <a:r>
              <a:rPr lang="en-US" dirty="0" err="1"/>
              <a:t>Xirr</a:t>
            </a:r>
            <a:endParaRPr lang="en-US" dirty="0"/>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4886326" y="63896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347776" y="33448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127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BEACD-6B66-B9F0-DF24-3CFE00F84906}"/>
              </a:ext>
            </a:extLst>
          </p:cNvPr>
          <p:cNvSpPr>
            <a:spLocks noGrp="1"/>
          </p:cNvSpPr>
          <p:nvPr>
            <p:ph type="sldNum" sz="quarter" idx="12"/>
          </p:nvPr>
        </p:nvSpPr>
        <p:spPr/>
        <p:txBody>
          <a:bodyPr/>
          <a:lstStyle/>
          <a:p>
            <a:fld id="{4EC93DFA-70F6-4220-86AB-AD3183C08C91}" type="slidenum">
              <a:rPr lang="en-US" smtClean="0"/>
              <a:t>53</a:t>
            </a:fld>
            <a:endParaRPr lang="en-US" dirty="0"/>
          </a:p>
        </p:txBody>
      </p:sp>
      <p:sp>
        <p:nvSpPr>
          <p:cNvPr id="4" name="Text Placeholder 3">
            <a:extLst>
              <a:ext uri="{FF2B5EF4-FFF2-40B4-BE49-F238E27FC236}">
                <a16:creationId xmlns:a16="http://schemas.microsoft.com/office/drawing/2014/main" id="{7F6B680A-387E-A5D8-08C9-295493D112EE}"/>
              </a:ext>
            </a:extLst>
          </p:cNvPr>
          <p:cNvSpPr>
            <a:spLocks noGrp="1"/>
          </p:cNvSpPr>
          <p:nvPr>
            <p:ph type="body" sz="quarter" idx="14"/>
          </p:nvPr>
        </p:nvSpPr>
        <p:spPr>
          <a:xfrm>
            <a:off x="3581400" y="2340755"/>
            <a:ext cx="5231439" cy="1412095"/>
          </a:xfrm>
        </p:spPr>
        <p:txBody>
          <a:bodyPr>
            <a:normAutofit/>
          </a:bodyPr>
          <a:lstStyle/>
          <a:p>
            <a:r>
              <a:rPr lang="en-US" dirty="0"/>
              <a:t>PROJECT OUTPUTS</a:t>
            </a:r>
          </a:p>
        </p:txBody>
      </p:sp>
    </p:spTree>
    <p:extLst>
      <p:ext uri="{BB962C8B-B14F-4D97-AF65-F5344CB8AC3E}">
        <p14:creationId xmlns:p14="http://schemas.microsoft.com/office/powerpoint/2010/main" val="1230793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9AFC72-C26C-58D9-43A7-711F043729EB}"/>
              </a:ext>
            </a:extLst>
          </p:cNvPr>
          <p:cNvPicPr>
            <a:picLocks noChangeAspect="1"/>
          </p:cNvPicPr>
          <p:nvPr/>
        </p:nvPicPr>
        <p:blipFill>
          <a:blip r:embed="rId3"/>
          <a:stretch>
            <a:fillRect/>
          </a:stretch>
        </p:blipFill>
        <p:spPr>
          <a:xfrm>
            <a:off x="161925" y="3579812"/>
            <a:ext cx="11906250" cy="2809875"/>
          </a:xfrm>
          <a:prstGeom prst="rect">
            <a:avLst/>
          </a:prstGeom>
        </p:spPr>
      </p:pic>
      <p:pic>
        <p:nvPicPr>
          <p:cNvPr id="9" name="Picture 8">
            <a:extLst>
              <a:ext uri="{FF2B5EF4-FFF2-40B4-BE49-F238E27FC236}">
                <a16:creationId xmlns:a16="http://schemas.microsoft.com/office/drawing/2014/main" id="{281415D3-BA1D-6557-B5DA-8284460AD1FD}"/>
              </a:ext>
            </a:extLst>
          </p:cNvPr>
          <p:cNvPicPr>
            <a:picLocks noChangeAspect="1"/>
          </p:cNvPicPr>
          <p:nvPr/>
        </p:nvPicPr>
        <p:blipFill>
          <a:blip r:embed="rId4"/>
          <a:stretch>
            <a:fillRect/>
          </a:stretch>
        </p:blipFill>
        <p:spPr>
          <a:xfrm>
            <a:off x="161925" y="750886"/>
            <a:ext cx="11839575" cy="282892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54</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PROJECT CAPEX</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3676380" y="39893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847829" y="11255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9AFC72-C26C-58D9-43A7-711F043729EB}"/>
              </a:ext>
            </a:extLst>
          </p:cNvPr>
          <p:cNvPicPr>
            <a:picLocks noChangeAspect="1"/>
          </p:cNvPicPr>
          <p:nvPr/>
        </p:nvPicPr>
        <p:blipFill>
          <a:blip r:embed="rId3"/>
          <a:stretch>
            <a:fillRect/>
          </a:stretch>
        </p:blipFill>
        <p:spPr>
          <a:xfrm>
            <a:off x="161925" y="3579812"/>
            <a:ext cx="11906250" cy="2809875"/>
          </a:xfrm>
          <a:prstGeom prst="rect">
            <a:avLst/>
          </a:prstGeom>
        </p:spPr>
      </p:pic>
      <p:pic>
        <p:nvPicPr>
          <p:cNvPr id="9" name="Picture 8">
            <a:extLst>
              <a:ext uri="{FF2B5EF4-FFF2-40B4-BE49-F238E27FC236}">
                <a16:creationId xmlns:a16="http://schemas.microsoft.com/office/drawing/2014/main" id="{281415D3-BA1D-6557-B5DA-8284460AD1FD}"/>
              </a:ext>
            </a:extLst>
          </p:cNvPr>
          <p:cNvPicPr>
            <a:picLocks noChangeAspect="1"/>
          </p:cNvPicPr>
          <p:nvPr/>
        </p:nvPicPr>
        <p:blipFill>
          <a:blip r:embed="rId4"/>
          <a:stretch>
            <a:fillRect/>
          </a:stretch>
        </p:blipFill>
        <p:spPr>
          <a:xfrm>
            <a:off x="161925" y="750886"/>
            <a:ext cx="11839575" cy="282892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55</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LAND </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3685905" y="41417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781154" y="13064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362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9AFC72-C26C-58D9-43A7-711F043729EB}"/>
              </a:ext>
            </a:extLst>
          </p:cNvPr>
          <p:cNvPicPr>
            <a:picLocks noChangeAspect="1"/>
          </p:cNvPicPr>
          <p:nvPr/>
        </p:nvPicPr>
        <p:blipFill>
          <a:blip r:embed="rId3"/>
          <a:stretch>
            <a:fillRect/>
          </a:stretch>
        </p:blipFill>
        <p:spPr>
          <a:xfrm>
            <a:off x="161925" y="3579812"/>
            <a:ext cx="11906250" cy="2809875"/>
          </a:xfrm>
          <a:prstGeom prst="rect">
            <a:avLst/>
          </a:prstGeom>
        </p:spPr>
      </p:pic>
      <p:pic>
        <p:nvPicPr>
          <p:cNvPr id="9" name="Picture 8">
            <a:extLst>
              <a:ext uri="{FF2B5EF4-FFF2-40B4-BE49-F238E27FC236}">
                <a16:creationId xmlns:a16="http://schemas.microsoft.com/office/drawing/2014/main" id="{281415D3-BA1D-6557-B5DA-8284460AD1FD}"/>
              </a:ext>
            </a:extLst>
          </p:cNvPr>
          <p:cNvPicPr>
            <a:picLocks noChangeAspect="1"/>
          </p:cNvPicPr>
          <p:nvPr/>
        </p:nvPicPr>
        <p:blipFill>
          <a:blip r:embed="rId4"/>
          <a:stretch>
            <a:fillRect/>
          </a:stretch>
        </p:blipFill>
        <p:spPr>
          <a:xfrm>
            <a:off x="161925" y="750886"/>
            <a:ext cx="11839575" cy="282892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56</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Total Expenditure</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3685905" y="436086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685905" y="15065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271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9AFC72-C26C-58D9-43A7-711F043729EB}"/>
              </a:ext>
            </a:extLst>
          </p:cNvPr>
          <p:cNvPicPr>
            <a:picLocks noChangeAspect="1"/>
          </p:cNvPicPr>
          <p:nvPr/>
        </p:nvPicPr>
        <p:blipFill>
          <a:blip r:embed="rId3"/>
          <a:stretch>
            <a:fillRect/>
          </a:stretch>
        </p:blipFill>
        <p:spPr>
          <a:xfrm>
            <a:off x="161925" y="3579812"/>
            <a:ext cx="11906250" cy="2809875"/>
          </a:xfrm>
          <a:prstGeom prst="rect">
            <a:avLst/>
          </a:prstGeom>
        </p:spPr>
      </p:pic>
      <p:pic>
        <p:nvPicPr>
          <p:cNvPr id="9" name="Picture 8">
            <a:extLst>
              <a:ext uri="{FF2B5EF4-FFF2-40B4-BE49-F238E27FC236}">
                <a16:creationId xmlns:a16="http://schemas.microsoft.com/office/drawing/2014/main" id="{281415D3-BA1D-6557-B5DA-8284460AD1FD}"/>
              </a:ext>
            </a:extLst>
          </p:cNvPr>
          <p:cNvPicPr>
            <a:picLocks noChangeAspect="1"/>
          </p:cNvPicPr>
          <p:nvPr/>
        </p:nvPicPr>
        <p:blipFill>
          <a:blip r:embed="rId4"/>
          <a:stretch>
            <a:fillRect/>
          </a:stretch>
        </p:blipFill>
        <p:spPr>
          <a:xfrm>
            <a:off x="161925" y="750886"/>
            <a:ext cx="11839575" cy="282892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57</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total tax equity</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3685905" y="45608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685905" y="16779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823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9AFC72-C26C-58D9-43A7-711F043729EB}"/>
              </a:ext>
            </a:extLst>
          </p:cNvPr>
          <p:cNvPicPr>
            <a:picLocks noChangeAspect="1"/>
          </p:cNvPicPr>
          <p:nvPr/>
        </p:nvPicPr>
        <p:blipFill>
          <a:blip r:embed="rId3"/>
          <a:stretch>
            <a:fillRect/>
          </a:stretch>
        </p:blipFill>
        <p:spPr>
          <a:xfrm>
            <a:off x="161925" y="3579812"/>
            <a:ext cx="11906250" cy="2809875"/>
          </a:xfrm>
          <a:prstGeom prst="rect">
            <a:avLst/>
          </a:prstGeom>
        </p:spPr>
      </p:pic>
      <p:pic>
        <p:nvPicPr>
          <p:cNvPr id="9" name="Picture 8">
            <a:extLst>
              <a:ext uri="{FF2B5EF4-FFF2-40B4-BE49-F238E27FC236}">
                <a16:creationId xmlns:a16="http://schemas.microsoft.com/office/drawing/2014/main" id="{281415D3-BA1D-6557-B5DA-8284460AD1FD}"/>
              </a:ext>
            </a:extLst>
          </p:cNvPr>
          <p:cNvPicPr>
            <a:picLocks noChangeAspect="1"/>
          </p:cNvPicPr>
          <p:nvPr/>
        </p:nvPicPr>
        <p:blipFill>
          <a:blip r:embed="rId4"/>
          <a:stretch>
            <a:fillRect/>
          </a:stretch>
        </p:blipFill>
        <p:spPr>
          <a:xfrm>
            <a:off x="161925" y="750886"/>
            <a:ext cx="11839575" cy="282892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58</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NET CAPEX</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3685905" y="47132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685905" y="187798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787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9AFC72-C26C-58D9-43A7-711F043729EB}"/>
              </a:ext>
            </a:extLst>
          </p:cNvPr>
          <p:cNvPicPr>
            <a:picLocks noChangeAspect="1"/>
          </p:cNvPicPr>
          <p:nvPr/>
        </p:nvPicPr>
        <p:blipFill>
          <a:blip r:embed="rId3"/>
          <a:stretch>
            <a:fillRect/>
          </a:stretch>
        </p:blipFill>
        <p:spPr>
          <a:xfrm>
            <a:off x="161925" y="3579812"/>
            <a:ext cx="11906250" cy="2809875"/>
          </a:xfrm>
          <a:prstGeom prst="rect">
            <a:avLst/>
          </a:prstGeom>
        </p:spPr>
      </p:pic>
      <p:pic>
        <p:nvPicPr>
          <p:cNvPr id="9" name="Picture 8">
            <a:extLst>
              <a:ext uri="{FF2B5EF4-FFF2-40B4-BE49-F238E27FC236}">
                <a16:creationId xmlns:a16="http://schemas.microsoft.com/office/drawing/2014/main" id="{281415D3-BA1D-6557-B5DA-8284460AD1FD}"/>
              </a:ext>
            </a:extLst>
          </p:cNvPr>
          <p:cNvPicPr>
            <a:picLocks noChangeAspect="1"/>
          </p:cNvPicPr>
          <p:nvPr/>
        </p:nvPicPr>
        <p:blipFill>
          <a:blip r:embed="rId4"/>
          <a:stretch>
            <a:fillRect/>
          </a:stretch>
        </p:blipFill>
        <p:spPr>
          <a:xfrm>
            <a:off x="161925" y="750886"/>
            <a:ext cx="11839575" cy="2828925"/>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59</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XIRR</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3685905" y="617061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166656" y="329720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6</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Version</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2"/>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3"/>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4430486" y="84383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9799320" y="2798309"/>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1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FFF00F-C80E-B7E1-E10D-FEF0F20BDDD7}"/>
              </a:ext>
            </a:extLst>
          </p:cNvPr>
          <p:cNvPicPr>
            <a:picLocks noChangeAspect="1"/>
          </p:cNvPicPr>
          <p:nvPr/>
        </p:nvPicPr>
        <p:blipFill>
          <a:blip r:embed="rId3"/>
          <a:stretch>
            <a:fillRect/>
          </a:stretch>
        </p:blipFill>
        <p:spPr>
          <a:xfrm>
            <a:off x="0" y="3976915"/>
            <a:ext cx="12192000" cy="1513987"/>
          </a:xfrm>
          <a:prstGeom prst="rect">
            <a:avLst/>
          </a:prstGeom>
        </p:spPr>
      </p:pic>
      <p:pic>
        <p:nvPicPr>
          <p:cNvPr id="5" name="Picture 4">
            <a:extLst>
              <a:ext uri="{FF2B5EF4-FFF2-40B4-BE49-F238E27FC236}">
                <a16:creationId xmlns:a16="http://schemas.microsoft.com/office/drawing/2014/main" id="{B481251A-7A34-C136-7299-464411B23F74}"/>
              </a:ext>
            </a:extLst>
          </p:cNvPr>
          <p:cNvPicPr>
            <a:picLocks noChangeAspect="1"/>
          </p:cNvPicPr>
          <p:nvPr/>
        </p:nvPicPr>
        <p:blipFill>
          <a:blip r:embed="rId4"/>
          <a:stretch>
            <a:fillRect/>
          </a:stretch>
        </p:blipFill>
        <p:spPr>
          <a:xfrm>
            <a:off x="0" y="1126685"/>
            <a:ext cx="12192000" cy="1488188"/>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60</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project debt interest rate</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3300006" y="45227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300006" y="16684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184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FFF00F-C80E-B7E1-E10D-FEF0F20BDDD7}"/>
              </a:ext>
            </a:extLst>
          </p:cNvPr>
          <p:cNvPicPr>
            <a:picLocks noChangeAspect="1"/>
          </p:cNvPicPr>
          <p:nvPr/>
        </p:nvPicPr>
        <p:blipFill>
          <a:blip r:embed="rId3"/>
          <a:stretch>
            <a:fillRect/>
          </a:stretch>
        </p:blipFill>
        <p:spPr>
          <a:xfrm>
            <a:off x="0" y="3976915"/>
            <a:ext cx="12192000" cy="1513987"/>
          </a:xfrm>
          <a:prstGeom prst="rect">
            <a:avLst/>
          </a:prstGeom>
        </p:spPr>
      </p:pic>
      <p:pic>
        <p:nvPicPr>
          <p:cNvPr id="5" name="Picture 4">
            <a:extLst>
              <a:ext uri="{FF2B5EF4-FFF2-40B4-BE49-F238E27FC236}">
                <a16:creationId xmlns:a16="http://schemas.microsoft.com/office/drawing/2014/main" id="{B481251A-7A34-C136-7299-464411B23F74}"/>
              </a:ext>
            </a:extLst>
          </p:cNvPr>
          <p:cNvPicPr>
            <a:picLocks noChangeAspect="1"/>
          </p:cNvPicPr>
          <p:nvPr/>
        </p:nvPicPr>
        <p:blipFill>
          <a:blip r:embed="rId4"/>
          <a:stretch>
            <a:fillRect/>
          </a:stretch>
        </p:blipFill>
        <p:spPr>
          <a:xfrm>
            <a:off x="0" y="1126685"/>
            <a:ext cx="12192000" cy="1488188"/>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61</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project debt Length </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3246666" y="471328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3300006" y="182845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54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FFF00F-C80E-B7E1-E10D-FEF0F20BDDD7}"/>
              </a:ext>
            </a:extLst>
          </p:cNvPr>
          <p:cNvPicPr>
            <a:picLocks noChangeAspect="1"/>
          </p:cNvPicPr>
          <p:nvPr/>
        </p:nvPicPr>
        <p:blipFill>
          <a:blip r:embed="rId3"/>
          <a:stretch>
            <a:fillRect/>
          </a:stretch>
        </p:blipFill>
        <p:spPr>
          <a:xfrm>
            <a:off x="0" y="3976915"/>
            <a:ext cx="12192000" cy="1513987"/>
          </a:xfrm>
          <a:prstGeom prst="rect">
            <a:avLst/>
          </a:prstGeom>
        </p:spPr>
      </p:pic>
      <p:pic>
        <p:nvPicPr>
          <p:cNvPr id="5" name="Picture 4">
            <a:extLst>
              <a:ext uri="{FF2B5EF4-FFF2-40B4-BE49-F238E27FC236}">
                <a16:creationId xmlns:a16="http://schemas.microsoft.com/office/drawing/2014/main" id="{B481251A-7A34-C136-7299-464411B23F74}"/>
              </a:ext>
            </a:extLst>
          </p:cNvPr>
          <p:cNvPicPr>
            <a:picLocks noChangeAspect="1"/>
          </p:cNvPicPr>
          <p:nvPr/>
        </p:nvPicPr>
        <p:blipFill>
          <a:blip r:embed="rId4"/>
          <a:stretch>
            <a:fillRect/>
          </a:stretch>
        </p:blipFill>
        <p:spPr>
          <a:xfrm>
            <a:off x="0" y="1126685"/>
            <a:ext cx="12192000" cy="1488188"/>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62</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project Debt Ratio</a:t>
            </a:r>
          </a:p>
        </p:txBody>
      </p: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2949486" y="496474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949486" y="2125630"/>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600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FFF00F-C80E-B7E1-E10D-FEF0F20BDDD7}"/>
              </a:ext>
            </a:extLst>
          </p:cNvPr>
          <p:cNvPicPr>
            <a:picLocks noChangeAspect="1"/>
          </p:cNvPicPr>
          <p:nvPr/>
        </p:nvPicPr>
        <p:blipFill>
          <a:blip r:embed="rId3"/>
          <a:stretch>
            <a:fillRect/>
          </a:stretch>
        </p:blipFill>
        <p:spPr>
          <a:xfrm>
            <a:off x="0" y="3976915"/>
            <a:ext cx="12192000" cy="1513987"/>
          </a:xfrm>
          <a:prstGeom prst="rect">
            <a:avLst/>
          </a:prstGeom>
        </p:spPr>
      </p:pic>
      <p:pic>
        <p:nvPicPr>
          <p:cNvPr id="5" name="Picture 4">
            <a:extLst>
              <a:ext uri="{FF2B5EF4-FFF2-40B4-BE49-F238E27FC236}">
                <a16:creationId xmlns:a16="http://schemas.microsoft.com/office/drawing/2014/main" id="{B481251A-7A34-C136-7299-464411B23F74}"/>
              </a:ext>
            </a:extLst>
          </p:cNvPr>
          <p:cNvPicPr>
            <a:picLocks noChangeAspect="1"/>
          </p:cNvPicPr>
          <p:nvPr/>
        </p:nvPicPr>
        <p:blipFill>
          <a:blip r:embed="rId4"/>
          <a:stretch>
            <a:fillRect/>
          </a:stretch>
        </p:blipFill>
        <p:spPr>
          <a:xfrm>
            <a:off x="0" y="1126685"/>
            <a:ext cx="12192000" cy="1488188"/>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63</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project DSCR (debt service cash ratio)</a:t>
            </a:r>
          </a:p>
        </p:txBody>
      </p:sp>
      <p:cxnSp>
        <p:nvCxnSpPr>
          <p:cNvPr id="16" name="Straight Arrow Connector 15">
            <a:extLst>
              <a:ext uri="{FF2B5EF4-FFF2-40B4-BE49-F238E27FC236}">
                <a16:creationId xmlns:a16="http://schemas.microsoft.com/office/drawing/2014/main" id="{310EFE6E-D39C-11FE-B7D4-AD659FF4475E}"/>
              </a:ext>
            </a:extLst>
          </p:cNvPr>
          <p:cNvCxnSpPr>
            <a:cxnSpLocks/>
          </p:cNvCxnSpPr>
          <p:nvPr/>
        </p:nvCxnSpPr>
        <p:spPr>
          <a:xfrm>
            <a:off x="8091351" y="1230280"/>
            <a:ext cx="10384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ADDBAFC9-BB87-E945-D06A-C579F19044BC}"/>
              </a:ext>
            </a:extLst>
          </p:cNvPr>
          <p:cNvCxnSpPr>
            <a:cxnSpLocks/>
          </p:cNvCxnSpPr>
          <p:nvPr/>
        </p:nvCxnSpPr>
        <p:spPr>
          <a:xfrm>
            <a:off x="6403953" y="1709602"/>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6F32760-C10D-D0DD-E7F5-5AB8DBE3CA4A}"/>
              </a:ext>
            </a:extLst>
          </p:cNvPr>
          <p:cNvCxnSpPr>
            <a:cxnSpLocks/>
          </p:cNvCxnSpPr>
          <p:nvPr/>
        </p:nvCxnSpPr>
        <p:spPr>
          <a:xfrm>
            <a:off x="6412662" y="4548719"/>
            <a:ext cx="0" cy="416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6022C5B-0D98-33C7-EA83-D23AB2ED4704}"/>
              </a:ext>
            </a:extLst>
          </p:cNvPr>
          <p:cNvCxnSpPr>
            <a:cxnSpLocks/>
          </p:cNvCxnSpPr>
          <p:nvPr/>
        </p:nvCxnSpPr>
        <p:spPr>
          <a:xfrm>
            <a:off x="7977051" y="1709602"/>
            <a:ext cx="10384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B8AA57D-45DF-593E-2054-F835A2DFB772}"/>
              </a:ext>
            </a:extLst>
          </p:cNvPr>
          <p:cNvCxnSpPr>
            <a:cxnSpLocks/>
          </p:cNvCxnSpPr>
          <p:nvPr/>
        </p:nvCxnSpPr>
        <p:spPr>
          <a:xfrm>
            <a:off x="8205651" y="4069397"/>
            <a:ext cx="10384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0F86D92-96FF-4C6C-FEFA-0E3504370C36}"/>
              </a:ext>
            </a:extLst>
          </p:cNvPr>
          <p:cNvCxnSpPr>
            <a:cxnSpLocks/>
          </p:cNvCxnSpPr>
          <p:nvPr/>
        </p:nvCxnSpPr>
        <p:spPr>
          <a:xfrm>
            <a:off x="8091351" y="4548719"/>
            <a:ext cx="10384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778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64</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Solve for the PPA rate - DSCR (debt service cash ratio)</a:t>
            </a:r>
          </a:p>
        </p:txBody>
      </p:sp>
      <p:sp>
        <p:nvSpPr>
          <p:cNvPr id="11" name="Content Placeholder 1">
            <a:extLst>
              <a:ext uri="{FF2B5EF4-FFF2-40B4-BE49-F238E27FC236}">
                <a16:creationId xmlns:a16="http://schemas.microsoft.com/office/drawing/2014/main" id="{6A4C7C27-9CF5-1C1C-9A8F-5C03FAB7DF76}"/>
              </a:ext>
            </a:extLst>
          </p:cNvPr>
          <p:cNvSpPr>
            <a:spLocks noGrp="1"/>
          </p:cNvSpPr>
          <p:nvPr>
            <p:ph idx="1"/>
          </p:nvPr>
        </p:nvSpPr>
        <p:spPr>
          <a:xfrm>
            <a:off x="0" y="655955"/>
            <a:ext cx="10515600" cy="4980247"/>
          </a:xfrm>
        </p:spPr>
        <p:txBody>
          <a:bodyPr/>
          <a:lstStyle/>
          <a:p>
            <a:pPr marL="514350" indent="-514350">
              <a:buFont typeface="+mj-lt"/>
              <a:buAutoNum type="arabicPeriod"/>
            </a:pPr>
            <a:r>
              <a:rPr lang="en-US" dirty="0"/>
              <a:t>Click in cell G191</a:t>
            </a:r>
          </a:p>
          <a:p>
            <a:pPr marL="514350" indent="-514350">
              <a:buFont typeface="+mj-lt"/>
              <a:buAutoNum type="arabicPeriod"/>
            </a:pPr>
            <a:r>
              <a:rPr lang="en-US" dirty="0"/>
              <a:t>Click “Data” tab </a:t>
            </a:r>
          </a:p>
          <a:p>
            <a:pPr marL="514350" indent="-514350">
              <a:buFont typeface="+mj-lt"/>
              <a:buAutoNum type="arabicPeriod"/>
            </a:pPr>
            <a:r>
              <a:rPr lang="en-US" dirty="0"/>
              <a:t>Click “What-if Analysis” Dropdown</a:t>
            </a:r>
          </a:p>
          <a:p>
            <a:pPr marL="514350" indent="-514350">
              <a:buFont typeface="+mj-lt"/>
              <a:buAutoNum type="arabicPeriod"/>
            </a:pPr>
            <a:r>
              <a:rPr lang="en-US" dirty="0"/>
              <a:t>Click “Goal Seek…”</a:t>
            </a:r>
          </a:p>
          <a:p>
            <a:pPr marL="514350" indent="-514350">
              <a:buFont typeface="+mj-lt"/>
              <a:buAutoNum type="arabicPeriod"/>
            </a:pPr>
            <a:r>
              <a:rPr lang="en-US" dirty="0"/>
              <a:t>Set cell : G191</a:t>
            </a:r>
          </a:p>
          <a:p>
            <a:pPr marL="514350" indent="-514350">
              <a:buFont typeface="+mj-lt"/>
              <a:buAutoNum type="arabicPeriod"/>
            </a:pPr>
            <a:r>
              <a:rPr lang="en-US" dirty="0"/>
              <a:t>To value: 1.4</a:t>
            </a:r>
          </a:p>
          <a:p>
            <a:pPr marL="514350" indent="-514350">
              <a:buFont typeface="+mj-lt"/>
              <a:buAutoNum type="arabicPeriod"/>
            </a:pPr>
            <a:r>
              <a:rPr lang="en-US" dirty="0"/>
              <a:t>By changing cell: C21</a:t>
            </a:r>
          </a:p>
          <a:p>
            <a:pPr marL="514350" indent="-514350">
              <a:buFont typeface="+mj-lt"/>
              <a:buAutoNum type="arabicPeriod"/>
            </a:pPr>
            <a:r>
              <a:rPr lang="en-US" dirty="0"/>
              <a:t>Click “Ok”</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Check that G191 is 1.400 and the REA rate will be in cell </a:t>
            </a:r>
          </a:p>
        </p:txBody>
      </p:sp>
      <p:pic>
        <p:nvPicPr>
          <p:cNvPr id="13" name="Picture 12">
            <a:extLst>
              <a:ext uri="{FF2B5EF4-FFF2-40B4-BE49-F238E27FC236}">
                <a16:creationId xmlns:a16="http://schemas.microsoft.com/office/drawing/2014/main" id="{4FB26616-E751-5AE1-FF7F-955C6D11F706}"/>
              </a:ext>
            </a:extLst>
          </p:cNvPr>
          <p:cNvPicPr>
            <a:picLocks noChangeAspect="1"/>
          </p:cNvPicPr>
          <p:nvPr/>
        </p:nvPicPr>
        <p:blipFill>
          <a:blip r:embed="rId3"/>
          <a:stretch>
            <a:fillRect/>
          </a:stretch>
        </p:blipFill>
        <p:spPr>
          <a:xfrm>
            <a:off x="4456126" y="2702782"/>
            <a:ext cx="7514055" cy="2887025"/>
          </a:xfrm>
          <a:prstGeom prst="rect">
            <a:avLst/>
          </a:prstGeom>
        </p:spPr>
      </p:pic>
      <p:pic>
        <p:nvPicPr>
          <p:cNvPr id="15" name="Picture 14">
            <a:extLst>
              <a:ext uri="{FF2B5EF4-FFF2-40B4-BE49-F238E27FC236}">
                <a16:creationId xmlns:a16="http://schemas.microsoft.com/office/drawing/2014/main" id="{E16D9455-8188-CBFC-3FAB-348023D86911}"/>
              </a:ext>
            </a:extLst>
          </p:cNvPr>
          <p:cNvPicPr>
            <a:picLocks noChangeAspect="1"/>
          </p:cNvPicPr>
          <p:nvPr/>
        </p:nvPicPr>
        <p:blipFill rotWithShape="1">
          <a:blip r:embed="rId4"/>
          <a:srcRect r="3151"/>
          <a:stretch/>
        </p:blipFill>
        <p:spPr>
          <a:xfrm>
            <a:off x="9372600" y="838131"/>
            <a:ext cx="2257425" cy="1573843"/>
          </a:xfrm>
          <a:prstGeom prst="rect">
            <a:avLst/>
          </a:prstGeom>
        </p:spPr>
      </p:pic>
    </p:spTree>
    <p:extLst>
      <p:ext uri="{BB962C8B-B14F-4D97-AF65-F5344CB8AC3E}">
        <p14:creationId xmlns:p14="http://schemas.microsoft.com/office/powerpoint/2010/main" val="3448883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E6A8F3-A4DD-3B5A-86EC-CCAFC29C9CF4}"/>
              </a:ext>
            </a:extLst>
          </p:cNvPr>
          <p:cNvPicPr>
            <a:picLocks noChangeAspect="1"/>
          </p:cNvPicPr>
          <p:nvPr/>
        </p:nvPicPr>
        <p:blipFill rotWithShape="1">
          <a:blip r:embed="rId3"/>
          <a:srcRect r="681"/>
          <a:stretch/>
        </p:blipFill>
        <p:spPr>
          <a:xfrm>
            <a:off x="128587" y="1708761"/>
            <a:ext cx="11796713" cy="3486150"/>
          </a:xfrm>
          <a:prstGeom prst="rect">
            <a:avLst/>
          </a:prstGeom>
        </p:spPr>
      </p:pic>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65</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Outputs – project SANDU (</a:t>
            </a:r>
          </a:p>
        </p:txBody>
      </p:sp>
    </p:spTree>
    <p:extLst>
      <p:ext uri="{BB962C8B-B14F-4D97-AF65-F5344CB8AC3E}">
        <p14:creationId xmlns:p14="http://schemas.microsoft.com/office/powerpoint/2010/main" val="3635031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EDCE5-DF11-4FFD-B8C2-2CF2645BF076}"/>
              </a:ext>
            </a:extLst>
          </p:cNvPr>
          <p:cNvSpPr>
            <a:spLocks noGrp="1"/>
          </p:cNvSpPr>
          <p:nvPr>
            <p:ph type="sldNum" sz="quarter" idx="12"/>
          </p:nvPr>
        </p:nvSpPr>
        <p:spPr/>
        <p:txBody>
          <a:bodyPr/>
          <a:lstStyle/>
          <a:p>
            <a:fld id="{4EC93DFA-70F6-4220-86AB-AD3183C08C91}" type="slidenum">
              <a:rPr lang="en-US" smtClean="0"/>
              <a:t>66</a:t>
            </a:fld>
            <a:endParaRPr lang="en-US" dirty="0"/>
          </a:p>
        </p:txBody>
      </p:sp>
      <p:sp>
        <p:nvSpPr>
          <p:cNvPr id="3" name="Text Placeholder 2">
            <a:extLst>
              <a:ext uri="{FF2B5EF4-FFF2-40B4-BE49-F238E27FC236}">
                <a16:creationId xmlns:a16="http://schemas.microsoft.com/office/drawing/2014/main" id="{685ED56C-8FC4-190C-66D0-A7438E4EDB55}"/>
              </a:ext>
            </a:extLst>
          </p:cNvPr>
          <p:cNvSpPr>
            <a:spLocks noGrp="1"/>
          </p:cNvSpPr>
          <p:nvPr>
            <p:ph type="body" sz="quarter" idx="13"/>
          </p:nvPr>
        </p:nvSpPr>
        <p:spPr/>
        <p:txBody>
          <a:bodyPr/>
          <a:lstStyle/>
          <a:p>
            <a:pPr algn="ctr"/>
            <a:r>
              <a:rPr lang="en-US" dirty="0"/>
              <a:t>Google Drive &gt; Shared Drives &gt; PPT &gt; Trainings</a:t>
            </a:r>
          </a:p>
        </p:txBody>
      </p:sp>
      <p:sp>
        <p:nvSpPr>
          <p:cNvPr id="4" name="Text Placeholder 3">
            <a:extLst>
              <a:ext uri="{FF2B5EF4-FFF2-40B4-BE49-F238E27FC236}">
                <a16:creationId xmlns:a16="http://schemas.microsoft.com/office/drawing/2014/main" id="{99C6797D-8E25-59DE-7B81-D9915419B921}"/>
              </a:ext>
            </a:extLst>
          </p:cNvPr>
          <p:cNvSpPr>
            <a:spLocks noGrp="1"/>
          </p:cNvSpPr>
          <p:nvPr>
            <p:ph type="body" sz="quarter" idx="14"/>
          </p:nvPr>
        </p:nvSpPr>
        <p:spPr>
          <a:xfrm>
            <a:off x="2654300" y="2792422"/>
            <a:ext cx="6883400" cy="1593850"/>
          </a:xfrm>
        </p:spPr>
        <p:txBody>
          <a:bodyPr anchor="ctr"/>
          <a:lstStyle/>
          <a:p>
            <a:pPr algn="ctr"/>
            <a:r>
              <a:rPr lang="en-US" sz="4000" dirty="0"/>
              <a:t>INTERACTIVE</a:t>
            </a:r>
          </a:p>
          <a:p>
            <a:pPr algn="ctr"/>
            <a:r>
              <a:rPr lang="en-US" sz="4000" dirty="0"/>
              <a:t>SENSITIVITY ANALYSIS</a:t>
            </a:r>
          </a:p>
        </p:txBody>
      </p:sp>
    </p:spTree>
    <p:extLst>
      <p:ext uri="{BB962C8B-B14F-4D97-AF65-F5344CB8AC3E}">
        <p14:creationId xmlns:p14="http://schemas.microsoft.com/office/powerpoint/2010/main" val="3683842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958F-2A3C-414F-B95C-CF425AC2AFA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43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7</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project scenario</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2"/>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3"/>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235926" y="965757"/>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7572103" y="2946355"/>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44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D0920-D225-D5E5-755C-7D1E10CFE752}"/>
              </a:ext>
            </a:extLst>
          </p:cNvPr>
          <p:cNvSpPr>
            <a:spLocks noGrp="1"/>
          </p:cNvSpPr>
          <p:nvPr>
            <p:ph type="sldNum" sz="quarter" idx="12"/>
          </p:nvPr>
        </p:nvSpPr>
        <p:spPr/>
        <p:txBody>
          <a:bodyPr/>
          <a:lstStyle/>
          <a:p>
            <a:fld id="{4EC93DFA-70F6-4220-86AB-AD3183C08C91}" type="slidenum">
              <a:rPr lang="en-US" smtClean="0"/>
              <a:pPr/>
              <a:t>8</a:t>
            </a:fld>
            <a:endParaRPr lang="en-US" dirty="0"/>
          </a:p>
        </p:txBody>
      </p:sp>
      <p:sp>
        <p:nvSpPr>
          <p:cNvPr id="4" name="Title 3">
            <a:extLst>
              <a:ext uri="{FF2B5EF4-FFF2-40B4-BE49-F238E27FC236}">
                <a16:creationId xmlns:a16="http://schemas.microsoft.com/office/drawing/2014/main" id="{F414E71E-A65A-8D93-256B-55777FF08B82}"/>
              </a:ext>
            </a:extLst>
          </p:cNvPr>
          <p:cNvSpPr>
            <a:spLocks noGrp="1"/>
          </p:cNvSpPr>
          <p:nvPr>
            <p:ph type="title"/>
          </p:nvPr>
        </p:nvSpPr>
        <p:spPr/>
        <p:txBody>
          <a:bodyPr/>
          <a:lstStyle/>
          <a:p>
            <a:r>
              <a:rPr lang="en-US" dirty="0"/>
              <a:t>Model inputs – Project Begin Date </a:t>
            </a:r>
          </a:p>
        </p:txBody>
      </p:sp>
      <p:pic>
        <p:nvPicPr>
          <p:cNvPr id="10" name="Picture 9">
            <a:extLst>
              <a:ext uri="{FF2B5EF4-FFF2-40B4-BE49-F238E27FC236}">
                <a16:creationId xmlns:a16="http://schemas.microsoft.com/office/drawing/2014/main" id="{82192182-5B3E-430B-AEDB-7370CC7541BF}"/>
              </a:ext>
            </a:extLst>
          </p:cNvPr>
          <p:cNvPicPr>
            <a:picLocks noChangeAspect="1"/>
          </p:cNvPicPr>
          <p:nvPr/>
        </p:nvPicPr>
        <p:blipFill>
          <a:blip r:embed="rId2"/>
          <a:stretch>
            <a:fillRect/>
          </a:stretch>
        </p:blipFill>
        <p:spPr>
          <a:xfrm>
            <a:off x="113213" y="774167"/>
            <a:ext cx="6523672" cy="3898798"/>
          </a:xfrm>
          <a:prstGeom prst="rect">
            <a:avLst/>
          </a:prstGeom>
        </p:spPr>
      </p:pic>
      <p:pic>
        <p:nvPicPr>
          <p:cNvPr id="14" name="Picture 13">
            <a:extLst>
              <a:ext uri="{FF2B5EF4-FFF2-40B4-BE49-F238E27FC236}">
                <a16:creationId xmlns:a16="http://schemas.microsoft.com/office/drawing/2014/main" id="{4E9695A0-7B9C-C57F-CC06-E55354D5EA99}"/>
              </a:ext>
            </a:extLst>
          </p:cNvPr>
          <p:cNvPicPr>
            <a:picLocks noChangeAspect="1"/>
          </p:cNvPicPr>
          <p:nvPr/>
        </p:nvPicPr>
        <p:blipFill>
          <a:blip r:embed="rId3"/>
          <a:stretch>
            <a:fillRect/>
          </a:stretch>
        </p:blipFill>
        <p:spPr>
          <a:xfrm>
            <a:off x="5248548" y="2732992"/>
            <a:ext cx="6943452" cy="4125008"/>
          </a:xfrm>
          <a:prstGeom prst="rect">
            <a:avLst/>
          </a:prstGeom>
        </p:spPr>
      </p:pic>
      <p:cxnSp>
        <p:nvCxnSpPr>
          <p:cNvPr id="16" name="Straight Arrow Connector 15">
            <a:extLst>
              <a:ext uri="{FF2B5EF4-FFF2-40B4-BE49-F238E27FC236}">
                <a16:creationId xmlns:a16="http://schemas.microsoft.com/office/drawing/2014/main" id="{310EFE6E-D39C-11FE-B7D4-AD659FF4475E}"/>
              </a:ext>
            </a:extLst>
          </p:cNvPr>
          <p:cNvCxnSpPr/>
          <p:nvPr/>
        </p:nvCxnSpPr>
        <p:spPr>
          <a:xfrm flipH="1">
            <a:off x="2836818" y="141860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10EC87-17A6-E6C9-555D-CDE1284B958E}"/>
              </a:ext>
            </a:extLst>
          </p:cNvPr>
          <p:cNvCxnSpPr/>
          <p:nvPr/>
        </p:nvCxnSpPr>
        <p:spPr>
          <a:xfrm flipH="1">
            <a:off x="8100060" y="3411582"/>
            <a:ext cx="1038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5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BEACD-6B66-B9F0-DF24-3CFE00F84906}"/>
              </a:ext>
            </a:extLst>
          </p:cNvPr>
          <p:cNvSpPr>
            <a:spLocks noGrp="1"/>
          </p:cNvSpPr>
          <p:nvPr>
            <p:ph type="sldNum" sz="quarter" idx="12"/>
          </p:nvPr>
        </p:nvSpPr>
        <p:spPr/>
        <p:txBody>
          <a:bodyPr/>
          <a:lstStyle/>
          <a:p>
            <a:fld id="{4EC93DFA-70F6-4220-86AB-AD3183C08C91}" type="slidenum">
              <a:rPr lang="en-US" smtClean="0"/>
              <a:t>9</a:t>
            </a:fld>
            <a:endParaRPr lang="en-US" dirty="0"/>
          </a:p>
        </p:txBody>
      </p:sp>
      <p:sp>
        <p:nvSpPr>
          <p:cNvPr id="4" name="Text Placeholder 3">
            <a:extLst>
              <a:ext uri="{FF2B5EF4-FFF2-40B4-BE49-F238E27FC236}">
                <a16:creationId xmlns:a16="http://schemas.microsoft.com/office/drawing/2014/main" id="{7F6B680A-387E-A5D8-08C9-295493D112EE}"/>
              </a:ext>
            </a:extLst>
          </p:cNvPr>
          <p:cNvSpPr>
            <a:spLocks noGrp="1"/>
          </p:cNvSpPr>
          <p:nvPr>
            <p:ph type="body" sz="quarter" idx="14"/>
          </p:nvPr>
        </p:nvSpPr>
        <p:spPr>
          <a:xfrm>
            <a:off x="3581400" y="2340755"/>
            <a:ext cx="5231439" cy="1412095"/>
          </a:xfrm>
        </p:spPr>
        <p:txBody>
          <a:bodyPr>
            <a:normAutofit/>
          </a:bodyPr>
          <a:lstStyle/>
          <a:p>
            <a:r>
              <a:rPr lang="en-US" dirty="0"/>
              <a:t>WIND INPUTS</a:t>
            </a:r>
          </a:p>
        </p:txBody>
      </p:sp>
    </p:spTree>
    <p:extLst>
      <p:ext uri="{BB962C8B-B14F-4D97-AF65-F5344CB8AC3E}">
        <p14:creationId xmlns:p14="http://schemas.microsoft.com/office/powerpoint/2010/main" val="1005016103"/>
      </p:ext>
    </p:extLst>
  </p:cSld>
  <p:clrMapOvr>
    <a:masterClrMapping/>
  </p:clrMapOvr>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EE MASTER Presentation Layout - Wide Pg - schematic_2021" id="{861F49C7-60C5-4EBE-8A8C-71D89C6E5DE7}" vid="{BCC01597-BE96-4C14-A926-4ACC0DFD05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_OEE MASTER Presentation Layout - Wide Pg - schematic_2021</Template>
  <TotalTime>511</TotalTime>
  <Words>1517</Words>
  <Application>Microsoft Office PowerPoint</Application>
  <PresentationFormat>Widescreen</PresentationFormat>
  <Paragraphs>264</Paragraphs>
  <Slides>67</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Century Gothic</vt:lpstr>
      <vt:lpstr>Palatino Linotype</vt:lpstr>
      <vt:lpstr>One Energy Presentations</vt:lpstr>
      <vt:lpstr>PowerPoint Presentation</vt:lpstr>
      <vt:lpstr>Outline</vt:lpstr>
      <vt:lpstr>Reminders</vt:lpstr>
      <vt:lpstr>PowerPoint Presentation</vt:lpstr>
      <vt:lpstr>Model inputs – customer information</vt:lpstr>
      <vt:lpstr>Model inputs – Version</vt:lpstr>
      <vt:lpstr>Model inputs – project scenario</vt:lpstr>
      <vt:lpstr>Model inputs – Project Begin Date </vt:lpstr>
      <vt:lpstr>PowerPoint Presentation</vt:lpstr>
      <vt:lpstr>Model inputs – wind project size (kW)</vt:lpstr>
      <vt:lpstr>Model inputs – wind annual degradation</vt:lpstr>
      <vt:lpstr>Model inputs – wind Capacity Factor</vt:lpstr>
      <vt:lpstr>Model inputs – wind quarter factors</vt:lpstr>
      <vt:lpstr>Model inputs – PPA Rate</vt:lpstr>
      <vt:lpstr>Model inputs – REC Rate</vt:lpstr>
      <vt:lpstr>NORDEX PRICE METRICS</vt:lpstr>
      <vt:lpstr>Model inputs – WINd o&amp;m contracted</vt:lpstr>
      <vt:lpstr>Model inputs – WIND O&amp;M Reserve</vt:lpstr>
      <vt:lpstr>Model inputs – WIND Balance of Plant</vt:lpstr>
      <vt:lpstr>Model inputs – WIND Insurance</vt:lpstr>
      <vt:lpstr>Model inputs – WIND Scholarships</vt:lpstr>
      <vt:lpstr>Model inputs – WIND TAXES</vt:lpstr>
      <vt:lpstr>Model inputs – WIND OTHER</vt:lpstr>
      <vt:lpstr>Model inputs – WIND CAPEX</vt:lpstr>
      <vt:lpstr>Model inputs – WIND CAPEX Cost Breakout</vt:lpstr>
      <vt:lpstr>Model inputs – WIND ITC/PTC</vt:lpstr>
      <vt:lpstr>Model inputs – WIND ITC Rate</vt:lpstr>
      <vt:lpstr>Model inputs – WIND Tax Equity Multiple</vt:lpstr>
      <vt:lpstr>Model OUTPUTS – WIND 20-YEAR XIRR</vt:lpstr>
      <vt:lpstr>PowerPoint Presentation</vt:lpstr>
      <vt:lpstr>Model inputs – SOLAR Project Size (KW)</vt:lpstr>
      <vt:lpstr>Model inputs – SOLAR Annual Degradation</vt:lpstr>
      <vt:lpstr>Model inputs – SOLAR Capacity Factor</vt:lpstr>
      <vt:lpstr>Model inputs – SOLAR ITC/PTC</vt:lpstr>
      <vt:lpstr>Model inputs – SOLAR Quarterly Production factors</vt:lpstr>
      <vt:lpstr>Model inputs – SOLAR PPA RATE</vt:lpstr>
      <vt:lpstr>Model inputs – SOLAR REC Rate</vt:lpstr>
      <vt:lpstr>SOLAR PRICE METRICS</vt:lpstr>
      <vt:lpstr>sOLAR OPEX NOTES</vt:lpstr>
      <vt:lpstr>Model inputs – Solar O&amp;M Contracted</vt:lpstr>
      <vt:lpstr>Model inputs – Solar BALANCE OF PLANT</vt:lpstr>
      <vt:lpstr>Model inputs – Solar Insurance</vt:lpstr>
      <vt:lpstr>Model inputs – Solar Taxes</vt:lpstr>
      <vt:lpstr>Model inputs – Solar CAPEX</vt:lpstr>
      <vt:lpstr>Model inputs – Solar CAPEX COST BREAKOUT</vt:lpstr>
      <vt:lpstr>Model inputs – Solar Tax equity Multiple</vt:lpstr>
      <vt:lpstr>Model Outputs – Solar Xirr</vt:lpstr>
      <vt:lpstr>PowerPoint Presentation</vt:lpstr>
      <vt:lpstr>Model inputs – Managedhv ppa rate</vt:lpstr>
      <vt:lpstr>Model inputs – Managedhv O&amp;M Contracted</vt:lpstr>
      <vt:lpstr>Model inputs – Managedhv O&amp;M Contracted</vt:lpstr>
      <vt:lpstr>Model Outputs – Managedhv Xirr</vt:lpstr>
      <vt:lpstr>PowerPoint Presentation</vt:lpstr>
      <vt:lpstr>Model Outputs – PROJECT CAPEX</vt:lpstr>
      <vt:lpstr>Model inputs – LAND </vt:lpstr>
      <vt:lpstr>Model Outputs – Total Expenditure</vt:lpstr>
      <vt:lpstr>Model Outputs – total tax equity</vt:lpstr>
      <vt:lpstr>Model Outputs – NET CAPEX</vt:lpstr>
      <vt:lpstr>Model Outputs – XIRR</vt:lpstr>
      <vt:lpstr>Model inputs – project debt interest rate</vt:lpstr>
      <vt:lpstr>Model inputs – project debt Length </vt:lpstr>
      <vt:lpstr>Model inputs – project Debt Ratio</vt:lpstr>
      <vt:lpstr>Model inputs – project DSCR (debt service cash ratio)</vt:lpstr>
      <vt:lpstr>Solve for the PPA rate - DSCR (debt service cash ratio)</vt:lpstr>
      <vt:lpstr>Model Outputs – project SANDU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Good</dc:creator>
  <cp:lastModifiedBy>Carly Good</cp:lastModifiedBy>
  <cp:revision>9</cp:revision>
  <cp:lastPrinted>2017-03-15T21:18:02Z</cp:lastPrinted>
  <dcterms:created xsi:type="dcterms:W3CDTF">2024-03-15T18:47:31Z</dcterms:created>
  <dcterms:modified xsi:type="dcterms:W3CDTF">2024-03-18T17:41:14Z</dcterms:modified>
</cp:coreProperties>
</file>