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9" r:id="rId3"/>
    <p:sldId id="260" r:id="rId4"/>
    <p:sldId id="261" r:id="rId5"/>
    <p:sldId id="262" r:id="rId6"/>
    <p:sldId id="266" r:id="rId7"/>
    <p:sldId id="278" r:id="rId8"/>
    <p:sldId id="267" r:id="rId9"/>
    <p:sldId id="268" r:id="rId10"/>
    <p:sldId id="264" r:id="rId11"/>
    <p:sldId id="263" r:id="rId12"/>
    <p:sldId id="265" r:id="rId13"/>
    <p:sldId id="269" r:id="rId14"/>
    <p:sldId id="270" r:id="rId15"/>
    <p:sldId id="271" r:id="rId16"/>
    <p:sldId id="273" r:id="rId17"/>
    <p:sldId id="272" r:id="rId18"/>
    <p:sldId id="274" r:id="rId19"/>
    <p:sldId id="275" r:id="rId20"/>
    <p:sldId id="276" r:id="rId21"/>
    <p:sldId id="277" r:id="rId22"/>
  </p:sldIdLst>
  <p:sldSz cx="12192000" cy="6858000"/>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A"/>
    <a:srgbClr val="007D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59" d="100"/>
          <a:sy n="159" d="100"/>
        </p:scale>
        <p:origin x="240" y="10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1"/>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2771"/>
          </a:xfrm>
          <a:prstGeom prst="rect">
            <a:avLst/>
          </a:prstGeom>
        </p:spPr>
        <p:txBody>
          <a:bodyPr vert="horz" lIns="92757" tIns="46378" rIns="92757" bIns="46378" rtlCol="0"/>
          <a:lstStyle>
            <a:lvl1pPr algn="r">
              <a:defRPr sz="1200"/>
            </a:lvl1pPr>
          </a:lstStyle>
          <a:p>
            <a:fld id="{323B8DED-EBA2-4766-908C-A1784D075350}" type="datetimeFigureOut">
              <a:rPr lang="en-US" smtClean="0"/>
              <a:t>10/24/2023</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2757" tIns="46378" rIns="92757" bIns="4637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6"/>
            <a:ext cx="3037840" cy="46277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2770"/>
          </a:xfrm>
          <a:prstGeom prst="rect">
            <a:avLst/>
          </a:prstGeom>
        </p:spPr>
        <p:txBody>
          <a:bodyPr vert="horz" lIns="92757" tIns="46378" rIns="92757" bIns="46378" rtlCol="0" anchor="b"/>
          <a:lstStyle>
            <a:lvl1pPr algn="r">
              <a:defRPr sz="1200"/>
            </a:lvl1pPr>
          </a:lstStyle>
          <a:p>
            <a:fld id="{320F8B05-337B-4454-B558-930237D0DB5A}" type="slidenum">
              <a:rPr lang="en-US" smtClean="0"/>
              <a:t>‹#›</a:t>
            </a:fld>
            <a:endParaRPr lang="en-US"/>
          </a:p>
        </p:txBody>
      </p:sp>
    </p:spTree>
    <p:extLst>
      <p:ext uri="{BB962C8B-B14F-4D97-AF65-F5344CB8AC3E}">
        <p14:creationId xmlns:p14="http://schemas.microsoft.com/office/powerpoint/2010/main" val="72173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0" name="Group 9"/>
          <p:cNvGrpSpPr/>
          <p:nvPr userDrawn="1"/>
        </p:nvGrpSpPr>
        <p:grpSpPr>
          <a:xfrm>
            <a:off x="0" y="1371601"/>
            <a:ext cx="12192000" cy="5486399"/>
            <a:chOff x="0" y="1371601"/>
            <a:chExt cx="12192000" cy="5486399"/>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0859" r="73275" b="953"/>
            <a:stretch/>
          </p:blipFill>
          <p:spPr>
            <a:xfrm>
              <a:off x="0" y="1371601"/>
              <a:ext cx="2531644" cy="5486399"/>
            </a:xfrm>
            <a:prstGeom prst="rect">
              <a:avLst/>
            </a:prstGeom>
          </p:spPr>
        </p:pic>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447" t="78760"/>
            <a:stretch/>
          </p:blipFill>
          <p:spPr>
            <a:xfrm>
              <a:off x="2474284" y="4750654"/>
              <a:ext cx="9717716" cy="2107346"/>
            </a:xfrm>
            <a:prstGeom prst="rect">
              <a:avLst/>
            </a:prstGeom>
          </p:spPr>
        </p:pic>
        <p:sp>
          <p:nvSpPr>
            <p:cNvPr id="9" name="Rectangle 8"/>
            <p:cNvSpPr/>
            <p:nvPr userDrawn="1"/>
          </p:nvSpPr>
          <p:spPr>
            <a:xfrm>
              <a:off x="2474284" y="1371601"/>
              <a:ext cx="9717716" cy="3379053"/>
            </a:xfrm>
            <a:prstGeom prst="rect">
              <a:avLst/>
            </a:prstGeom>
            <a:solidFill>
              <a:srgbClr val="00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14"/>
          <p:cNvSpPr>
            <a:spLocks noGrp="1"/>
          </p:cNvSpPr>
          <p:nvPr>
            <p:ph type="body" sz="quarter" idx="10"/>
          </p:nvPr>
        </p:nvSpPr>
        <p:spPr>
          <a:xfrm>
            <a:off x="3651834" y="2299018"/>
            <a:ext cx="7419975" cy="931862"/>
          </a:xfrm>
        </p:spPr>
        <p:txBody>
          <a:bodyPr/>
          <a:lstStyle>
            <a:lvl1pPr marL="0" indent="0" algn="ctr">
              <a:buNone/>
              <a:defRPr b="1" cap="all" baseline="0">
                <a:solidFill>
                  <a:schemeClr val="bg1"/>
                </a:solidFill>
                <a:latin typeface="+mj-lt"/>
              </a:defRPr>
            </a:lvl1pPr>
            <a:lvl2pPr>
              <a:defRPr b="1" cap="all" baseline="0">
                <a:solidFill>
                  <a:schemeClr val="bg1"/>
                </a:solidFill>
                <a:latin typeface="+mj-lt"/>
              </a:defRPr>
            </a:lvl2pPr>
            <a:lvl3pPr>
              <a:defRPr b="1" cap="all" baseline="0">
                <a:solidFill>
                  <a:schemeClr val="bg1"/>
                </a:solidFill>
                <a:latin typeface="+mj-lt"/>
              </a:defRPr>
            </a:lvl3pPr>
            <a:lvl4pPr>
              <a:defRPr b="1" cap="all" baseline="0">
                <a:solidFill>
                  <a:schemeClr val="bg1"/>
                </a:solidFill>
                <a:latin typeface="+mj-lt"/>
              </a:defRPr>
            </a:lvl4pPr>
            <a:lvl5pPr>
              <a:defRPr b="1" cap="all" baseline="0">
                <a:solidFill>
                  <a:schemeClr val="bg1"/>
                </a:solidFill>
                <a:latin typeface="+mj-lt"/>
              </a:defRPr>
            </a:lvl5pPr>
          </a:lstStyle>
          <a:p>
            <a:pPr lvl="0"/>
            <a:r>
              <a:rPr lang="en-US"/>
              <a:t>Click to edit Master text styles</a:t>
            </a:r>
          </a:p>
        </p:txBody>
      </p:sp>
      <p:pic>
        <p:nvPicPr>
          <p:cNvPr id="3" name="Picture 2" descr="Icon&#10;&#10;Description automatically generated">
            <a:extLst>
              <a:ext uri="{FF2B5EF4-FFF2-40B4-BE49-F238E27FC236}">
                <a16:creationId xmlns:a16="http://schemas.microsoft.com/office/drawing/2014/main" id="{CB6E7AA1-CB4A-E958-6E11-B7D93969EF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7138" y="80870"/>
            <a:ext cx="1903542" cy="1152144"/>
          </a:xfrm>
          <a:prstGeom prst="rect">
            <a:avLst/>
          </a:prstGeom>
        </p:spPr>
      </p:pic>
    </p:spTree>
    <p:extLst>
      <p:ext uri="{BB962C8B-B14F-4D97-AF65-F5344CB8AC3E}">
        <p14:creationId xmlns:p14="http://schemas.microsoft.com/office/powerpoint/2010/main" val="37715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191589"/>
            <a:ext cx="9144000" cy="960806"/>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540701"/>
            <a:ext cx="6172200" cy="43203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540701"/>
            <a:ext cx="3932237" cy="4328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3C09D4-84DB-4B78-AF1D-B934C8797209}" type="datetime1">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24032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3763" y="184498"/>
            <a:ext cx="9190037" cy="949107"/>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1509387"/>
            <a:ext cx="6172200" cy="4351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1509387"/>
            <a:ext cx="3932237" cy="43596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F9F6BC-BD2C-480D-AE7A-AC0D1779272C}" type="datetime1">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884773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3741A1-E075-4A77-8317-1C6D1E49FF66}" type="datetime1">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635077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78071"/>
            <a:ext cx="2628900" cy="469889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1478071"/>
            <a:ext cx="7734300" cy="46988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C7A17-4B7D-4D6E-B9C2-D28203B9BD80}" type="datetime1">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294212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b="1">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1AD1-8C34-4217-B81B-B9ABC8BB3121}" type="datetime1">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
        <p:nvSpPr>
          <p:cNvPr id="16" name="Title 1"/>
          <p:cNvSpPr>
            <a:spLocks noGrp="1"/>
          </p:cNvSpPr>
          <p:nvPr>
            <p:ph type="title"/>
          </p:nvPr>
        </p:nvSpPr>
        <p:spPr>
          <a:xfrm>
            <a:off x="1724296" y="365126"/>
            <a:ext cx="9629503" cy="787269"/>
          </a:xfrm>
        </p:spPr>
        <p:txBody>
          <a:bodyPr/>
          <a:lstStyle/>
          <a:p>
            <a:r>
              <a:rPr lang="en-US"/>
              <a:t>Click to edit Master title style</a:t>
            </a:r>
          </a:p>
        </p:txBody>
      </p:sp>
    </p:spTree>
    <p:extLst>
      <p:ext uri="{BB962C8B-B14F-4D97-AF65-F5344CB8AC3E}">
        <p14:creationId xmlns:p14="http://schemas.microsoft.com/office/powerpoint/2010/main" val="1970544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0847" b="9286"/>
          <a:stretch/>
        </p:blipFill>
        <p:spPr>
          <a:xfrm>
            <a:off x="0" y="-1"/>
            <a:ext cx="12204753" cy="5686425"/>
          </a:xfrm>
          <a:prstGeom prst="rect">
            <a:avLst/>
          </a:prstGeom>
        </p:spPr>
      </p:pic>
      <p:sp>
        <p:nvSpPr>
          <p:cNvPr id="11" name="Title Placeholder 1"/>
          <p:cNvSpPr>
            <a:spLocks noGrp="1"/>
          </p:cNvSpPr>
          <p:nvPr>
            <p:ph type="title"/>
          </p:nvPr>
        </p:nvSpPr>
        <p:spPr>
          <a:xfrm>
            <a:off x="123825" y="5780384"/>
            <a:ext cx="9105900" cy="829246"/>
          </a:xfrm>
          <a:prstGeom prst="rect">
            <a:avLst/>
          </a:prstGeom>
        </p:spPr>
        <p:txBody>
          <a:bodyPr vert="horz" lIns="91440" tIns="45720" rIns="91440" bIns="45720" rtlCol="0" anchor="ctr">
            <a:normAutofit/>
          </a:bodyPr>
          <a:lstStyle>
            <a:lvl1pPr algn="l">
              <a:defRPr/>
            </a:lvl1pPr>
          </a:lstStyle>
          <a:p>
            <a:r>
              <a:rPr lang="en-US"/>
              <a:t>Click to edit Master title style</a:t>
            </a:r>
            <a:endParaRPr lang="en-US" dirty="0"/>
          </a:p>
        </p:txBody>
      </p:sp>
      <p:sp>
        <p:nvSpPr>
          <p:cNvPr id="12" name="TextBox 11"/>
          <p:cNvSpPr txBox="1"/>
          <p:nvPr userDrawn="1"/>
        </p:nvSpPr>
        <p:spPr>
          <a:xfrm>
            <a:off x="9313233" y="5911279"/>
            <a:ext cx="293139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rPr>
              <a:t>12385 Township Rd</a:t>
            </a:r>
            <a:r>
              <a:rPr lang="en-US" sz="1100" b="1" baseline="0" dirty="0">
                <a:solidFill>
                  <a:schemeClr val="tx1"/>
                </a:solidFill>
                <a:latin typeface="+mn-lt"/>
              </a:rPr>
              <a:t> 215 | PO Box 894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Findlay, Ohio 45840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877-298-5853</a:t>
            </a:r>
            <a:r>
              <a:rPr lang="en-US" sz="1100" b="1" kern="1200" baseline="0" dirty="0">
                <a:solidFill>
                  <a:schemeClr val="tx1"/>
                </a:solidFill>
                <a:latin typeface="+mn-lt"/>
                <a:ea typeface="+mn-ea"/>
                <a:cs typeface="+mn-cs"/>
              </a:rPr>
              <a:t> | </a:t>
            </a:r>
            <a:r>
              <a:rPr lang="en-US" sz="1100" b="1" kern="1200" dirty="0">
                <a:solidFill>
                  <a:schemeClr val="tx1"/>
                </a:solidFill>
                <a:latin typeface="+mn-lt"/>
                <a:ea typeface="+mn-ea"/>
                <a:cs typeface="+mn-cs"/>
              </a:rPr>
              <a:t>www.oneenergy.com</a:t>
            </a:r>
            <a:endParaRPr lang="en-US" sz="1100" b="1" dirty="0">
              <a:solidFill>
                <a:schemeClr val="tx1"/>
              </a:solidFill>
              <a:latin typeface="+mn-lt"/>
            </a:endParaRPr>
          </a:p>
        </p:txBody>
      </p:sp>
      <p:cxnSp>
        <p:nvCxnSpPr>
          <p:cNvPr id="3" name="Straight Connector 2"/>
          <p:cNvCxnSpPr/>
          <p:nvPr userDrawn="1"/>
        </p:nvCxnSpPr>
        <p:spPr>
          <a:xfrm>
            <a:off x="9314341" y="5895575"/>
            <a:ext cx="1" cy="598864"/>
          </a:xfrm>
          <a:prstGeom prst="line">
            <a:avLst/>
          </a:prstGeom>
          <a:ln w="19050">
            <a:solidFill>
              <a:srgbClr val="004A8A"/>
            </a:solidFill>
          </a:ln>
        </p:spPr>
        <p:style>
          <a:lnRef idx="1">
            <a:schemeClr val="accent1"/>
          </a:lnRef>
          <a:fillRef idx="0">
            <a:schemeClr val="accent1"/>
          </a:fillRef>
          <a:effectRef idx="0">
            <a:schemeClr val="accent1"/>
          </a:effectRef>
          <a:fontRef idx="minor">
            <a:schemeClr val="tx1"/>
          </a:fontRef>
        </p:style>
      </p:cxnSp>
      <p:pic>
        <p:nvPicPr>
          <p:cNvPr id="8" name="Picture 7" descr="Icon&#10;&#10;Description automatically generated">
            <a:extLst>
              <a:ext uri="{FF2B5EF4-FFF2-40B4-BE49-F238E27FC236}">
                <a16:creationId xmlns:a16="http://schemas.microsoft.com/office/drawing/2014/main" id="{449D54F1-5937-CA8D-AD6F-BD31E7E854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2779" y="264827"/>
            <a:ext cx="2341659" cy="1417320"/>
          </a:xfrm>
          <a:prstGeom prst="rect">
            <a:avLst/>
          </a:prstGeom>
        </p:spPr>
      </p:pic>
    </p:spTree>
    <p:extLst>
      <p:ext uri="{BB962C8B-B14F-4D97-AF65-F5344CB8AC3E}">
        <p14:creationId xmlns:p14="http://schemas.microsoft.com/office/powerpoint/2010/main" val="3195313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b="1">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1AD1-8C34-4217-B81B-B9ABC8BB3121}" type="datetime1">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
        <p:nvSpPr>
          <p:cNvPr id="16" name="Title 1"/>
          <p:cNvSpPr>
            <a:spLocks noGrp="1"/>
          </p:cNvSpPr>
          <p:nvPr>
            <p:ph type="title"/>
          </p:nvPr>
        </p:nvSpPr>
        <p:spPr>
          <a:xfrm>
            <a:off x="1724296" y="365126"/>
            <a:ext cx="9629503" cy="444771"/>
          </a:xfrm>
        </p:spPr>
        <p:txBody>
          <a:bodyPr/>
          <a:lstStyle/>
          <a:p>
            <a:r>
              <a:rPr lang="en-US"/>
              <a:t>Click to edit Master title style</a:t>
            </a:r>
            <a:endParaRPr lang="en-US" dirty="0"/>
          </a:p>
        </p:txBody>
      </p:sp>
      <p:sp>
        <p:nvSpPr>
          <p:cNvPr id="7" name="Text Placeholder 6"/>
          <p:cNvSpPr>
            <a:spLocks noGrp="1"/>
          </p:cNvSpPr>
          <p:nvPr>
            <p:ph type="body" sz="quarter" idx="13"/>
          </p:nvPr>
        </p:nvSpPr>
        <p:spPr>
          <a:xfrm>
            <a:off x="1724295" y="809897"/>
            <a:ext cx="9629503" cy="417513"/>
          </a:xfrm>
        </p:spPr>
        <p:txBody>
          <a:bodyPr/>
          <a:lstStyle>
            <a:lvl1pPr marL="0" indent="0" algn="r">
              <a:buNone/>
              <a:defRPr b="1">
                <a:latin typeface="+mj-lt"/>
              </a:defRPr>
            </a:lvl1pPr>
          </a:lstStyle>
          <a:p>
            <a:pPr lvl="0"/>
            <a:r>
              <a:rPr lang="en-US"/>
              <a:t>Click to edit Master text styles</a:t>
            </a:r>
          </a:p>
        </p:txBody>
      </p:sp>
    </p:spTree>
    <p:extLst>
      <p:ext uri="{BB962C8B-B14F-4D97-AF65-F5344CB8AC3E}">
        <p14:creationId xmlns:p14="http://schemas.microsoft.com/office/powerpoint/2010/main" val="19654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478072"/>
            <a:ext cx="10515600" cy="308440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FDA33A-E54C-442D-9186-352CD1C3D61D}" type="datetime1">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91497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496860"/>
            <a:ext cx="5181600" cy="4680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496860"/>
            <a:ext cx="5181600" cy="4680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A9B29F-4592-471E-BAC3-27AE3182B56C}" type="datetime1">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910558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2224" y="365125"/>
            <a:ext cx="9683163" cy="793533"/>
          </a:xfrm>
        </p:spPr>
        <p:txBody>
          <a:bodyPr/>
          <a:lstStyle/>
          <a:p>
            <a:r>
              <a:rPr lang="en-US"/>
              <a:t>Click to edit Master title style</a:t>
            </a:r>
          </a:p>
        </p:txBody>
      </p:sp>
      <p:sp>
        <p:nvSpPr>
          <p:cNvPr id="3" name="Text Placeholder 2"/>
          <p:cNvSpPr>
            <a:spLocks noGrp="1"/>
          </p:cNvSpPr>
          <p:nvPr>
            <p:ph type="body" idx="1"/>
          </p:nvPr>
        </p:nvSpPr>
        <p:spPr>
          <a:xfrm>
            <a:off x="839788" y="1471808"/>
            <a:ext cx="5157787" cy="7703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242159"/>
            <a:ext cx="5157787" cy="3947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471808"/>
            <a:ext cx="5183188" cy="7703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42159"/>
            <a:ext cx="5183188" cy="3947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6BD660-C672-4606-9D09-165DFF4FC29C}" type="datetime1">
              <a:rPr lang="en-US" smtClean="0"/>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58446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C463DC-FC82-4ED9-AC86-9975A7C3DDCC}" type="datetime1">
              <a:rPr lang="en-US" smtClean="0"/>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081826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F9001-50EA-470E-A2C4-93317094E12C}" type="datetime1">
              <a:rPr lang="en-US" smtClean="0"/>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408119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24296" y="365126"/>
            <a:ext cx="9629503" cy="7734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490597"/>
            <a:ext cx="10515600" cy="46863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3E46F-87FE-46F2-961E-ECA482E6E173}" type="datetime1">
              <a:rPr lang="en-US" smtClean="0"/>
              <a:t>10/24/2023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93DFA-70F6-4220-86AB-AD3183C08C91}" type="slidenum">
              <a:rPr lang="en-US" smtClean="0"/>
              <a:t>‹#›</a:t>
            </a:fld>
            <a:endParaRPr lang="en-US" dirty="0"/>
          </a:p>
        </p:txBody>
      </p:sp>
      <p:sp>
        <p:nvSpPr>
          <p:cNvPr id="7" name="Rectangle 19"/>
          <p:cNvSpPr>
            <a:spLocks noChangeArrowheads="1"/>
          </p:cNvSpPr>
          <p:nvPr userDrawn="1"/>
        </p:nvSpPr>
        <p:spPr bwMode="auto">
          <a:xfrm flipV="1">
            <a:off x="0" y="1346952"/>
            <a:ext cx="12192000" cy="53951"/>
          </a:xfrm>
          <a:prstGeom prst="rect">
            <a:avLst/>
          </a:prstGeom>
          <a:solidFill>
            <a:srgbClr val="004A8B"/>
          </a:solidFill>
          <a:ln>
            <a:noFill/>
          </a:ln>
          <a:effectLst/>
        </p:spPr>
        <p:txBody>
          <a:bodyPr vert="horz" wrap="square" lIns="27461" tIns="27461" rIns="27461" bIns="27461" numCol="1" anchor="t" anchorCtr="0" compatLnSpc="1">
            <a:prstTxWarp prst="textNoShape">
              <a:avLst/>
            </a:prstTxWarp>
          </a:bodyPr>
          <a:lstStyle/>
          <a:p>
            <a:endParaRPr lang="en-US" sz="1351" dirty="0"/>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38200" y="365126"/>
            <a:ext cx="789492" cy="773474"/>
          </a:xfrm>
          <a:prstGeom prst="rect">
            <a:avLst/>
          </a:prstGeom>
        </p:spPr>
      </p:pic>
    </p:spTree>
    <p:extLst>
      <p:ext uri="{BB962C8B-B14F-4D97-AF65-F5344CB8AC3E}">
        <p14:creationId xmlns:p14="http://schemas.microsoft.com/office/powerpoint/2010/main" val="3434137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r" defTabSz="914400" rtl="0" eaLnBrk="1" latinLnBrk="0" hangingPunct="1">
        <a:lnSpc>
          <a:spcPct val="90000"/>
        </a:lnSpc>
        <a:spcBef>
          <a:spcPct val="0"/>
        </a:spcBef>
        <a:buNone/>
        <a:defRPr sz="3200" b="1" kern="1200" cap="all" baseline="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03239" y="2017254"/>
            <a:ext cx="8592560" cy="2488030"/>
          </a:xfrm>
        </p:spPr>
        <p:txBody>
          <a:bodyPr>
            <a:normAutofit fontScale="92500" lnSpcReduction="20000"/>
          </a:bodyPr>
          <a:lstStyle/>
          <a:p>
            <a:r>
              <a:rPr lang="en-US" sz="4800" dirty="0"/>
              <a:t>Intro to </a:t>
            </a:r>
          </a:p>
          <a:p>
            <a:r>
              <a:rPr lang="en-US" sz="4800" dirty="0"/>
              <a:t>public relations (pr)</a:t>
            </a:r>
          </a:p>
          <a:p>
            <a:endParaRPr lang="en-US" dirty="0"/>
          </a:p>
          <a:p>
            <a:r>
              <a:rPr lang="en-US" dirty="0"/>
              <a:t>Hank </a:t>
            </a:r>
            <a:r>
              <a:rPr lang="en-US" dirty="0" err="1"/>
              <a:t>doster</a:t>
            </a:r>
            <a:endParaRPr lang="en-US" dirty="0"/>
          </a:p>
          <a:p>
            <a:r>
              <a:rPr lang="en-US" dirty="0"/>
              <a:t>10/24/2023</a:t>
            </a:r>
          </a:p>
        </p:txBody>
      </p:sp>
    </p:spTree>
    <p:extLst>
      <p:ext uri="{BB962C8B-B14F-4D97-AF65-F5344CB8AC3E}">
        <p14:creationId xmlns:p14="http://schemas.microsoft.com/office/powerpoint/2010/main" val="328952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lstStyle/>
          <a:p>
            <a:r>
              <a:rPr lang="en-US" dirty="0"/>
              <a:t>One Energy pr/</a:t>
            </a:r>
            <a:r>
              <a:rPr lang="en-US" dirty="0" err="1"/>
              <a:t>ir</a:t>
            </a:r>
            <a:r>
              <a:rPr lang="en-US" dirty="0"/>
              <a:t> timeline</a:t>
            </a:r>
          </a:p>
        </p:txBody>
      </p:sp>
      <p:sp>
        <p:nvSpPr>
          <p:cNvPr id="14" name="TextBox 13">
            <a:extLst>
              <a:ext uri="{FF2B5EF4-FFF2-40B4-BE49-F238E27FC236}">
                <a16:creationId xmlns:a16="http://schemas.microsoft.com/office/drawing/2014/main" id="{498AC1BF-6F9C-F7E7-9BB9-F873DD9BE787}"/>
              </a:ext>
            </a:extLst>
          </p:cNvPr>
          <p:cNvSpPr txBox="1"/>
          <p:nvPr/>
        </p:nvSpPr>
        <p:spPr>
          <a:xfrm>
            <a:off x="1146713" y="2067673"/>
            <a:ext cx="9898573" cy="3724096"/>
          </a:xfrm>
          <a:prstGeom prst="rect">
            <a:avLst/>
          </a:prstGeom>
          <a:noFill/>
        </p:spPr>
        <p:txBody>
          <a:bodyPr wrap="square" rtlCol="0">
            <a:spAutoFit/>
          </a:bodyPr>
          <a:lstStyle/>
          <a:p>
            <a:r>
              <a:rPr lang="en-US" sz="2800" b="1" dirty="0">
                <a:solidFill>
                  <a:srgbClr val="007DB7"/>
                </a:solidFill>
              </a:rPr>
              <a:t>2019 - 2022</a:t>
            </a:r>
          </a:p>
          <a:p>
            <a:pPr marL="285750" indent="-285750">
              <a:buFont typeface="Arial" panose="020B0604020202020204" pitchFamily="34" charset="0"/>
              <a:buChar char="•"/>
            </a:pPr>
            <a:r>
              <a:rPr lang="en-US" sz="2000" dirty="0"/>
              <a:t>We partnered with third-party national PR firms to help us reach our PR goals.</a:t>
            </a:r>
          </a:p>
          <a:p>
            <a:endParaRPr lang="en-US" sz="2000" dirty="0"/>
          </a:p>
          <a:p>
            <a:endParaRPr lang="en-US" sz="2000" dirty="0"/>
          </a:p>
          <a:p>
            <a:r>
              <a:rPr lang="en-US" sz="2800" b="1" dirty="0">
                <a:solidFill>
                  <a:srgbClr val="007DB7"/>
                </a:solidFill>
              </a:rPr>
              <a:t>2023 - present</a:t>
            </a:r>
          </a:p>
          <a:p>
            <a:pPr marL="285750" indent="-285750">
              <a:buFont typeface="Arial" panose="020B0604020202020204" pitchFamily="34" charset="0"/>
              <a:buChar char="•"/>
            </a:pPr>
            <a:r>
              <a:rPr lang="en-US" sz="2000" dirty="0"/>
              <a:t>Now that we’ve announced our intention to go public via SPAC, our needs have changed to be more investor relation-focused.</a:t>
            </a:r>
          </a:p>
          <a:p>
            <a:endParaRPr lang="en-US" sz="2000" dirty="0"/>
          </a:p>
          <a:p>
            <a:pPr marL="285750" indent="-285750">
              <a:buFont typeface="Arial" panose="020B0604020202020204" pitchFamily="34" charset="0"/>
              <a:buChar char="•"/>
            </a:pPr>
            <a:r>
              <a:rPr lang="en-US" sz="2000" dirty="0"/>
              <a:t>Before making our SPAC announcement, we partnered with an IR firm called ICR, which offers PR on the side – they are contracted to work with us through the end of the SPAC process.</a:t>
            </a:r>
          </a:p>
        </p:txBody>
      </p:sp>
    </p:spTree>
    <p:extLst>
      <p:ext uri="{BB962C8B-B14F-4D97-AF65-F5344CB8AC3E}">
        <p14:creationId xmlns:p14="http://schemas.microsoft.com/office/powerpoint/2010/main" val="1143483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lstStyle/>
          <a:p>
            <a:r>
              <a:rPr lang="en-US" dirty="0"/>
              <a:t>Sidenote - PR vs IR</a:t>
            </a:r>
          </a:p>
        </p:txBody>
      </p:sp>
      <p:pic>
        <p:nvPicPr>
          <p:cNvPr id="20" name="Picture 19" descr="A young child with pigtails in pink jacket&#10;&#10;Description automatically generated">
            <a:extLst>
              <a:ext uri="{FF2B5EF4-FFF2-40B4-BE49-F238E27FC236}">
                <a16:creationId xmlns:a16="http://schemas.microsoft.com/office/drawing/2014/main" id="{8D390B25-B412-FD33-D7F7-371076DF1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054" y="2891589"/>
            <a:ext cx="5981890" cy="3358404"/>
          </a:xfrm>
          <a:prstGeom prst="rect">
            <a:avLst/>
          </a:prstGeom>
        </p:spPr>
      </p:pic>
      <p:sp>
        <p:nvSpPr>
          <p:cNvPr id="21" name="TextBox 20">
            <a:extLst>
              <a:ext uri="{FF2B5EF4-FFF2-40B4-BE49-F238E27FC236}">
                <a16:creationId xmlns:a16="http://schemas.microsoft.com/office/drawing/2014/main" id="{2431849A-BBC5-8806-9EE7-C6C66A908182}"/>
              </a:ext>
            </a:extLst>
          </p:cNvPr>
          <p:cNvSpPr txBox="1"/>
          <p:nvPr/>
        </p:nvSpPr>
        <p:spPr>
          <a:xfrm>
            <a:off x="750913" y="1815484"/>
            <a:ext cx="10690171" cy="584775"/>
          </a:xfrm>
          <a:prstGeom prst="rect">
            <a:avLst/>
          </a:prstGeom>
          <a:noFill/>
        </p:spPr>
        <p:txBody>
          <a:bodyPr wrap="square" rtlCol="0">
            <a:spAutoFit/>
          </a:bodyPr>
          <a:lstStyle/>
          <a:p>
            <a:pPr algn="ctr"/>
            <a:r>
              <a:rPr lang="en-US" sz="3200" b="1" dirty="0">
                <a:latin typeface="+mj-lt"/>
              </a:rPr>
              <a:t>But what the heck is an Investor Relations (IR) firm?</a:t>
            </a:r>
          </a:p>
        </p:txBody>
      </p:sp>
    </p:spTree>
    <p:extLst>
      <p:ext uri="{BB962C8B-B14F-4D97-AF65-F5344CB8AC3E}">
        <p14:creationId xmlns:p14="http://schemas.microsoft.com/office/powerpoint/2010/main" val="1314340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lstStyle/>
          <a:p>
            <a:r>
              <a:rPr lang="en-US" dirty="0"/>
              <a:t>Investor Relations (IR)</a:t>
            </a:r>
          </a:p>
        </p:txBody>
      </p:sp>
      <p:sp>
        <p:nvSpPr>
          <p:cNvPr id="14" name="TextBox 13">
            <a:extLst>
              <a:ext uri="{FF2B5EF4-FFF2-40B4-BE49-F238E27FC236}">
                <a16:creationId xmlns:a16="http://schemas.microsoft.com/office/drawing/2014/main" id="{498AC1BF-6F9C-F7E7-9BB9-F873DD9BE787}"/>
              </a:ext>
            </a:extLst>
          </p:cNvPr>
          <p:cNvSpPr txBox="1"/>
          <p:nvPr/>
        </p:nvSpPr>
        <p:spPr>
          <a:xfrm>
            <a:off x="733332" y="2340390"/>
            <a:ext cx="3546494" cy="3447098"/>
          </a:xfrm>
          <a:prstGeom prst="rect">
            <a:avLst/>
          </a:prstGeom>
          <a:noFill/>
        </p:spPr>
        <p:txBody>
          <a:bodyPr wrap="square" rtlCol="0">
            <a:spAutoFit/>
          </a:bodyPr>
          <a:lstStyle/>
          <a:p>
            <a:pPr algn="ctr"/>
            <a:r>
              <a:rPr lang="en-US" sz="2000" b="1" dirty="0">
                <a:solidFill>
                  <a:srgbClr val="004A8A"/>
                </a:solidFill>
              </a:rPr>
              <a:t>Investopedia defines IR as…</a:t>
            </a:r>
          </a:p>
          <a:p>
            <a:pPr algn="just"/>
            <a:endParaRPr lang="en-US" b="1" dirty="0"/>
          </a:p>
          <a:p>
            <a:pPr algn="just"/>
            <a:r>
              <a:rPr lang="en-US" b="1" dirty="0"/>
              <a:t>The investor relations (IR) </a:t>
            </a:r>
            <a:r>
              <a:rPr lang="en-US" dirty="0"/>
              <a:t>department is a division of a business, usually a public company, whose job it is to provide investors with an accurate account of company affairs. This helps private and institutional investors make informed decisions on whether to invest in the company. </a:t>
            </a:r>
          </a:p>
        </p:txBody>
      </p:sp>
      <p:cxnSp>
        <p:nvCxnSpPr>
          <p:cNvPr id="16" name="Straight Connector 15">
            <a:extLst>
              <a:ext uri="{FF2B5EF4-FFF2-40B4-BE49-F238E27FC236}">
                <a16:creationId xmlns:a16="http://schemas.microsoft.com/office/drawing/2014/main" id="{C8B5EE4F-09F9-77EE-C482-152BC0FABE00}"/>
              </a:ext>
            </a:extLst>
          </p:cNvPr>
          <p:cNvCxnSpPr/>
          <p:nvPr/>
        </p:nvCxnSpPr>
        <p:spPr>
          <a:xfrm>
            <a:off x="4677090" y="2159373"/>
            <a:ext cx="0" cy="380673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B5628AA-FACB-F81F-823D-459C577C1B87}"/>
              </a:ext>
            </a:extLst>
          </p:cNvPr>
          <p:cNvSpPr txBox="1"/>
          <p:nvPr/>
        </p:nvSpPr>
        <p:spPr>
          <a:xfrm>
            <a:off x="4961616" y="2354578"/>
            <a:ext cx="6497052" cy="3416320"/>
          </a:xfrm>
          <a:prstGeom prst="rect">
            <a:avLst/>
          </a:prstGeom>
          <a:noFill/>
        </p:spPr>
        <p:txBody>
          <a:bodyPr wrap="square" rtlCol="0">
            <a:spAutoFit/>
          </a:bodyPr>
          <a:lstStyle/>
          <a:p>
            <a:pPr algn="ctr"/>
            <a:r>
              <a:rPr lang="en-US" sz="3600" dirty="0"/>
              <a:t>Our current main IR goals are to connect with financial analysts/potential investors, get them to visit the NFWC, and give a positive report on the company.</a:t>
            </a:r>
          </a:p>
        </p:txBody>
      </p:sp>
    </p:spTree>
    <p:extLst>
      <p:ext uri="{BB962C8B-B14F-4D97-AF65-F5344CB8AC3E}">
        <p14:creationId xmlns:p14="http://schemas.microsoft.com/office/powerpoint/2010/main" val="2053747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lstStyle/>
          <a:p>
            <a:r>
              <a:rPr lang="en-US" dirty="0"/>
              <a:t>Back to pr </a:t>
            </a:r>
          </a:p>
        </p:txBody>
      </p:sp>
      <p:sp>
        <p:nvSpPr>
          <p:cNvPr id="14" name="TextBox 13">
            <a:extLst>
              <a:ext uri="{FF2B5EF4-FFF2-40B4-BE49-F238E27FC236}">
                <a16:creationId xmlns:a16="http://schemas.microsoft.com/office/drawing/2014/main" id="{498AC1BF-6F9C-F7E7-9BB9-F873DD9BE787}"/>
              </a:ext>
            </a:extLst>
          </p:cNvPr>
          <p:cNvSpPr txBox="1"/>
          <p:nvPr/>
        </p:nvSpPr>
        <p:spPr>
          <a:xfrm>
            <a:off x="1083224" y="4289505"/>
            <a:ext cx="10025551" cy="1938992"/>
          </a:xfrm>
          <a:prstGeom prst="rect">
            <a:avLst/>
          </a:prstGeom>
          <a:noFill/>
        </p:spPr>
        <p:txBody>
          <a:bodyPr wrap="square" rtlCol="0">
            <a:spAutoFit/>
          </a:bodyPr>
          <a:lstStyle/>
          <a:p>
            <a:pPr algn="ctr"/>
            <a:r>
              <a:rPr lang="en-US" sz="2000" b="1" dirty="0"/>
              <a:t>Successful PR is a fluid strategic guessing game.</a:t>
            </a:r>
          </a:p>
          <a:p>
            <a:pPr algn="ctr"/>
            <a:endParaRPr lang="en-US" sz="2000" b="1" dirty="0"/>
          </a:p>
          <a:p>
            <a:pPr algn="ctr"/>
            <a:r>
              <a:rPr lang="en-US" sz="2000" dirty="0"/>
              <a:t>A sure-fire blueprint for earned coverage does not exist.</a:t>
            </a:r>
          </a:p>
          <a:p>
            <a:pPr algn="ctr"/>
            <a:endParaRPr lang="en-US" sz="2000" dirty="0"/>
          </a:p>
          <a:p>
            <a:pPr algn="ctr"/>
            <a:r>
              <a:rPr lang="en-US" sz="2000" dirty="0"/>
              <a:t>It is a combination of </a:t>
            </a:r>
            <a:r>
              <a:rPr lang="en-US" sz="2000" b="1" dirty="0"/>
              <a:t>preparation</a:t>
            </a:r>
            <a:r>
              <a:rPr lang="en-US" sz="2000" dirty="0"/>
              <a:t>, a well-connected and informed PR team, relationship-building, </a:t>
            </a:r>
            <a:r>
              <a:rPr lang="en-US" sz="2000" b="1" dirty="0"/>
              <a:t>timing</a:t>
            </a:r>
            <a:r>
              <a:rPr lang="en-US" sz="2000" dirty="0"/>
              <a:t> of whatever is in the news cycle, and </a:t>
            </a:r>
            <a:r>
              <a:rPr lang="en-US" sz="2000" b="1" dirty="0"/>
              <a:t>luck</a:t>
            </a:r>
            <a:r>
              <a:rPr lang="en-US" sz="2000" dirty="0"/>
              <a:t>. </a:t>
            </a:r>
          </a:p>
        </p:txBody>
      </p:sp>
      <p:grpSp>
        <p:nvGrpSpPr>
          <p:cNvPr id="12" name="Group 11">
            <a:extLst>
              <a:ext uri="{FF2B5EF4-FFF2-40B4-BE49-F238E27FC236}">
                <a16:creationId xmlns:a16="http://schemas.microsoft.com/office/drawing/2014/main" id="{F4D8E7CF-EF2F-2EC0-8854-18C8DBDB8891}"/>
              </a:ext>
            </a:extLst>
          </p:cNvPr>
          <p:cNvGrpSpPr/>
          <p:nvPr/>
        </p:nvGrpSpPr>
        <p:grpSpPr>
          <a:xfrm>
            <a:off x="2153066" y="1724167"/>
            <a:ext cx="7885866" cy="1909343"/>
            <a:chOff x="1683251" y="1724167"/>
            <a:chExt cx="7885866" cy="1909343"/>
          </a:xfrm>
        </p:grpSpPr>
        <p:sp>
          <p:nvSpPr>
            <p:cNvPr id="3" name="TextBox 2">
              <a:extLst>
                <a:ext uri="{FF2B5EF4-FFF2-40B4-BE49-F238E27FC236}">
                  <a16:creationId xmlns:a16="http://schemas.microsoft.com/office/drawing/2014/main" id="{3767E300-41C6-022E-DF13-6FECBA1F8ED4}"/>
                </a:ext>
              </a:extLst>
            </p:cNvPr>
            <p:cNvSpPr txBox="1"/>
            <p:nvPr/>
          </p:nvSpPr>
          <p:spPr>
            <a:xfrm>
              <a:off x="3771061" y="2201784"/>
              <a:ext cx="5798056" cy="954107"/>
            </a:xfrm>
            <a:prstGeom prst="rect">
              <a:avLst/>
            </a:prstGeom>
            <a:noFill/>
          </p:spPr>
          <p:txBody>
            <a:bodyPr wrap="square">
              <a:spAutoFit/>
            </a:bodyPr>
            <a:lstStyle/>
            <a:p>
              <a:r>
                <a:rPr lang="en-US" sz="2800" b="1" dirty="0">
                  <a:solidFill>
                    <a:srgbClr val="007DB7"/>
                  </a:solidFill>
                </a:rPr>
                <a:t>PR is like the crossword; each day presents a new puzzle to solve. </a:t>
              </a:r>
            </a:p>
          </p:txBody>
        </p:sp>
        <p:pic>
          <p:nvPicPr>
            <p:cNvPr id="6" name="Picture 5" descr="A crossword puzzle with numbers&#10;&#10;Description automatically generated">
              <a:extLst>
                <a:ext uri="{FF2B5EF4-FFF2-40B4-BE49-F238E27FC236}">
                  <a16:creationId xmlns:a16="http://schemas.microsoft.com/office/drawing/2014/main" id="{26AA6CFF-25DB-320C-2D99-44B17693F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3251" y="1724167"/>
              <a:ext cx="1909343" cy="1909343"/>
            </a:xfrm>
            <a:prstGeom prst="rect">
              <a:avLst/>
            </a:prstGeom>
          </p:spPr>
        </p:pic>
      </p:grpSp>
      <p:cxnSp>
        <p:nvCxnSpPr>
          <p:cNvPr id="11" name="Straight Connector 10">
            <a:extLst>
              <a:ext uri="{FF2B5EF4-FFF2-40B4-BE49-F238E27FC236}">
                <a16:creationId xmlns:a16="http://schemas.microsoft.com/office/drawing/2014/main" id="{C748225F-E9F3-191C-E346-192F36E56F04}"/>
              </a:ext>
            </a:extLst>
          </p:cNvPr>
          <p:cNvCxnSpPr/>
          <p:nvPr/>
        </p:nvCxnSpPr>
        <p:spPr>
          <a:xfrm>
            <a:off x="1860883" y="4010527"/>
            <a:ext cx="837397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510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lstStyle/>
          <a:p>
            <a:r>
              <a:rPr lang="en-US" dirty="0"/>
              <a:t>Types of media</a:t>
            </a:r>
          </a:p>
        </p:txBody>
      </p:sp>
      <p:sp>
        <p:nvSpPr>
          <p:cNvPr id="14" name="TextBox 13">
            <a:extLst>
              <a:ext uri="{FF2B5EF4-FFF2-40B4-BE49-F238E27FC236}">
                <a16:creationId xmlns:a16="http://schemas.microsoft.com/office/drawing/2014/main" id="{498AC1BF-6F9C-F7E7-9BB9-F873DD9BE787}"/>
              </a:ext>
            </a:extLst>
          </p:cNvPr>
          <p:cNvSpPr txBox="1"/>
          <p:nvPr/>
        </p:nvSpPr>
        <p:spPr>
          <a:xfrm>
            <a:off x="465702" y="3040296"/>
            <a:ext cx="5007236" cy="523220"/>
          </a:xfrm>
          <a:prstGeom prst="rect">
            <a:avLst/>
          </a:prstGeom>
          <a:noFill/>
        </p:spPr>
        <p:txBody>
          <a:bodyPr wrap="square" rtlCol="0">
            <a:spAutoFit/>
          </a:bodyPr>
          <a:lstStyle/>
          <a:p>
            <a:pPr algn="ctr"/>
            <a:r>
              <a:rPr lang="en-US" sz="2800" b="1" dirty="0">
                <a:solidFill>
                  <a:srgbClr val="00B050"/>
                </a:solidFill>
              </a:rPr>
              <a:t>Earned/Organic Media</a:t>
            </a:r>
          </a:p>
        </p:txBody>
      </p:sp>
      <p:sp>
        <p:nvSpPr>
          <p:cNvPr id="13" name="TextBox 12">
            <a:extLst>
              <a:ext uri="{FF2B5EF4-FFF2-40B4-BE49-F238E27FC236}">
                <a16:creationId xmlns:a16="http://schemas.microsoft.com/office/drawing/2014/main" id="{17913CB8-A16B-2A27-6464-3DB59E8E9A4D}"/>
              </a:ext>
            </a:extLst>
          </p:cNvPr>
          <p:cNvSpPr txBox="1"/>
          <p:nvPr/>
        </p:nvSpPr>
        <p:spPr>
          <a:xfrm>
            <a:off x="465702" y="3642499"/>
            <a:ext cx="5007236" cy="1477328"/>
          </a:xfrm>
          <a:prstGeom prst="rect">
            <a:avLst/>
          </a:prstGeom>
          <a:noFill/>
        </p:spPr>
        <p:txBody>
          <a:bodyPr wrap="square" rtlCol="0">
            <a:spAutoFit/>
          </a:bodyPr>
          <a:lstStyle/>
          <a:p>
            <a:r>
              <a:rPr lang="en-US" dirty="0"/>
              <a:t>This is natural coverage stemming from:</a:t>
            </a:r>
          </a:p>
          <a:p>
            <a:pPr marL="285750" indent="-285750">
              <a:buFont typeface="Arial" panose="020B0604020202020204" pitchFamily="34" charset="0"/>
              <a:buChar char="•"/>
            </a:pPr>
            <a:r>
              <a:rPr lang="en-US" dirty="0"/>
              <a:t>Our PR firm pitching us or one of our stories</a:t>
            </a:r>
          </a:p>
          <a:p>
            <a:pPr marL="285750" indent="-285750">
              <a:buFont typeface="Arial" panose="020B0604020202020204" pitchFamily="34" charset="0"/>
              <a:buChar char="•"/>
            </a:pPr>
            <a:r>
              <a:rPr lang="en-US" dirty="0"/>
              <a:t>Networking/word of mouth</a:t>
            </a:r>
          </a:p>
          <a:p>
            <a:pPr marL="285750" indent="-285750">
              <a:buFont typeface="Arial" panose="020B0604020202020204" pitchFamily="34" charset="0"/>
              <a:buChar char="•"/>
            </a:pPr>
            <a:r>
              <a:rPr lang="en-US" dirty="0"/>
              <a:t>An outlet seeks us out as a reliable source on a topic like on-site wind energy</a:t>
            </a:r>
          </a:p>
        </p:txBody>
      </p:sp>
      <p:sp>
        <p:nvSpPr>
          <p:cNvPr id="2" name="TextBox 1">
            <a:extLst>
              <a:ext uri="{FF2B5EF4-FFF2-40B4-BE49-F238E27FC236}">
                <a16:creationId xmlns:a16="http://schemas.microsoft.com/office/drawing/2014/main" id="{818DF292-896D-FE06-EC0F-6ECD92FD6C91}"/>
              </a:ext>
            </a:extLst>
          </p:cNvPr>
          <p:cNvSpPr txBox="1"/>
          <p:nvPr/>
        </p:nvSpPr>
        <p:spPr>
          <a:xfrm>
            <a:off x="6900838" y="3040296"/>
            <a:ext cx="4790119" cy="523220"/>
          </a:xfrm>
          <a:prstGeom prst="rect">
            <a:avLst/>
          </a:prstGeom>
          <a:noFill/>
        </p:spPr>
        <p:txBody>
          <a:bodyPr wrap="square" rtlCol="0">
            <a:spAutoFit/>
          </a:bodyPr>
          <a:lstStyle/>
          <a:p>
            <a:pPr algn="ctr"/>
            <a:r>
              <a:rPr lang="en-US" sz="2800" b="1" dirty="0">
                <a:solidFill>
                  <a:srgbClr val="FF0000"/>
                </a:solidFill>
              </a:rPr>
              <a:t>Paid Media</a:t>
            </a:r>
          </a:p>
        </p:txBody>
      </p:sp>
      <p:sp>
        <p:nvSpPr>
          <p:cNvPr id="15" name="TextBox 14">
            <a:extLst>
              <a:ext uri="{FF2B5EF4-FFF2-40B4-BE49-F238E27FC236}">
                <a16:creationId xmlns:a16="http://schemas.microsoft.com/office/drawing/2014/main" id="{F9E491A0-5ED8-8899-B05D-1DAAA2D42C84}"/>
              </a:ext>
            </a:extLst>
          </p:cNvPr>
          <p:cNvSpPr txBox="1"/>
          <p:nvPr/>
        </p:nvSpPr>
        <p:spPr>
          <a:xfrm>
            <a:off x="6900838" y="3647446"/>
            <a:ext cx="4790119" cy="1754326"/>
          </a:xfrm>
          <a:prstGeom prst="rect">
            <a:avLst/>
          </a:prstGeom>
          <a:noFill/>
        </p:spPr>
        <p:txBody>
          <a:bodyPr wrap="square" rtlCol="0">
            <a:spAutoFit/>
          </a:bodyPr>
          <a:lstStyle/>
          <a:p>
            <a:r>
              <a:rPr lang="en-US" dirty="0"/>
              <a:t>This is pay-to-play where we pay a fee to be:</a:t>
            </a:r>
          </a:p>
          <a:p>
            <a:pPr marL="285750" indent="-285750">
              <a:buFont typeface="Arial" panose="020B0604020202020204" pitchFamily="34" charset="0"/>
              <a:buChar char="•"/>
            </a:pPr>
            <a:r>
              <a:rPr lang="en-US" dirty="0"/>
              <a:t>Featured in an article or a video series </a:t>
            </a:r>
          </a:p>
          <a:p>
            <a:pPr marL="285750" indent="-285750">
              <a:buFont typeface="Arial" panose="020B0604020202020204" pitchFamily="34" charset="0"/>
              <a:buChar char="•"/>
            </a:pPr>
            <a:r>
              <a:rPr lang="en-US" dirty="0"/>
              <a:t>A conference sponsor - which also happens to come with a speaking slot</a:t>
            </a:r>
          </a:p>
          <a:p>
            <a:pPr marL="285750" indent="-285750">
              <a:buFont typeface="Arial" panose="020B0604020202020204" pitchFamily="34" charset="0"/>
              <a:buChar char="•"/>
            </a:pPr>
            <a:r>
              <a:rPr lang="en-US" dirty="0"/>
              <a:t>An award winner and as a result, get a featured write up about our company</a:t>
            </a:r>
          </a:p>
        </p:txBody>
      </p:sp>
      <p:sp>
        <p:nvSpPr>
          <p:cNvPr id="17" name="TextBox 16">
            <a:extLst>
              <a:ext uri="{FF2B5EF4-FFF2-40B4-BE49-F238E27FC236}">
                <a16:creationId xmlns:a16="http://schemas.microsoft.com/office/drawing/2014/main" id="{C00C06AA-CA0F-2455-BBD4-8F90AABCBCAD}"/>
              </a:ext>
            </a:extLst>
          </p:cNvPr>
          <p:cNvSpPr txBox="1"/>
          <p:nvPr/>
        </p:nvSpPr>
        <p:spPr>
          <a:xfrm>
            <a:off x="556591" y="5846543"/>
            <a:ext cx="11043479" cy="646331"/>
          </a:xfrm>
          <a:prstGeom prst="rect">
            <a:avLst/>
          </a:prstGeom>
          <a:noFill/>
        </p:spPr>
        <p:txBody>
          <a:bodyPr wrap="square">
            <a:spAutoFit/>
          </a:bodyPr>
          <a:lstStyle/>
          <a:p>
            <a:r>
              <a:rPr lang="en-US" dirty="0"/>
              <a:t>*Some paid media companies are getting crafty by presenting themselves as major outlets like CBS News. Realistically, they’re trying to sell you a commercial spot.</a:t>
            </a:r>
          </a:p>
        </p:txBody>
      </p:sp>
      <p:pic>
        <p:nvPicPr>
          <p:cNvPr id="20" name="Picture 19" descr="A green check mark on a black background&#10;&#10;Description automatically generated">
            <a:extLst>
              <a:ext uri="{FF2B5EF4-FFF2-40B4-BE49-F238E27FC236}">
                <a16:creationId xmlns:a16="http://schemas.microsoft.com/office/drawing/2014/main" id="{111B272A-B9A5-CB9F-92CA-9EBE0836F2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8703" y="1958353"/>
            <a:ext cx="821234" cy="859558"/>
          </a:xfrm>
          <a:prstGeom prst="rect">
            <a:avLst/>
          </a:prstGeom>
        </p:spPr>
      </p:pic>
      <p:pic>
        <p:nvPicPr>
          <p:cNvPr id="22" name="Picture 21" descr="A red x on a black background&#10;&#10;Description automatically generated">
            <a:extLst>
              <a:ext uri="{FF2B5EF4-FFF2-40B4-BE49-F238E27FC236}">
                <a16:creationId xmlns:a16="http://schemas.microsoft.com/office/drawing/2014/main" id="{E401B6A4-70FE-C5B0-5B40-576A6B1D8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279" y="1977514"/>
            <a:ext cx="821235" cy="821235"/>
          </a:xfrm>
          <a:prstGeom prst="rect">
            <a:avLst/>
          </a:prstGeom>
        </p:spPr>
      </p:pic>
    </p:spTree>
    <p:extLst>
      <p:ext uri="{BB962C8B-B14F-4D97-AF65-F5344CB8AC3E}">
        <p14:creationId xmlns:p14="http://schemas.microsoft.com/office/powerpoint/2010/main" val="639144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lstStyle/>
          <a:p>
            <a:r>
              <a:rPr lang="en-US" dirty="0"/>
              <a:t>One Energy media examples</a:t>
            </a:r>
          </a:p>
        </p:txBody>
      </p:sp>
      <p:sp>
        <p:nvSpPr>
          <p:cNvPr id="14" name="TextBox 13">
            <a:extLst>
              <a:ext uri="{FF2B5EF4-FFF2-40B4-BE49-F238E27FC236}">
                <a16:creationId xmlns:a16="http://schemas.microsoft.com/office/drawing/2014/main" id="{498AC1BF-6F9C-F7E7-9BB9-F873DD9BE787}"/>
              </a:ext>
            </a:extLst>
          </p:cNvPr>
          <p:cNvSpPr txBox="1"/>
          <p:nvPr/>
        </p:nvSpPr>
        <p:spPr>
          <a:xfrm>
            <a:off x="3664627" y="1968559"/>
            <a:ext cx="7798504" cy="4524315"/>
          </a:xfrm>
          <a:prstGeom prst="rect">
            <a:avLst/>
          </a:prstGeom>
          <a:noFill/>
        </p:spPr>
        <p:txBody>
          <a:bodyPr wrap="square" rtlCol="0">
            <a:spAutoFit/>
          </a:bodyPr>
          <a:lstStyle/>
          <a:p>
            <a:r>
              <a:rPr lang="en-US" sz="2800" b="1" dirty="0">
                <a:solidFill>
                  <a:srgbClr val="007DB7"/>
                </a:solidFill>
              </a:rPr>
              <a:t>Local Coverage</a:t>
            </a:r>
          </a:p>
          <a:p>
            <a:endParaRPr lang="en-US" sz="2000" b="1" dirty="0">
              <a:solidFill>
                <a:srgbClr val="007DB7"/>
              </a:solidFill>
            </a:endParaRPr>
          </a:p>
          <a:p>
            <a:r>
              <a:rPr lang="en-US" sz="2000" b="1" dirty="0"/>
              <a:t>Who: </a:t>
            </a:r>
            <a:r>
              <a:rPr lang="en-US" sz="1600" dirty="0"/>
              <a:t>The Courier, WFIN, WTOL, Lima Hometown Stations, University of Findlay</a:t>
            </a:r>
          </a:p>
          <a:p>
            <a:endParaRPr lang="en-US" sz="1600" dirty="0"/>
          </a:p>
          <a:p>
            <a:r>
              <a:rPr lang="en-US" sz="2000" b="1" dirty="0"/>
              <a:t>What: </a:t>
            </a:r>
            <a:r>
              <a:rPr lang="en-US" sz="1600" dirty="0"/>
              <a:t>Digital/print newspaper articles, broadcast news segment, and social media posts</a:t>
            </a:r>
          </a:p>
          <a:p>
            <a:endParaRPr lang="en-US" sz="1600" b="1" dirty="0"/>
          </a:p>
          <a:p>
            <a:r>
              <a:rPr lang="en-US" sz="2000" b="1" dirty="0"/>
              <a:t>Where: </a:t>
            </a:r>
            <a:r>
              <a:rPr lang="en-US" sz="1600" dirty="0"/>
              <a:t>OE’s HQ in Findlay, our project locations, locations of future projects</a:t>
            </a:r>
          </a:p>
          <a:p>
            <a:endParaRPr lang="en-US" sz="1600" b="1" dirty="0"/>
          </a:p>
          <a:p>
            <a:r>
              <a:rPr lang="en-US" sz="2000" b="1" dirty="0"/>
              <a:t>When: </a:t>
            </a:r>
            <a:r>
              <a:rPr lang="en-US" sz="1600" dirty="0"/>
              <a:t>Educational tours, MWS ceremonies, project news, company updates</a:t>
            </a:r>
          </a:p>
          <a:p>
            <a:endParaRPr lang="en-US" sz="1600" dirty="0"/>
          </a:p>
          <a:p>
            <a:r>
              <a:rPr lang="en-US" sz="2000" b="1" dirty="0"/>
              <a:t>Why: </a:t>
            </a:r>
            <a:r>
              <a:rPr lang="en-US" sz="1600" dirty="0"/>
              <a:t>Community members like to know what’s going on in their community</a:t>
            </a:r>
          </a:p>
          <a:p>
            <a:endParaRPr lang="en-US" sz="1600" b="1" dirty="0"/>
          </a:p>
          <a:p>
            <a:r>
              <a:rPr lang="en-US" sz="2000" b="1" dirty="0"/>
              <a:t>How: </a:t>
            </a:r>
            <a:r>
              <a:rPr lang="en-US" sz="1600" dirty="0"/>
              <a:t>By appealing to what garners readership for local outlets - </a:t>
            </a:r>
            <a:br>
              <a:rPr lang="en-US" sz="1600" dirty="0"/>
            </a:br>
            <a:r>
              <a:rPr lang="en-US" sz="1600" dirty="0"/>
              <a:t>for example, they like to see names they recognize as scholarship winners</a:t>
            </a:r>
          </a:p>
        </p:txBody>
      </p:sp>
      <p:pic>
        <p:nvPicPr>
          <p:cNvPr id="6" name="Picture 5" descr="A group of men shaking hands&#10;&#10;Description automatically generated">
            <a:extLst>
              <a:ext uri="{FF2B5EF4-FFF2-40B4-BE49-F238E27FC236}">
                <a16:creationId xmlns:a16="http://schemas.microsoft.com/office/drawing/2014/main" id="{C117E004-EAA5-010A-E29A-8AA1C436A683}"/>
              </a:ext>
            </a:extLst>
          </p:cNvPr>
          <p:cNvPicPr>
            <a:picLocks noChangeAspect="1"/>
          </p:cNvPicPr>
          <p:nvPr/>
        </p:nvPicPr>
        <p:blipFill rotWithShape="1">
          <a:blip r:embed="rId2">
            <a:extLst>
              <a:ext uri="{28A0092B-C50C-407E-A947-70E740481C1C}">
                <a14:useLocalDpi xmlns:a14="http://schemas.microsoft.com/office/drawing/2010/main" val="0"/>
              </a:ext>
            </a:extLst>
          </a:blip>
          <a:srcRect r="2620"/>
          <a:stretch/>
        </p:blipFill>
        <p:spPr>
          <a:xfrm>
            <a:off x="363399" y="2087177"/>
            <a:ext cx="2816706" cy="4287077"/>
          </a:xfrm>
          <a:prstGeom prst="rect">
            <a:avLst/>
          </a:prstGeom>
        </p:spPr>
      </p:pic>
    </p:spTree>
    <p:extLst>
      <p:ext uri="{BB962C8B-B14F-4D97-AF65-F5344CB8AC3E}">
        <p14:creationId xmlns:p14="http://schemas.microsoft.com/office/powerpoint/2010/main" val="2948625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lstStyle/>
          <a:p>
            <a:r>
              <a:rPr lang="en-US" dirty="0"/>
              <a:t>One Energy media examples</a:t>
            </a:r>
          </a:p>
        </p:txBody>
      </p:sp>
      <p:sp>
        <p:nvSpPr>
          <p:cNvPr id="14" name="TextBox 13">
            <a:extLst>
              <a:ext uri="{FF2B5EF4-FFF2-40B4-BE49-F238E27FC236}">
                <a16:creationId xmlns:a16="http://schemas.microsoft.com/office/drawing/2014/main" id="{498AC1BF-6F9C-F7E7-9BB9-F873DD9BE787}"/>
              </a:ext>
            </a:extLst>
          </p:cNvPr>
          <p:cNvSpPr txBox="1"/>
          <p:nvPr/>
        </p:nvSpPr>
        <p:spPr>
          <a:xfrm>
            <a:off x="3664627" y="1868296"/>
            <a:ext cx="7798504" cy="4216539"/>
          </a:xfrm>
          <a:prstGeom prst="rect">
            <a:avLst/>
          </a:prstGeom>
          <a:noFill/>
        </p:spPr>
        <p:txBody>
          <a:bodyPr wrap="square" rtlCol="0">
            <a:spAutoFit/>
          </a:bodyPr>
          <a:lstStyle/>
          <a:p>
            <a:r>
              <a:rPr lang="en-US" sz="2800" b="1" dirty="0">
                <a:solidFill>
                  <a:srgbClr val="007DB7"/>
                </a:solidFill>
              </a:rPr>
              <a:t>Regional Coverage</a:t>
            </a:r>
          </a:p>
          <a:p>
            <a:r>
              <a:rPr lang="en-US" sz="1200" b="1" dirty="0"/>
              <a:t>(Some overlap with Local Coverage)</a:t>
            </a:r>
          </a:p>
          <a:p>
            <a:endParaRPr lang="en-US" sz="1200" b="1" dirty="0"/>
          </a:p>
          <a:p>
            <a:r>
              <a:rPr lang="en-US" sz="2000" b="1" dirty="0"/>
              <a:t>Who: </a:t>
            </a:r>
            <a:r>
              <a:rPr lang="en-US" sz="1600" dirty="0"/>
              <a:t>The Blade, The Business Journal, Cleveland Plain Dealer, Associated Press</a:t>
            </a:r>
          </a:p>
          <a:p>
            <a:endParaRPr lang="en-US" sz="1600" dirty="0"/>
          </a:p>
          <a:p>
            <a:r>
              <a:rPr lang="en-US" sz="2000" b="1" dirty="0"/>
              <a:t>What: </a:t>
            </a:r>
            <a:r>
              <a:rPr lang="en-US" sz="1600" dirty="0"/>
              <a:t>Digital/print newspaper articles, and social media posts</a:t>
            </a:r>
          </a:p>
          <a:p>
            <a:endParaRPr lang="en-US" sz="1600" b="1" dirty="0"/>
          </a:p>
          <a:p>
            <a:r>
              <a:rPr lang="en-US" sz="2000" b="1" dirty="0"/>
              <a:t>Where: </a:t>
            </a:r>
            <a:r>
              <a:rPr lang="en-US" sz="1600" dirty="0"/>
              <a:t>Larger cities and hubs in Ohio</a:t>
            </a:r>
          </a:p>
          <a:p>
            <a:endParaRPr lang="en-US" sz="1600" b="1" dirty="0"/>
          </a:p>
          <a:p>
            <a:r>
              <a:rPr lang="en-US" sz="2000" b="1" dirty="0"/>
              <a:t>When: </a:t>
            </a:r>
            <a:r>
              <a:rPr lang="en-US" sz="1600" dirty="0"/>
              <a:t>Company features/awards, thought pieces, someone cited as a source</a:t>
            </a:r>
          </a:p>
          <a:p>
            <a:endParaRPr lang="en-US" sz="1600" dirty="0"/>
          </a:p>
          <a:p>
            <a:r>
              <a:rPr lang="en-US" sz="2000" b="1" dirty="0"/>
              <a:t>Why: </a:t>
            </a:r>
            <a:r>
              <a:rPr lang="en-US" sz="1600" dirty="0"/>
              <a:t>Highlights companies in the state, shows Ohio has credible professionals</a:t>
            </a:r>
          </a:p>
          <a:p>
            <a:endParaRPr lang="en-US" sz="1600" b="1" dirty="0"/>
          </a:p>
          <a:p>
            <a:r>
              <a:rPr lang="en-US" sz="2000" b="1" dirty="0"/>
              <a:t>How: </a:t>
            </a:r>
            <a:r>
              <a:rPr lang="en-US" sz="1600" dirty="0"/>
              <a:t>By winning Top Workplace Awards, doing newsworthy things, and being a credible source for reporters</a:t>
            </a:r>
          </a:p>
        </p:txBody>
      </p:sp>
      <p:pic>
        <p:nvPicPr>
          <p:cNvPr id="3" name="Picture 2" descr="A screenshot of a website&#10;&#10;Description automatically generated">
            <a:extLst>
              <a:ext uri="{FF2B5EF4-FFF2-40B4-BE49-F238E27FC236}">
                <a16:creationId xmlns:a16="http://schemas.microsoft.com/office/drawing/2014/main" id="{3DB89E65-8D21-D470-3750-AAA2C75F97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64" y="2585470"/>
            <a:ext cx="3006191" cy="3089965"/>
          </a:xfrm>
          <a:prstGeom prst="rect">
            <a:avLst/>
          </a:prstGeom>
        </p:spPr>
      </p:pic>
    </p:spTree>
    <p:extLst>
      <p:ext uri="{BB962C8B-B14F-4D97-AF65-F5344CB8AC3E}">
        <p14:creationId xmlns:p14="http://schemas.microsoft.com/office/powerpoint/2010/main" val="1120558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lstStyle/>
          <a:p>
            <a:r>
              <a:rPr lang="en-US" dirty="0"/>
              <a:t>One Energy media examples</a:t>
            </a:r>
          </a:p>
        </p:txBody>
      </p:sp>
      <p:sp>
        <p:nvSpPr>
          <p:cNvPr id="14" name="TextBox 13">
            <a:extLst>
              <a:ext uri="{FF2B5EF4-FFF2-40B4-BE49-F238E27FC236}">
                <a16:creationId xmlns:a16="http://schemas.microsoft.com/office/drawing/2014/main" id="{498AC1BF-6F9C-F7E7-9BB9-F873DD9BE787}"/>
              </a:ext>
            </a:extLst>
          </p:cNvPr>
          <p:cNvSpPr txBox="1"/>
          <p:nvPr/>
        </p:nvSpPr>
        <p:spPr>
          <a:xfrm>
            <a:off x="3660616" y="1667770"/>
            <a:ext cx="7798504" cy="4770537"/>
          </a:xfrm>
          <a:prstGeom prst="rect">
            <a:avLst/>
          </a:prstGeom>
          <a:noFill/>
        </p:spPr>
        <p:txBody>
          <a:bodyPr wrap="square" rtlCol="0">
            <a:spAutoFit/>
          </a:bodyPr>
          <a:lstStyle/>
          <a:p>
            <a:r>
              <a:rPr lang="en-US" sz="2800" b="1" dirty="0">
                <a:solidFill>
                  <a:srgbClr val="007DB7"/>
                </a:solidFill>
              </a:rPr>
              <a:t>Industry/Trade Coverage</a:t>
            </a:r>
          </a:p>
          <a:p>
            <a:endParaRPr lang="en-US" sz="2000" b="1" dirty="0">
              <a:solidFill>
                <a:srgbClr val="007DB7"/>
              </a:solidFill>
            </a:endParaRPr>
          </a:p>
          <a:p>
            <a:r>
              <a:rPr lang="en-US" sz="2000" b="1" dirty="0"/>
              <a:t>Who: </a:t>
            </a:r>
            <a:r>
              <a:rPr lang="en-US" sz="1600" dirty="0"/>
              <a:t>Insider’s Guide to Energy Podcast, Power Magazine, Electric Charging  Infrastructure</a:t>
            </a:r>
          </a:p>
          <a:p>
            <a:endParaRPr lang="en-US" sz="1600" dirty="0"/>
          </a:p>
          <a:p>
            <a:r>
              <a:rPr lang="en-US" sz="2000" b="1" dirty="0"/>
              <a:t>What: </a:t>
            </a:r>
            <a:r>
              <a:rPr lang="en-US" sz="1600" dirty="0"/>
              <a:t>Digital/print articles, sharing company press releases, social media posts, and op-eds</a:t>
            </a:r>
          </a:p>
          <a:p>
            <a:endParaRPr lang="en-US" sz="1600" b="1" dirty="0"/>
          </a:p>
          <a:p>
            <a:r>
              <a:rPr lang="en-US" sz="2000" b="1" dirty="0"/>
              <a:t>Where: </a:t>
            </a:r>
            <a:r>
              <a:rPr lang="en-US" sz="1600" dirty="0"/>
              <a:t>All over the world</a:t>
            </a:r>
          </a:p>
          <a:p>
            <a:endParaRPr lang="en-US" sz="1600" b="1" dirty="0"/>
          </a:p>
          <a:p>
            <a:r>
              <a:rPr lang="en-US" sz="2000" b="1" dirty="0"/>
              <a:t>When: </a:t>
            </a:r>
            <a:r>
              <a:rPr lang="en-US" sz="1600" dirty="0"/>
              <a:t>Relevant press releases, projects, and current events</a:t>
            </a:r>
          </a:p>
          <a:p>
            <a:endParaRPr lang="en-US" sz="1600" dirty="0"/>
          </a:p>
          <a:p>
            <a:r>
              <a:rPr lang="en-US" sz="2000" b="1" dirty="0"/>
              <a:t>Why: </a:t>
            </a:r>
            <a:r>
              <a:rPr lang="en-US" sz="1600" dirty="0"/>
              <a:t>These outlets want to be seen as credible in their industries and are always looking for the next cutting-edge advancement or insight</a:t>
            </a:r>
          </a:p>
          <a:p>
            <a:endParaRPr lang="en-US" sz="1600" b="1" dirty="0"/>
          </a:p>
          <a:p>
            <a:r>
              <a:rPr lang="en-US" sz="2000" b="1" dirty="0"/>
              <a:t>How: </a:t>
            </a:r>
            <a:r>
              <a:rPr lang="en-US" sz="1600" dirty="0"/>
              <a:t>Through PR pitching efforts, or by getting our press releases picked up</a:t>
            </a:r>
          </a:p>
        </p:txBody>
      </p:sp>
      <p:pic>
        <p:nvPicPr>
          <p:cNvPr id="3" name="Picture 2" descr="A person in a suit and tie&#10;&#10;Description automatically generated">
            <a:extLst>
              <a:ext uri="{FF2B5EF4-FFF2-40B4-BE49-F238E27FC236}">
                <a16:creationId xmlns:a16="http://schemas.microsoft.com/office/drawing/2014/main" id="{37702630-C4CB-4152-3DD6-AE86A7A95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00" y="3281099"/>
            <a:ext cx="2744672" cy="1543878"/>
          </a:xfrm>
          <a:prstGeom prst="rect">
            <a:avLst/>
          </a:prstGeom>
        </p:spPr>
      </p:pic>
    </p:spTree>
    <p:extLst>
      <p:ext uri="{BB962C8B-B14F-4D97-AF65-F5344CB8AC3E}">
        <p14:creationId xmlns:p14="http://schemas.microsoft.com/office/powerpoint/2010/main" val="1916408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lstStyle/>
          <a:p>
            <a:r>
              <a:rPr lang="en-US" dirty="0"/>
              <a:t>One Energy media examples</a:t>
            </a:r>
          </a:p>
        </p:txBody>
      </p:sp>
      <p:sp>
        <p:nvSpPr>
          <p:cNvPr id="14" name="TextBox 13">
            <a:extLst>
              <a:ext uri="{FF2B5EF4-FFF2-40B4-BE49-F238E27FC236}">
                <a16:creationId xmlns:a16="http://schemas.microsoft.com/office/drawing/2014/main" id="{498AC1BF-6F9C-F7E7-9BB9-F873DD9BE787}"/>
              </a:ext>
            </a:extLst>
          </p:cNvPr>
          <p:cNvSpPr txBox="1"/>
          <p:nvPr/>
        </p:nvSpPr>
        <p:spPr>
          <a:xfrm>
            <a:off x="3652595" y="1848424"/>
            <a:ext cx="7798504" cy="4401205"/>
          </a:xfrm>
          <a:prstGeom prst="rect">
            <a:avLst/>
          </a:prstGeom>
          <a:noFill/>
        </p:spPr>
        <p:txBody>
          <a:bodyPr wrap="square" rtlCol="0">
            <a:spAutoFit/>
          </a:bodyPr>
          <a:lstStyle/>
          <a:p>
            <a:r>
              <a:rPr lang="en-US" sz="2800" b="1" dirty="0">
                <a:solidFill>
                  <a:srgbClr val="007DB7"/>
                </a:solidFill>
              </a:rPr>
              <a:t>Finance Coverage</a:t>
            </a:r>
          </a:p>
          <a:p>
            <a:endParaRPr lang="en-US" sz="2000" b="1" dirty="0">
              <a:solidFill>
                <a:srgbClr val="007DB7"/>
              </a:solidFill>
            </a:endParaRPr>
          </a:p>
          <a:p>
            <a:r>
              <a:rPr lang="en-US" sz="2000" b="1" dirty="0"/>
              <a:t>Who: </a:t>
            </a:r>
            <a:r>
              <a:rPr lang="en-US" sz="1600" dirty="0"/>
              <a:t>Benzinga, Barron’s, Financial Times</a:t>
            </a:r>
          </a:p>
          <a:p>
            <a:endParaRPr lang="en-US" sz="1600" dirty="0"/>
          </a:p>
          <a:p>
            <a:r>
              <a:rPr lang="en-US" sz="2000" b="1" dirty="0"/>
              <a:t>What: </a:t>
            </a:r>
            <a:r>
              <a:rPr lang="en-US" sz="1600" dirty="0"/>
              <a:t>Digital articles or mentions (typically behind a paywall), web segments, email newsletters, and social media posts</a:t>
            </a:r>
          </a:p>
          <a:p>
            <a:endParaRPr lang="en-US" sz="1600" b="1" dirty="0"/>
          </a:p>
          <a:p>
            <a:r>
              <a:rPr lang="en-US" sz="2000" b="1" dirty="0"/>
              <a:t>Where: </a:t>
            </a:r>
            <a:r>
              <a:rPr lang="en-US" sz="1600" dirty="0"/>
              <a:t>Hubs like New York, London, etc.</a:t>
            </a:r>
          </a:p>
          <a:p>
            <a:endParaRPr lang="en-US" sz="1600" b="1" dirty="0"/>
          </a:p>
          <a:p>
            <a:r>
              <a:rPr lang="en-US" sz="2000" b="1" dirty="0"/>
              <a:t>When: </a:t>
            </a:r>
            <a:r>
              <a:rPr lang="en-US" sz="1600" dirty="0"/>
              <a:t>Big company news or mentioned as a credible source on a timely topic</a:t>
            </a:r>
          </a:p>
          <a:p>
            <a:endParaRPr lang="en-US" sz="1600" dirty="0"/>
          </a:p>
          <a:p>
            <a:r>
              <a:rPr lang="en-US" sz="2000" b="1" dirty="0"/>
              <a:t>Why: </a:t>
            </a:r>
            <a:r>
              <a:rPr lang="en-US" sz="1600" dirty="0"/>
              <a:t>These outlets want to provide credible information to investors and the markets</a:t>
            </a:r>
          </a:p>
          <a:p>
            <a:endParaRPr lang="en-US" sz="1600" b="1" dirty="0"/>
          </a:p>
          <a:p>
            <a:r>
              <a:rPr lang="en-US" sz="2000" b="1" dirty="0"/>
              <a:t>How: </a:t>
            </a:r>
            <a:r>
              <a:rPr lang="en-US" sz="1600" dirty="0"/>
              <a:t>Through PR pitching efforts and building relationships with journalists</a:t>
            </a:r>
          </a:p>
        </p:txBody>
      </p:sp>
      <p:pic>
        <p:nvPicPr>
          <p:cNvPr id="5" name="Picture 4" descr="A black and grey logo&#10;&#10;Description automatically generated">
            <a:extLst>
              <a:ext uri="{FF2B5EF4-FFF2-40B4-BE49-F238E27FC236}">
                <a16:creationId xmlns:a16="http://schemas.microsoft.com/office/drawing/2014/main" id="{E62D1BB0-B21C-BAA9-1E0C-9DF9C7F4B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155" y="2251522"/>
            <a:ext cx="2649009" cy="3348789"/>
          </a:xfrm>
          <a:prstGeom prst="rect">
            <a:avLst/>
          </a:prstGeom>
        </p:spPr>
      </p:pic>
    </p:spTree>
    <p:extLst>
      <p:ext uri="{BB962C8B-B14F-4D97-AF65-F5344CB8AC3E}">
        <p14:creationId xmlns:p14="http://schemas.microsoft.com/office/powerpoint/2010/main" val="4288800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lstStyle/>
          <a:p>
            <a:r>
              <a:rPr lang="en-US" dirty="0"/>
              <a:t>One Energy media examples</a:t>
            </a:r>
          </a:p>
        </p:txBody>
      </p:sp>
      <p:sp>
        <p:nvSpPr>
          <p:cNvPr id="14" name="TextBox 13">
            <a:extLst>
              <a:ext uri="{FF2B5EF4-FFF2-40B4-BE49-F238E27FC236}">
                <a16:creationId xmlns:a16="http://schemas.microsoft.com/office/drawing/2014/main" id="{498AC1BF-6F9C-F7E7-9BB9-F873DD9BE787}"/>
              </a:ext>
            </a:extLst>
          </p:cNvPr>
          <p:cNvSpPr txBox="1"/>
          <p:nvPr/>
        </p:nvSpPr>
        <p:spPr>
          <a:xfrm>
            <a:off x="4069691" y="1645103"/>
            <a:ext cx="7798504" cy="4832092"/>
          </a:xfrm>
          <a:prstGeom prst="rect">
            <a:avLst/>
          </a:prstGeom>
          <a:noFill/>
        </p:spPr>
        <p:txBody>
          <a:bodyPr wrap="square" rtlCol="0">
            <a:spAutoFit/>
          </a:bodyPr>
          <a:lstStyle/>
          <a:p>
            <a:r>
              <a:rPr lang="en-US" sz="2800" b="1" dirty="0">
                <a:solidFill>
                  <a:srgbClr val="007DB7"/>
                </a:solidFill>
              </a:rPr>
              <a:t>Top-Tier Coverage - aka a homerun</a:t>
            </a:r>
          </a:p>
          <a:p>
            <a:r>
              <a:rPr lang="en-US" sz="1200" b="1" dirty="0"/>
              <a:t>(Some overlap with Financial Coverage)</a:t>
            </a:r>
          </a:p>
          <a:p>
            <a:endParaRPr lang="en-US" sz="2000" b="1" dirty="0">
              <a:solidFill>
                <a:srgbClr val="007DB7"/>
              </a:solidFill>
            </a:endParaRPr>
          </a:p>
          <a:p>
            <a:r>
              <a:rPr lang="en-US" sz="2000" b="1" dirty="0"/>
              <a:t>Who: </a:t>
            </a:r>
            <a:r>
              <a:rPr lang="en-US" sz="1600" dirty="0"/>
              <a:t>The Wall Street Journal, PBS, CNBC, The Economist, Bloomberg</a:t>
            </a:r>
          </a:p>
          <a:p>
            <a:endParaRPr lang="en-US" sz="1600" dirty="0"/>
          </a:p>
          <a:p>
            <a:r>
              <a:rPr lang="en-US" sz="2000" b="1" dirty="0"/>
              <a:t>What: </a:t>
            </a:r>
            <a:r>
              <a:rPr lang="en-US" sz="1600" dirty="0"/>
              <a:t>Digital/print articles or mentions (sometimes behind a paywall), live broadcast/web segments, email newsletters, and social media posts</a:t>
            </a:r>
          </a:p>
          <a:p>
            <a:endParaRPr lang="en-US" sz="1600" b="1" dirty="0"/>
          </a:p>
          <a:p>
            <a:r>
              <a:rPr lang="en-US" sz="2000" b="1" dirty="0"/>
              <a:t>Where: </a:t>
            </a:r>
            <a:r>
              <a:rPr lang="en-US" sz="1600" dirty="0"/>
              <a:t>Hubs like New York, London, etc.</a:t>
            </a:r>
          </a:p>
          <a:p>
            <a:endParaRPr lang="en-US" sz="1600" b="1" dirty="0"/>
          </a:p>
          <a:p>
            <a:r>
              <a:rPr lang="en-US" sz="2000" b="1" dirty="0"/>
              <a:t>When: </a:t>
            </a:r>
            <a:r>
              <a:rPr lang="en-US" sz="1600" dirty="0"/>
              <a:t>Big company news or mentioned as a credible source on a timely topic</a:t>
            </a:r>
          </a:p>
          <a:p>
            <a:endParaRPr lang="en-US" sz="1600" dirty="0"/>
          </a:p>
          <a:p>
            <a:r>
              <a:rPr lang="en-US" sz="2000" b="1" dirty="0"/>
              <a:t>Why: </a:t>
            </a:r>
            <a:r>
              <a:rPr lang="en-US" sz="1600" dirty="0"/>
              <a:t>These outlets want exclusives to news other people haven’t yet covered – it needs to be a full story that considers all angles and gets fact checked</a:t>
            </a:r>
          </a:p>
          <a:p>
            <a:endParaRPr lang="en-US" sz="1600" b="1" dirty="0"/>
          </a:p>
          <a:p>
            <a:r>
              <a:rPr lang="en-US" sz="2000" b="1" dirty="0"/>
              <a:t>How: </a:t>
            </a:r>
            <a:r>
              <a:rPr lang="en-US" sz="1600" dirty="0"/>
              <a:t>Through PR pitching efforts, having a newsworthy hook, building relationships with journalists, and playing the long game</a:t>
            </a:r>
          </a:p>
        </p:txBody>
      </p:sp>
      <p:pic>
        <p:nvPicPr>
          <p:cNvPr id="3" name="Picture 2" descr="A screenshot of a website&#10;&#10;Description automatically generated">
            <a:extLst>
              <a:ext uri="{FF2B5EF4-FFF2-40B4-BE49-F238E27FC236}">
                <a16:creationId xmlns:a16="http://schemas.microsoft.com/office/drawing/2014/main" id="{5C36D1D0-6ED6-BD41-52EB-0D4A60422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347" y="2674297"/>
            <a:ext cx="3446702" cy="3019926"/>
          </a:xfrm>
          <a:prstGeom prst="rect">
            <a:avLst/>
          </a:prstGeom>
        </p:spPr>
      </p:pic>
    </p:spTree>
    <p:extLst>
      <p:ext uri="{BB962C8B-B14F-4D97-AF65-F5344CB8AC3E}">
        <p14:creationId xmlns:p14="http://schemas.microsoft.com/office/powerpoint/2010/main" val="4022839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lstStyle/>
          <a:p>
            <a:r>
              <a:rPr lang="en-US" dirty="0"/>
              <a:t>What is PR?</a:t>
            </a:r>
          </a:p>
        </p:txBody>
      </p:sp>
      <p:pic>
        <p:nvPicPr>
          <p:cNvPr id="6" name="Picture 5" descr="A yellow square with a white question mark on it&#10;&#10;Description automatically generated">
            <a:extLst>
              <a:ext uri="{FF2B5EF4-FFF2-40B4-BE49-F238E27FC236}">
                <a16:creationId xmlns:a16="http://schemas.microsoft.com/office/drawing/2014/main" id="{1163C72F-FDC5-D08E-8124-E39710F02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8588" y="1877337"/>
            <a:ext cx="6494824" cy="4329883"/>
          </a:xfrm>
          <a:prstGeom prst="rect">
            <a:avLst/>
          </a:prstGeom>
        </p:spPr>
      </p:pic>
    </p:spTree>
    <p:extLst>
      <p:ext uri="{BB962C8B-B14F-4D97-AF65-F5344CB8AC3E}">
        <p14:creationId xmlns:p14="http://schemas.microsoft.com/office/powerpoint/2010/main" val="1558606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lstStyle/>
          <a:p>
            <a:r>
              <a:rPr lang="en-US" dirty="0"/>
              <a:t>One Energy media examples</a:t>
            </a:r>
          </a:p>
        </p:txBody>
      </p:sp>
      <p:sp>
        <p:nvSpPr>
          <p:cNvPr id="14" name="TextBox 13">
            <a:extLst>
              <a:ext uri="{FF2B5EF4-FFF2-40B4-BE49-F238E27FC236}">
                <a16:creationId xmlns:a16="http://schemas.microsoft.com/office/drawing/2014/main" id="{498AC1BF-6F9C-F7E7-9BB9-F873DD9BE787}"/>
              </a:ext>
            </a:extLst>
          </p:cNvPr>
          <p:cNvSpPr txBox="1"/>
          <p:nvPr/>
        </p:nvSpPr>
        <p:spPr>
          <a:xfrm>
            <a:off x="4069691" y="1645103"/>
            <a:ext cx="7798504" cy="4893647"/>
          </a:xfrm>
          <a:prstGeom prst="rect">
            <a:avLst/>
          </a:prstGeom>
          <a:noFill/>
        </p:spPr>
        <p:txBody>
          <a:bodyPr wrap="square" rtlCol="0">
            <a:spAutoFit/>
          </a:bodyPr>
          <a:lstStyle/>
          <a:p>
            <a:r>
              <a:rPr lang="en-US" sz="2800" b="1" dirty="0">
                <a:solidFill>
                  <a:srgbClr val="007DB7"/>
                </a:solidFill>
              </a:rPr>
              <a:t>Misc. Coverage</a:t>
            </a:r>
          </a:p>
          <a:p>
            <a:endParaRPr lang="en-US" sz="2000" b="1" dirty="0">
              <a:solidFill>
                <a:srgbClr val="007DB7"/>
              </a:solidFill>
            </a:endParaRPr>
          </a:p>
          <a:p>
            <a:r>
              <a:rPr lang="en-US" sz="2000" b="1" dirty="0"/>
              <a:t>Who: </a:t>
            </a:r>
            <a:r>
              <a:rPr lang="en-US" sz="1600" dirty="0"/>
              <a:t>60-Minutes, NowThis Can it Save the Planet, Hitachi Panel</a:t>
            </a:r>
          </a:p>
          <a:p>
            <a:endParaRPr lang="en-US" sz="1600" dirty="0"/>
          </a:p>
          <a:p>
            <a:r>
              <a:rPr lang="en-US" sz="2000" b="1" dirty="0"/>
              <a:t>What: </a:t>
            </a:r>
            <a:r>
              <a:rPr lang="en-US" sz="1600" dirty="0"/>
              <a:t>Digital articles, live broadcast/web segments, livestream company/industry events, and social media posts</a:t>
            </a:r>
          </a:p>
          <a:p>
            <a:endParaRPr lang="en-US" sz="1600" b="1" dirty="0"/>
          </a:p>
          <a:p>
            <a:r>
              <a:rPr lang="en-US" sz="2000" b="1" dirty="0"/>
              <a:t>Where: </a:t>
            </a:r>
            <a:r>
              <a:rPr lang="en-US" sz="1600" dirty="0"/>
              <a:t>All over the world. </a:t>
            </a:r>
          </a:p>
          <a:p>
            <a:endParaRPr lang="en-US" sz="1600" b="1" dirty="0"/>
          </a:p>
          <a:p>
            <a:r>
              <a:rPr lang="en-US" sz="2000" b="1" dirty="0"/>
              <a:t>When: </a:t>
            </a:r>
            <a:r>
              <a:rPr lang="en-US" sz="1600" dirty="0"/>
              <a:t>Relevant current events, networking works out, an industry partner needs a favor – for example, OE board member Jon </a:t>
            </a:r>
            <a:r>
              <a:rPr lang="en-US" sz="1600" dirty="0" err="1"/>
              <a:t>Wellinghoff</a:t>
            </a:r>
            <a:r>
              <a:rPr lang="en-US" sz="1600" dirty="0"/>
              <a:t> was featured on 60-minutes as a source on grid safety</a:t>
            </a:r>
          </a:p>
          <a:p>
            <a:endParaRPr lang="en-US" sz="1600" dirty="0"/>
          </a:p>
          <a:p>
            <a:r>
              <a:rPr lang="en-US" sz="2000" b="1" dirty="0"/>
              <a:t>Why: </a:t>
            </a:r>
            <a:r>
              <a:rPr lang="en-US" sz="1600" dirty="0"/>
              <a:t>Outlets need credible sources, panels need speakers, etc.</a:t>
            </a:r>
          </a:p>
          <a:p>
            <a:endParaRPr lang="en-US" sz="1600" b="1" dirty="0"/>
          </a:p>
          <a:p>
            <a:r>
              <a:rPr lang="en-US" sz="2000" b="1" dirty="0"/>
              <a:t>How: </a:t>
            </a:r>
            <a:r>
              <a:rPr lang="en-US" sz="1600" dirty="0"/>
              <a:t>Sometimes the universe smiles upon us</a:t>
            </a:r>
          </a:p>
          <a:p>
            <a:endParaRPr lang="en-US" sz="1600" dirty="0"/>
          </a:p>
        </p:txBody>
      </p:sp>
      <p:pic>
        <p:nvPicPr>
          <p:cNvPr id="5" name="Picture 4" descr="A screenshot of a website&#10;&#10;Description automatically generated">
            <a:extLst>
              <a:ext uri="{FF2B5EF4-FFF2-40B4-BE49-F238E27FC236}">
                <a16:creationId xmlns:a16="http://schemas.microsoft.com/office/drawing/2014/main" id="{486518EE-330E-E392-65A3-7C6AB1BD38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19" y="2297044"/>
            <a:ext cx="3494270" cy="3587239"/>
          </a:xfrm>
          <a:prstGeom prst="rect">
            <a:avLst/>
          </a:prstGeom>
        </p:spPr>
      </p:pic>
    </p:spTree>
    <p:extLst>
      <p:ext uri="{BB962C8B-B14F-4D97-AF65-F5344CB8AC3E}">
        <p14:creationId xmlns:p14="http://schemas.microsoft.com/office/powerpoint/2010/main" val="3525305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lstStyle/>
          <a:p>
            <a:r>
              <a:rPr lang="en-US" dirty="0"/>
              <a:t>In summary</a:t>
            </a:r>
          </a:p>
        </p:txBody>
      </p:sp>
      <p:sp>
        <p:nvSpPr>
          <p:cNvPr id="14" name="TextBox 13">
            <a:extLst>
              <a:ext uri="{FF2B5EF4-FFF2-40B4-BE49-F238E27FC236}">
                <a16:creationId xmlns:a16="http://schemas.microsoft.com/office/drawing/2014/main" id="{498AC1BF-6F9C-F7E7-9BB9-F873DD9BE787}"/>
              </a:ext>
            </a:extLst>
          </p:cNvPr>
          <p:cNvSpPr txBox="1"/>
          <p:nvPr/>
        </p:nvSpPr>
        <p:spPr>
          <a:xfrm>
            <a:off x="3961179" y="1760050"/>
            <a:ext cx="7730435" cy="4708981"/>
          </a:xfrm>
          <a:prstGeom prst="rect">
            <a:avLst/>
          </a:prstGeom>
          <a:noFill/>
        </p:spPr>
        <p:txBody>
          <a:bodyPr wrap="square" rtlCol="0">
            <a:spAutoFit/>
          </a:bodyPr>
          <a:lstStyle/>
          <a:p>
            <a:r>
              <a:rPr lang="en-US" sz="2000" dirty="0"/>
              <a:t>PR is an ever-evolving challenge that requires a lot perseverance, strategy, and luck. </a:t>
            </a:r>
          </a:p>
          <a:p>
            <a:endParaRPr lang="en-US" sz="2000" dirty="0"/>
          </a:p>
          <a:p>
            <a:r>
              <a:rPr lang="en-US" sz="2000" dirty="0"/>
              <a:t>Successful communication techniques are key.</a:t>
            </a:r>
          </a:p>
          <a:p>
            <a:endParaRPr lang="en-US" sz="2000" dirty="0"/>
          </a:p>
          <a:p>
            <a:r>
              <a:rPr lang="en-US" sz="2000" dirty="0"/>
              <a:t>We are constantly:</a:t>
            </a:r>
          </a:p>
          <a:p>
            <a:pPr marL="342900" indent="-342900">
              <a:buFont typeface="Arial" panose="020B0604020202020204" pitchFamily="34" charset="0"/>
              <a:buChar char="•"/>
            </a:pPr>
            <a:r>
              <a:rPr lang="en-US" sz="1600" dirty="0"/>
              <a:t>keeping a pulse on the news</a:t>
            </a:r>
          </a:p>
          <a:p>
            <a:pPr marL="342900" indent="-342900">
              <a:buFont typeface="Arial" panose="020B0604020202020204" pitchFamily="34" charset="0"/>
              <a:buChar char="•"/>
            </a:pPr>
            <a:r>
              <a:rPr lang="en-US" sz="1600" dirty="0"/>
              <a:t>evaluating angles other companies and reporters are taking</a:t>
            </a:r>
          </a:p>
          <a:p>
            <a:pPr marL="342900" indent="-342900">
              <a:buFont typeface="Arial" panose="020B0604020202020204" pitchFamily="34" charset="0"/>
              <a:buChar char="•"/>
            </a:pPr>
            <a:r>
              <a:rPr lang="en-US" sz="1600" dirty="0"/>
              <a:t>deciding how to frame what we are doing to be the most appealing to reporters and our audiences</a:t>
            </a:r>
          </a:p>
          <a:p>
            <a:pPr marL="342900" indent="-342900">
              <a:buFont typeface="Arial" panose="020B0604020202020204" pitchFamily="34" charset="0"/>
              <a:buChar char="•"/>
            </a:pPr>
            <a:r>
              <a:rPr lang="en-US" sz="1600" dirty="0"/>
              <a:t>figuring out how to tell our story effectively</a:t>
            </a:r>
          </a:p>
          <a:p>
            <a:endParaRPr lang="en-US" sz="2000" dirty="0"/>
          </a:p>
          <a:p>
            <a:r>
              <a:rPr lang="en-US" sz="2000" dirty="0"/>
              <a:t>Sometimes, we are simply trying to place a MWS feature in a local news outlet. </a:t>
            </a:r>
          </a:p>
          <a:p>
            <a:endParaRPr lang="en-US" sz="2000" dirty="0"/>
          </a:p>
          <a:p>
            <a:r>
              <a:rPr lang="en-US" sz="2000" dirty="0"/>
              <a:t>Other times, we are swinging for the fences. </a:t>
            </a:r>
          </a:p>
        </p:txBody>
      </p:sp>
      <p:pic>
        <p:nvPicPr>
          <p:cNvPr id="1026" name="Picture 2" descr="Yankees' Aaron Judge Talks Playing Catch With His Dad as a Kid">
            <a:extLst>
              <a:ext uri="{FF2B5EF4-FFF2-40B4-BE49-F238E27FC236}">
                <a16:creationId xmlns:a16="http://schemas.microsoft.com/office/drawing/2014/main" id="{BC75AF3C-F613-9E5C-0039-FAC5A9FF3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22" y="1937872"/>
            <a:ext cx="2903233" cy="4353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385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lstStyle/>
          <a:p>
            <a:r>
              <a:rPr lang="en-US" dirty="0"/>
              <a:t>PR textbook definition</a:t>
            </a:r>
          </a:p>
        </p:txBody>
      </p:sp>
      <p:sp>
        <p:nvSpPr>
          <p:cNvPr id="2" name="TextBox 1">
            <a:extLst>
              <a:ext uri="{FF2B5EF4-FFF2-40B4-BE49-F238E27FC236}">
                <a16:creationId xmlns:a16="http://schemas.microsoft.com/office/drawing/2014/main" id="{CA543623-155B-264A-8608-F4E3AED3D3F4}"/>
              </a:ext>
            </a:extLst>
          </p:cNvPr>
          <p:cNvSpPr txBox="1"/>
          <p:nvPr/>
        </p:nvSpPr>
        <p:spPr>
          <a:xfrm>
            <a:off x="1562917" y="2091738"/>
            <a:ext cx="9066165" cy="3354765"/>
          </a:xfrm>
          <a:prstGeom prst="rect">
            <a:avLst/>
          </a:prstGeom>
          <a:noFill/>
        </p:spPr>
        <p:txBody>
          <a:bodyPr wrap="square" rtlCol="0">
            <a:spAutoFit/>
          </a:bodyPr>
          <a:lstStyle/>
          <a:p>
            <a:pPr algn="ctr"/>
            <a:r>
              <a:rPr lang="en-US" sz="3200" b="1" dirty="0">
                <a:solidFill>
                  <a:srgbClr val="004A8A"/>
                </a:solidFill>
              </a:rPr>
              <a:t>Investopedia defines it as…</a:t>
            </a:r>
          </a:p>
          <a:p>
            <a:pPr algn="just"/>
            <a:endParaRPr lang="en-US" b="1" dirty="0"/>
          </a:p>
          <a:p>
            <a:pPr algn="just"/>
            <a:r>
              <a:rPr lang="en-US" b="1" dirty="0"/>
              <a:t>Public relations (PR):</a:t>
            </a:r>
            <a:r>
              <a:rPr lang="en-US" dirty="0"/>
              <a:t> the set of techniques and strategies related to managing how information about an individual or company is disseminated to the public, and especially the media. </a:t>
            </a:r>
          </a:p>
          <a:p>
            <a:pPr algn="just"/>
            <a:endParaRPr lang="en-US" dirty="0"/>
          </a:p>
          <a:p>
            <a:pPr algn="just"/>
            <a:r>
              <a:rPr lang="en-US" dirty="0"/>
              <a:t>Its primary goals are to disseminate important company news or events, maintain a brand image, and put a positive spin on negative events to minimize their fallout. </a:t>
            </a:r>
          </a:p>
          <a:p>
            <a:pPr algn="just"/>
            <a:endParaRPr lang="en-US" dirty="0"/>
          </a:p>
          <a:p>
            <a:pPr algn="just"/>
            <a:r>
              <a:rPr lang="en-US" dirty="0"/>
              <a:t>PR may occur in the form of a </a:t>
            </a:r>
            <a:r>
              <a:rPr lang="en-US" b="1" dirty="0"/>
              <a:t>company press release, news conference, interviews with journalists, social media posting, or other venues.</a:t>
            </a:r>
          </a:p>
        </p:txBody>
      </p:sp>
    </p:spTree>
    <p:extLst>
      <p:ext uri="{BB962C8B-B14F-4D97-AF65-F5344CB8AC3E}">
        <p14:creationId xmlns:p14="http://schemas.microsoft.com/office/powerpoint/2010/main" val="2020581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lstStyle/>
          <a:p>
            <a:r>
              <a:rPr lang="en-US" dirty="0"/>
              <a:t>what does pr mean to us?</a:t>
            </a:r>
          </a:p>
        </p:txBody>
      </p:sp>
      <p:sp>
        <p:nvSpPr>
          <p:cNvPr id="2" name="TextBox 1">
            <a:extLst>
              <a:ext uri="{FF2B5EF4-FFF2-40B4-BE49-F238E27FC236}">
                <a16:creationId xmlns:a16="http://schemas.microsoft.com/office/drawing/2014/main" id="{CA543623-155B-264A-8608-F4E3AED3D3F4}"/>
              </a:ext>
            </a:extLst>
          </p:cNvPr>
          <p:cNvSpPr txBox="1"/>
          <p:nvPr/>
        </p:nvSpPr>
        <p:spPr>
          <a:xfrm>
            <a:off x="1562917" y="2437263"/>
            <a:ext cx="9066165" cy="2862322"/>
          </a:xfrm>
          <a:prstGeom prst="rect">
            <a:avLst/>
          </a:prstGeom>
          <a:noFill/>
        </p:spPr>
        <p:txBody>
          <a:bodyPr wrap="square" rtlCol="0">
            <a:spAutoFit/>
          </a:bodyPr>
          <a:lstStyle/>
          <a:p>
            <a:pPr algn="ctr"/>
            <a:r>
              <a:rPr lang="en-US" sz="3600" dirty="0"/>
              <a:t>Our main PR goal, thus far, has been brand awareness and education - getting the company’s name out there and getting various stakeholders to know who we are and understand what we do.</a:t>
            </a:r>
          </a:p>
        </p:txBody>
      </p:sp>
    </p:spTree>
    <p:extLst>
      <p:ext uri="{BB962C8B-B14F-4D97-AF65-F5344CB8AC3E}">
        <p14:creationId xmlns:p14="http://schemas.microsoft.com/office/powerpoint/2010/main" val="3736447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lstStyle/>
          <a:p>
            <a:r>
              <a:rPr lang="en-US" dirty="0"/>
              <a:t>Who are our PR stakeholders?</a:t>
            </a:r>
          </a:p>
        </p:txBody>
      </p:sp>
      <p:grpSp>
        <p:nvGrpSpPr>
          <p:cNvPr id="3" name="Group 2">
            <a:extLst>
              <a:ext uri="{FF2B5EF4-FFF2-40B4-BE49-F238E27FC236}">
                <a16:creationId xmlns:a16="http://schemas.microsoft.com/office/drawing/2014/main" id="{6EA13CAE-07FD-04AA-4861-C1AFD25B6AC7}"/>
              </a:ext>
            </a:extLst>
          </p:cNvPr>
          <p:cNvGrpSpPr/>
          <p:nvPr/>
        </p:nvGrpSpPr>
        <p:grpSpPr>
          <a:xfrm>
            <a:off x="4598311" y="2206700"/>
            <a:ext cx="6825803" cy="3644390"/>
            <a:chOff x="4598311" y="2218732"/>
            <a:chExt cx="6825803" cy="3644390"/>
          </a:xfrm>
        </p:grpSpPr>
        <p:sp>
          <p:nvSpPr>
            <p:cNvPr id="2" name="TextBox 1">
              <a:extLst>
                <a:ext uri="{FF2B5EF4-FFF2-40B4-BE49-F238E27FC236}">
                  <a16:creationId xmlns:a16="http://schemas.microsoft.com/office/drawing/2014/main" id="{CA543623-155B-264A-8608-F4E3AED3D3F4}"/>
                </a:ext>
              </a:extLst>
            </p:cNvPr>
            <p:cNvSpPr txBox="1"/>
            <p:nvPr/>
          </p:nvSpPr>
          <p:spPr>
            <a:xfrm>
              <a:off x="4598311" y="2218732"/>
              <a:ext cx="2117755" cy="646331"/>
            </a:xfrm>
            <a:prstGeom prst="rect">
              <a:avLst/>
            </a:prstGeom>
            <a:noFill/>
          </p:spPr>
          <p:txBody>
            <a:bodyPr wrap="square" rtlCol="0">
              <a:spAutoFit/>
            </a:bodyPr>
            <a:lstStyle/>
            <a:p>
              <a:r>
                <a:rPr lang="en-US" sz="3600" b="1" dirty="0">
                  <a:solidFill>
                    <a:srgbClr val="007DB7"/>
                  </a:solidFill>
                  <a:latin typeface="+mj-lt"/>
                </a:rPr>
                <a:t>Investors</a:t>
              </a:r>
            </a:p>
          </p:txBody>
        </p:sp>
        <p:sp>
          <p:nvSpPr>
            <p:cNvPr id="5" name="TextBox 4">
              <a:extLst>
                <a:ext uri="{FF2B5EF4-FFF2-40B4-BE49-F238E27FC236}">
                  <a16:creationId xmlns:a16="http://schemas.microsoft.com/office/drawing/2014/main" id="{D7ABF242-26FE-6936-9443-98A049AFF0AF}"/>
                </a:ext>
              </a:extLst>
            </p:cNvPr>
            <p:cNvSpPr txBox="1"/>
            <p:nvPr/>
          </p:nvSpPr>
          <p:spPr>
            <a:xfrm>
              <a:off x="7980233" y="2218732"/>
              <a:ext cx="3107538" cy="646331"/>
            </a:xfrm>
            <a:prstGeom prst="rect">
              <a:avLst/>
            </a:prstGeom>
            <a:noFill/>
          </p:spPr>
          <p:txBody>
            <a:bodyPr wrap="square" rtlCol="0">
              <a:spAutoFit/>
            </a:bodyPr>
            <a:lstStyle/>
            <a:p>
              <a:r>
                <a:rPr lang="en-US" sz="3600" b="1" dirty="0">
                  <a:solidFill>
                    <a:srgbClr val="007DB7"/>
                  </a:solidFill>
                  <a:latin typeface="+mj-lt"/>
                </a:rPr>
                <a:t>Communities</a:t>
              </a:r>
            </a:p>
          </p:txBody>
        </p:sp>
        <p:sp>
          <p:nvSpPr>
            <p:cNvPr id="6" name="TextBox 5">
              <a:extLst>
                <a:ext uri="{FF2B5EF4-FFF2-40B4-BE49-F238E27FC236}">
                  <a16:creationId xmlns:a16="http://schemas.microsoft.com/office/drawing/2014/main" id="{D10DE3CE-4BF8-62B5-A77E-3B04E819E8F0}"/>
                </a:ext>
              </a:extLst>
            </p:cNvPr>
            <p:cNvSpPr txBox="1"/>
            <p:nvPr/>
          </p:nvSpPr>
          <p:spPr>
            <a:xfrm>
              <a:off x="7980233" y="4201128"/>
              <a:ext cx="2623259" cy="646331"/>
            </a:xfrm>
            <a:prstGeom prst="rect">
              <a:avLst/>
            </a:prstGeom>
            <a:noFill/>
          </p:spPr>
          <p:txBody>
            <a:bodyPr wrap="square" rtlCol="0">
              <a:spAutoFit/>
            </a:bodyPr>
            <a:lstStyle/>
            <a:p>
              <a:r>
                <a:rPr lang="en-US" sz="3600" b="1" dirty="0">
                  <a:solidFill>
                    <a:srgbClr val="007DB7"/>
                  </a:solidFill>
                  <a:latin typeface="+mj-lt"/>
                </a:rPr>
                <a:t>Employees</a:t>
              </a:r>
            </a:p>
          </p:txBody>
        </p:sp>
        <p:sp>
          <p:nvSpPr>
            <p:cNvPr id="7" name="TextBox 6">
              <a:extLst>
                <a:ext uri="{FF2B5EF4-FFF2-40B4-BE49-F238E27FC236}">
                  <a16:creationId xmlns:a16="http://schemas.microsoft.com/office/drawing/2014/main" id="{0BAC5105-4DA4-9167-A1F8-CD206B11114C}"/>
                </a:ext>
              </a:extLst>
            </p:cNvPr>
            <p:cNvSpPr txBox="1"/>
            <p:nvPr/>
          </p:nvSpPr>
          <p:spPr>
            <a:xfrm>
              <a:off x="4598311" y="4208001"/>
              <a:ext cx="2566124" cy="646331"/>
            </a:xfrm>
            <a:prstGeom prst="rect">
              <a:avLst/>
            </a:prstGeom>
            <a:noFill/>
          </p:spPr>
          <p:txBody>
            <a:bodyPr wrap="square" rtlCol="0">
              <a:spAutoFit/>
            </a:bodyPr>
            <a:lstStyle/>
            <a:p>
              <a:r>
                <a:rPr lang="en-US" sz="3600" b="1" dirty="0">
                  <a:solidFill>
                    <a:srgbClr val="007DB7"/>
                  </a:solidFill>
                  <a:latin typeface="+mj-lt"/>
                </a:rPr>
                <a:t>Customers</a:t>
              </a:r>
            </a:p>
          </p:txBody>
        </p:sp>
        <p:sp>
          <p:nvSpPr>
            <p:cNvPr id="8" name="TextBox 7">
              <a:extLst>
                <a:ext uri="{FF2B5EF4-FFF2-40B4-BE49-F238E27FC236}">
                  <a16:creationId xmlns:a16="http://schemas.microsoft.com/office/drawing/2014/main" id="{3B7CF433-769C-63DD-E14B-E48B427E26A7}"/>
                </a:ext>
              </a:extLst>
            </p:cNvPr>
            <p:cNvSpPr txBox="1"/>
            <p:nvPr/>
          </p:nvSpPr>
          <p:spPr>
            <a:xfrm>
              <a:off x="4598311" y="2861000"/>
              <a:ext cx="2400316"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j-lt"/>
                </a:rPr>
                <a:t>Lenders</a:t>
              </a:r>
            </a:p>
            <a:p>
              <a:pPr marL="285750" indent="-285750">
                <a:buFont typeface="Arial" panose="020B0604020202020204" pitchFamily="34" charset="0"/>
                <a:buChar char="•"/>
              </a:pPr>
              <a:r>
                <a:rPr lang="en-US" sz="2000" dirty="0">
                  <a:latin typeface="+mj-lt"/>
                </a:rPr>
                <a:t>Stockholders</a:t>
              </a:r>
            </a:p>
          </p:txBody>
        </p:sp>
        <p:sp>
          <p:nvSpPr>
            <p:cNvPr id="9" name="TextBox 8">
              <a:extLst>
                <a:ext uri="{FF2B5EF4-FFF2-40B4-BE49-F238E27FC236}">
                  <a16:creationId xmlns:a16="http://schemas.microsoft.com/office/drawing/2014/main" id="{4AB11D66-42FD-2A10-D771-E1E17F99E552}"/>
                </a:ext>
              </a:extLst>
            </p:cNvPr>
            <p:cNvSpPr txBox="1"/>
            <p:nvPr/>
          </p:nvSpPr>
          <p:spPr>
            <a:xfrm>
              <a:off x="4598311" y="4847459"/>
              <a:ext cx="2701681"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j-lt"/>
                </a:rPr>
                <a:t>Potential</a:t>
              </a:r>
            </a:p>
            <a:p>
              <a:pPr marL="285750" indent="-285750">
                <a:buFont typeface="Arial" panose="020B0604020202020204" pitchFamily="34" charset="0"/>
                <a:buChar char="•"/>
              </a:pPr>
              <a:r>
                <a:rPr lang="en-US" sz="2000" dirty="0">
                  <a:latin typeface="+mj-lt"/>
                </a:rPr>
                <a:t>Existing</a:t>
              </a:r>
            </a:p>
          </p:txBody>
        </p:sp>
        <p:sp>
          <p:nvSpPr>
            <p:cNvPr id="10" name="TextBox 9">
              <a:extLst>
                <a:ext uri="{FF2B5EF4-FFF2-40B4-BE49-F238E27FC236}">
                  <a16:creationId xmlns:a16="http://schemas.microsoft.com/office/drawing/2014/main" id="{D2DF428A-3013-B19D-911F-ACBEB2C9ECC3}"/>
                </a:ext>
              </a:extLst>
            </p:cNvPr>
            <p:cNvSpPr txBox="1"/>
            <p:nvPr/>
          </p:nvSpPr>
          <p:spPr>
            <a:xfrm>
              <a:off x="7980233" y="2860999"/>
              <a:ext cx="3443881"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j-lt"/>
                </a:rPr>
                <a:t>Local government</a:t>
              </a:r>
            </a:p>
            <a:p>
              <a:pPr marL="285750" indent="-285750">
                <a:buFont typeface="Arial" panose="020B0604020202020204" pitchFamily="34" charset="0"/>
                <a:buChar char="•"/>
              </a:pPr>
              <a:r>
                <a:rPr lang="en-US" sz="2000" dirty="0">
                  <a:latin typeface="+mj-lt"/>
                </a:rPr>
                <a:t>Local citizens</a:t>
              </a:r>
            </a:p>
            <a:p>
              <a:pPr marL="285750" indent="-285750">
                <a:buFont typeface="Arial" panose="020B0604020202020204" pitchFamily="34" charset="0"/>
                <a:buChar char="•"/>
              </a:pPr>
              <a:r>
                <a:rPr lang="en-US" sz="2000" dirty="0">
                  <a:latin typeface="+mj-lt"/>
                </a:rPr>
                <a:t>Local schools</a:t>
              </a:r>
            </a:p>
          </p:txBody>
        </p:sp>
        <p:sp>
          <p:nvSpPr>
            <p:cNvPr id="11" name="TextBox 10">
              <a:extLst>
                <a:ext uri="{FF2B5EF4-FFF2-40B4-BE49-F238E27FC236}">
                  <a16:creationId xmlns:a16="http://schemas.microsoft.com/office/drawing/2014/main" id="{B8CC59B4-E82E-FAFF-28D7-C0F22B62898F}"/>
                </a:ext>
              </a:extLst>
            </p:cNvPr>
            <p:cNvSpPr txBox="1"/>
            <p:nvPr/>
          </p:nvSpPr>
          <p:spPr>
            <a:xfrm>
              <a:off x="7980233" y="4847459"/>
              <a:ext cx="3341845"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j-lt"/>
                </a:rPr>
                <a:t>Current</a:t>
              </a:r>
            </a:p>
            <a:p>
              <a:pPr marL="285750" indent="-285750">
                <a:buFont typeface="Arial" panose="020B0604020202020204" pitchFamily="34" charset="0"/>
                <a:buChar char="•"/>
              </a:pPr>
              <a:r>
                <a:rPr lang="en-US" sz="2000" dirty="0">
                  <a:latin typeface="+mj-lt"/>
                </a:rPr>
                <a:t>Coming onboard soon</a:t>
              </a:r>
            </a:p>
            <a:p>
              <a:pPr marL="285750" indent="-285750">
                <a:buFont typeface="Arial" panose="020B0604020202020204" pitchFamily="34" charset="0"/>
                <a:buChar char="•"/>
              </a:pPr>
              <a:r>
                <a:rPr lang="en-US" sz="2000" dirty="0">
                  <a:latin typeface="+mj-lt"/>
                </a:rPr>
                <a:t>Recruiting</a:t>
              </a:r>
            </a:p>
          </p:txBody>
        </p:sp>
      </p:grpSp>
      <p:sp>
        <p:nvSpPr>
          <p:cNvPr id="12" name="TextBox 11">
            <a:extLst>
              <a:ext uri="{FF2B5EF4-FFF2-40B4-BE49-F238E27FC236}">
                <a16:creationId xmlns:a16="http://schemas.microsoft.com/office/drawing/2014/main" id="{6E88257E-98A4-8FDD-0336-DE4833585E2A}"/>
              </a:ext>
            </a:extLst>
          </p:cNvPr>
          <p:cNvSpPr txBox="1"/>
          <p:nvPr/>
        </p:nvSpPr>
        <p:spPr>
          <a:xfrm>
            <a:off x="767886" y="2721863"/>
            <a:ext cx="2117755" cy="646331"/>
          </a:xfrm>
          <a:prstGeom prst="rect">
            <a:avLst/>
          </a:prstGeom>
          <a:noFill/>
        </p:spPr>
        <p:txBody>
          <a:bodyPr wrap="square" rtlCol="0">
            <a:spAutoFit/>
          </a:bodyPr>
          <a:lstStyle/>
          <a:p>
            <a:r>
              <a:rPr lang="en-US" sz="3600" b="1" dirty="0">
                <a:solidFill>
                  <a:srgbClr val="004A8A"/>
                </a:solidFill>
                <a:latin typeface="+mj-lt"/>
              </a:rPr>
              <a:t>Media</a:t>
            </a:r>
          </a:p>
        </p:txBody>
      </p:sp>
      <p:sp>
        <p:nvSpPr>
          <p:cNvPr id="13" name="TextBox 12">
            <a:extLst>
              <a:ext uri="{FF2B5EF4-FFF2-40B4-BE49-F238E27FC236}">
                <a16:creationId xmlns:a16="http://schemas.microsoft.com/office/drawing/2014/main" id="{207527F1-0770-A3D1-7C3E-10CFC517D014}"/>
              </a:ext>
            </a:extLst>
          </p:cNvPr>
          <p:cNvSpPr txBox="1"/>
          <p:nvPr/>
        </p:nvSpPr>
        <p:spPr>
          <a:xfrm>
            <a:off x="767886" y="3400244"/>
            <a:ext cx="2701681"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j-lt"/>
              </a:rPr>
              <a:t>Journalists</a:t>
            </a:r>
          </a:p>
          <a:p>
            <a:pPr marL="285750" indent="-285750">
              <a:buFont typeface="Arial" panose="020B0604020202020204" pitchFamily="34" charset="0"/>
              <a:buChar char="•"/>
            </a:pPr>
            <a:r>
              <a:rPr lang="en-US" sz="2000" dirty="0">
                <a:latin typeface="+mj-lt"/>
              </a:rPr>
              <a:t>Financial analysts</a:t>
            </a:r>
          </a:p>
          <a:p>
            <a:pPr marL="285750" indent="-285750">
              <a:buFont typeface="Arial" panose="020B0604020202020204" pitchFamily="34" charset="0"/>
              <a:buChar char="•"/>
            </a:pPr>
            <a:r>
              <a:rPr lang="en-US" sz="2000" dirty="0">
                <a:latin typeface="+mj-lt"/>
              </a:rPr>
              <a:t>Researchers</a:t>
            </a:r>
          </a:p>
          <a:p>
            <a:pPr marL="285750" indent="-285750">
              <a:buFont typeface="Arial" panose="020B0604020202020204" pitchFamily="34" charset="0"/>
              <a:buChar char="•"/>
            </a:pPr>
            <a:r>
              <a:rPr lang="en-US" sz="2000" dirty="0">
                <a:latin typeface="+mj-lt"/>
              </a:rPr>
              <a:t>Broadcast hosts</a:t>
            </a:r>
          </a:p>
          <a:p>
            <a:pPr marL="285750" indent="-285750">
              <a:buFont typeface="Arial" panose="020B0604020202020204" pitchFamily="34" charset="0"/>
              <a:buChar char="•"/>
            </a:pPr>
            <a:r>
              <a:rPr lang="en-US" sz="2000" dirty="0">
                <a:latin typeface="+mj-lt"/>
              </a:rPr>
              <a:t>Podcasters</a:t>
            </a:r>
          </a:p>
        </p:txBody>
      </p:sp>
      <p:cxnSp>
        <p:nvCxnSpPr>
          <p:cNvPr id="17" name="Straight Connector 16">
            <a:extLst>
              <a:ext uri="{FF2B5EF4-FFF2-40B4-BE49-F238E27FC236}">
                <a16:creationId xmlns:a16="http://schemas.microsoft.com/office/drawing/2014/main" id="{0EC095D1-51EC-15BB-D781-3593A675337D}"/>
              </a:ext>
            </a:extLst>
          </p:cNvPr>
          <p:cNvCxnSpPr/>
          <p:nvPr/>
        </p:nvCxnSpPr>
        <p:spPr>
          <a:xfrm>
            <a:off x="3830277" y="2119268"/>
            <a:ext cx="0" cy="380673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766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normAutofit/>
          </a:bodyPr>
          <a:lstStyle/>
          <a:p>
            <a:r>
              <a:rPr lang="en-US" dirty="0"/>
              <a:t>What exactly does a pr firm do?</a:t>
            </a:r>
          </a:p>
        </p:txBody>
      </p:sp>
      <p:sp>
        <p:nvSpPr>
          <p:cNvPr id="2" name="TextBox 1">
            <a:extLst>
              <a:ext uri="{FF2B5EF4-FFF2-40B4-BE49-F238E27FC236}">
                <a16:creationId xmlns:a16="http://schemas.microsoft.com/office/drawing/2014/main" id="{6619B0F3-AB64-82B4-5984-CC241E2D70FB}"/>
              </a:ext>
            </a:extLst>
          </p:cNvPr>
          <p:cNvSpPr txBox="1"/>
          <p:nvPr/>
        </p:nvSpPr>
        <p:spPr>
          <a:xfrm>
            <a:off x="4525382" y="2074229"/>
            <a:ext cx="7042486" cy="3785652"/>
          </a:xfrm>
          <a:prstGeom prst="rect">
            <a:avLst/>
          </a:prstGeom>
          <a:noFill/>
        </p:spPr>
        <p:txBody>
          <a:bodyPr wrap="square" rtlCol="0">
            <a:spAutoFit/>
          </a:bodyPr>
          <a:lstStyle/>
          <a:p>
            <a:r>
              <a:rPr lang="en-US" sz="1600" b="1" dirty="0"/>
              <a:t>Identify relevant reporters and build relationships between them and us</a:t>
            </a:r>
          </a:p>
          <a:p>
            <a:r>
              <a:rPr lang="en-US" sz="1600" dirty="0"/>
              <a:t>- a good PR firm will have an extensive rolodex</a:t>
            </a:r>
          </a:p>
          <a:p>
            <a:endParaRPr lang="en-US" sz="1600" dirty="0"/>
          </a:p>
          <a:p>
            <a:r>
              <a:rPr lang="en-US" sz="1600" b="1" dirty="0"/>
              <a:t>Pitch journalists/media outlets about our stories and company news</a:t>
            </a:r>
          </a:p>
          <a:p>
            <a:r>
              <a:rPr lang="en-US" sz="1600" dirty="0"/>
              <a:t>- make introductions, schedule interviews, brief us on the reporters</a:t>
            </a:r>
          </a:p>
          <a:p>
            <a:endParaRPr lang="en-US" sz="1600" b="1" dirty="0"/>
          </a:p>
          <a:p>
            <a:r>
              <a:rPr lang="en-US" sz="1600" b="1" dirty="0"/>
              <a:t>Draft press releases</a:t>
            </a:r>
          </a:p>
          <a:p>
            <a:r>
              <a:rPr lang="en-US" sz="1600" dirty="0"/>
              <a:t>- and all the administrative work that comes with putting them out</a:t>
            </a:r>
          </a:p>
          <a:p>
            <a:endParaRPr lang="en-US" sz="1600" dirty="0"/>
          </a:p>
          <a:p>
            <a:r>
              <a:rPr lang="en-US" sz="1600" b="1" dirty="0"/>
              <a:t>On-site event planning</a:t>
            </a:r>
          </a:p>
          <a:p>
            <a:r>
              <a:rPr lang="en-US" sz="1600" dirty="0"/>
              <a:t>- managing an invite list, developing materials, logistics assistance</a:t>
            </a:r>
          </a:p>
          <a:p>
            <a:endParaRPr lang="en-US" sz="1600" dirty="0"/>
          </a:p>
          <a:p>
            <a:r>
              <a:rPr lang="en-US" sz="1600" b="1" dirty="0"/>
              <a:t>Find valuable conferences to attend and identify speaking opportunities</a:t>
            </a:r>
          </a:p>
          <a:p>
            <a:endParaRPr lang="en-US" sz="1600" b="1" dirty="0"/>
          </a:p>
          <a:p>
            <a:r>
              <a:rPr lang="en-US" sz="1600" b="1" dirty="0"/>
              <a:t>Find awards for our company and team members to apply to</a:t>
            </a:r>
          </a:p>
        </p:txBody>
      </p:sp>
      <p:pic>
        <p:nvPicPr>
          <p:cNvPr id="7" name="Picture 6" descr="A megaphone with various icons&#10;&#10;Description automatically generated">
            <a:extLst>
              <a:ext uri="{FF2B5EF4-FFF2-40B4-BE49-F238E27FC236}">
                <a16:creationId xmlns:a16="http://schemas.microsoft.com/office/drawing/2014/main" id="{0F147D35-0B8C-833E-5037-96310BDB1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31" y="2913083"/>
            <a:ext cx="3569666" cy="2105512"/>
          </a:xfrm>
          <a:prstGeom prst="rect">
            <a:avLst/>
          </a:prstGeom>
        </p:spPr>
      </p:pic>
    </p:spTree>
    <p:extLst>
      <p:ext uri="{BB962C8B-B14F-4D97-AF65-F5344CB8AC3E}">
        <p14:creationId xmlns:p14="http://schemas.microsoft.com/office/powerpoint/2010/main" val="1369851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normAutofit/>
          </a:bodyPr>
          <a:lstStyle/>
          <a:p>
            <a:r>
              <a:rPr lang="en-US" dirty="0"/>
              <a:t>Types of pr firm partnerships</a:t>
            </a:r>
          </a:p>
        </p:txBody>
      </p:sp>
      <p:sp>
        <p:nvSpPr>
          <p:cNvPr id="2" name="TextBox 1">
            <a:extLst>
              <a:ext uri="{FF2B5EF4-FFF2-40B4-BE49-F238E27FC236}">
                <a16:creationId xmlns:a16="http://schemas.microsoft.com/office/drawing/2014/main" id="{6619B0F3-AB64-82B4-5984-CC241E2D70FB}"/>
              </a:ext>
            </a:extLst>
          </p:cNvPr>
          <p:cNvSpPr txBox="1"/>
          <p:nvPr/>
        </p:nvSpPr>
        <p:spPr>
          <a:xfrm>
            <a:off x="1223885" y="2040566"/>
            <a:ext cx="9744229" cy="4216539"/>
          </a:xfrm>
          <a:prstGeom prst="rect">
            <a:avLst/>
          </a:prstGeom>
          <a:noFill/>
        </p:spPr>
        <p:txBody>
          <a:bodyPr wrap="square" rtlCol="0">
            <a:spAutoFit/>
          </a:bodyPr>
          <a:lstStyle/>
          <a:p>
            <a:r>
              <a:rPr lang="en-US" sz="2800" b="1" dirty="0">
                <a:solidFill>
                  <a:srgbClr val="007DB7"/>
                </a:solidFill>
              </a:rPr>
              <a:t>General </a:t>
            </a:r>
          </a:p>
          <a:p>
            <a:r>
              <a:rPr lang="en-US" sz="2000" dirty="0"/>
              <a:t>This is the type of PR partnership One Energy has usually engaged in. </a:t>
            </a:r>
          </a:p>
          <a:p>
            <a:endParaRPr lang="en-US" sz="2000" dirty="0"/>
          </a:p>
          <a:p>
            <a:r>
              <a:rPr lang="en-US" sz="2000" dirty="0"/>
              <a:t>They dedicate a team of four or so people to our company, and we rely on them for all our PR needs - and then some. </a:t>
            </a:r>
          </a:p>
          <a:p>
            <a:endParaRPr lang="en-US" sz="2000" dirty="0"/>
          </a:p>
          <a:p>
            <a:r>
              <a:rPr lang="en-US" sz="2000" dirty="0"/>
              <a:t>Firms are remote 99% of the year because any good PR firm has offices in New York and California. We ask them to visit once or twice a year to strengthen the relationship between our teams and their understanding of what OE is doing.</a:t>
            </a:r>
          </a:p>
          <a:p>
            <a:endParaRPr lang="en-US" sz="2000" dirty="0"/>
          </a:p>
          <a:p>
            <a:r>
              <a:rPr lang="en-US" sz="2000" dirty="0"/>
              <a:t>These are long-term partnerships. Usually, the minimum contract length is 12 months then, you can renew it for that length, go on a month-by-month basis, or terminate it. Payment is per month. </a:t>
            </a:r>
          </a:p>
        </p:txBody>
      </p:sp>
    </p:spTree>
    <p:extLst>
      <p:ext uri="{BB962C8B-B14F-4D97-AF65-F5344CB8AC3E}">
        <p14:creationId xmlns:p14="http://schemas.microsoft.com/office/powerpoint/2010/main" val="3379995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normAutofit/>
          </a:bodyPr>
          <a:lstStyle/>
          <a:p>
            <a:r>
              <a:rPr lang="en-US" dirty="0"/>
              <a:t>Types of pr firm partnerships</a:t>
            </a:r>
          </a:p>
        </p:txBody>
      </p:sp>
      <p:sp>
        <p:nvSpPr>
          <p:cNvPr id="3" name="TextBox 2">
            <a:extLst>
              <a:ext uri="{FF2B5EF4-FFF2-40B4-BE49-F238E27FC236}">
                <a16:creationId xmlns:a16="http://schemas.microsoft.com/office/drawing/2014/main" id="{60F1F181-61B1-EBB9-7943-C82B813BD22C}"/>
              </a:ext>
            </a:extLst>
          </p:cNvPr>
          <p:cNvSpPr txBox="1"/>
          <p:nvPr/>
        </p:nvSpPr>
        <p:spPr>
          <a:xfrm>
            <a:off x="807286" y="2028536"/>
            <a:ext cx="10577427" cy="3908762"/>
          </a:xfrm>
          <a:prstGeom prst="rect">
            <a:avLst/>
          </a:prstGeom>
          <a:noFill/>
        </p:spPr>
        <p:txBody>
          <a:bodyPr wrap="square" rtlCol="0">
            <a:spAutoFit/>
          </a:bodyPr>
          <a:lstStyle/>
          <a:p>
            <a:r>
              <a:rPr lang="en-US" sz="2800" b="1" dirty="0">
                <a:solidFill>
                  <a:srgbClr val="007DB7"/>
                </a:solidFill>
              </a:rPr>
              <a:t>Specialty</a:t>
            </a:r>
          </a:p>
          <a:p>
            <a:r>
              <a:rPr lang="en-US" sz="2000" dirty="0"/>
              <a:t>These partnerships are more of a case-by-case situation for a specific campaign or need. </a:t>
            </a:r>
          </a:p>
          <a:p>
            <a:endParaRPr lang="en-US" sz="2000" dirty="0"/>
          </a:p>
          <a:p>
            <a:r>
              <a:rPr lang="en-US" sz="2000" dirty="0"/>
              <a:t>You might see this type of partnership in a Fortune 500 company like Whirlpool. Maybe they are getting ready to roll out a digital campaign and need an expert in viral social media campaigns to help them with the logistics and securing a celebrity or an influencer relevant to the campaign to make a bigger splash. </a:t>
            </a:r>
            <a:endParaRPr lang="en-US" sz="2000" b="1" dirty="0">
              <a:solidFill>
                <a:srgbClr val="007DB7"/>
              </a:solidFill>
            </a:endParaRPr>
          </a:p>
          <a:p>
            <a:endParaRPr lang="en-US" sz="2000" b="1" dirty="0">
              <a:solidFill>
                <a:srgbClr val="007DB7"/>
              </a:solidFill>
            </a:endParaRPr>
          </a:p>
          <a:p>
            <a:r>
              <a:rPr lang="en-US" sz="2000" dirty="0"/>
              <a:t>These partnerships are usually for a shorter fixed amount of time and can be quite costly. If you’re a Fortune 500 company and you want to get a household name to endorse and participate in your product campaign – you’re likely hiring one of the most expensive firms in the world. We’re talking upwards of several hundreds of thousands of dollars a month. </a:t>
            </a:r>
          </a:p>
        </p:txBody>
      </p:sp>
    </p:spTree>
    <p:extLst>
      <p:ext uri="{BB962C8B-B14F-4D97-AF65-F5344CB8AC3E}">
        <p14:creationId xmlns:p14="http://schemas.microsoft.com/office/powerpoint/2010/main" val="1626395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normAutofit/>
          </a:bodyPr>
          <a:lstStyle/>
          <a:p>
            <a:r>
              <a:rPr lang="en-US" dirty="0"/>
              <a:t>Types of pr firm partnerships</a:t>
            </a:r>
          </a:p>
        </p:txBody>
      </p:sp>
      <p:sp>
        <p:nvSpPr>
          <p:cNvPr id="2" name="TextBox 1">
            <a:extLst>
              <a:ext uri="{FF2B5EF4-FFF2-40B4-BE49-F238E27FC236}">
                <a16:creationId xmlns:a16="http://schemas.microsoft.com/office/drawing/2014/main" id="{6619B0F3-AB64-82B4-5984-CC241E2D70FB}"/>
              </a:ext>
            </a:extLst>
          </p:cNvPr>
          <p:cNvSpPr txBox="1"/>
          <p:nvPr/>
        </p:nvSpPr>
        <p:spPr>
          <a:xfrm>
            <a:off x="856098" y="2052599"/>
            <a:ext cx="10479803" cy="4216539"/>
          </a:xfrm>
          <a:prstGeom prst="rect">
            <a:avLst/>
          </a:prstGeom>
          <a:noFill/>
        </p:spPr>
        <p:txBody>
          <a:bodyPr wrap="square" rtlCol="0">
            <a:spAutoFit/>
          </a:bodyPr>
          <a:lstStyle/>
          <a:p>
            <a:r>
              <a:rPr lang="en-US" sz="2800" b="1" dirty="0">
                <a:solidFill>
                  <a:srgbClr val="007DB7"/>
                </a:solidFill>
              </a:rPr>
              <a:t>Crisis Communications</a:t>
            </a:r>
          </a:p>
          <a:p>
            <a:r>
              <a:rPr lang="en-US" sz="2000" dirty="0"/>
              <a:t>This tends to be a more common need in public companies or government organizations. </a:t>
            </a:r>
          </a:p>
          <a:p>
            <a:endParaRPr lang="en-US" sz="2000" dirty="0"/>
          </a:p>
          <a:p>
            <a:r>
              <a:rPr lang="en-US" sz="2000" dirty="0"/>
              <a:t>Crisis communication means working to prevent or fix a public relations disaster – something blows up, an executive does something terrible, etc.</a:t>
            </a:r>
          </a:p>
          <a:p>
            <a:endParaRPr lang="en-US" sz="2000" dirty="0"/>
          </a:p>
          <a:p>
            <a:r>
              <a:rPr lang="en-US" sz="2000" dirty="0"/>
              <a:t>Global and national companies likely have entire in-house teams dedicated to this, depending on the industry. The organization’s internal communications team will be the first line of defense in managing the message around a crisis incident. However, there may be occasions when they need to bring in some bigger guns. </a:t>
            </a:r>
          </a:p>
          <a:p>
            <a:endParaRPr lang="en-US" sz="2000" dirty="0"/>
          </a:p>
          <a:p>
            <a:r>
              <a:rPr lang="en-US" sz="2000" dirty="0"/>
              <a:t>This is not something One Energy has had to use. Crisis communications is something a general PR partnership could assist with as well.</a:t>
            </a:r>
          </a:p>
        </p:txBody>
      </p:sp>
    </p:spTree>
    <p:extLst>
      <p:ext uri="{BB962C8B-B14F-4D97-AF65-F5344CB8AC3E}">
        <p14:creationId xmlns:p14="http://schemas.microsoft.com/office/powerpoint/2010/main" val="3232223285"/>
      </p:ext>
    </p:extLst>
  </p:cSld>
  <p:clrMapOvr>
    <a:masterClrMapping/>
  </p:clrMapOvr>
</p:sld>
</file>

<file path=ppt/theme/theme1.xml><?xml version="1.0" encoding="utf-8"?>
<a:theme xmlns:a="http://schemas.openxmlformats.org/drawingml/2006/main" name="One Energy Presenta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6B23E27-6096-4EC1-9C0D-6DE59EA6301B}" vid="{7D8D8158-C5E4-4522-B191-031B20C136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Public Relations Knowledge Afternoon Presentation</Template>
  <TotalTime>3329</TotalTime>
  <Words>1796</Words>
  <Application>Microsoft Office PowerPoint</Application>
  <PresentationFormat>Widescreen</PresentationFormat>
  <Paragraphs>213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Palatino Linotype</vt:lpstr>
      <vt:lpstr>One Energy Presentations</vt:lpstr>
      <vt:lpstr>PowerPoint Presentation</vt:lpstr>
      <vt:lpstr>What is PR?</vt:lpstr>
      <vt:lpstr>PR textbook definition</vt:lpstr>
      <vt:lpstr>what does pr mean to us?</vt:lpstr>
      <vt:lpstr>Who are our PR stakeholders?</vt:lpstr>
      <vt:lpstr>What exactly does a pr firm do?</vt:lpstr>
      <vt:lpstr>Types of pr firm partnerships</vt:lpstr>
      <vt:lpstr>Types of pr firm partnerships</vt:lpstr>
      <vt:lpstr>Types of pr firm partnerships</vt:lpstr>
      <vt:lpstr>One Energy pr/ir timeline</vt:lpstr>
      <vt:lpstr>Sidenote - PR vs IR</vt:lpstr>
      <vt:lpstr>Investor Relations (IR)</vt:lpstr>
      <vt:lpstr>Back to pr </vt:lpstr>
      <vt:lpstr>Types of media</vt:lpstr>
      <vt:lpstr>One Energy media examples</vt:lpstr>
      <vt:lpstr>One Energy media examples</vt:lpstr>
      <vt:lpstr>One Energy media examples</vt:lpstr>
      <vt:lpstr>One Energy media examples</vt:lpstr>
      <vt:lpstr>One Energy media examples</vt:lpstr>
      <vt:lpstr>One Energy media examples</vt:lpstr>
      <vt:lpstr>In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Hank Doster</dc:creator>
  <cp:lastModifiedBy>Hank Doster</cp:lastModifiedBy>
  <cp:revision>56</cp:revision>
  <cp:lastPrinted>2017-03-15T21:18:02Z</cp:lastPrinted>
  <dcterms:created xsi:type="dcterms:W3CDTF">2023-10-18T12:56:38Z</dcterms:created>
  <dcterms:modified xsi:type="dcterms:W3CDTF">2023-10-24T13:26:21Z</dcterms:modified>
</cp:coreProperties>
</file>