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9" r:id="rId3"/>
    <p:sldId id="260" r:id="rId4"/>
    <p:sldId id="264" r:id="rId5"/>
    <p:sldId id="262" r:id="rId6"/>
    <p:sldId id="261" r:id="rId7"/>
    <p:sldId id="263" r:id="rId8"/>
    <p:sldId id="265" r:id="rId9"/>
    <p:sldId id="266" r:id="rId10"/>
    <p:sldId id="267" r:id="rId11"/>
    <p:sldId id="268" r:id="rId12"/>
    <p:sldId id="270" r:id="rId13"/>
    <p:sldId id="282" r:id="rId14"/>
    <p:sldId id="274" r:id="rId15"/>
    <p:sldId id="275" r:id="rId16"/>
    <p:sldId id="272" r:id="rId17"/>
    <p:sldId id="273" r:id="rId18"/>
    <p:sldId id="280" r:id="rId19"/>
    <p:sldId id="281" r:id="rId20"/>
    <p:sldId id="277" r:id="rId21"/>
    <p:sldId id="276" r:id="rId22"/>
    <p:sldId id="284" r:id="rId23"/>
    <p:sldId id="279" r:id="rId24"/>
    <p:sldId id="278" r:id="rId25"/>
    <p:sldId id="283" r:id="rId26"/>
    <p:sldId id="269" r:id="rId27"/>
    <p:sldId id="286" r:id="rId28"/>
    <p:sldId id="290" r:id="rId29"/>
    <p:sldId id="285" r:id="rId30"/>
    <p:sldId id="287" r:id="rId31"/>
    <p:sldId id="288" r:id="rId32"/>
    <p:sldId id="289" r:id="rId33"/>
    <p:sldId id="291" r:id="rId34"/>
    <p:sldId id="292" r:id="rId35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6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323B8DED-EBA2-4766-908C-A1784D075350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320F8B05-337B-4454-B558-930237D0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1371601"/>
            <a:ext cx="12192000" cy="5486399"/>
            <a:chOff x="0" y="1371601"/>
            <a:chExt cx="12192000" cy="548639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59" r="73275" b="953"/>
            <a:stretch/>
          </p:blipFill>
          <p:spPr>
            <a:xfrm>
              <a:off x="0" y="1371601"/>
              <a:ext cx="2531644" cy="54863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7" t="78760"/>
            <a:stretch/>
          </p:blipFill>
          <p:spPr>
            <a:xfrm>
              <a:off x="2474284" y="4750654"/>
              <a:ext cx="9717716" cy="210734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2474284" y="1371601"/>
              <a:ext cx="9717716" cy="3379053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84632"/>
            <a:ext cx="1808767" cy="114838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651834" y="2299018"/>
            <a:ext cx="7419975" cy="931862"/>
          </a:xfrm>
        </p:spPr>
        <p:txBody>
          <a:bodyPr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15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91589"/>
            <a:ext cx="9144000" cy="960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540701"/>
            <a:ext cx="6172200" cy="43203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40701"/>
            <a:ext cx="3932237" cy="4328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09D4-84DB-4B78-AF1D-B934C8797209}" type="datetime1">
              <a:rPr lang="en-US" smtClean="0"/>
              <a:t>7/6/2021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2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763" y="184498"/>
            <a:ext cx="9190037" cy="94910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509387"/>
            <a:ext cx="6172200" cy="4351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09387"/>
            <a:ext cx="3932237" cy="43596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9F6BC-BD2C-480D-AE7A-AC0D1779272C}" type="datetime1">
              <a:rPr lang="en-US" smtClean="0"/>
              <a:t>7/6/2021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73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41A1-E075-4A77-8317-1C6D1E49FF66}" type="datetime1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7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478071"/>
            <a:ext cx="2628900" cy="46988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478071"/>
            <a:ext cx="7734300" cy="46988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7A17-4B7D-4D6E-B9C2-D28203B9BD80}" type="datetime1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44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7" b="9286"/>
          <a:stretch/>
        </p:blipFill>
        <p:spPr>
          <a:xfrm>
            <a:off x="0" y="-1"/>
            <a:ext cx="12204753" cy="5686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526" y="264827"/>
            <a:ext cx="2230166" cy="1415927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23825" y="5780384"/>
            <a:ext cx="9105900" cy="82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313233" y="5911279"/>
            <a:ext cx="29313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tx1"/>
                </a:solidFill>
                <a:latin typeface="+mn-lt"/>
              </a:rPr>
              <a:t>12385 Township Rd</a:t>
            </a: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 215 | PO Box 894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Findlay, Ohio 45840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877-298-5853</a:t>
            </a:r>
            <a:r>
              <a:rPr lang="en-US" sz="11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 </a:t>
            </a: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www.oneenergy.com</a:t>
            </a: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9314341" y="5895575"/>
            <a:ext cx="1" cy="598864"/>
          </a:xfrm>
          <a:prstGeom prst="line">
            <a:avLst/>
          </a:prstGeom>
          <a:ln w="19050">
            <a:solidFill>
              <a:srgbClr val="00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31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4447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24295" y="809897"/>
            <a:ext cx="9629503" cy="417513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41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478072"/>
            <a:ext cx="10515600" cy="30844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A33A-E54C-442D-9186-352CD1C3D61D}" type="datetime1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7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96860"/>
            <a:ext cx="5181600" cy="4680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96860"/>
            <a:ext cx="5181600" cy="4680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B29F-4592-471E-BAC3-27AE3182B56C}" type="datetime1">
              <a:rPr lang="en-US" smtClean="0"/>
              <a:t>7/6/2021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5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224" y="365125"/>
            <a:ext cx="9683163" cy="7935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71808"/>
            <a:ext cx="5157787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42159"/>
            <a:ext cx="5157787" cy="3947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71808"/>
            <a:ext cx="5183188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42159"/>
            <a:ext cx="5183188" cy="3947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D660-C672-4606-9D09-165DFF4FC29C}" type="datetime1">
              <a:rPr lang="en-US" smtClean="0"/>
              <a:t>7/6/2021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6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3DC-FC82-4ED9-AC86-9975A7C3DDCC}" type="datetime1">
              <a:rPr lang="en-US" smtClean="0"/>
              <a:t>7/6/2021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2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9001-50EA-470E-A2C4-93317094E12C}" type="datetime1">
              <a:rPr lang="en-US" smtClean="0"/>
              <a:t>7/6/2021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9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90597"/>
            <a:ext cx="10515600" cy="468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E46F-87FE-46F2-961E-ECA482E6E173}" type="datetime1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46952"/>
            <a:ext cx="12192000" cy="53951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6"/>
            <a:ext cx="789492" cy="7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3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79250" y="1923067"/>
            <a:ext cx="9712750" cy="2121031"/>
          </a:xfrm>
        </p:spPr>
        <p:txBody>
          <a:bodyPr>
            <a:normAutofit fontScale="77500" lnSpcReduction="20000"/>
          </a:bodyPr>
          <a:lstStyle/>
          <a:p>
            <a:r>
              <a:rPr lang="en-US" sz="4800" dirty="0"/>
              <a:t>Camera history &amp;</a:t>
            </a:r>
          </a:p>
          <a:p>
            <a:r>
              <a:rPr lang="en-US" sz="4800" dirty="0"/>
              <a:t>photography Basics</a:t>
            </a:r>
          </a:p>
          <a:p>
            <a:endParaRPr lang="en-US" dirty="0"/>
          </a:p>
          <a:p>
            <a:r>
              <a:rPr lang="en-US" dirty="0"/>
              <a:t>Hank </a:t>
            </a:r>
            <a:r>
              <a:rPr lang="en-US" dirty="0" err="1"/>
              <a:t>doster</a:t>
            </a:r>
            <a:endParaRPr lang="en-US" dirty="0"/>
          </a:p>
          <a:p>
            <a:r>
              <a:rPr lang="en-US" dirty="0"/>
              <a:t>July 6, 2021</a:t>
            </a:r>
          </a:p>
        </p:txBody>
      </p:sp>
    </p:spTree>
    <p:extLst>
      <p:ext uri="{BB962C8B-B14F-4D97-AF65-F5344CB8AC3E}">
        <p14:creationId xmlns:p14="http://schemas.microsoft.com/office/powerpoint/2010/main" val="32895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History | The modern camera</a:t>
            </a:r>
          </a:p>
        </p:txBody>
      </p:sp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3E46FC96-FC08-4D3B-BA63-3544A725F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69" y="1400962"/>
            <a:ext cx="7959862" cy="546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70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Photography Basics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265BBB-DDA6-48DE-9F32-B8AA6EFFD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91018"/>
            <a:ext cx="9144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06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Photography Basics | exposure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5D6324C-FF28-4608-9B0D-BC4659744665}"/>
              </a:ext>
            </a:extLst>
          </p:cNvPr>
          <p:cNvSpPr txBox="1">
            <a:spLocks/>
          </p:cNvSpPr>
          <p:nvPr/>
        </p:nvSpPr>
        <p:spPr>
          <a:xfrm>
            <a:off x="1759966" y="1968659"/>
            <a:ext cx="8672068" cy="522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A great photo requires proper exposure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7C71D5-BBE2-453E-8FB3-BDC9BC8C4E4E}"/>
              </a:ext>
            </a:extLst>
          </p:cNvPr>
          <p:cNvGrpSpPr/>
          <p:nvPr/>
        </p:nvGrpSpPr>
        <p:grpSpPr>
          <a:xfrm>
            <a:off x="809756" y="3307845"/>
            <a:ext cx="10572488" cy="2635619"/>
            <a:chOff x="595837" y="3307845"/>
            <a:chExt cx="10572488" cy="2635619"/>
          </a:xfrm>
        </p:grpSpPr>
        <p:pic>
          <p:nvPicPr>
            <p:cNvPr id="17" name="Picture 16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638E2BF1-D47F-4EFD-BE9A-F6D66DAD0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51" b="6169"/>
            <a:stretch/>
          </p:blipFill>
          <p:spPr>
            <a:xfrm>
              <a:off x="595837" y="3307845"/>
              <a:ext cx="4126506" cy="2635619"/>
            </a:xfrm>
            <a:prstGeom prst="rect">
              <a:avLst/>
            </a:prstGeom>
          </p:spPr>
        </p:pic>
        <p:sp>
          <p:nvSpPr>
            <p:cNvPr id="19" name="Content Placeholder 1">
              <a:extLst>
                <a:ext uri="{FF2B5EF4-FFF2-40B4-BE49-F238E27FC236}">
                  <a16:creationId xmlns:a16="http://schemas.microsoft.com/office/drawing/2014/main" id="{8BBC9446-3CE7-444C-B34C-F3810CF423E7}"/>
                </a:ext>
              </a:extLst>
            </p:cNvPr>
            <p:cNvSpPr txBox="1">
              <a:spLocks/>
            </p:cNvSpPr>
            <p:nvPr/>
          </p:nvSpPr>
          <p:spPr>
            <a:xfrm>
              <a:off x="5337277" y="4154505"/>
              <a:ext cx="5831048" cy="89712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1"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+mn-lt"/>
                </a:rPr>
                <a:t>Exposure: </a:t>
              </a:r>
              <a:r>
                <a:rPr lang="en-US" b="0" dirty="0">
                  <a:latin typeface="+mn-lt"/>
                </a:rPr>
                <a:t>the amount of light that reaches your camera sensor or film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5942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Photography Basics | exposure</a:t>
            </a:r>
          </a:p>
        </p:txBody>
      </p:sp>
      <p:pic>
        <p:nvPicPr>
          <p:cNvPr id="5" name="Picture 4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A8A8EE42-9A54-40F4-AD04-F8EDF69B6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1895780"/>
            <a:ext cx="638175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9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Photography Basics | exposure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5D6324C-FF28-4608-9B0D-BC4659744665}"/>
              </a:ext>
            </a:extLst>
          </p:cNvPr>
          <p:cNvSpPr txBox="1">
            <a:spLocks/>
          </p:cNvSpPr>
          <p:nvPr/>
        </p:nvSpPr>
        <p:spPr>
          <a:xfrm>
            <a:off x="5485701" y="2797318"/>
            <a:ext cx="6073629" cy="261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There are 3 elements working together to control exposure:</a:t>
            </a:r>
          </a:p>
          <a:p>
            <a:r>
              <a:rPr lang="en-US" b="0" dirty="0">
                <a:latin typeface="+mn-lt"/>
              </a:rPr>
              <a:t>ISO</a:t>
            </a:r>
          </a:p>
          <a:p>
            <a:r>
              <a:rPr lang="en-US" b="0" dirty="0">
                <a:latin typeface="+mn-lt"/>
              </a:rPr>
              <a:t>Shutter speed</a:t>
            </a:r>
          </a:p>
          <a:p>
            <a:r>
              <a:rPr lang="en-US" b="0" dirty="0">
                <a:latin typeface="+mn-lt"/>
              </a:rPr>
              <a:t>Aperture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54174691-F90E-4A66-A82C-98881DB1A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2" r="18154"/>
          <a:stretch/>
        </p:blipFill>
        <p:spPr>
          <a:xfrm>
            <a:off x="632670" y="2114024"/>
            <a:ext cx="4431108" cy="39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05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Photography Basics | exposure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5D6324C-FF28-4608-9B0D-BC4659744665}"/>
              </a:ext>
            </a:extLst>
          </p:cNvPr>
          <p:cNvSpPr txBox="1">
            <a:spLocks/>
          </p:cNvSpPr>
          <p:nvPr/>
        </p:nvSpPr>
        <p:spPr>
          <a:xfrm>
            <a:off x="5485700" y="2206030"/>
            <a:ext cx="6073629" cy="3800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All three elements control the amount of light reaching the sensor.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Individually they can also control things like:</a:t>
            </a:r>
          </a:p>
          <a:p>
            <a:r>
              <a:rPr lang="en-US" b="0" dirty="0">
                <a:latin typeface="+mn-lt"/>
              </a:rPr>
              <a:t>Motion blur</a:t>
            </a:r>
          </a:p>
          <a:p>
            <a:r>
              <a:rPr lang="en-US" b="0" dirty="0">
                <a:latin typeface="+mn-lt"/>
              </a:rPr>
              <a:t>Depth of field</a:t>
            </a:r>
          </a:p>
          <a:p>
            <a:r>
              <a:rPr lang="en-US" b="0" dirty="0">
                <a:latin typeface="+mn-lt"/>
              </a:rPr>
              <a:t>Image quality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54174691-F90E-4A66-A82C-98881DB1A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2" r="18154"/>
          <a:stretch/>
        </p:blipFill>
        <p:spPr>
          <a:xfrm>
            <a:off x="632670" y="2114024"/>
            <a:ext cx="4431108" cy="39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69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Photography Basics | ISO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5D6324C-FF28-4608-9B0D-BC4659744665}"/>
              </a:ext>
            </a:extLst>
          </p:cNvPr>
          <p:cNvSpPr txBox="1">
            <a:spLocks/>
          </p:cNvSpPr>
          <p:nvPr/>
        </p:nvSpPr>
        <p:spPr>
          <a:xfrm>
            <a:off x="838200" y="4020666"/>
            <a:ext cx="10515599" cy="24722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ISO: </a:t>
            </a:r>
            <a:r>
              <a:rPr lang="en-US" b="0" dirty="0">
                <a:latin typeface="+mn-lt"/>
              </a:rPr>
              <a:t>stands for International Standards Organization which is the organization that standardizes sensitivity ratings for camera sensors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ISO Rating: </a:t>
            </a:r>
            <a:r>
              <a:rPr lang="en-US" b="0" dirty="0">
                <a:latin typeface="+mn-lt"/>
              </a:rPr>
              <a:t>ranges in value from 25 – 3200+ and indicates specific light sensitivity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54174691-F90E-4A66-A82C-98881DB1A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2" t="70775" r="18154"/>
          <a:stretch/>
        </p:blipFill>
        <p:spPr>
          <a:xfrm>
            <a:off x="2552352" y="1892017"/>
            <a:ext cx="7087293" cy="186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97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Photography Basics | ISO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5D6324C-FF28-4608-9B0D-BC4659744665}"/>
              </a:ext>
            </a:extLst>
          </p:cNvPr>
          <p:cNvSpPr txBox="1">
            <a:spLocks/>
          </p:cNvSpPr>
          <p:nvPr/>
        </p:nvSpPr>
        <p:spPr>
          <a:xfrm>
            <a:off x="1413121" y="4141056"/>
            <a:ext cx="3871944" cy="2124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Lower ISO number: </a:t>
            </a:r>
            <a:r>
              <a:rPr lang="en-US" b="0" dirty="0">
                <a:latin typeface="+mn-lt"/>
              </a:rPr>
              <a:t>the less light reaching the sensor and the clearer the image quality</a:t>
            </a:r>
          </a:p>
        </p:txBody>
      </p:sp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4F23442-3AFD-4A69-B63A-F1E909B47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6140" r="656" b="2866"/>
          <a:stretch/>
        </p:blipFill>
        <p:spPr>
          <a:xfrm>
            <a:off x="2259161" y="1895911"/>
            <a:ext cx="7673679" cy="1501629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C54FAD1-A372-46FE-9617-B00EB3C96580}"/>
              </a:ext>
            </a:extLst>
          </p:cNvPr>
          <p:cNvSpPr txBox="1">
            <a:spLocks/>
          </p:cNvSpPr>
          <p:nvPr/>
        </p:nvSpPr>
        <p:spPr>
          <a:xfrm>
            <a:off x="7486625" y="4141056"/>
            <a:ext cx="3586844" cy="19882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Higher ISO number: </a:t>
            </a:r>
            <a:r>
              <a:rPr lang="en-US" b="0" dirty="0">
                <a:latin typeface="+mn-lt"/>
              </a:rPr>
              <a:t>the more light reaching the sensor and a grainer image quality</a:t>
            </a:r>
          </a:p>
        </p:txBody>
      </p:sp>
    </p:spTree>
    <p:extLst>
      <p:ext uri="{BB962C8B-B14F-4D97-AF65-F5344CB8AC3E}">
        <p14:creationId xmlns:p14="http://schemas.microsoft.com/office/powerpoint/2010/main" val="1777833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Photography Basics | ISO</a:t>
            </a:r>
          </a:p>
        </p:txBody>
      </p:sp>
      <p:pic>
        <p:nvPicPr>
          <p:cNvPr id="10" name="Picture 9" descr="A picture containing text, bird&#10;&#10;Description automatically generated">
            <a:extLst>
              <a:ext uri="{FF2B5EF4-FFF2-40B4-BE49-F238E27FC236}">
                <a16:creationId xmlns:a16="http://schemas.microsoft.com/office/drawing/2014/main" id="{2C1D5EEF-D42A-4DD9-8191-A71802313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994" y="1498031"/>
            <a:ext cx="7522012" cy="525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61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Photography Basics | ISO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BAAA7BC-19AF-439F-ABAE-09274A15F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407" y="1532120"/>
            <a:ext cx="9155185" cy="515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59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FB96B4-FB12-4B4D-B849-9D9687C10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Camera History</a:t>
            </a:r>
          </a:p>
          <a:p>
            <a:pPr lvl="1"/>
            <a:r>
              <a:rPr lang="en-US" dirty="0"/>
              <a:t>What is a Camera?</a:t>
            </a:r>
          </a:p>
          <a:p>
            <a:pPr lvl="1"/>
            <a:r>
              <a:rPr lang="en-US" dirty="0"/>
              <a:t>The First Camera</a:t>
            </a:r>
          </a:p>
          <a:p>
            <a:pPr lvl="1"/>
            <a:r>
              <a:rPr lang="en-US" dirty="0"/>
              <a:t>Evolution Over Time</a:t>
            </a:r>
          </a:p>
          <a:p>
            <a:pPr lvl="1"/>
            <a:r>
              <a:rPr lang="en-US" dirty="0"/>
              <a:t>The Modern Camera</a:t>
            </a:r>
          </a:p>
          <a:p>
            <a:r>
              <a:rPr lang="en-US" dirty="0"/>
              <a:t>Photography Basics</a:t>
            </a:r>
          </a:p>
          <a:p>
            <a:pPr lvl="1"/>
            <a:r>
              <a:rPr lang="en-US" dirty="0"/>
              <a:t>Exposure</a:t>
            </a:r>
          </a:p>
          <a:p>
            <a:pPr lvl="1"/>
            <a:r>
              <a:rPr lang="en-US" dirty="0"/>
              <a:t>ISO</a:t>
            </a:r>
          </a:p>
          <a:p>
            <a:pPr lvl="1"/>
            <a:r>
              <a:rPr lang="en-US" dirty="0"/>
              <a:t>Shutter Speed </a:t>
            </a:r>
          </a:p>
          <a:p>
            <a:pPr lvl="1"/>
            <a:r>
              <a:rPr lang="en-US" dirty="0"/>
              <a:t>Aperture</a:t>
            </a:r>
          </a:p>
          <a:p>
            <a:r>
              <a:rPr lang="en-US" dirty="0"/>
              <a:t>Film Photography</a:t>
            </a:r>
          </a:p>
          <a:p>
            <a:pPr lvl="1"/>
            <a:r>
              <a:rPr lang="en-US" dirty="0"/>
              <a:t>Necessary Equipment</a:t>
            </a:r>
          </a:p>
          <a:p>
            <a:pPr lvl="1"/>
            <a:r>
              <a:rPr lang="en-US" dirty="0"/>
              <a:t>Developing Process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558606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Photography Basics | shutter speed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5D6324C-FF28-4608-9B0D-BC4659744665}"/>
              </a:ext>
            </a:extLst>
          </p:cNvPr>
          <p:cNvSpPr txBox="1">
            <a:spLocks/>
          </p:cNvSpPr>
          <p:nvPr/>
        </p:nvSpPr>
        <p:spPr>
          <a:xfrm>
            <a:off x="755009" y="3327994"/>
            <a:ext cx="6991524" cy="1249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Shutter speed: </a:t>
            </a:r>
            <a:r>
              <a:rPr lang="en-US" b="0" dirty="0">
                <a:latin typeface="+mn-lt"/>
              </a:rPr>
              <a:t>is measured in fractions of a second and indicates how fast the curtains at the film plane open and close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14E702B-F702-45CF-9B5B-43A6F35EF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7" r="18153" b="14888"/>
          <a:stretch/>
        </p:blipFill>
        <p:spPr>
          <a:xfrm>
            <a:off x="8551176" y="1819468"/>
            <a:ext cx="2802623" cy="426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6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Photography Basics | Shutter speed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1420948-3880-4656-A5CE-18AB3C57C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1032" r="2175" b="8757"/>
          <a:stretch/>
        </p:blipFill>
        <p:spPr>
          <a:xfrm>
            <a:off x="3083506" y="1562692"/>
            <a:ext cx="6024988" cy="2673748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7D53A02-FF31-4607-A2B5-5308591AFA2E}"/>
              </a:ext>
            </a:extLst>
          </p:cNvPr>
          <p:cNvSpPr txBox="1">
            <a:spLocks/>
          </p:cNvSpPr>
          <p:nvPr/>
        </p:nvSpPr>
        <p:spPr>
          <a:xfrm>
            <a:off x="1183050" y="4593538"/>
            <a:ext cx="3800912" cy="2127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Slower shutter speed </a:t>
            </a:r>
            <a:r>
              <a:rPr lang="en-US" b="0" dirty="0">
                <a:latin typeface="+mn-lt"/>
              </a:rPr>
              <a:t>more light reaching the camera sensor and more motion is being captured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0B7C4DE-A9E6-49FD-A4DE-673233F7B53F}"/>
              </a:ext>
            </a:extLst>
          </p:cNvPr>
          <p:cNvSpPr txBox="1">
            <a:spLocks/>
          </p:cNvSpPr>
          <p:nvPr/>
        </p:nvSpPr>
        <p:spPr>
          <a:xfrm>
            <a:off x="6836677" y="4593538"/>
            <a:ext cx="3547845" cy="2061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Faster shutter speed </a:t>
            </a:r>
            <a:r>
              <a:rPr lang="en-US" b="0" dirty="0">
                <a:latin typeface="+mn-lt"/>
              </a:rPr>
              <a:t>less light reaching the sensor and little to no motion is being captured</a:t>
            </a:r>
          </a:p>
        </p:txBody>
      </p:sp>
    </p:spTree>
    <p:extLst>
      <p:ext uri="{BB962C8B-B14F-4D97-AF65-F5344CB8AC3E}">
        <p14:creationId xmlns:p14="http://schemas.microsoft.com/office/powerpoint/2010/main" val="2577902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Photography Basics | Shutter speed</a:t>
            </a:r>
          </a:p>
        </p:txBody>
      </p:sp>
      <p:pic>
        <p:nvPicPr>
          <p:cNvPr id="5" name="Picture 4" descr="A picture containing text, colorful, decorated, window&#10;&#10;Description automatically generated">
            <a:extLst>
              <a:ext uri="{FF2B5EF4-FFF2-40B4-BE49-F238E27FC236}">
                <a16:creationId xmlns:a16="http://schemas.microsoft.com/office/drawing/2014/main" id="{C901FC3E-FC0E-4F2B-A10A-89DB0A028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97" y="1540142"/>
            <a:ext cx="7768206" cy="5181333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E60EDB2-CF73-4A30-8DA5-8778EC146C1C}"/>
              </a:ext>
            </a:extLst>
          </p:cNvPr>
          <p:cNvSpPr txBox="1">
            <a:spLocks/>
          </p:cNvSpPr>
          <p:nvPr/>
        </p:nvSpPr>
        <p:spPr>
          <a:xfrm>
            <a:off x="75501" y="2570455"/>
            <a:ext cx="2136396" cy="382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0" dirty="0">
                <a:latin typeface="+mn-lt"/>
              </a:rPr>
              <a:t>Slow shutter speed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D789E589-1B03-48C6-AD4A-DD112AE68A44}"/>
              </a:ext>
            </a:extLst>
          </p:cNvPr>
          <p:cNvSpPr txBox="1">
            <a:spLocks/>
          </p:cNvSpPr>
          <p:nvPr/>
        </p:nvSpPr>
        <p:spPr>
          <a:xfrm>
            <a:off x="9980103" y="5317858"/>
            <a:ext cx="2136396" cy="382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0" dirty="0">
                <a:latin typeface="+mn-lt"/>
              </a:rPr>
              <a:t>Fast shutter speed</a:t>
            </a:r>
          </a:p>
        </p:txBody>
      </p:sp>
    </p:spTree>
    <p:extLst>
      <p:ext uri="{BB962C8B-B14F-4D97-AF65-F5344CB8AC3E}">
        <p14:creationId xmlns:p14="http://schemas.microsoft.com/office/powerpoint/2010/main" val="1949552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Photography Basics | aperture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5D6324C-FF28-4608-9B0D-BC4659744665}"/>
              </a:ext>
            </a:extLst>
          </p:cNvPr>
          <p:cNvSpPr txBox="1">
            <a:spLocks/>
          </p:cNvSpPr>
          <p:nvPr/>
        </p:nvSpPr>
        <p:spPr>
          <a:xfrm>
            <a:off x="4362275" y="3253162"/>
            <a:ext cx="6991524" cy="1249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Aperture: </a:t>
            </a:r>
            <a:r>
              <a:rPr lang="en-US" b="0" dirty="0">
                <a:latin typeface="+mn-lt"/>
              </a:rPr>
              <a:t>is the opening in the diaphragm that determines the amount of focused light passing through the lens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87735FC-5F0C-4D4D-B13C-FE2EFA3DD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2" r="50238" b="14304"/>
          <a:stretch/>
        </p:blipFill>
        <p:spPr>
          <a:xfrm>
            <a:off x="917896" y="1686186"/>
            <a:ext cx="2806816" cy="438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16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Photography Basics | aperture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7D53A02-FF31-4607-A2B5-5308591AFA2E}"/>
              </a:ext>
            </a:extLst>
          </p:cNvPr>
          <p:cNvSpPr txBox="1">
            <a:spLocks/>
          </p:cNvSpPr>
          <p:nvPr/>
        </p:nvSpPr>
        <p:spPr>
          <a:xfrm>
            <a:off x="1183050" y="4593538"/>
            <a:ext cx="3279893" cy="2127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Larger aperture </a:t>
            </a:r>
            <a:r>
              <a:rPr lang="en-US" b="0" dirty="0">
                <a:latin typeface="+mn-lt"/>
              </a:rPr>
              <a:t>more light reaching the camera sensor and a shallow depth of field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0B7C4DE-A9E6-49FD-A4DE-673233F7B53F}"/>
              </a:ext>
            </a:extLst>
          </p:cNvPr>
          <p:cNvSpPr txBox="1">
            <a:spLocks/>
          </p:cNvSpPr>
          <p:nvPr/>
        </p:nvSpPr>
        <p:spPr>
          <a:xfrm>
            <a:off x="7461105" y="4593537"/>
            <a:ext cx="3547845" cy="168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Smaller aperture </a:t>
            </a:r>
            <a:r>
              <a:rPr lang="en-US" b="0" dirty="0">
                <a:latin typeface="+mn-lt"/>
              </a:rPr>
              <a:t>less light reaching the sensor and a deep depth of field</a:t>
            </a:r>
          </a:p>
        </p:txBody>
      </p:sp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A8F419A9-359A-47C7-9C46-8071C35F0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37"/>
          <a:stretch/>
        </p:blipFill>
        <p:spPr>
          <a:xfrm>
            <a:off x="787400" y="1623506"/>
            <a:ext cx="10617200" cy="258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64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Photography Basics | aperture</a:t>
            </a: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35553EA-2986-4282-AFEB-6A90D45B9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25" y="2067537"/>
            <a:ext cx="6578950" cy="3947370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674199C-DEED-43EA-843C-AD5A6D228CEB}"/>
              </a:ext>
            </a:extLst>
          </p:cNvPr>
          <p:cNvSpPr txBox="1">
            <a:spLocks/>
          </p:cNvSpPr>
          <p:nvPr/>
        </p:nvSpPr>
        <p:spPr>
          <a:xfrm>
            <a:off x="545285" y="3849987"/>
            <a:ext cx="2136396" cy="382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0" dirty="0">
                <a:latin typeface="+mn-lt"/>
              </a:rPr>
              <a:t>Large aperture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B5A225F0-BAD7-4D67-B507-4F8DF8C802DB}"/>
              </a:ext>
            </a:extLst>
          </p:cNvPr>
          <p:cNvSpPr txBox="1">
            <a:spLocks/>
          </p:cNvSpPr>
          <p:nvPr/>
        </p:nvSpPr>
        <p:spPr>
          <a:xfrm>
            <a:off x="9304790" y="3849986"/>
            <a:ext cx="2136396" cy="382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0" dirty="0">
                <a:latin typeface="+mn-lt"/>
              </a:rPr>
              <a:t>Small aperture</a:t>
            </a:r>
          </a:p>
        </p:txBody>
      </p:sp>
    </p:spTree>
    <p:extLst>
      <p:ext uri="{BB962C8B-B14F-4D97-AF65-F5344CB8AC3E}">
        <p14:creationId xmlns:p14="http://schemas.microsoft.com/office/powerpoint/2010/main" val="3866525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 photography</a:t>
            </a:r>
          </a:p>
        </p:txBody>
      </p:sp>
      <p:pic>
        <p:nvPicPr>
          <p:cNvPr id="5" name="Picture 4" descr="A person holding a camera&#10;&#10;Description automatically generated">
            <a:extLst>
              <a:ext uri="{FF2B5EF4-FFF2-40B4-BE49-F238E27FC236}">
                <a16:creationId xmlns:a16="http://schemas.microsoft.com/office/drawing/2014/main" id="{E8978CFB-BAFE-4003-BF4B-20759499B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75" y="1638249"/>
            <a:ext cx="5698250" cy="4232246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A1F98AA-4C30-4DB7-A586-E4C320A73477}"/>
              </a:ext>
            </a:extLst>
          </p:cNvPr>
          <p:cNvSpPr txBox="1">
            <a:spLocks/>
          </p:cNvSpPr>
          <p:nvPr/>
        </p:nvSpPr>
        <p:spPr>
          <a:xfrm>
            <a:off x="4169071" y="5928936"/>
            <a:ext cx="3853858" cy="427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0" dirty="0"/>
              <a:t>Self-portrait, Vivian Maier</a:t>
            </a:r>
          </a:p>
        </p:txBody>
      </p:sp>
    </p:spTree>
    <p:extLst>
      <p:ext uri="{BB962C8B-B14F-4D97-AF65-F5344CB8AC3E}">
        <p14:creationId xmlns:p14="http://schemas.microsoft.com/office/powerpoint/2010/main" val="1700288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 photography – necessary equipment</a:t>
            </a:r>
          </a:p>
        </p:txBody>
      </p:sp>
      <p:pic>
        <p:nvPicPr>
          <p:cNvPr id="6" name="Picture 5" descr="A black camera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C1D9EBC6-AF24-46C6-89B6-7F6CAC6D0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7" t="15608" r="23846" b="15773"/>
          <a:stretch/>
        </p:blipFill>
        <p:spPr>
          <a:xfrm>
            <a:off x="238002" y="1844635"/>
            <a:ext cx="2380398" cy="1935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6C7B5B-7C8D-4500-AABD-4A28D3982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2" t="8814" r="13375" b="7173"/>
          <a:stretch/>
        </p:blipFill>
        <p:spPr>
          <a:xfrm>
            <a:off x="3859290" y="1844635"/>
            <a:ext cx="1246525" cy="1935677"/>
          </a:xfrm>
          <a:prstGeom prst="rect">
            <a:avLst/>
          </a:prstGeom>
        </p:spPr>
      </p:pic>
      <p:pic>
        <p:nvPicPr>
          <p:cNvPr id="11" name="Picture 10" descr="A dark room with red lights&#10;&#10;Description automatically generated with medium confidence">
            <a:extLst>
              <a:ext uri="{FF2B5EF4-FFF2-40B4-BE49-F238E27FC236}">
                <a16:creationId xmlns:a16="http://schemas.microsoft.com/office/drawing/2014/main" id="{57AC8FF6-8769-4848-B141-D20135A0E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482" y="1844635"/>
            <a:ext cx="2903516" cy="1935677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4882FE4-58E2-4976-8949-E84B2C9ECD4B}"/>
              </a:ext>
            </a:extLst>
          </p:cNvPr>
          <p:cNvSpPr txBox="1">
            <a:spLocks/>
          </p:cNvSpPr>
          <p:nvPr/>
        </p:nvSpPr>
        <p:spPr>
          <a:xfrm>
            <a:off x="319777" y="4357061"/>
            <a:ext cx="2181625" cy="1881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Film camera</a:t>
            </a:r>
          </a:p>
          <a:p>
            <a:r>
              <a:rPr lang="en-US" sz="2000" b="0" dirty="0">
                <a:latin typeface="+mn-lt"/>
              </a:rPr>
              <a:t>SLR</a:t>
            </a:r>
          </a:p>
          <a:p>
            <a:r>
              <a:rPr lang="en-US" sz="2000" b="0" dirty="0">
                <a:latin typeface="+mn-lt"/>
              </a:rPr>
              <a:t>Compact</a:t>
            </a:r>
          </a:p>
          <a:p>
            <a:r>
              <a:rPr lang="en-US" sz="2000" b="0" dirty="0">
                <a:latin typeface="+mn-lt"/>
              </a:rPr>
              <a:t>Disposable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41B572A5-3768-4D64-8871-73A06A9264E3}"/>
              </a:ext>
            </a:extLst>
          </p:cNvPr>
          <p:cNvSpPr txBox="1">
            <a:spLocks/>
          </p:cNvSpPr>
          <p:nvPr/>
        </p:nvSpPr>
        <p:spPr>
          <a:xfrm>
            <a:off x="3488604" y="4357060"/>
            <a:ext cx="1987896" cy="1881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Film </a:t>
            </a:r>
          </a:p>
          <a:p>
            <a:r>
              <a:rPr lang="en-US" sz="2000" b="0" dirty="0">
                <a:latin typeface="+mn-lt"/>
              </a:rPr>
              <a:t>Black &amp; white</a:t>
            </a:r>
          </a:p>
          <a:p>
            <a:r>
              <a:rPr lang="en-US" sz="2000" b="0" dirty="0">
                <a:latin typeface="+mn-lt"/>
              </a:rPr>
              <a:t>Color</a:t>
            </a:r>
          </a:p>
          <a:p>
            <a:r>
              <a:rPr lang="en-US" sz="2000" b="0" dirty="0">
                <a:latin typeface="+mn-lt"/>
              </a:rPr>
              <a:t>Novelty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C8B710DF-566E-4B26-87F0-A7AE72A796A5}"/>
              </a:ext>
            </a:extLst>
          </p:cNvPr>
          <p:cNvSpPr txBox="1">
            <a:spLocks/>
          </p:cNvSpPr>
          <p:nvPr/>
        </p:nvSpPr>
        <p:spPr>
          <a:xfrm>
            <a:off x="9567175" y="4357060"/>
            <a:ext cx="1870129" cy="1704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Darkroom </a:t>
            </a:r>
          </a:p>
          <a:p>
            <a:r>
              <a:rPr lang="en-US" sz="2000" b="0" dirty="0">
                <a:latin typeface="+mn-lt"/>
              </a:rPr>
              <a:t>Professional</a:t>
            </a:r>
          </a:p>
          <a:p>
            <a:r>
              <a:rPr lang="en-US" sz="2000" b="0" dirty="0">
                <a:latin typeface="+mn-lt"/>
              </a:rPr>
              <a:t>Homemade</a:t>
            </a:r>
          </a:p>
          <a:p>
            <a:r>
              <a:rPr lang="en-US" sz="2000" b="0" dirty="0">
                <a:latin typeface="+mn-lt"/>
              </a:rPr>
              <a:t>Mail-in</a:t>
            </a:r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76869CD7-7B32-4599-B469-404BB65EE8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r="6687"/>
          <a:stretch/>
        </p:blipFill>
        <p:spPr>
          <a:xfrm>
            <a:off x="6380942" y="1837358"/>
            <a:ext cx="1682338" cy="1942954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C302662-19EC-4FAC-AE7B-AABD3FEA6E48}"/>
              </a:ext>
            </a:extLst>
          </p:cNvPr>
          <p:cNvSpPr txBox="1">
            <a:spLocks/>
          </p:cNvSpPr>
          <p:nvPr/>
        </p:nvSpPr>
        <p:spPr>
          <a:xfrm>
            <a:off x="6131298" y="4357060"/>
            <a:ext cx="2181625" cy="2051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Photo paper </a:t>
            </a:r>
          </a:p>
          <a:p>
            <a:r>
              <a:rPr lang="en-US" sz="2000" b="0" dirty="0">
                <a:latin typeface="+mn-lt"/>
              </a:rPr>
              <a:t>Color/BW</a:t>
            </a:r>
          </a:p>
          <a:p>
            <a:pPr lvl="1"/>
            <a:r>
              <a:rPr lang="en-US" sz="1600" b="0" dirty="0">
                <a:latin typeface="+mn-lt"/>
              </a:rPr>
              <a:t>Glossy	</a:t>
            </a:r>
          </a:p>
          <a:p>
            <a:pPr lvl="1"/>
            <a:r>
              <a:rPr lang="en-US" sz="1600" b="0" dirty="0">
                <a:latin typeface="+mn-lt"/>
              </a:rPr>
              <a:t>Luster</a:t>
            </a:r>
          </a:p>
          <a:p>
            <a:pPr lvl="1"/>
            <a:r>
              <a:rPr lang="en-US" sz="1600" b="0" dirty="0">
                <a:latin typeface="+mn-lt"/>
              </a:rPr>
              <a:t>Matte</a:t>
            </a:r>
          </a:p>
        </p:txBody>
      </p:sp>
    </p:spTree>
    <p:extLst>
      <p:ext uri="{BB962C8B-B14F-4D97-AF65-F5344CB8AC3E}">
        <p14:creationId xmlns:p14="http://schemas.microsoft.com/office/powerpoint/2010/main" val="2692803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 photography – developing process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4882FE4-58E2-4976-8949-E84B2C9ECD4B}"/>
              </a:ext>
            </a:extLst>
          </p:cNvPr>
          <p:cNvSpPr txBox="1">
            <a:spLocks/>
          </p:cNvSpPr>
          <p:nvPr/>
        </p:nvSpPr>
        <p:spPr>
          <a:xfrm>
            <a:off x="260400" y="5490358"/>
            <a:ext cx="9944462" cy="1302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b="0" dirty="0">
              <a:latin typeface="+mn-lt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86837C97-33C8-434A-982B-385338DFE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14418" r="4347" b="12037"/>
          <a:stretch/>
        </p:blipFill>
        <p:spPr>
          <a:xfrm>
            <a:off x="1151907" y="3776352"/>
            <a:ext cx="9888187" cy="2418609"/>
          </a:xfrm>
          <a:prstGeom prst="rect">
            <a:avLst/>
          </a:prstGeom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C98730D-B419-4789-8C22-D446D541359A}"/>
              </a:ext>
            </a:extLst>
          </p:cNvPr>
          <p:cNvSpPr txBox="1">
            <a:spLocks/>
          </p:cNvSpPr>
          <p:nvPr/>
        </p:nvSpPr>
        <p:spPr>
          <a:xfrm>
            <a:off x="429348" y="1647701"/>
            <a:ext cx="11333303" cy="1824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You’ll be in the dark for most of this process</a:t>
            </a:r>
            <a:endParaRPr lang="en-US" sz="2000" b="0" dirty="0">
              <a:latin typeface="+mn-lt"/>
            </a:endParaRPr>
          </a:p>
          <a:p>
            <a:r>
              <a:rPr lang="en-US" sz="2000" b="0" dirty="0">
                <a:latin typeface="+mn-lt"/>
              </a:rPr>
              <a:t>Your only source of light comes from the safelight, which only provides light from the visible spectrum which the photographic paper is insensitive (usually red or light brown light)</a:t>
            </a:r>
          </a:p>
          <a:p>
            <a:r>
              <a:rPr lang="en-US" sz="2000" b="0" dirty="0">
                <a:latin typeface="+mn-lt"/>
              </a:rPr>
              <a:t>So, you’ll want to set up all your chemicals, trays, etc. ahead of time</a:t>
            </a:r>
          </a:p>
          <a:p>
            <a:endParaRPr lang="en-US" sz="20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2113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 photography – Developing process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4882FE4-58E2-4976-8949-E84B2C9ECD4B}"/>
              </a:ext>
            </a:extLst>
          </p:cNvPr>
          <p:cNvSpPr txBox="1">
            <a:spLocks/>
          </p:cNvSpPr>
          <p:nvPr/>
        </p:nvSpPr>
        <p:spPr>
          <a:xfrm>
            <a:off x="1689970" y="1725615"/>
            <a:ext cx="8812060" cy="1128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Step 1: </a:t>
            </a:r>
            <a:r>
              <a:rPr lang="en-US" b="0" dirty="0">
                <a:latin typeface="+mn-lt"/>
              </a:rPr>
              <a:t>Develop film</a:t>
            </a:r>
          </a:p>
          <a:p>
            <a:pPr marL="0" indent="0">
              <a:buNone/>
            </a:pPr>
            <a:r>
              <a:rPr lang="en-US" sz="2000" b="0" dirty="0">
                <a:latin typeface="+mn-lt"/>
              </a:rPr>
              <a:t>This is where you get your film negatives, and it is approx. a 14-step process</a:t>
            </a:r>
          </a:p>
          <a:p>
            <a:endParaRPr lang="en-US" sz="2000" b="0" dirty="0">
              <a:latin typeface="+mn-lt"/>
            </a:endParaRPr>
          </a:p>
        </p:txBody>
      </p:sp>
      <p:pic>
        <p:nvPicPr>
          <p:cNvPr id="17" name="Picture 16" descr="A picture containing floor, person, indoor, wooden&#10;&#10;Description automatically generated">
            <a:extLst>
              <a:ext uri="{FF2B5EF4-FFF2-40B4-BE49-F238E27FC236}">
                <a16:creationId xmlns:a16="http://schemas.microsoft.com/office/drawing/2014/main" id="{1B61A555-B3D8-41B6-AC45-7C38C871C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409" y="2854037"/>
            <a:ext cx="6745182" cy="379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77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History</a:t>
            </a:r>
          </a:p>
        </p:txBody>
      </p:sp>
      <p:pic>
        <p:nvPicPr>
          <p:cNvPr id="12" name="Picture 1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DBC3929C-EA2D-4C05-B4B4-2E846F8516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" r="1484" b="9399"/>
          <a:stretch/>
        </p:blipFill>
        <p:spPr>
          <a:xfrm>
            <a:off x="3883392" y="1430250"/>
            <a:ext cx="4425216" cy="54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48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 photography – developing process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4882FE4-58E2-4976-8949-E84B2C9ECD4B}"/>
              </a:ext>
            </a:extLst>
          </p:cNvPr>
          <p:cNvSpPr txBox="1">
            <a:spLocks/>
          </p:cNvSpPr>
          <p:nvPr/>
        </p:nvSpPr>
        <p:spPr>
          <a:xfrm>
            <a:off x="2187879" y="1716780"/>
            <a:ext cx="7816242" cy="1252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Step 2: </a:t>
            </a:r>
            <a:r>
              <a:rPr lang="en-US" b="0" dirty="0">
                <a:latin typeface="+mn-lt"/>
              </a:rPr>
              <a:t>Create contact sheet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0" dirty="0">
                <a:latin typeface="+mn-lt"/>
              </a:rPr>
              <a:t>Contact sheets are created by laying negatives on a piece of printing paper and are a great way to help locate individual photos quickly </a:t>
            </a:r>
          </a:p>
        </p:txBody>
      </p:sp>
      <p:pic>
        <p:nvPicPr>
          <p:cNvPr id="5" name="Picture 4" descr="A picture containing text, indoor, window&#10;&#10;Description automatically generated">
            <a:extLst>
              <a:ext uri="{FF2B5EF4-FFF2-40B4-BE49-F238E27FC236}">
                <a16:creationId xmlns:a16="http://schemas.microsoft.com/office/drawing/2014/main" id="{A356DC55-80EA-475D-BA47-AE66C450A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160" y="3128062"/>
            <a:ext cx="5221679" cy="347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77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 photography – developing process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4882FE4-58E2-4976-8949-E84B2C9ECD4B}"/>
              </a:ext>
            </a:extLst>
          </p:cNvPr>
          <p:cNvSpPr txBox="1">
            <a:spLocks/>
          </p:cNvSpPr>
          <p:nvPr/>
        </p:nvSpPr>
        <p:spPr>
          <a:xfrm>
            <a:off x="1396764" y="1716781"/>
            <a:ext cx="9398472" cy="1141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Step 3: </a:t>
            </a:r>
            <a:r>
              <a:rPr lang="en-US" b="0" dirty="0">
                <a:latin typeface="+mn-lt"/>
              </a:rPr>
              <a:t>Use the enlarger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0" dirty="0">
                <a:latin typeface="+mn-lt"/>
              </a:rPr>
              <a:t>The enlarger is what you use to produce photographic prints from your negatives</a:t>
            </a:r>
          </a:p>
        </p:txBody>
      </p:sp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49BDA9A6-A69F-4A9D-8C20-81F1F24CE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760" y="2786742"/>
            <a:ext cx="4664480" cy="398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70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 photography – developing process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4882FE4-58E2-4976-8949-E84B2C9ECD4B}"/>
              </a:ext>
            </a:extLst>
          </p:cNvPr>
          <p:cNvSpPr txBox="1">
            <a:spLocks/>
          </p:cNvSpPr>
          <p:nvPr/>
        </p:nvSpPr>
        <p:spPr>
          <a:xfrm>
            <a:off x="1258785" y="1716781"/>
            <a:ext cx="9674431" cy="12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Step 4: </a:t>
            </a:r>
            <a:r>
              <a:rPr lang="en-US" b="0" dirty="0">
                <a:latin typeface="+mn-lt"/>
              </a:rPr>
              <a:t>Develop prints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0" dirty="0">
                <a:latin typeface="+mn-lt"/>
              </a:rPr>
              <a:t>You’ll take your print from the enlarger and put it through a 3-step chemical process (developer, stop, fix) and a wash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0762837-8705-47B0-BEA1-65A6D2785739}"/>
              </a:ext>
            </a:extLst>
          </p:cNvPr>
          <p:cNvGrpSpPr/>
          <p:nvPr/>
        </p:nvGrpSpPr>
        <p:grpSpPr>
          <a:xfrm>
            <a:off x="706724" y="3429000"/>
            <a:ext cx="10778551" cy="2778394"/>
            <a:chOff x="467095" y="3374786"/>
            <a:chExt cx="10778551" cy="2778394"/>
          </a:xfrm>
        </p:grpSpPr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C741B344-82D1-4018-BE25-F1767A02F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54" t="14418" r="18453" b="40203"/>
            <a:stretch/>
          </p:blipFill>
          <p:spPr>
            <a:xfrm>
              <a:off x="6313428" y="4017815"/>
              <a:ext cx="4932218" cy="1492335"/>
            </a:xfrm>
            <a:prstGeom prst="rect">
              <a:avLst/>
            </a:prstGeom>
          </p:spPr>
        </p:pic>
        <p:pic>
          <p:nvPicPr>
            <p:cNvPr id="18" name="Picture 17" descr="A picture containing text, red, indoor&#10;&#10;Description automatically generated">
              <a:extLst>
                <a:ext uri="{FF2B5EF4-FFF2-40B4-BE49-F238E27FC236}">
                  <a16:creationId xmlns:a16="http://schemas.microsoft.com/office/drawing/2014/main" id="{30AC269F-C095-462A-B17E-F2CA0D3D7C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32"/>
            <a:stretch/>
          </p:blipFill>
          <p:spPr>
            <a:xfrm>
              <a:off x="467095" y="3374786"/>
              <a:ext cx="5206605" cy="2778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8733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 photography – developing process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4882FE4-58E2-4976-8949-E84B2C9ECD4B}"/>
              </a:ext>
            </a:extLst>
          </p:cNvPr>
          <p:cNvSpPr txBox="1">
            <a:spLocks/>
          </p:cNvSpPr>
          <p:nvPr/>
        </p:nvSpPr>
        <p:spPr>
          <a:xfrm>
            <a:off x="740229" y="3879788"/>
            <a:ext cx="5656612" cy="614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n-lt"/>
              </a:rPr>
              <a:t>Step 5: </a:t>
            </a:r>
            <a:r>
              <a:rPr lang="en-US" b="0" dirty="0">
                <a:latin typeface="+mn-lt"/>
              </a:rPr>
              <a:t>Hang your prints up to dry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CFF585DD-391F-4240-93D0-2AE95E942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81" y="1636110"/>
            <a:ext cx="3826575" cy="510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68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D5DBB45-3B73-41C2-BAE4-CB0E484D8A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3" b="30505"/>
          <a:stretch/>
        </p:blipFill>
        <p:spPr>
          <a:xfrm>
            <a:off x="2605639" y="2652743"/>
            <a:ext cx="6980722" cy="239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37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History | What is a camera?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FE202EF-BFFB-4BF5-8E67-D139EBD56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037" y="1858226"/>
            <a:ext cx="9429925" cy="114397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600" dirty="0"/>
              <a:t>Camera: </a:t>
            </a:r>
            <a:r>
              <a:rPr lang="en-US" sz="3600" b="0" dirty="0"/>
              <a:t>an optical instrument that captures a visual image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9C14FAB7-B8B4-4D10-B27C-52367AB176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1" b="9886"/>
          <a:stretch/>
        </p:blipFill>
        <p:spPr>
          <a:xfrm>
            <a:off x="2847430" y="3429000"/>
            <a:ext cx="6497140" cy="283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8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History | the first camera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AD2D767-21A1-4FB2-B47E-BC77ED998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6508"/>
            <a:ext cx="10515600" cy="4686366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Camera Obscura: </a:t>
            </a:r>
            <a:r>
              <a:rPr lang="en-US" b="0" dirty="0"/>
              <a:t>a darkened room, box, or tent with a small hole or lens at one side through which an image is projected onto a wall or table opposite the hole.</a:t>
            </a:r>
          </a:p>
          <a:p>
            <a:endParaRPr lang="en-US" dirty="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3DA8FD3E-E35E-4D55-8768-698D01AAD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01" y="3428999"/>
            <a:ext cx="5439528" cy="2820186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CEA50E16-24C9-4943-9ACF-B80FB541E3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6" b="2604"/>
          <a:stretch/>
        </p:blipFill>
        <p:spPr>
          <a:xfrm>
            <a:off x="7649492" y="3428999"/>
            <a:ext cx="3577100" cy="282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23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History | the first camera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AD2D767-21A1-4FB2-B47E-BC77ED998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39130"/>
            <a:ext cx="6700936" cy="274807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Century BCE – </a:t>
            </a:r>
            <a:r>
              <a:rPr lang="en-US" b="0" dirty="0"/>
              <a:t>the first written record of the camera obscura is found in the Chinese book </a:t>
            </a:r>
            <a:r>
              <a:rPr lang="en-US" b="0" i="1" dirty="0"/>
              <a:t>Mozi</a:t>
            </a:r>
            <a:r>
              <a:rPr lang="en-US" b="0" dirty="0"/>
              <a:t>. </a:t>
            </a:r>
          </a:p>
          <a:p>
            <a:pPr marL="0" indent="0" algn="just">
              <a:buNone/>
            </a:pPr>
            <a:endParaRPr lang="en-US" b="0" dirty="0"/>
          </a:p>
          <a:p>
            <a:pPr marL="0" indent="0" algn="just">
              <a:buNone/>
            </a:pPr>
            <a:r>
              <a:rPr lang="en-US" b="0" dirty="0"/>
              <a:t>This is the only known description of the camera obscura concept before the 11</a:t>
            </a:r>
            <a:r>
              <a:rPr lang="en-US" b="0" baseline="30000" dirty="0"/>
              <a:t>th</a:t>
            </a:r>
            <a:r>
              <a:rPr lang="en-US" b="0" dirty="0"/>
              <a:t> century.</a:t>
            </a:r>
          </a:p>
        </p:txBody>
      </p:sp>
      <p:pic>
        <p:nvPicPr>
          <p:cNvPr id="8" name="Picture 7" descr="A person with a mustache and a hat&#10;&#10;Description automatically generated with low confidence">
            <a:extLst>
              <a:ext uri="{FF2B5EF4-FFF2-40B4-BE49-F238E27FC236}">
                <a16:creationId xmlns:a16="http://schemas.microsoft.com/office/drawing/2014/main" id="{E42E178B-2138-426A-8A02-538DBD9ECC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"/>
          <a:stretch/>
        </p:blipFill>
        <p:spPr>
          <a:xfrm>
            <a:off x="7924799" y="2319597"/>
            <a:ext cx="3429000" cy="338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3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Camera History | evolution over time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AD2D767-21A1-4FB2-B47E-BC77ED998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4852" y="4692581"/>
            <a:ext cx="2988229" cy="19076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1826</a:t>
            </a:r>
          </a:p>
          <a:p>
            <a:pPr marL="0" indent="0" algn="ctr">
              <a:buNone/>
            </a:pPr>
            <a:r>
              <a:rPr lang="en-US" b="0" dirty="0"/>
              <a:t>first portable camera &amp; world’s first photograph</a:t>
            </a:r>
          </a:p>
          <a:p>
            <a:pPr marL="0" indent="0" algn="ctr">
              <a:buNone/>
            </a:pP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61C4C41-36E4-4BA3-905F-4C9D7EF12AD8}"/>
              </a:ext>
            </a:extLst>
          </p:cNvPr>
          <p:cNvGrpSpPr/>
          <p:nvPr/>
        </p:nvGrpSpPr>
        <p:grpSpPr>
          <a:xfrm>
            <a:off x="8160740" y="2198365"/>
            <a:ext cx="2988229" cy="4401878"/>
            <a:chOff x="8060072" y="2319597"/>
            <a:chExt cx="2988229" cy="4401878"/>
          </a:xfrm>
        </p:grpSpPr>
        <p:sp>
          <p:nvSpPr>
            <p:cNvPr id="8" name="Content Placeholder 1">
              <a:extLst>
                <a:ext uri="{FF2B5EF4-FFF2-40B4-BE49-F238E27FC236}">
                  <a16:creationId xmlns:a16="http://schemas.microsoft.com/office/drawing/2014/main" id="{2B477BF0-B77C-4261-8505-A869FEC73645}"/>
                </a:ext>
              </a:extLst>
            </p:cNvPr>
            <p:cNvSpPr txBox="1">
              <a:spLocks/>
            </p:cNvSpPr>
            <p:nvPr/>
          </p:nvSpPr>
          <p:spPr>
            <a:xfrm>
              <a:off x="8060072" y="4753197"/>
              <a:ext cx="2988229" cy="196827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1"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dirty="0"/>
                <a:t>1888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0" dirty="0"/>
                <a:t>Kodak sells first commercial camera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dirty="0"/>
            </a:p>
          </p:txBody>
        </p:sp>
        <p:pic>
          <p:nvPicPr>
            <p:cNvPr id="9" name="Picture 8" descr="A close-up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A9CBAA70-87C5-4292-8C78-1DD86FE95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175" y="2319597"/>
              <a:ext cx="2138785" cy="206722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CF88E-B852-4222-890C-7BD122981E55}"/>
              </a:ext>
            </a:extLst>
          </p:cNvPr>
          <p:cNvGrpSpPr/>
          <p:nvPr/>
        </p:nvGrpSpPr>
        <p:grpSpPr>
          <a:xfrm>
            <a:off x="938868" y="2137750"/>
            <a:ext cx="5501533" cy="2067802"/>
            <a:chOff x="838200" y="2258982"/>
            <a:chExt cx="5501533" cy="2067802"/>
          </a:xfrm>
        </p:grpSpPr>
        <p:pic>
          <p:nvPicPr>
            <p:cNvPr id="6" name="Picture 5" descr="A picture containing box, black, electronics&#10;&#10;Description automatically generated">
              <a:extLst>
                <a:ext uri="{FF2B5EF4-FFF2-40B4-BE49-F238E27FC236}">
                  <a16:creationId xmlns:a16="http://schemas.microsoft.com/office/drawing/2014/main" id="{8194C709-7160-4F82-9598-3431B7F74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392551"/>
              <a:ext cx="2259658" cy="1800665"/>
            </a:xfrm>
            <a:prstGeom prst="rect">
              <a:avLst/>
            </a:prstGeom>
          </p:spPr>
        </p:pic>
        <p:pic>
          <p:nvPicPr>
            <p:cNvPr id="12" name="Picture 11" descr="A picture containing text, outdoor, old, spring&#10;&#10;Description automatically generated">
              <a:extLst>
                <a:ext uri="{FF2B5EF4-FFF2-40B4-BE49-F238E27FC236}">
                  <a16:creationId xmlns:a16="http://schemas.microsoft.com/office/drawing/2014/main" id="{9E15F310-C527-4AFA-B917-6C81C4C52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7722" y="2258982"/>
              <a:ext cx="2862011" cy="20678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9231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History | evolution over time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AD2D767-21A1-4FB2-B47E-BC77ED998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9475" y="4480147"/>
            <a:ext cx="2988229" cy="19076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1948</a:t>
            </a:r>
          </a:p>
          <a:p>
            <a:pPr marL="0" indent="0" algn="ctr">
              <a:buNone/>
            </a:pPr>
            <a:r>
              <a:rPr lang="en-US" b="0" dirty="0"/>
              <a:t>Polaroid introduces first instant camera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B477BF0-B77C-4261-8505-A869FEC73645}"/>
              </a:ext>
            </a:extLst>
          </p:cNvPr>
          <p:cNvSpPr txBox="1">
            <a:spLocks/>
          </p:cNvSpPr>
          <p:nvPr/>
        </p:nvSpPr>
        <p:spPr>
          <a:xfrm>
            <a:off x="1909379" y="4524596"/>
            <a:ext cx="2988229" cy="19682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1930s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0" dirty="0"/>
              <a:t>The first 35mm SLR cameras were being developed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7" name="Picture 6" descr="A close-up of a sewing machine&#10;&#10;Description automatically generated with low confidence">
            <a:extLst>
              <a:ext uri="{FF2B5EF4-FFF2-40B4-BE49-F238E27FC236}">
                <a16:creationId xmlns:a16="http://schemas.microsoft.com/office/drawing/2014/main" id="{51562928-8F7B-4C37-B9B2-858EC1BD3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43" y="1827883"/>
            <a:ext cx="2843388" cy="2490808"/>
          </a:xfrm>
          <a:prstGeom prst="rect">
            <a:avLst/>
          </a:prstGeom>
        </p:spPr>
      </p:pic>
      <p:pic>
        <p:nvPicPr>
          <p:cNvPr id="11" name="Picture 10" descr="A close-up of a camera&#10;&#10;Description automatically generated">
            <a:extLst>
              <a:ext uri="{FF2B5EF4-FFF2-40B4-BE49-F238E27FC236}">
                <a16:creationId xmlns:a16="http://schemas.microsoft.com/office/drawing/2014/main" id="{4E414379-D552-41AD-BE46-1127EE28F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96" y="1872332"/>
            <a:ext cx="3358393" cy="249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1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FD0FB-9DBD-4DA5-9DA5-A62C5BAD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A91D8-15AC-413A-9C38-B9C61A7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History | evolution over time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AD2D767-21A1-4FB2-B47E-BC77ED998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0775" y="4480147"/>
            <a:ext cx="3606123" cy="19076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1999</a:t>
            </a:r>
          </a:p>
          <a:p>
            <a:pPr marL="0" indent="0" algn="ctr">
              <a:buNone/>
            </a:pPr>
            <a:r>
              <a:rPr lang="en-US" b="0" dirty="0"/>
              <a:t>Kyocera released the first commercial camera phone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B477BF0-B77C-4261-8505-A869FEC73645}"/>
              </a:ext>
            </a:extLst>
          </p:cNvPr>
          <p:cNvSpPr txBox="1">
            <a:spLocks/>
          </p:cNvSpPr>
          <p:nvPr/>
        </p:nvSpPr>
        <p:spPr>
          <a:xfrm>
            <a:off x="1476563" y="4480147"/>
            <a:ext cx="3853858" cy="1968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1991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0" dirty="0"/>
              <a:t>Kodak launched the first digital camera available to the public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62928-8F7B-4C37-B9B2-858EC1BD3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0762" y="1872332"/>
            <a:ext cx="4428105" cy="2490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414379-D552-41AD-BE46-1127EE28F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7704" y="1872332"/>
            <a:ext cx="2251577" cy="249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90075"/>
      </p:ext>
    </p:extLst>
  </p:cSld>
  <p:clrMapOvr>
    <a:masterClrMapping/>
  </p:clrMapOvr>
</p:sld>
</file>

<file path=ppt/theme/theme1.xml><?xml version="1.0" encoding="utf-8"?>
<a:theme xmlns:a="http://schemas.openxmlformats.org/drawingml/2006/main" name="One Energy Presenta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8D6C9821-A175-4749-AA5E-47A9349046E1}" vid="{3C5D64F5-1030-4299-AA3F-9E0B8CB8EA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Camera History and Basics</Template>
  <TotalTime>356</TotalTime>
  <Words>782</Words>
  <Application>Microsoft Office PowerPoint</Application>
  <PresentationFormat>Widescreen</PresentationFormat>
  <Paragraphs>158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Century Gothic</vt:lpstr>
      <vt:lpstr>Palatino Linotype</vt:lpstr>
      <vt:lpstr>One Energy Presentations</vt:lpstr>
      <vt:lpstr>PowerPoint Presentation</vt:lpstr>
      <vt:lpstr>OVERVIEW</vt:lpstr>
      <vt:lpstr>Camera History</vt:lpstr>
      <vt:lpstr>Camera History | What is a camera?</vt:lpstr>
      <vt:lpstr>Camera History | the first camera</vt:lpstr>
      <vt:lpstr>Camera History | the first camera</vt:lpstr>
      <vt:lpstr>Camera History | evolution over time</vt:lpstr>
      <vt:lpstr>Camera History | evolution over time</vt:lpstr>
      <vt:lpstr>Camera History | evolution over time</vt:lpstr>
      <vt:lpstr>Camera History | The modern camera</vt:lpstr>
      <vt:lpstr>Photography Basics</vt:lpstr>
      <vt:lpstr>Photography Basics | exposure</vt:lpstr>
      <vt:lpstr>Photography Basics | exposure</vt:lpstr>
      <vt:lpstr>Photography Basics | exposure</vt:lpstr>
      <vt:lpstr>Photography Basics | exposure</vt:lpstr>
      <vt:lpstr>Photography Basics | ISO</vt:lpstr>
      <vt:lpstr>Photography Basics | ISO</vt:lpstr>
      <vt:lpstr>Photography Basics | ISO</vt:lpstr>
      <vt:lpstr>Photography Basics | ISO</vt:lpstr>
      <vt:lpstr>Photography Basics | shutter speed</vt:lpstr>
      <vt:lpstr>Photography Basics | Shutter speed</vt:lpstr>
      <vt:lpstr>Photography Basics | Shutter speed</vt:lpstr>
      <vt:lpstr>Photography Basics | aperture</vt:lpstr>
      <vt:lpstr>Photography Basics | aperture</vt:lpstr>
      <vt:lpstr>Photography Basics | aperture</vt:lpstr>
      <vt:lpstr>Film photography</vt:lpstr>
      <vt:lpstr>Film photography – necessary equipment</vt:lpstr>
      <vt:lpstr>Film photography – developing process</vt:lpstr>
      <vt:lpstr>Film photography – Developing process</vt:lpstr>
      <vt:lpstr>Film photography – developing process</vt:lpstr>
      <vt:lpstr>Film photography – developing process</vt:lpstr>
      <vt:lpstr>Film photography – developing process</vt:lpstr>
      <vt:lpstr>Film photography – developing process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Hank Doster</dc:creator>
  <cp:lastModifiedBy>Hank Doster</cp:lastModifiedBy>
  <cp:revision>59</cp:revision>
  <cp:lastPrinted>2017-03-15T21:18:02Z</cp:lastPrinted>
  <dcterms:created xsi:type="dcterms:W3CDTF">2021-07-05T15:54:46Z</dcterms:created>
  <dcterms:modified xsi:type="dcterms:W3CDTF">2021-07-06T14:49:01Z</dcterms:modified>
</cp:coreProperties>
</file>