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2"/>
  </p:notesMasterIdLst>
  <p:sldIdLst>
    <p:sldId id="258" r:id="rId2"/>
    <p:sldId id="261" r:id="rId3"/>
    <p:sldId id="268" r:id="rId4"/>
    <p:sldId id="265" r:id="rId5"/>
    <p:sldId id="264" r:id="rId6"/>
    <p:sldId id="263" r:id="rId7"/>
    <p:sldId id="260" r:id="rId8"/>
    <p:sldId id="262" r:id="rId9"/>
    <p:sldId id="267" r:id="rId10"/>
    <p:sldId id="266" r:id="rId11"/>
  </p:sldIdLst>
  <p:sldSz cx="12192000" cy="6858000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323B8DED-EBA2-4766-908C-A1784D07535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320F8B05-337B-4454-B558-930237D0D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7" b="9286"/>
          <a:stretch/>
        </p:blipFill>
        <p:spPr>
          <a:xfrm>
            <a:off x="0" y="-1"/>
            <a:ext cx="12204752" cy="568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24" y="264829"/>
            <a:ext cx="2230166" cy="1415927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825" y="5780384"/>
            <a:ext cx="9105899" cy="829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13233" y="5836809"/>
            <a:ext cx="284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6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12385 Township Rd</a:t>
            </a:r>
            <a:r>
              <a:rPr lang="en-US" sz="800" b="1" baseline="0" dirty="0">
                <a:solidFill>
                  <a:schemeClr val="tx1"/>
                </a:solidFill>
                <a:latin typeface="Palatino Linotype" panose="02040502050505030304" pitchFamily="18" charset="0"/>
              </a:rPr>
              <a:t> 215 | PO Box 894</a:t>
            </a:r>
          </a:p>
          <a:p>
            <a:pPr marL="0" marR="0" lvl="0" indent="0" algn="l" defTabSz="66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baseline="0" dirty="0">
                <a:solidFill>
                  <a:schemeClr val="tx1"/>
                </a:solidFill>
                <a:latin typeface="Palatino Linotype" panose="02040502050505030304" pitchFamily="18" charset="0"/>
              </a:rPr>
              <a:t>Findlay, Ohio 45840</a:t>
            </a:r>
          </a:p>
          <a:p>
            <a:pPr marL="0" marR="0" lvl="0" indent="0" algn="l" defTabSz="66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877-298-5853</a:t>
            </a:r>
            <a:r>
              <a:rPr lang="en-US" sz="800" b="1" kern="1200" baseline="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 | </a:t>
            </a:r>
            <a:r>
              <a:rPr lang="en-US" sz="800" b="1" kern="120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www.oneenergy.com</a:t>
            </a:r>
          </a:p>
        </p:txBody>
      </p:sp>
      <p:cxnSp>
        <p:nvCxnSpPr>
          <p:cNvPr id="3" name="Straight Connector 2"/>
          <p:cNvCxnSpPr>
            <a:cxnSpLocks/>
          </p:cNvCxnSpPr>
          <p:nvPr userDrawn="1"/>
        </p:nvCxnSpPr>
        <p:spPr>
          <a:xfrm>
            <a:off x="9314339" y="5895577"/>
            <a:ext cx="0" cy="714055"/>
          </a:xfrm>
          <a:prstGeom prst="line">
            <a:avLst/>
          </a:prstGeom>
          <a:ln w="19050">
            <a:solidFill>
              <a:srgbClr val="004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18544-6038-4E55-83AB-2BDF38AC18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13233" y="6252604"/>
            <a:ext cx="2841625" cy="328264"/>
          </a:xfrm>
          <a:prstGeom prst="rect">
            <a:avLst/>
          </a:prstGeom>
        </p:spPr>
        <p:txBody>
          <a:bodyPr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>
                <a:latin typeface="Palatino Linotype" panose="02040502050505030304" pitchFamily="18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319531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F9F6BC-BD2C-480D-AE7A-AC0D1779272C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5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741A1-E075-4A77-8317-1C6D1E49FF66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99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C7A17-4B7D-4D6E-B9C2-D28203B9BD80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96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1" y="1371602"/>
            <a:ext cx="12192000" cy="5486399"/>
            <a:chOff x="0" y="1371601"/>
            <a:chExt cx="12192000" cy="548639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59" r="73275" b="953"/>
            <a:stretch/>
          </p:blipFill>
          <p:spPr>
            <a:xfrm>
              <a:off x="0" y="1371601"/>
              <a:ext cx="2531644" cy="54863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7" t="78760"/>
            <a:stretch/>
          </p:blipFill>
          <p:spPr>
            <a:xfrm>
              <a:off x="2474284" y="4750654"/>
              <a:ext cx="9717716" cy="210734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2474284" y="1371601"/>
              <a:ext cx="9717716" cy="3379053"/>
            </a:xfrm>
            <a:prstGeom prst="rect">
              <a:avLst/>
            </a:prstGeom>
            <a:solidFill>
              <a:srgbClr val="00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10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527" y="84632"/>
            <a:ext cx="1808767" cy="114838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651836" y="2299018"/>
            <a:ext cx="7419975" cy="931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bg1"/>
                </a:solidFill>
                <a:latin typeface="+mj-lt"/>
              </a:defRPr>
            </a:lvl1pPr>
            <a:lvl2pPr>
              <a:defRPr b="1" cap="all" baseline="0">
                <a:solidFill>
                  <a:schemeClr val="bg1"/>
                </a:solidFill>
                <a:latin typeface="+mj-lt"/>
              </a:defRPr>
            </a:lvl2pPr>
            <a:lvl3pPr>
              <a:defRPr b="1" cap="all" baseline="0">
                <a:solidFill>
                  <a:schemeClr val="bg1"/>
                </a:solidFill>
                <a:latin typeface="+mj-lt"/>
              </a:defRPr>
            </a:lvl3pPr>
            <a:lvl4pPr>
              <a:defRPr b="1" cap="all" baseline="0">
                <a:solidFill>
                  <a:schemeClr val="bg1"/>
                </a:solidFill>
                <a:latin typeface="+mj-lt"/>
              </a:defRPr>
            </a:lvl4pPr>
            <a:lvl5pPr>
              <a:defRPr b="1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5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037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0E1AD1-8C34-4217-B81B-B9ABC8BB3121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7" y="365128"/>
            <a:ext cx="9629503" cy="7872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544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037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0E1AD1-8C34-4217-B81B-B9ABC8BB3121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7" y="365128"/>
            <a:ext cx="9629503" cy="44477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24296" y="809899"/>
            <a:ext cx="9629503" cy="4175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41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6832" y="365125"/>
            <a:ext cx="9636967" cy="763879"/>
          </a:xfrm>
          <a:prstGeom prst="rect">
            <a:avLst/>
          </a:prstGeom>
        </p:spPr>
        <p:txBody>
          <a:bodyPr/>
          <a:lstStyle>
            <a:lvl1pPr algn="r">
              <a:defRPr sz="3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0E1AD1-8C34-4217-B81B-B9ABC8BB3121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0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33E46F-87FE-46F2-961E-ECA482E6E173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6523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DA33A-E54C-442D-9186-352CD1C3D61D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6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A9B29F-4592-471E-BAC3-27AE3182B56C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1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6BD660-C672-4606-9D09-165DFF4FC29C}" type="datetime1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4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463DC-FC82-4ED9-AC86-9975A7C3DDCC}" type="datetime1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DF9001-50EA-470E-A2C4-93317094E12C}" type="datetime1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3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C09D4-84DB-4B78-AF1D-B934C8797209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9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>
            <a:extLst>
              <a:ext uri="{FF2B5EF4-FFF2-40B4-BE49-F238E27FC236}">
                <a16:creationId xmlns:a16="http://schemas.microsoft.com/office/drawing/2014/main" id="{E925A04D-FFC3-41E8-A65A-0DA93D647F8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1" y="1346954"/>
            <a:ext cx="12192000" cy="53951"/>
          </a:xfrm>
          <a:prstGeom prst="rect">
            <a:avLst/>
          </a:prstGeom>
          <a:solidFill>
            <a:srgbClr val="004A8B"/>
          </a:solidFill>
          <a:ln>
            <a:noFill/>
          </a:ln>
          <a:effectLst/>
        </p:spPr>
        <p:txBody>
          <a:bodyPr vert="horz" wrap="square" lIns="19977" tIns="19977" rIns="19977" bIns="19977" numCol="1" anchor="t" anchorCtr="0" compatLnSpc="1">
            <a:prstTxWarp prst="textNoShape">
              <a:avLst/>
            </a:prstTxWarp>
          </a:bodyPr>
          <a:lstStyle/>
          <a:p>
            <a:endParaRPr lang="en-US" sz="983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84D5C5-A93C-448B-A59D-87FD2E2F8F8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6"/>
            <a:ext cx="789492" cy="773474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270F08E-6621-467B-946F-E5746046A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F40E1AD1-8C34-4217-B81B-B9ABC8BB3121}" type="datetime1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2A86FF8-ED9A-40E0-B7F7-94183140F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Palatino Linotype" panose="0204050205050503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290CC94-2CD6-4679-87E2-1EF7B7DD2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Palatino Linotype" panose="02040502050505030304" pitchFamily="18" charset="0"/>
              </a:defRPr>
            </a:lvl1pPr>
          </a:lstStyle>
          <a:p>
            <a:fld id="{4EC93DFA-70F6-4220-86AB-AD3183C08C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4E28BD79-2F4A-4B3C-A60F-F0711422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056" y="365125"/>
            <a:ext cx="9364743" cy="773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D744C55-5E63-434E-809C-34036DDB3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6" r:id="rId2"/>
    <p:sldLayoutId id="2147483675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49" r:id="rId13"/>
    <p:sldLayoutId id="2147483650" r:id="rId14"/>
    <p:sldLayoutId id="2147483661" r:id="rId15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B4AD9B-AE52-4063-8B3D-786BCCAC4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232" y="6354666"/>
            <a:ext cx="1955952" cy="4616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00" b="1" dirty="0">
                <a:latin typeface="Century Gothic" panose="020B0502020202020204" pitchFamily="34" charset="0"/>
              </a:rPr>
              <a:t>Tyler Yannuzzi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00" b="1" dirty="0">
                <a:latin typeface="Century Gothic" panose="020B0502020202020204" pitchFamily="34" charset="0"/>
              </a:rPr>
              <a:t>10/24/2023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8558D5-E54E-48D1-80CF-F4419F2983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7" b="9286"/>
          <a:stretch/>
        </p:blipFill>
        <p:spPr>
          <a:xfrm>
            <a:off x="0" y="-1"/>
            <a:ext cx="12204752" cy="5686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58AE6C-84AA-45CB-8EB4-EDFAF2334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24" y="264829"/>
            <a:ext cx="2230166" cy="1415927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BE07608-9446-4B1A-B265-1752D2DA8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" y="5780384"/>
            <a:ext cx="9105899" cy="829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Hancock County Volunteering 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F65DE0-E19C-47B6-9CEF-10E73CED6896}"/>
              </a:ext>
            </a:extLst>
          </p:cNvPr>
          <p:cNvSpPr txBox="1"/>
          <p:nvPr/>
        </p:nvSpPr>
        <p:spPr>
          <a:xfrm>
            <a:off x="9313232" y="5911281"/>
            <a:ext cx="293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6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tx1"/>
                </a:solidFill>
                <a:latin typeface="+mn-lt"/>
              </a:rPr>
              <a:t>12385 Township Rd</a:t>
            </a:r>
            <a:r>
              <a:rPr lang="en-US" sz="800" b="1" baseline="0" dirty="0">
                <a:solidFill>
                  <a:schemeClr val="tx1"/>
                </a:solidFill>
                <a:latin typeface="+mn-lt"/>
              </a:rPr>
              <a:t> 215 | PO Box 894</a:t>
            </a:r>
          </a:p>
          <a:p>
            <a:pPr marL="0" marR="0" lvl="0" indent="0" algn="l" defTabSz="66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baseline="0" dirty="0">
                <a:solidFill>
                  <a:schemeClr val="tx1"/>
                </a:solidFill>
                <a:latin typeface="+mn-lt"/>
              </a:rPr>
              <a:t>Findlay, Ohio 45840</a:t>
            </a:r>
          </a:p>
          <a:p>
            <a:pPr marL="0" marR="0" lvl="0" indent="0" algn="l" defTabSz="66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877-298-5853</a:t>
            </a:r>
            <a:r>
              <a:rPr lang="en-US" sz="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en-US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www.oneenergy.com</a:t>
            </a:r>
            <a:endParaRPr lang="en-US" sz="8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B0C644-A3F8-4631-A9FE-658609EA3C25}"/>
              </a:ext>
            </a:extLst>
          </p:cNvPr>
          <p:cNvCxnSpPr>
            <a:cxnSpLocks/>
          </p:cNvCxnSpPr>
          <p:nvPr/>
        </p:nvCxnSpPr>
        <p:spPr>
          <a:xfrm>
            <a:off x="9314339" y="5895577"/>
            <a:ext cx="0" cy="714055"/>
          </a:xfrm>
          <a:prstGeom prst="line">
            <a:avLst/>
          </a:prstGeom>
          <a:ln w="19050">
            <a:solidFill>
              <a:srgbClr val="004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05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A4B066-9993-40EE-975E-D8EA69FF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“Opportunity/ Organization title”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7D6A33-8724-449C-AB3C-37D4EB35A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Mission of opportunity or organization</a:t>
            </a:r>
          </a:p>
          <a:p>
            <a:pPr>
              <a:spcAft>
                <a:spcPts val="1200"/>
              </a:spcAft>
            </a:pPr>
            <a:r>
              <a:rPr lang="en-US" dirty="0"/>
              <a:t>Role:</a:t>
            </a:r>
          </a:p>
          <a:p>
            <a:pPr>
              <a:spcAft>
                <a:spcPts val="1200"/>
              </a:spcAft>
            </a:pPr>
            <a:r>
              <a:rPr lang="en-US" dirty="0"/>
              <a:t>Responsibilities</a:t>
            </a:r>
          </a:p>
          <a:p>
            <a:pPr>
              <a:spcAft>
                <a:spcPts val="1200"/>
              </a:spcAft>
            </a:pPr>
            <a:r>
              <a:rPr lang="en-US" dirty="0"/>
              <a:t>…</a:t>
            </a:r>
          </a:p>
          <a:p>
            <a:pPr>
              <a:spcAft>
                <a:spcPts val="1200"/>
              </a:spcAft>
            </a:pPr>
            <a:r>
              <a:rPr lang="en-US" dirty="0"/>
              <a:t>Contact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518757-666F-4F44-A295-4E612362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A4B066-9993-40EE-975E-D8EA69FF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Hancock Park District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7D6A33-8724-449C-AB3C-37D4EB35A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Improvement, beautification, and maintenance</a:t>
            </a:r>
          </a:p>
          <a:p>
            <a:pPr>
              <a:spcAft>
                <a:spcPts val="1200"/>
              </a:spcAft>
            </a:pPr>
            <a:r>
              <a:rPr lang="en-US" dirty="0"/>
              <a:t>Role: Volunteer</a:t>
            </a:r>
          </a:p>
          <a:p>
            <a:pPr>
              <a:spcAft>
                <a:spcPts val="1200"/>
              </a:spcAft>
            </a:pPr>
            <a:r>
              <a:rPr lang="en-US" dirty="0"/>
              <a:t>Responsibilities are skill dependent</a:t>
            </a:r>
          </a:p>
          <a:p>
            <a:pPr>
              <a:spcAft>
                <a:spcPts val="1200"/>
              </a:spcAft>
            </a:pPr>
            <a:r>
              <a:rPr lang="en-US" dirty="0"/>
              <a:t>Including carpentry, teaching, and art projects</a:t>
            </a:r>
          </a:p>
          <a:p>
            <a:pPr>
              <a:spcAft>
                <a:spcPts val="1200"/>
              </a:spcAft>
            </a:pPr>
            <a:r>
              <a:rPr lang="en-US" dirty="0"/>
              <a:t>Online application center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518757-666F-4F44-A295-4E612362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E01F68-71CC-B560-3557-41EE1EEF2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343" y="1059992"/>
            <a:ext cx="2601474" cy="3095754"/>
          </a:xfrm>
          <a:prstGeom prst="rect">
            <a:avLst/>
          </a:prstGeom>
        </p:spPr>
      </p:pic>
      <p:pic>
        <p:nvPicPr>
          <p:cNvPr id="7" name="Picture 6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C53D5439-FD5C-9C35-E037-B4DEE01FE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0" y="4335133"/>
            <a:ext cx="1965387" cy="195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A4B066-9993-40EE-975E-D8EA69FF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Children's Mentoring Connection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7D6A33-8724-449C-AB3C-37D4EB35A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Local big brother, big sister program (various mentoring styles)</a:t>
            </a:r>
          </a:p>
          <a:p>
            <a:pPr>
              <a:spcAft>
                <a:spcPts val="1200"/>
              </a:spcAft>
            </a:pPr>
            <a:r>
              <a:rPr lang="en-US" dirty="0"/>
              <a:t>Role: Mentor</a:t>
            </a:r>
          </a:p>
          <a:p>
            <a:pPr>
              <a:spcAft>
                <a:spcPts val="1200"/>
              </a:spcAft>
            </a:pPr>
            <a:r>
              <a:rPr lang="en-US" dirty="0"/>
              <a:t>Mentorship and maintaining consist contact</a:t>
            </a:r>
          </a:p>
          <a:p>
            <a:pPr>
              <a:spcAft>
                <a:spcPts val="1200"/>
              </a:spcAft>
            </a:pPr>
            <a:r>
              <a:rPr lang="en-US" dirty="0"/>
              <a:t>Engagement as a positive role model</a:t>
            </a:r>
          </a:p>
          <a:p>
            <a:pPr>
              <a:spcAft>
                <a:spcPts val="1200"/>
              </a:spcAft>
            </a:pPr>
            <a:r>
              <a:rPr lang="en-US" dirty="0"/>
              <a:t>Individual training/ education</a:t>
            </a:r>
          </a:p>
          <a:p>
            <a:pPr>
              <a:spcAft>
                <a:spcPts val="1200"/>
              </a:spcAft>
            </a:pPr>
            <a:r>
              <a:rPr lang="en-US" dirty="0"/>
              <a:t>Online interest form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518757-666F-4F44-A295-4E612362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E2615-C380-EDB9-E5B2-BE746145C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217" y="4324561"/>
            <a:ext cx="5327002" cy="1942095"/>
          </a:xfrm>
          <a:prstGeom prst="rect">
            <a:avLst/>
          </a:prstGeom>
        </p:spPr>
      </p:pic>
      <p:pic>
        <p:nvPicPr>
          <p:cNvPr id="7" name="Picture 6" descr="A qr code with a few squares&#10;&#10;Description automatically generated">
            <a:extLst>
              <a:ext uri="{FF2B5EF4-FFF2-40B4-BE49-F238E27FC236}">
                <a16:creationId xmlns:a16="http://schemas.microsoft.com/office/drawing/2014/main" id="{7C6F94E2-F996-BF54-930B-95C448C45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43" y="2456443"/>
            <a:ext cx="1878762" cy="186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8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A4B066-9993-40EE-975E-D8EA69FF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Findlay - Hancock County Public Library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7D6A33-8724-449C-AB3C-37D4EB35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5240"/>
            <a:ext cx="10515600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Read for Life program </a:t>
            </a:r>
            <a:r>
              <a:rPr lang="en-US" dirty="0">
                <a:sym typeface="Wingdings" panose="05000000000000000000" pitchFamily="2" charset="2"/>
              </a:rPr>
              <a:t> Improving adult literacy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Role: Tutor</a:t>
            </a:r>
          </a:p>
          <a:p>
            <a:pPr>
              <a:spcAft>
                <a:spcPts val="1200"/>
              </a:spcAft>
            </a:pPr>
            <a:r>
              <a:rPr lang="en-US" dirty="0"/>
              <a:t>Educational support: reading, math, writing</a:t>
            </a:r>
          </a:p>
          <a:p>
            <a:pPr>
              <a:spcAft>
                <a:spcPts val="1200"/>
              </a:spcAft>
            </a:pPr>
            <a:r>
              <a:rPr lang="en-US" dirty="0"/>
              <a:t>Assistance with GED and citizenship</a:t>
            </a:r>
          </a:p>
          <a:p>
            <a:pPr>
              <a:spcAft>
                <a:spcPts val="1200"/>
              </a:spcAft>
            </a:pPr>
            <a:r>
              <a:rPr lang="en-US" dirty="0"/>
              <a:t>readforlife@findlaylibrary.org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518757-666F-4F44-A295-4E612362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3E6AB1-3CBB-7169-E2E4-30AE24326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889" y="4735901"/>
            <a:ext cx="5595635" cy="131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4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A4B066-9993-40EE-975E-D8EA69FF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Alliance on Mental Illness (NAMI) Hancock Co.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7D6A33-8724-449C-AB3C-37D4EB35A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Promoting mental health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education, support, and advocacy!</a:t>
            </a:r>
          </a:p>
          <a:p>
            <a:pPr>
              <a:spcAft>
                <a:spcPts val="1200"/>
              </a:spcAft>
            </a:pPr>
            <a:r>
              <a:rPr lang="en-US" dirty="0"/>
              <a:t>Role: Volunteer</a:t>
            </a:r>
          </a:p>
          <a:p>
            <a:pPr>
              <a:spcAft>
                <a:spcPts val="1200"/>
              </a:spcAft>
            </a:pPr>
            <a:r>
              <a:rPr lang="en-US" dirty="0"/>
              <a:t>Event help or committee service</a:t>
            </a:r>
          </a:p>
          <a:p>
            <a:pPr>
              <a:spcAft>
                <a:spcPts val="1200"/>
              </a:spcAft>
            </a:pPr>
            <a:r>
              <a:rPr lang="en-US" dirty="0"/>
              <a:t>Facilitate support groups/classes</a:t>
            </a:r>
          </a:p>
          <a:p>
            <a:pPr>
              <a:spcAft>
                <a:spcPts val="1200"/>
              </a:spcAft>
            </a:pPr>
            <a:r>
              <a:rPr lang="en-US" dirty="0"/>
              <a:t>Online application center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518757-666F-4F44-A295-4E612362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B20661-E5FC-9C1C-89CF-34126D5F4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459" y="3097474"/>
            <a:ext cx="2622289" cy="2622289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619CF3F-F5C4-A0D5-DD78-9A0EDFB15F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>
          <a:xfrm>
            <a:off x="9752458" y="3273725"/>
            <a:ext cx="2199417" cy="215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5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A4B066-9993-40EE-975E-D8EA69FF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 Ohio Food Bank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7D6A33-8724-449C-AB3C-37D4EB35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04" y="1847985"/>
            <a:ext cx="10515600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Largest regional food bank serving Hancock and more</a:t>
            </a:r>
          </a:p>
          <a:p>
            <a:pPr>
              <a:spcAft>
                <a:spcPts val="1200"/>
              </a:spcAft>
            </a:pPr>
            <a:r>
              <a:rPr lang="en-US" dirty="0"/>
              <a:t>Role: Volunteer</a:t>
            </a:r>
          </a:p>
          <a:p>
            <a:pPr>
              <a:spcAft>
                <a:spcPts val="1200"/>
              </a:spcAft>
            </a:pPr>
            <a:r>
              <a:rPr lang="en-US" dirty="0"/>
              <a:t>Sort, process, and package food for distribution</a:t>
            </a:r>
          </a:p>
          <a:p>
            <a:pPr>
              <a:spcAft>
                <a:spcPts val="1200"/>
              </a:spcAft>
            </a:pPr>
            <a:r>
              <a:rPr lang="en-US" dirty="0"/>
              <a:t>Office skills/ specialty skills applicable</a:t>
            </a:r>
          </a:p>
          <a:p>
            <a:pPr>
              <a:spcAft>
                <a:spcPts val="1200"/>
              </a:spcAft>
            </a:pPr>
            <a:r>
              <a:rPr lang="en-US" dirty="0"/>
              <a:t>Groups welcomed with advanced notice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518757-666F-4F44-A295-4E612362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B77BB4-939A-4EFE-15FA-F7847E699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365" y="3130905"/>
            <a:ext cx="2462850" cy="1260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5DE2EE-1852-47C4-6040-035AEF4CF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365" y="1564442"/>
            <a:ext cx="2462850" cy="13545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ED34B4-C739-5A0F-51A5-87FF349128B5}"/>
              </a:ext>
            </a:extLst>
          </p:cNvPr>
          <p:cNvSpPr/>
          <p:nvPr/>
        </p:nvSpPr>
        <p:spPr>
          <a:xfrm>
            <a:off x="10134951" y="2915339"/>
            <a:ext cx="4732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noFill/>
                  <a:prstDash val="solid"/>
                </a:ln>
                <a:solidFill>
                  <a:schemeClr val="accent2"/>
                </a:solidFill>
                <a:effectLst/>
              </a:rPr>
              <a:t>&amp;</a:t>
            </a:r>
          </a:p>
        </p:txBody>
      </p:sp>
      <p:pic>
        <p:nvPicPr>
          <p:cNvPr id="9" name="Picture 8" descr="A qr code with a black and white background&#10;&#10;Description automatically generated">
            <a:extLst>
              <a:ext uri="{FF2B5EF4-FFF2-40B4-BE49-F238E27FC236}">
                <a16:creationId xmlns:a16="http://schemas.microsoft.com/office/drawing/2014/main" id="{53C40BC3-5F93-63D3-A8F3-D017D88D6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189" y="4603372"/>
            <a:ext cx="1966821" cy="195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A4B066-9993-40EE-975E-D8EA69FF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Habitat for Humanity - Findlay ReStore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7D6A33-8724-449C-AB3C-37D4EB35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188" y="1595351"/>
            <a:ext cx="8814759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Restoring and Reusing household necessities and comforts  </a:t>
            </a:r>
          </a:p>
          <a:p>
            <a:pPr>
              <a:spcAft>
                <a:spcPts val="1200"/>
              </a:spcAft>
            </a:pPr>
            <a:r>
              <a:rPr lang="en-US" dirty="0"/>
              <a:t>Role: Volunteer</a:t>
            </a:r>
          </a:p>
          <a:p>
            <a:pPr>
              <a:spcAft>
                <a:spcPts val="1200"/>
              </a:spcAft>
            </a:pPr>
            <a:r>
              <a:rPr lang="en-US" dirty="0"/>
              <a:t>Tuesday’s 6-8pm</a:t>
            </a:r>
          </a:p>
          <a:p>
            <a:pPr>
              <a:spcAft>
                <a:spcPts val="1200"/>
              </a:spcAft>
            </a:pPr>
            <a:r>
              <a:rPr lang="en-US" dirty="0"/>
              <a:t>Clean, sort, and stage donations</a:t>
            </a:r>
          </a:p>
          <a:p>
            <a:pPr>
              <a:spcAft>
                <a:spcPts val="1200"/>
              </a:spcAft>
            </a:pPr>
            <a:r>
              <a:rPr lang="en-US" dirty="0"/>
              <a:t>Select times you are available a month in advance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518757-666F-4F44-A295-4E612362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E936DC-F696-0621-DC4E-711067F1D3D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4794" y="5196277"/>
            <a:ext cx="9169879" cy="1500825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C8C1AA0-4CCD-A4F5-1177-9F2A8D9E4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352" y="2317421"/>
            <a:ext cx="2150642" cy="215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8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A4B066-9993-40EE-975E-D8EA69FF3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United Way of Hancock County - Volunteers United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7D6A33-8724-449C-AB3C-37D4EB35A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661" y="1825625"/>
            <a:ext cx="6010470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Facilitate the process of finding diverse volunteer opportunities </a:t>
            </a:r>
          </a:p>
          <a:p>
            <a:pPr>
              <a:spcAft>
                <a:spcPts val="1200"/>
              </a:spcAft>
            </a:pPr>
            <a:r>
              <a:rPr lang="en-US" dirty="0"/>
              <a:t>Role: Volunteer Seeker</a:t>
            </a:r>
          </a:p>
          <a:p>
            <a:pPr>
              <a:spcAft>
                <a:spcPts val="1200"/>
              </a:spcAft>
            </a:pPr>
            <a:r>
              <a:rPr lang="en-US" dirty="0"/>
              <a:t>Match program to align volunteer’s skills and interests </a:t>
            </a:r>
          </a:p>
          <a:p>
            <a:pPr>
              <a:spcAft>
                <a:spcPts val="1200"/>
              </a:spcAft>
            </a:pPr>
            <a:r>
              <a:rPr lang="en-US" dirty="0"/>
              <a:t>Registration form online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A36DB7-BA2C-D975-8E8A-98A8DDBD4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575" y="1581971"/>
            <a:ext cx="5181600" cy="2189226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518757-666F-4F44-A295-4E612362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EC93DFA-70F6-4220-86AB-AD3183C08C91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7" name="Picture 6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5A588564-DB84-04B7-90B4-F067D1D15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75" y="3942406"/>
            <a:ext cx="2579534" cy="255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4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B4AD9B-AE52-4063-8B3D-786BCCAC4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232" y="6354666"/>
            <a:ext cx="1955952" cy="4616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00" b="1" dirty="0">
                <a:latin typeface="Century Gothic" panose="020B0502020202020204" pitchFamily="34" charset="0"/>
              </a:rPr>
              <a:t>Tyler Yannuzzi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00" b="1" dirty="0">
                <a:latin typeface="Century Gothic" panose="020B0502020202020204" pitchFamily="34" charset="0"/>
              </a:rPr>
              <a:t>10/24/2023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8558D5-E54E-48D1-80CF-F4419F2983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7" b="9286"/>
          <a:stretch/>
        </p:blipFill>
        <p:spPr>
          <a:xfrm>
            <a:off x="0" y="-1"/>
            <a:ext cx="12204752" cy="5686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58AE6C-84AA-45CB-8EB4-EDFAF2334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24" y="264829"/>
            <a:ext cx="2230166" cy="1415927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BE07608-9446-4B1A-B265-1752D2DA8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" y="5780384"/>
            <a:ext cx="9105899" cy="829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Thank you!! …Questions?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F65DE0-E19C-47B6-9CEF-10E73CED6896}"/>
              </a:ext>
            </a:extLst>
          </p:cNvPr>
          <p:cNvSpPr txBox="1"/>
          <p:nvPr/>
        </p:nvSpPr>
        <p:spPr>
          <a:xfrm>
            <a:off x="9313232" y="5911281"/>
            <a:ext cx="293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6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tx1"/>
                </a:solidFill>
                <a:latin typeface="+mn-lt"/>
              </a:rPr>
              <a:t>12385 Township Rd</a:t>
            </a:r>
            <a:r>
              <a:rPr lang="en-US" sz="800" b="1" baseline="0" dirty="0">
                <a:solidFill>
                  <a:schemeClr val="tx1"/>
                </a:solidFill>
                <a:latin typeface="+mn-lt"/>
              </a:rPr>
              <a:t> 215 | PO Box 894</a:t>
            </a:r>
          </a:p>
          <a:p>
            <a:pPr marL="0" marR="0" lvl="0" indent="0" algn="l" defTabSz="66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baseline="0" dirty="0">
                <a:solidFill>
                  <a:schemeClr val="tx1"/>
                </a:solidFill>
                <a:latin typeface="+mn-lt"/>
              </a:rPr>
              <a:t>Findlay, Ohio 45840</a:t>
            </a:r>
          </a:p>
          <a:p>
            <a:pPr marL="0" marR="0" lvl="0" indent="0" algn="l" defTabSz="66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877-298-5853</a:t>
            </a:r>
            <a:r>
              <a:rPr lang="en-US" sz="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en-US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www.oneenergy.com</a:t>
            </a:r>
            <a:endParaRPr lang="en-US" sz="8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B0C644-A3F8-4631-A9FE-658609EA3C25}"/>
              </a:ext>
            </a:extLst>
          </p:cNvPr>
          <p:cNvCxnSpPr>
            <a:cxnSpLocks/>
          </p:cNvCxnSpPr>
          <p:nvPr/>
        </p:nvCxnSpPr>
        <p:spPr>
          <a:xfrm>
            <a:off x="9314339" y="5895577"/>
            <a:ext cx="0" cy="714055"/>
          </a:xfrm>
          <a:prstGeom prst="line">
            <a:avLst/>
          </a:prstGeom>
          <a:ln w="19050">
            <a:solidFill>
              <a:srgbClr val="004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145491"/>
      </p:ext>
    </p:extLst>
  </p:cSld>
  <p:clrMapOvr>
    <a:masterClrMapping/>
  </p:clrMapOvr>
</p:sld>
</file>

<file path=ppt/theme/theme1.xml><?xml version="1.0" encoding="utf-8"?>
<a:theme xmlns:a="http://schemas.openxmlformats.org/drawingml/2006/main" name="One Energy Presentation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3C9D046F-4757-4FC9-96A1-F2D3119D7202}" vid="{44ED8137-4597-470A-8638-D6D18DC7BB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_OE MASTER Presentation Layout - Wide Pg - rotor_ 2019</Template>
  <TotalTime>360</TotalTime>
  <Words>316</Words>
  <Application>Microsoft Office PowerPoint</Application>
  <PresentationFormat>Widescreen</PresentationFormat>
  <Paragraphs>69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Palatino Linotype</vt:lpstr>
      <vt:lpstr>One Energy Presentations</vt:lpstr>
      <vt:lpstr>Hancock County Volunteering Overview</vt:lpstr>
      <vt:lpstr>Hancock Park District</vt:lpstr>
      <vt:lpstr>Children's Mentoring Connection</vt:lpstr>
      <vt:lpstr>Findlay - Hancock County Public Library</vt:lpstr>
      <vt:lpstr>National Alliance on Mental Illness (NAMI) Hancock Co.</vt:lpstr>
      <vt:lpstr>West Ohio Food Bank</vt:lpstr>
      <vt:lpstr>Habitat for Humanity - Findlay ReStore</vt:lpstr>
      <vt:lpstr>United Way of Hancock County - Volunteers United</vt:lpstr>
      <vt:lpstr>Thank you!! …Questions?</vt:lpstr>
      <vt:lpstr>“Opportunity/ Organization title”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TITLE</dc:title>
  <dc:creator>Tyler Yannuzzi</dc:creator>
  <cp:lastModifiedBy>Tyler Yannuzzi</cp:lastModifiedBy>
  <cp:revision>13</cp:revision>
  <cp:lastPrinted>2017-03-15T21:18:02Z</cp:lastPrinted>
  <dcterms:created xsi:type="dcterms:W3CDTF">2023-10-11T18:49:35Z</dcterms:created>
  <dcterms:modified xsi:type="dcterms:W3CDTF">2023-10-24T14:46:19Z</dcterms:modified>
</cp:coreProperties>
</file>