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2"/>
  </p:notesMasterIdLst>
  <p:handoutMasterIdLst>
    <p:handoutMasterId r:id="rId13"/>
  </p:handoutMasterIdLst>
  <p:sldIdLst>
    <p:sldId id="258" r:id="rId2"/>
    <p:sldId id="259" r:id="rId3"/>
    <p:sldId id="263" r:id="rId4"/>
    <p:sldId id="262" r:id="rId5"/>
    <p:sldId id="265" r:id="rId6"/>
    <p:sldId id="260" r:id="rId7"/>
    <p:sldId id="261" r:id="rId8"/>
    <p:sldId id="264" r:id="rId9"/>
    <p:sldId id="267" r:id="rId10"/>
    <p:sldId id="266" r:id="rId11"/>
  </p:sldIdLst>
  <p:sldSz cx="12192000" cy="6858000"/>
  <p:notesSz cx="7010400" cy="92233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74902" autoAdjust="0"/>
  </p:normalViewPr>
  <p:slideViewPr>
    <p:cSldViewPr snapToGrid="0">
      <p:cViewPr varScale="1">
        <p:scale>
          <a:sx n="83" d="100"/>
          <a:sy n="83" d="100"/>
        </p:scale>
        <p:origin x="1374" y="7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2" d="100"/>
          <a:sy n="62" d="100"/>
        </p:scale>
        <p:origin x="3194"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BB678A-A431-0E97-7A75-575816BA3C78}"/>
              </a:ext>
            </a:extLst>
          </p:cNvPr>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3733B0C-AA87-F6FF-41FC-9AF69323CC15}"/>
              </a:ext>
            </a:extLst>
          </p:cNvPr>
          <p:cNvSpPr>
            <a:spLocks noGrp="1"/>
          </p:cNvSpPr>
          <p:nvPr>
            <p:ph type="dt" sz="quarter" idx="1"/>
          </p:nvPr>
        </p:nvSpPr>
        <p:spPr>
          <a:xfrm>
            <a:off x="3970338" y="0"/>
            <a:ext cx="3038475" cy="461963"/>
          </a:xfrm>
          <a:prstGeom prst="rect">
            <a:avLst/>
          </a:prstGeom>
        </p:spPr>
        <p:txBody>
          <a:bodyPr vert="horz" lIns="91440" tIns="45720" rIns="91440" bIns="45720" rtlCol="0"/>
          <a:lstStyle>
            <a:lvl1pPr algn="r">
              <a:defRPr sz="1200"/>
            </a:lvl1pPr>
          </a:lstStyle>
          <a:p>
            <a:fld id="{9003CC25-2BC1-4D59-80E7-F06DA60CC8F5}" type="datetimeFigureOut">
              <a:rPr lang="en-US" smtClean="0"/>
              <a:t>6/15/2023</a:t>
            </a:fld>
            <a:endParaRPr lang="en-US"/>
          </a:p>
        </p:txBody>
      </p:sp>
      <p:sp>
        <p:nvSpPr>
          <p:cNvPr id="4" name="Footer Placeholder 3">
            <a:extLst>
              <a:ext uri="{FF2B5EF4-FFF2-40B4-BE49-F238E27FC236}">
                <a16:creationId xmlns:a16="http://schemas.microsoft.com/office/drawing/2014/main" id="{5024707A-8AF7-F111-2A1A-10F80978A846}"/>
              </a:ext>
            </a:extLst>
          </p:cNvPr>
          <p:cNvSpPr>
            <a:spLocks noGrp="1"/>
          </p:cNvSpPr>
          <p:nvPr>
            <p:ph type="ftr" sz="quarter" idx="2"/>
          </p:nvPr>
        </p:nvSpPr>
        <p:spPr>
          <a:xfrm>
            <a:off x="0" y="8761413"/>
            <a:ext cx="3038475" cy="4619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1F993C-D28E-1127-1E2F-08BA2B5D9FCE}"/>
              </a:ext>
            </a:extLst>
          </p:cNvPr>
          <p:cNvSpPr>
            <a:spLocks noGrp="1"/>
          </p:cNvSpPr>
          <p:nvPr>
            <p:ph type="sldNum" sz="quarter" idx="3"/>
          </p:nvPr>
        </p:nvSpPr>
        <p:spPr>
          <a:xfrm>
            <a:off x="3970338" y="8761413"/>
            <a:ext cx="3038475" cy="461962"/>
          </a:xfrm>
          <a:prstGeom prst="rect">
            <a:avLst/>
          </a:prstGeom>
        </p:spPr>
        <p:txBody>
          <a:bodyPr vert="horz" lIns="91440" tIns="45720" rIns="91440" bIns="45720" rtlCol="0" anchor="b"/>
          <a:lstStyle>
            <a:lvl1pPr algn="r">
              <a:defRPr sz="1200"/>
            </a:lvl1pPr>
          </a:lstStyle>
          <a:p>
            <a:fld id="{FD49312A-B993-419A-BC1C-5E4A073215EC}" type="slidenum">
              <a:rPr lang="en-US" smtClean="0"/>
              <a:t>‹#›</a:t>
            </a:fld>
            <a:endParaRPr lang="en-US"/>
          </a:p>
        </p:txBody>
      </p:sp>
    </p:spTree>
    <p:extLst>
      <p:ext uri="{BB962C8B-B14F-4D97-AF65-F5344CB8AC3E}">
        <p14:creationId xmlns:p14="http://schemas.microsoft.com/office/powerpoint/2010/main" val="1012564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2771"/>
          </a:xfrm>
          <a:prstGeom prst="rect">
            <a:avLst/>
          </a:prstGeom>
        </p:spPr>
        <p:txBody>
          <a:bodyPr vert="horz" lIns="92757" tIns="46378" rIns="92757" bIns="46378" rtlCol="0"/>
          <a:lstStyle>
            <a:lvl1pPr algn="l">
              <a:defRPr sz="1200"/>
            </a:lvl1pPr>
          </a:lstStyle>
          <a:p>
            <a:endParaRPr lang="en-US"/>
          </a:p>
        </p:txBody>
      </p:sp>
      <p:sp>
        <p:nvSpPr>
          <p:cNvPr id="3" name="Date Placeholder 2"/>
          <p:cNvSpPr>
            <a:spLocks noGrp="1"/>
          </p:cNvSpPr>
          <p:nvPr>
            <p:ph type="dt" idx="1"/>
          </p:nvPr>
        </p:nvSpPr>
        <p:spPr>
          <a:xfrm>
            <a:off x="3970938" y="0"/>
            <a:ext cx="3037840" cy="462771"/>
          </a:xfrm>
          <a:prstGeom prst="rect">
            <a:avLst/>
          </a:prstGeom>
        </p:spPr>
        <p:txBody>
          <a:bodyPr vert="horz" lIns="92757" tIns="46378" rIns="92757" bIns="46378" rtlCol="0"/>
          <a:lstStyle>
            <a:lvl1pPr algn="r">
              <a:defRPr sz="1200"/>
            </a:lvl1pPr>
          </a:lstStyle>
          <a:p>
            <a:fld id="{323B8DED-EBA2-4766-908C-A1784D075350}" type="datetimeFigureOut">
              <a:rPr lang="en-US" smtClean="0"/>
              <a:t>6/15/2023</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92757" tIns="46378" rIns="92757" bIns="46378" rtlCol="0" anchor="ctr"/>
          <a:lstStyle/>
          <a:p>
            <a:endParaRPr lang="en-US"/>
          </a:p>
        </p:txBody>
      </p:sp>
      <p:sp>
        <p:nvSpPr>
          <p:cNvPr id="5" name="Notes Placeholder 4"/>
          <p:cNvSpPr>
            <a:spLocks noGrp="1"/>
          </p:cNvSpPr>
          <p:nvPr>
            <p:ph type="body" sz="quarter" idx="3"/>
          </p:nvPr>
        </p:nvSpPr>
        <p:spPr>
          <a:xfrm>
            <a:off x="701040" y="4438749"/>
            <a:ext cx="5608320" cy="3631704"/>
          </a:xfrm>
          <a:prstGeom prst="rect">
            <a:avLst/>
          </a:prstGeom>
        </p:spPr>
        <p:txBody>
          <a:bodyPr vert="horz" lIns="92757" tIns="46378" rIns="92757" bIns="4637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60606"/>
            <a:ext cx="3037840" cy="462770"/>
          </a:xfrm>
          <a:prstGeom prst="rect">
            <a:avLst/>
          </a:prstGeom>
        </p:spPr>
        <p:txBody>
          <a:bodyPr vert="horz" lIns="92757" tIns="46378" rIns="92757" bIns="4637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60606"/>
            <a:ext cx="3037840" cy="462770"/>
          </a:xfrm>
          <a:prstGeom prst="rect">
            <a:avLst/>
          </a:prstGeom>
        </p:spPr>
        <p:txBody>
          <a:bodyPr vert="horz" lIns="92757" tIns="46378" rIns="92757" bIns="46378" rtlCol="0" anchor="b"/>
          <a:lstStyle>
            <a:lvl1pPr algn="r">
              <a:defRPr sz="1200"/>
            </a:lvl1pPr>
          </a:lstStyle>
          <a:p>
            <a:fld id="{320F8B05-337B-4454-B558-930237D0DB5A}" type="slidenum">
              <a:rPr lang="en-US" smtClean="0"/>
              <a:t>‹#›</a:t>
            </a:fld>
            <a:endParaRPr lang="en-US"/>
          </a:p>
        </p:txBody>
      </p:sp>
    </p:spTree>
    <p:extLst>
      <p:ext uri="{BB962C8B-B14F-4D97-AF65-F5344CB8AC3E}">
        <p14:creationId xmlns:p14="http://schemas.microsoft.com/office/powerpoint/2010/main" val="721734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2</a:t>
            </a:fld>
            <a:endParaRPr lang="en-US"/>
          </a:p>
        </p:txBody>
      </p:sp>
    </p:spTree>
    <p:extLst>
      <p:ext uri="{BB962C8B-B14F-4D97-AF65-F5344CB8AC3E}">
        <p14:creationId xmlns:p14="http://schemas.microsoft.com/office/powerpoint/2010/main" val="1563984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foundation design we use for the GW turbines meets all current ACI standards and is extremely overdesigned – like extremely.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specific sections within the foundation design that detail specifics for concrete, including (but not limited to), concrete mix design, proper consolidation techniques and extreme weather concrete procedures.</a:t>
            </a:r>
          </a:p>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3</a:t>
            </a:fld>
            <a:endParaRPr lang="en-US"/>
          </a:p>
        </p:txBody>
      </p:sp>
    </p:spTree>
    <p:extLst>
      <p:ext uri="{BB962C8B-B14F-4D97-AF65-F5344CB8AC3E}">
        <p14:creationId xmlns:p14="http://schemas.microsoft.com/office/powerpoint/2010/main" val="247545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an extremely overdesigned foundation design, there can obviously still be issues with turbine foundations. The execution of foundation pours does not always go smoothly due to a variety of factors (lack of experience, weather, concrete delivery issues, concrete consolidation etc.) and as a result, there may be cracks that will cause quality concerns.</a:t>
            </a:r>
          </a:p>
          <a:p>
            <a:endParaRPr lang="en-US" dirty="0"/>
          </a:p>
          <a:p>
            <a:r>
              <a:rPr lang="en-US" dirty="0"/>
              <a:t>This is a comprehensive tree of types of cracks (and likely causes) that could be expected with any type of concrete job</a:t>
            </a:r>
            <a:r>
              <a:rPr lang="en-US"/>
              <a: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4</a:t>
            </a:fld>
            <a:endParaRPr lang="en-US"/>
          </a:p>
        </p:txBody>
      </p:sp>
    </p:spTree>
    <p:extLst>
      <p:ext uri="{BB962C8B-B14F-4D97-AF65-F5344CB8AC3E}">
        <p14:creationId xmlns:p14="http://schemas.microsoft.com/office/powerpoint/2010/main" val="1809259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certain types of cracks that are more common than others.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5</a:t>
            </a:fld>
            <a:endParaRPr lang="en-US"/>
          </a:p>
        </p:txBody>
      </p:sp>
    </p:spTree>
    <p:extLst>
      <p:ext uri="{BB962C8B-B14F-4D97-AF65-F5344CB8AC3E}">
        <p14:creationId xmlns:p14="http://schemas.microsoft.com/office/powerpoint/2010/main" val="1516102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really care about concrete cracks? </a:t>
            </a:r>
          </a:p>
          <a:p>
            <a:endParaRPr lang="en-US" dirty="0"/>
          </a:p>
          <a:p>
            <a:r>
              <a:rPr lang="en-US" dirty="0"/>
              <a:t>Well – concrete cracks create voids in the structure where water (or other substances) can seep in and cause the crack to propagate further. You’ve then diminished the foundation’s ability to support the static and dynamic loads applied to it. The concrete foundation in general will have lower strength, higher permeability, and a poor resistance to deterioration.</a:t>
            </a:r>
          </a:p>
          <a:p>
            <a:endParaRPr lang="en-US" dirty="0"/>
          </a:p>
          <a:p>
            <a:r>
              <a:rPr lang="en-US" dirty="0"/>
              <a:t>There are both short-term and long-term consequences associated with concrete cracks. </a:t>
            </a:r>
          </a:p>
        </p:txBody>
      </p:sp>
      <p:sp>
        <p:nvSpPr>
          <p:cNvPr id="4" name="Slide Number Placeholder 3"/>
          <p:cNvSpPr>
            <a:spLocks noGrp="1"/>
          </p:cNvSpPr>
          <p:nvPr>
            <p:ph type="sldNum" sz="quarter" idx="5"/>
          </p:nvPr>
        </p:nvSpPr>
        <p:spPr/>
        <p:txBody>
          <a:bodyPr/>
          <a:lstStyle/>
          <a:p>
            <a:fld id="{320F8B05-337B-4454-B558-930237D0DB5A}" type="slidenum">
              <a:rPr lang="en-US" smtClean="0"/>
              <a:t>6</a:t>
            </a:fld>
            <a:endParaRPr lang="en-US"/>
          </a:p>
        </p:txBody>
      </p:sp>
    </p:spTree>
    <p:extLst>
      <p:ext uri="{BB962C8B-B14F-4D97-AF65-F5344CB8AC3E}">
        <p14:creationId xmlns:p14="http://schemas.microsoft.com/office/powerpoint/2010/main" val="6052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7</a:t>
            </a:fld>
            <a:endParaRPr lang="en-US"/>
          </a:p>
        </p:txBody>
      </p:sp>
    </p:spTree>
    <p:extLst>
      <p:ext uri="{BB962C8B-B14F-4D97-AF65-F5344CB8AC3E}">
        <p14:creationId xmlns:p14="http://schemas.microsoft.com/office/powerpoint/2010/main" val="3822162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8</a:t>
            </a:fld>
            <a:endParaRPr lang="en-US"/>
          </a:p>
        </p:txBody>
      </p:sp>
    </p:spTree>
    <p:extLst>
      <p:ext uri="{BB962C8B-B14F-4D97-AF65-F5344CB8AC3E}">
        <p14:creationId xmlns:p14="http://schemas.microsoft.com/office/powerpoint/2010/main" val="3280535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9</a:t>
            </a:fld>
            <a:endParaRPr lang="en-US"/>
          </a:p>
        </p:txBody>
      </p:sp>
    </p:spTree>
    <p:extLst>
      <p:ext uri="{BB962C8B-B14F-4D97-AF65-F5344CB8AC3E}">
        <p14:creationId xmlns:p14="http://schemas.microsoft.com/office/powerpoint/2010/main" val="4095323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10</a:t>
            </a:fld>
            <a:endParaRPr lang="en-US"/>
          </a:p>
        </p:txBody>
      </p:sp>
    </p:spTree>
    <p:extLst>
      <p:ext uri="{BB962C8B-B14F-4D97-AF65-F5344CB8AC3E}">
        <p14:creationId xmlns:p14="http://schemas.microsoft.com/office/powerpoint/2010/main" val="1761232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20847" b="9286"/>
          <a:stretch/>
        </p:blipFill>
        <p:spPr>
          <a:xfrm>
            <a:off x="0" y="-1"/>
            <a:ext cx="12204752" cy="5686425"/>
          </a:xfrm>
          <a:prstGeom prst="rect">
            <a:avLst/>
          </a:prstGeom>
        </p:spPr>
      </p:pic>
      <p:sp>
        <p:nvSpPr>
          <p:cNvPr id="11" name="Title Placeholder 1"/>
          <p:cNvSpPr>
            <a:spLocks noGrp="1"/>
          </p:cNvSpPr>
          <p:nvPr>
            <p:ph type="title" hasCustomPrompt="1"/>
          </p:nvPr>
        </p:nvSpPr>
        <p:spPr>
          <a:xfrm>
            <a:off x="123825" y="5780384"/>
            <a:ext cx="9105899" cy="829246"/>
          </a:xfrm>
          <a:prstGeom prst="rect">
            <a:avLst/>
          </a:prstGeom>
        </p:spPr>
        <p:txBody>
          <a:bodyPr vert="horz" lIns="91440" tIns="45720" rIns="91440" bIns="45720" rtlCol="0" anchor="ctr">
            <a:normAutofit/>
          </a:bodyPr>
          <a:lstStyle>
            <a:lvl1pPr algn="l">
              <a:defRPr b="1">
                <a:latin typeface="Century Gothic" panose="020B0502020202020204" pitchFamily="34" charset="0"/>
              </a:defRPr>
            </a:lvl1pPr>
          </a:lstStyle>
          <a:p>
            <a:r>
              <a:rPr lang="en-US" dirty="0"/>
              <a:t>CLICK TO EDIT MASTER TITLE STYLE</a:t>
            </a:r>
          </a:p>
        </p:txBody>
      </p:sp>
      <p:sp>
        <p:nvSpPr>
          <p:cNvPr id="12" name="TextBox 11"/>
          <p:cNvSpPr txBox="1"/>
          <p:nvPr userDrawn="1"/>
        </p:nvSpPr>
        <p:spPr>
          <a:xfrm>
            <a:off x="9313233" y="5836809"/>
            <a:ext cx="2841626" cy="461665"/>
          </a:xfrm>
          <a:prstGeom prst="rect">
            <a:avLst/>
          </a:prstGeom>
          <a:noFill/>
        </p:spPr>
        <p:txBody>
          <a:bodyPr wrap="square" rtlCol="0">
            <a:spAutoFit/>
          </a:bodyPr>
          <a:lstStyle/>
          <a:p>
            <a:pPr marL="0" marR="0" lvl="0" indent="0" algn="l" defTabSz="665226"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Palatino Linotype" panose="02040502050505030304" pitchFamily="18" charset="0"/>
              </a:rPr>
              <a:t>12385 Township Rd</a:t>
            </a:r>
            <a:r>
              <a:rPr lang="en-US" sz="800" b="1" baseline="0" dirty="0">
                <a:solidFill>
                  <a:schemeClr val="tx1"/>
                </a:solidFill>
                <a:latin typeface="Palatino Linotype" panose="02040502050505030304" pitchFamily="18" charset="0"/>
              </a:rPr>
              <a:t> 215 | PO Box 894</a:t>
            </a:r>
          </a:p>
          <a:p>
            <a:pPr marL="0" marR="0" lvl="0" indent="0" algn="l" defTabSz="665226" rtl="0" eaLnBrk="1" fontAlgn="auto" latinLnBrk="0" hangingPunct="1">
              <a:lnSpc>
                <a:spcPct val="100000"/>
              </a:lnSpc>
              <a:spcBef>
                <a:spcPts val="0"/>
              </a:spcBef>
              <a:spcAft>
                <a:spcPts val="0"/>
              </a:spcAft>
              <a:buClrTx/>
              <a:buSzTx/>
              <a:buFontTx/>
              <a:buNone/>
              <a:tabLst/>
              <a:defRPr/>
            </a:pPr>
            <a:r>
              <a:rPr lang="en-US" sz="800" b="1" baseline="0" dirty="0">
                <a:solidFill>
                  <a:schemeClr val="tx1"/>
                </a:solidFill>
                <a:latin typeface="Palatino Linotype" panose="02040502050505030304" pitchFamily="18" charset="0"/>
              </a:rPr>
              <a:t>Findlay, Ohio 45840</a:t>
            </a:r>
          </a:p>
          <a:p>
            <a:pPr marL="0" marR="0" lvl="0" indent="0" algn="l" defTabSz="665226" rtl="0" eaLnBrk="1" fontAlgn="auto" latinLnBrk="0" hangingPunct="1">
              <a:lnSpc>
                <a:spcPct val="100000"/>
              </a:lnSpc>
              <a:spcBef>
                <a:spcPts val="0"/>
              </a:spcBef>
              <a:spcAft>
                <a:spcPts val="0"/>
              </a:spcAft>
              <a:buClrTx/>
              <a:buSzTx/>
              <a:buFontTx/>
              <a:buNone/>
              <a:tabLst/>
              <a:defRPr/>
            </a:pPr>
            <a:r>
              <a:rPr lang="en-US" sz="800" b="1" kern="1200" dirty="0">
                <a:solidFill>
                  <a:schemeClr val="tx1"/>
                </a:solidFill>
                <a:latin typeface="Palatino Linotype" panose="02040502050505030304" pitchFamily="18" charset="0"/>
                <a:ea typeface="+mn-ea"/>
                <a:cs typeface="+mn-cs"/>
              </a:rPr>
              <a:t>877-298-5853</a:t>
            </a:r>
            <a:r>
              <a:rPr lang="en-US" sz="800" b="1" kern="1200" baseline="0" dirty="0">
                <a:solidFill>
                  <a:schemeClr val="tx1"/>
                </a:solidFill>
                <a:latin typeface="Palatino Linotype" panose="02040502050505030304" pitchFamily="18" charset="0"/>
                <a:ea typeface="+mn-ea"/>
                <a:cs typeface="+mn-cs"/>
              </a:rPr>
              <a:t> | </a:t>
            </a:r>
            <a:r>
              <a:rPr lang="en-US" sz="800" b="1" kern="1200" dirty="0">
                <a:solidFill>
                  <a:schemeClr val="tx1"/>
                </a:solidFill>
                <a:latin typeface="Palatino Linotype" panose="02040502050505030304" pitchFamily="18" charset="0"/>
                <a:ea typeface="+mn-ea"/>
                <a:cs typeface="+mn-cs"/>
              </a:rPr>
              <a:t>www.oneenergy.com</a:t>
            </a:r>
          </a:p>
        </p:txBody>
      </p:sp>
      <p:cxnSp>
        <p:nvCxnSpPr>
          <p:cNvPr id="3" name="Straight Connector 2"/>
          <p:cNvCxnSpPr>
            <a:cxnSpLocks/>
          </p:cNvCxnSpPr>
          <p:nvPr userDrawn="1"/>
        </p:nvCxnSpPr>
        <p:spPr>
          <a:xfrm>
            <a:off x="9314339" y="5895577"/>
            <a:ext cx="0" cy="714055"/>
          </a:xfrm>
          <a:prstGeom prst="line">
            <a:avLst/>
          </a:prstGeom>
          <a:ln w="19050">
            <a:solidFill>
              <a:srgbClr val="004A8A"/>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B818544-6038-4E55-83AB-2BDF38AC18EA}"/>
              </a:ext>
            </a:extLst>
          </p:cNvPr>
          <p:cNvSpPr>
            <a:spLocks noGrp="1"/>
          </p:cNvSpPr>
          <p:nvPr>
            <p:ph type="body" sz="quarter" idx="10" hasCustomPrompt="1"/>
          </p:nvPr>
        </p:nvSpPr>
        <p:spPr>
          <a:xfrm>
            <a:off x="9313233" y="6252604"/>
            <a:ext cx="2841625" cy="328264"/>
          </a:xfrm>
          <a:prstGeom prst="rect">
            <a:avLst/>
          </a:prstGeom>
        </p:spPr>
        <p:txBody>
          <a:bodyPr bIns="0" anchor="b" anchorCtr="0"/>
          <a:lstStyle>
            <a:lvl1pPr marL="0" indent="0">
              <a:lnSpc>
                <a:spcPct val="100000"/>
              </a:lnSpc>
              <a:spcBef>
                <a:spcPts val="0"/>
              </a:spcBef>
              <a:buNone/>
              <a:defRPr sz="800" b="1">
                <a:latin typeface="Palatino Linotype" panose="02040502050505030304" pitchFamily="18" charset="0"/>
              </a:defRPr>
            </a:lvl1pPr>
            <a:lvl5pPr>
              <a:defRPr/>
            </a:lvl5pPr>
          </a:lstStyle>
          <a:p>
            <a:pPr lvl="0"/>
            <a:r>
              <a:rPr lang="en-US" dirty="0"/>
              <a:t>[Name]</a:t>
            </a:r>
          </a:p>
          <a:p>
            <a:pPr lvl="0"/>
            <a:r>
              <a:rPr lang="en-US" dirty="0"/>
              <a:t>[Date]</a:t>
            </a:r>
          </a:p>
        </p:txBody>
      </p:sp>
      <p:pic>
        <p:nvPicPr>
          <p:cNvPr id="8" name="Picture 7" descr="Icon&#10;&#10;Description automatically generated">
            <a:extLst>
              <a:ext uri="{FF2B5EF4-FFF2-40B4-BE49-F238E27FC236}">
                <a16:creationId xmlns:a16="http://schemas.microsoft.com/office/drawing/2014/main" id="{17DC1C58-D316-79AA-9DA1-4AAE5615C4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2777" y="263436"/>
            <a:ext cx="2341659" cy="1417320"/>
          </a:xfrm>
          <a:prstGeom prst="rect">
            <a:avLst/>
          </a:prstGeom>
        </p:spPr>
      </p:pic>
    </p:spTree>
    <p:extLst>
      <p:ext uri="{BB962C8B-B14F-4D97-AF65-F5344CB8AC3E}">
        <p14:creationId xmlns:p14="http://schemas.microsoft.com/office/powerpoint/2010/main" val="3195313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F9F6BC-BD2C-480D-AE7A-AC0D1779272C}" type="datetime1">
              <a:rPr lang="en-US" smtClean="0"/>
              <a:t>6/15/2023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943654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3741A1-E075-4A77-8317-1C6D1E49FF66}" type="datetime1">
              <a:rPr lang="en-US" smtClean="0"/>
              <a:t>6/15/2023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633699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AC7A17-4B7D-4D6E-B9C2-D28203B9BD80}" type="datetime1">
              <a:rPr lang="en-US" smtClean="0"/>
              <a:t>6/15/2023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3137296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10" name="Group 9"/>
          <p:cNvGrpSpPr/>
          <p:nvPr userDrawn="1"/>
        </p:nvGrpSpPr>
        <p:grpSpPr>
          <a:xfrm>
            <a:off x="1" y="1371602"/>
            <a:ext cx="12192000" cy="5486399"/>
            <a:chOff x="0" y="1371601"/>
            <a:chExt cx="12192000" cy="5486399"/>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0859" r="73275" b="953"/>
            <a:stretch/>
          </p:blipFill>
          <p:spPr>
            <a:xfrm>
              <a:off x="0" y="1371601"/>
              <a:ext cx="2531644" cy="5486399"/>
            </a:xfrm>
            <a:prstGeom prst="rect">
              <a:avLst/>
            </a:prstGeom>
          </p:spPr>
        </p:pic>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7447" t="78760"/>
            <a:stretch/>
          </p:blipFill>
          <p:spPr>
            <a:xfrm>
              <a:off x="2474284" y="4750654"/>
              <a:ext cx="9717716" cy="2107346"/>
            </a:xfrm>
            <a:prstGeom prst="rect">
              <a:avLst/>
            </a:prstGeom>
          </p:spPr>
        </p:pic>
        <p:sp>
          <p:nvSpPr>
            <p:cNvPr id="9" name="Rectangle 8"/>
            <p:cNvSpPr/>
            <p:nvPr userDrawn="1"/>
          </p:nvSpPr>
          <p:spPr>
            <a:xfrm>
              <a:off x="2474284" y="1371601"/>
              <a:ext cx="9717716" cy="3379053"/>
            </a:xfrm>
            <a:prstGeom prst="rect">
              <a:avLst/>
            </a:prstGeom>
            <a:solidFill>
              <a:srgbClr val="004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10"/>
            </a:p>
          </p:txBody>
        </p:sp>
      </p:grpSp>
      <p:sp>
        <p:nvSpPr>
          <p:cNvPr id="15" name="Text Placeholder 14"/>
          <p:cNvSpPr>
            <a:spLocks noGrp="1"/>
          </p:cNvSpPr>
          <p:nvPr>
            <p:ph type="body" sz="quarter" idx="10"/>
          </p:nvPr>
        </p:nvSpPr>
        <p:spPr>
          <a:xfrm>
            <a:off x="3651836" y="2299018"/>
            <a:ext cx="7419975" cy="931862"/>
          </a:xfrm>
          <a:prstGeom prst="rect">
            <a:avLst/>
          </a:prstGeom>
        </p:spPr>
        <p:txBody>
          <a:bodyPr/>
          <a:lstStyle>
            <a:lvl1pPr marL="0" indent="0" algn="ctr">
              <a:buNone/>
              <a:defRPr b="1" cap="all" baseline="0">
                <a:solidFill>
                  <a:schemeClr val="bg1"/>
                </a:solidFill>
                <a:latin typeface="+mj-lt"/>
              </a:defRPr>
            </a:lvl1pPr>
            <a:lvl2pPr>
              <a:defRPr b="1" cap="all" baseline="0">
                <a:solidFill>
                  <a:schemeClr val="bg1"/>
                </a:solidFill>
                <a:latin typeface="+mj-lt"/>
              </a:defRPr>
            </a:lvl2pPr>
            <a:lvl3pPr>
              <a:defRPr b="1" cap="all" baseline="0">
                <a:solidFill>
                  <a:schemeClr val="bg1"/>
                </a:solidFill>
                <a:latin typeface="+mj-lt"/>
              </a:defRPr>
            </a:lvl3pPr>
            <a:lvl4pPr>
              <a:defRPr b="1" cap="all" baseline="0">
                <a:solidFill>
                  <a:schemeClr val="bg1"/>
                </a:solidFill>
                <a:latin typeface="+mj-lt"/>
              </a:defRPr>
            </a:lvl4pPr>
            <a:lvl5pPr>
              <a:defRPr b="1" cap="all" baseline="0">
                <a:solidFill>
                  <a:schemeClr val="bg1"/>
                </a:solidFill>
                <a:latin typeface="+mj-lt"/>
              </a:defRPr>
            </a:lvl5pPr>
          </a:lstStyle>
          <a:p>
            <a:pPr lvl="0"/>
            <a:r>
              <a:rPr lang="en-US"/>
              <a:t>Click to edit Master text styles</a:t>
            </a:r>
          </a:p>
        </p:txBody>
      </p:sp>
      <p:pic>
        <p:nvPicPr>
          <p:cNvPr id="12" name="Picture 11" descr="Icon&#10;&#10;Description automatically generated">
            <a:extLst>
              <a:ext uri="{FF2B5EF4-FFF2-40B4-BE49-F238E27FC236}">
                <a16:creationId xmlns:a16="http://schemas.microsoft.com/office/drawing/2014/main" id="{E0D938A8-2BFB-69C0-3D68-3DEA2D9FB0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37139" y="78982"/>
            <a:ext cx="1903542" cy="1152144"/>
          </a:xfrm>
          <a:prstGeom prst="rect">
            <a:avLst/>
          </a:prstGeom>
        </p:spPr>
      </p:pic>
    </p:spTree>
    <p:extLst>
      <p:ext uri="{BB962C8B-B14F-4D97-AF65-F5344CB8AC3E}">
        <p14:creationId xmlns:p14="http://schemas.microsoft.com/office/powerpoint/2010/main" val="377150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lvl1pPr>
              <a:defRPr sz="2037" b="1">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0E1AD1-8C34-4217-B81B-B9ABC8BB3121}" type="datetime1">
              <a:rPr lang="en-US" smtClean="0"/>
              <a:t>6/15/2023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C93DFA-70F6-4220-86AB-AD3183C08C91}" type="slidenum">
              <a:rPr lang="en-US" smtClean="0"/>
              <a:t>‹#›</a:t>
            </a:fld>
            <a:endParaRPr lang="en-US" dirty="0"/>
          </a:p>
        </p:txBody>
      </p:sp>
      <p:sp>
        <p:nvSpPr>
          <p:cNvPr id="16" name="Title 1"/>
          <p:cNvSpPr>
            <a:spLocks noGrp="1"/>
          </p:cNvSpPr>
          <p:nvPr>
            <p:ph type="title"/>
          </p:nvPr>
        </p:nvSpPr>
        <p:spPr>
          <a:xfrm>
            <a:off x="1724297" y="365128"/>
            <a:ext cx="9629503" cy="78726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70544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lvl1pPr>
              <a:defRPr sz="2037" b="1">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0E1AD1-8C34-4217-B81B-B9ABC8BB3121}" type="datetime1">
              <a:rPr lang="en-US" smtClean="0"/>
              <a:t>6/15/2023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C93DFA-70F6-4220-86AB-AD3183C08C91}" type="slidenum">
              <a:rPr lang="en-US" smtClean="0"/>
              <a:t>‹#›</a:t>
            </a:fld>
            <a:endParaRPr lang="en-US" dirty="0"/>
          </a:p>
        </p:txBody>
      </p:sp>
      <p:sp>
        <p:nvSpPr>
          <p:cNvPr id="16" name="Title 1"/>
          <p:cNvSpPr>
            <a:spLocks noGrp="1"/>
          </p:cNvSpPr>
          <p:nvPr>
            <p:ph type="title"/>
          </p:nvPr>
        </p:nvSpPr>
        <p:spPr>
          <a:xfrm>
            <a:off x="1724297" y="365128"/>
            <a:ext cx="9629503" cy="444771"/>
          </a:xfrm>
          <a:prstGeom prst="rect">
            <a:avLst/>
          </a:prstGeom>
        </p:spPr>
        <p:txBody>
          <a:bodyPr/>
          <a:lstStyle/>
          <a:p>
            <a:r>
              <a:rPr lang="en-US"/>
              <a:t>Click to edit Master title style</a:t>
            </a:r>
            <a:endParaRPr lang="en-US" dirty="0"/>
          </a:p>
        </p:txBody>
      </p:sp>
      <p:sp>
        <p:nvSpPr>
          <p:cNvPr id="7" name="Text Placeholder 6"/>
          <p:cNvSpPr>
            <a:spLocks noGrp="1"/>
          </p:cNvSpPr>
          <p:nvPr>
            <p:ph type="body" sz="quarter" idx="13"/>
          </p:nvPr>
        </p:nvSpPr>
        <p:spPr>
          <a:xfrm>
            <a:off x="1724296" y="809899"/>
            <a:ext cx="9629503" cy="417513"/>
          </a:xfrm>
          <a:prstGeom prst="rect">
            <a:avLst/>
          </a:prstGeom>
        </p:spPr>
        <p:txBody>
          <a:bodyPr/>
          <a:lstStyle>
            <a:lvl1pPr marL="0" indent="0" algn="r">
              <a:buNone/>
              <a:defRPr b="1">
                <a:latin typeface="+mj-lt"/>
              </a:defRPr>
            </a:lvl1pPr>
          </a:lstStyle>
          <a:p>
            <a:pPr lvl="0"/>
            <a:r>
              <a:rPr lang="en-US"/>
              <a:t>Click to edit Master text styles</a:t>
            </a:r>
          </a:p>
        </p:txBody>
      </p:sp>
    </p:spTree>
    <p:extLst>
      <p:ext uri="{BB962C8B-B14F-4D97-AF65-F5344CB8AC3E}">
        <p14:creationId xmlns:p14="http://schemas.microsoft.com/office/powerpoint/2010/main" val="1965419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16832" y="365125"/>
            <a:ext cx="9636967" cy="763879"/>
          </a:xfrm>
          <a:prstGeom prst="rect">
            <a:avLst/>
          </a:prstGeom>
        </p:spPr>
        <p:txBody>
          <a:bodyPr/>
          <a:lstStyle>
            <a:lvl1pPr algn="r">
              <a:defRPr sz="3000" b="1">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0E1AD1-8C34-4217-B81B-B9ABC8BB3121}" type="datetime1">
              <a:rPr lang="en-US" smtClean="0"/>
              <a:t>6/15/2023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1297503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D33E46F-87FE-46F2-961E-ECA482E6E173}" type="datetime1">
              <a:rPr lang="en-US" smtClean="0"/>
              <a:t>6/15/2023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81466523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FDA33A-E54C-442D-9186-352CD1C3D61D}" type="datetime1">
              <a:rPr lang="en-US" smtClean="0"/>
              <a:t>6/15/2023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470063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7A9B29F-4592-471E-BAC3-27AE3182B56C}" type="datetime1">
              <a:rPr lang="en-US" smtClean="0"/>
              <a:t>6/15/2023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3706219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96BD660-C672-4606-9D09-165DFF4FC29C}" type="datetime1">
              <a:rPr lang="en-US" smtClean="0"/>
              <a:t>6/15/2023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3403942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C463DC-FC82-4ED9-AC86-9975A7C3DDCC}" type="datetime1">
              <a:rPr lang="en-US" smtClean="0"/>
              <a:t>6/15/2023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406537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FDF9001-50EA-470E-A2C4-93317094E12C}" type="datetime1">
              <a:rPr lang="en-US" smtClean="0"/>
              <a:t>6/15/2023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3331736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83C09D4-84DB-4B78-AF1D-B934C8797209}" type="datetime1">
              <a:rPr lang="en-US" smtClean="0"/>
              <a:t>6/15/2023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367395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19">
            <a:extLst>
              <a:ext uri="{FF2B5EF4-FFF2-40B4-BE49-F238E27FC236}">
                <a16:creationId xmlns:a16="http://schemas.microsoft.com/office/drawing/2014/main" id="{E925A04D-FFC3-41E8-A65A-0DA93D647F8E}"/>
              </a:ext>
            </a:extLst>
          </p:cNvPr>
          <p:cNvSpPr>
            <a:spLocks noChangeArrowheads="1"/>
          </p:cNvSpPr>
          <p:nvPr userDrawn="1"/>
        </p:nvSpPr>
        <p:spPr bwMode="auto">
          <a:xfrm flipV="1">
            <a:off x="1" y="1346954"/>
            <a:ext cx="12192000" cy="53951"/>
          </a:xfrm>
          <a:prstGeom prst="rect">
            <a:avLst/>
          </a:prstGeom>
          <a:solidFill>
            <a:srgbClr val="004A8B"/>
          </a:solidFill>
          <a:ln>
            <a:noFill/>
          </a:ln>
          <a:effectLst/>
        </p:spPr>
        <p:txBody>
          <a:bodyPr vert="horz" wrap="square" lIns="19977" tIns="19977" rIns="19977" bIns="19977" numCol="1" anchor="t" anchorCtr="0" compatLnSpc="1">
            <a:prstTxWarp prst="textNoShape">
              <a:avLst/>
            </a:prstTxWarp>
          </a:bodyPr>
          <a:lstStyle/>
          <a:p>
            <a:endParaRPr lang="en-US" sz="983" dirty="0"/>
          </a:p>
        </p:txBody>
      </p:sp>
      <p:pic>
        <p:nvPicPr>
          <p:cNvPr id="8" name="Picture 7">
            <a:extLst>
              <a:ext uri="{FF2B5EF4-FFF2-40B4-BE49-F238E27FC236}">
                <a16:creationId xmlns:a16="http://schemas.microsoft.com/office/drawing/2014/main" id="{0584D5C5-A93C-448B-A59D-87FD2E2F8F8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38201" y="365126"/>
            <a:ext cx="789492" cy="773474"/>
          </a:xfrm>
          <a:prstGeom prst="rect">
            <a:avLst/>
          </a:prstGeom>
        </p:spPr>
      </p:pic>
      <p:sp>
        <p:nvSpPr>
          <p:cNvPr id="11" name="Date Placeholder 3">
            <a:extLst>
              <a:ext uri="{FF2B5EF4-FFF2-40B4-BE49-F238E27FC236}">
                <a16:creationId xmlns:a16="http://schemas.microsoft.com/office/drawing/2014/main" id="{0270F08E-6621-467B-946F-E5746046A86B}"/>
              </a:ext>
            </a:extLst>
          </p:cNvPr>
          <p:cNvSpPr>
            <a:spLocks noGrp="1"/>
          </p:cNvSpPr>
          <p:nvPr>
            <p:ph type="dt" sz="half" idx="2"/>
          </p:nvPr>
        </p:nvSpPr>
        <p:spPr>
          <a:xfrm>
            <a:off x="838200" y="6356350"/>
            <a:ext cx="2743200" cy="365125"/>
          </a:xfrm>
          <a:prstGeom prst="rect">
            <a:avLst/>
          </a:prstGeom>
        </p:spPr>
        <p:txBody>
          <a:bodyPr/>
          <a:lstStyle>
            <a:lvl1pPr>
              <a:defRPr>
                <a:latin typeface="Palatino Linotype" panose="02040502050505030304" pitchFamily="18" charset="0"/>
              </a:defRPr>
            </a:lvl1pPr>
          </a:lstStyle>
          <a:p>
            <a:fld id="{F40E1AD1-8C34-4217-B81B-B9ABC8BB3121}" type="datetime1">
              <a:rPr lang="en-US" smtClean="0"/>
              <a:pPr/>
              <a:t>6/15/2023</a:t>
            </a:fld>
            <a:endParaRPr lang="en-US" dirty="0"/>
          </a:p>
        </p:txBody>
      </p:sp>
      <p:sp>
        <p:nvSpPr>
          <p:cNvPr id="12" name="Footer Placeholder 4">
            <a:extLst>
              <a:ext uri="{FF2B5EF4-FFF2-40B4-BE49-F238E27FC236}">
                <a16:creationId xmlns:a16="http://schemas.microsoft.com/office/drawing/2014/main" id="{32A86FF8-ED9A-40E0-B7F7-94183140F61A}"/>
              </a:ext>
            </a:extLst>
          </p:cNvPr>
          <p:cNvSpPr>
            <a:spLocks noGrp="1"/>
          </p:cNvSpPr>
          <p:nvPr>
            <p:ph type="ftr" sz="quarter" idx="3"/>
          </p:nvPr>
        </p:nvSpPr>
        <p:spPr>
          <a:xfrm>
            <a:off x="4038600" y="6356350"/>
            <a:ext cx="4114800" cy="365125"/>
          </a:xfrm>
          <a:prstGeom prst="rect">
            <a:avLst/>
          </a:prstGeom>
        </p:spPr>
        <p:txBody>
          <a:bodyPr/>
          <a:lstStyle>
            <a:lvl1pPr algn="ctr">
              <a:defRPr>
                <a:latin typeface="Palatino Linotype" panose="02040502050505030304" pitchFamily="18" charset="0"/>
              </a:defRPr>
            </a:lvl1pPr>
          </a:lstStyle>
          <a:p>
            <a:endParaRPr lang="en-US" dirty="0"/>
          </a:p>
        </p:txBody>
      </p:sp>
      <p:sp>
        <p:nvSpPr>
          <p:cNvPr id="13" name="Slide Number Placeholder 5">
            <a:extLst>
              <a:ext uri="{FF2B5EF4-FFF2-40B4-BE49-F238E27FC236}">
                <a16:creationId xmlns:a16="http://schemas.microsoft.com/office/drawing/2014/main" id="{A290CC94-2CD6-4679-87E2-1EF7B7DD2783}"/>
              </a:ext>
            </a:extLst>
          </p:cNvPr>
          <p:cNvSpPr>
            <a:spLocks noGrp="1"/>
          </p:cNvSpPr>
          <p:nvPr>
            <p:ph type="sldNum" sz="quarter" idx="4"/>
          </p:nvPr>
        </p:nvSpPr>
        <p:spPr>
          <a:xfrm>
            <a:off x="8610600" y="6356350"/>
            <a:ext cx="2743200" cy="365125"/>
          </a:xfrm>
          <a:prstGeom prst="rect">
            <a:avLst/>
          </a:prstGeom>
        </p:spPr>
        <p:txBody>
          <a:bodyPr/>
          <a:lstStyle>
            <a:lvl1pPr algn="r">
              <a:defRPr>
                <a:latin typeface="Palatino Linotype" panose="02040502050505030304" pitchFamily="18" charset="0"/>
              </a:defRPr>
            </a:lvl1pPr>
          </a:lstStyle>
          <a:p>
            <a:fld id="{4EC93DFA-70F6-4220-86AB-AD3183C08C91}" type="slidenum">
              <a:rPr lang="en-US" smtClean="0"/>
              <a:pPr/>
              <a:t>‹#›</a:t>
            </a:fld>
            <a:endParaRPr lang="en-US" dirty="0"/>
          </a:p>
        </p:txBody>
      </p:sp>
      <p:sp>
        <p:nvSpPr>
          <p:cNvPr id="14" name="Title Placeholder 13">
            <a:extLst>
              <a:ext uri="{FF2B5EF4-FFF2-40B4-BE49-F238E27FC236}">
                <a16:creationId xmlns:a16="http://schemas.microsoft.com/office/drawing/2014/main" id="{4E28BD79-2F4A-4B3C-A60F-F0711422C0AD}"/>
              </a:ext>
            </a:extLst>
          </p:cNvPr>
          <p:cNvSpPr>
            <a:spLocks noGrp="1"/>
          </p:cNvSpPr>
          <p:nvPr>
            <p:ph type="title"/>
          </p:nvPr>
        </p:nvSpPr>
        <p:spPr>
          <a:xfrm>
            <a:off x="1989056" y="365125"/>
            <a:ext cx="9364743" cy="7734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5" name="Text Placeholder 14">
            <a:extLst>
              <a:ext uri="{FF2B5EF4-FFF2-40B4-BE49-F238E27FC236}">
                <a16:creationId xmlns:a16="http://schemas.microsoft.com/office/drawing/2014/main" id="{FD744C55-5E63-434E-809C-34036DDB3A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237802"/>
      </p:ext>
    </p:extLst>
  </p:cSld>
  <p:clrMap bg1="lt1" tx1="dk1" bg2="lt2" tx2="dk2" accent1="accent1" accent2="accent2" accent3="accent3" accent4="accent4" accent5="accent5" accent6="accent6" hlink="hlink" folHlink="folHlink"/>
  <p:sldLayoutIdLst>
    <p:sldLayoutId id="2147483660" r:id="rId1"/>
    <p:sldLayoutId id="2147483676" r:id="rId2"/>
    <p:sldLayoutId id="2147483675"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49" r:id="rId13"/>
    <p:sldLayoutId id="2147483650" r:id="rId14"/>
    <p:sldLayoutId id="2147483661" r:id="rId15"/>
  </p:sldLayoutIdLst>
  <p:hf hdr="0" ftr="0" dt="0"/>
  <p:txStyles>
    <p:titleStyle>
      <a:lvl1pPr algn="r" defTabSz="914400" rtl="0" eaLnBrk="1" latinLnBrk="0" hangingPunct="1">
        <a:lnSpc>
          <a:spcPct val="90000"/>
        </a:lnSpc>
        <a:spcBef>
          <a:spcPct val="0"/>
        </a:spcBef>
        <a:buNone/>
        <a:defRPr sz="3000" b="1"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4B4AD9B-AE52-4063-8B3D-786BCCAC43E8}"/>
              </a:ext>
            </a:extLst>
          </p:cNvPr>
          <p:cNvSpPr>
            <a:spLocks noGrp="1"/>
          </p:cNvSpPr>
          <p:nvPr>
            <p:ph idx="1"/>
          </p:nvPr>
        </p:nvSpPr>
        <p:spPr>
          <a:xfrm>
            <a:off x="9313232" y="6354666"/>
            <a:ext cx="1955952" cy="461665"/>
          </a:xfrm>
        </p:spPr>
        <p:txBody>
          <a:bodyPr>
            <a:noAutofit/>
          </a:bodyPr>
          <a:lstStyle/>
          <a:p>
            <a:pPr marL="0" indent="0">
              <a:lnSpc>
                <a:spcPct val="100000"/>
              </a:lnSpc>
              <a:spcBef>
                <a:spcPts val="0"/>
              </a:spcBef>
              <a:buNone/>
            </a:pPr>
            <a:r>
              <a:rPr lang="en-US" sz="700" b="1" dirty="0">
                <a:latin typeface="Century Gothic" panose="020B0502020202020204" pitchFamily="34" charset="0"/>
              </a:rPr>
              <a:t>NAME</a:t>
            </a:r>
          </a:p>
          <a:p>
            <a:pPr marL="0" indent="0">
              <a:lnSpc>
                <a:spcPct val="100000"/>
              </a:lnSpc>
              <a:spcBef>
                <a:spcPts val="0"/>
              </a:spcBef>
              <a:buNone/>
            </a:pPr>
            <a:r>
              <a:rPr lang="en-US" sz="700" b="1" dirty="0">
                <a:latin typeface="Century Gothic" panose="020B0502020202020204" pitchFamily="34" charset="0"/>
              </a:rPr>
              <a:t>DATE</a:t>
            </a:r>
          </a:p>
        </p:txBody>
      </p:sp>
      <p:pic>
        <p:nvPicPr>
          <p:cNvPr id="9" name="Picture 8">
            <a:extLst>
              <a:ext uri="{FF2B5EF4-FFF2-40B4-BE49-F238E27FC236}">
                <a16:creationId xmlns:a16="http://schemas.microsoft.com/office/drawing/2014/main" id="{798558D5-E54E-48D1-80CF-F4419F2983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847" b="9286"/>
          <a:stretch/>
        </p:blipFill>
        <p:spPr>
          <a:xfrm>
            <a:off x="0" y="-1"/>
            <a:ext cx="12204752" cy="5686425"/>
          </a:xfrm>
          <a:prstGeom prst="rect">
            <a:avLst/>
          </a:prstGeom>
        </p:spPr>
      </p:pic>
      <p:sp>
        <p:nvSpPr>
          <p:cNvPr id="11" name="Title Placeholder 1">
            <a:extLst>
              <a:ext uri="{FF2B5EF4-FFF2-40B4-BE49-F238E27FC236}">
                <a16:creationId xmlns:a16="http://schemas.microsoft.com/office/drawing/2014/main" id="{5BE07608-9446-4B1A-B265-1752D2DA8C17}"/>
              </a:ext>
            </a:extLst>
          </p:cNvPr>
          <p:cNvSpPr>
            <a:spLocks noGrp="1"/>
          </p:cNvSpPr>
          <p:nvPr>
            <p:ph type="title" hasCustomPrompt="1"/>
          </p:nvPr>
        </p:nvSpPr>
        <p:spPr>
          <a:xfrm>
            <a:off x="123825" y="5780384"/>
            <a:ext cx="9105899" cy="829246"/>
          </a:xfrm>
          <a:prstGeom prst="rect">
            <a:avLst/>
          </a:prstGeom>
        </p:spPr>
        <p:txBody>
          <a:bodyPr vert="horz" lIns="91440" tIns="45720" rIns="91440" bIns="45720" rtlCol="0" anchor="ctr">
            <a:normAutofit/>
          </a:bodyPr>
          <a:lstStyle>
            <a:lvl1pPr algn="l">
              <a:defRPr b="1">
                <a:latin typeface="Century Gothic" panose="020B0502020202020204" pitchFamily="34" charset="0"/>
              </a:defRPr>
            </a:lvl1pPr>
          </a:lstStyle>
          <a:p>
            <a:r>
              <a:rPr lang="en-US" dirty="0"/>
              <a:t>CONCRETE REPAIRS: WHAT AND WHY</a:t>
            </a:r>
          </a:p>
        </p:txBody>
      </p:sp>
      <p:sp>
        <p:nvSpPr>
          <p:cNvPr id="12" name="TextBox 11">
            <a:extLst>
              <a:ext uri="{FF2B5EF4-FFF2-40B4-BE49-F238E27FC236}">
                <a16:creationId xmlns:a16="http://schemas.microsoft.com/office/drawing/2014/main" id="{84F65DE0-E19C-47B6-9CEF-10E73CED6896}"/>
              </a:ext>
            </a:extLst>
          </p:cNvPr>
          <p:cNvSpPr txBox="1"/>
          <p:nvPr/>
        </p:nvSpPr>
        <p:spPr>
          <a:xfrm>
            <a:off x="9313232" y="5911281"/>
            <a:ext cx="2931391" cy="461665"/>
          </a:xfrm>
          <a:prstGeom prst="rect">
            <a:avLst/>
          </a:prstGeom>
          <a:noFill/>
        </p:spPr>
        <p:txBody>
          <a:bodyPr wrap="square" rtlCol="0">
            <a:spAutoFit/>
          </a:bodyPr>
          <a:lstStyle/>
          <a:p>
            <a:pPr marL="0" marR="0" lvl="0" indent="0" algn="l" defTabSz="665226"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mn-lt"/>
              </a:rPr>
              <a:t>12385 Township Rd</a:t>
            </a:r>
            <a:r>
              <a:rPr lang="en-US" sz="800" b="1" baseline="0" dirty="0">
                <a:solidFill>
                  <a:schemeClr val="tx1"/>
                </a:solidFill>
                <a:latin typeface="+mn-lt"/>
              </a:rPr>
              <a:t> 215 | PO Box 894</a:t>
            </a:r>
          </a:p>
          <a:p>
            <a:pPr marL="0" marR="0" lvl="0" indent="0" algn="l" defTabSz="665226" rtl="0" eaLnBrk="1" fontAlgn="auto" latinLnBrk="0" hangingPunct="1">
              <a:lnSpc>
                <a:spcPct val="100000"/>
              </a:lnSpc>
              <a:spcBef>
                <a:spcPts val="0"/>
              </a:spcBef>
              <a:spcAft>
                <a:spcPts val="0"/>
              </a:spcAft>
              <a:buClrTx/>
              <a:buSzTx/>
              <a:buFontTx/>
              <a:buNone/>
              <a:tabLst/>
              <a:defRPr/>
            </a:pPr>
            <a:r>
              <a:rPr lang="en-US" sz="800" b="1" baseline="0" dirty="0">
                <a:solidFill>
                  <a:schemeClr val="tx1"/>
                </a:solidFill>
                <a:latin typeface="+mn-lt"/>
              </a:rPr>
              <a:t>Findlay, Ohio 45840</a:t>
            </a:r>
          </a:p>
          <a:p>
            <a:pPr marL="0" marR="0" lvl="0" indent="0" algn="l" defTabSz="665226" rtl="0" eaLnBrk="1" fontAlgn="auto" latinLnBrk="0" hangingPunct="1">
              <a:lnSpc>
                <a:spcPct val="100000"/>
              </a:lnSpc>
              <a:spcBef>
                <a:spcPts val="0"/>
              </a:spcBef>
              <a:spcAft>
                <a:spcPts val="0"/>
              </a:spcAft>
              <a:buClrTx/>
              <a:buSzTx/>
              <a:buFontTx/>
              <a:buNone/>
              <a:tabLst/>
              <a:defRPr/>
            </a:pPr>
            <a:r>
              <a:rPr lang="en-US" sz="800" b="1" kern="1200" dirty="0">
                <a:solidFill>
                  <a:schemeClr val="tx1"/>
                </a:solidFill>
                <a:latin typeface="+mn-lt"/>
                <a:ea typeface="+mn-ea"/>
                <a:cs typeface="+mn-cs"/>
              </a:rPr>
              <a:t>877-298-5853</a:t>
            </a:r>
            <a:r>
              <a:rPr lang="en-US" sz="800" b="1" kern="1200" baseline="0" dirty="0">
                <a:solidFill>
                  <a:schemeClr val="tx1"/>
                </a:solidFill>
                <a:latin typeface="+mn-lt"/>
                <a:ea typeface="+mn-ea"/>
                <a:cs typeface="+mn-cs"/>
              </a:rPr>
              <a:t> | </a:t>
            </a:r>
            <a:r>
              <a:rPr lang="en-US" sz="800" b="1" kern="1200" dirty="0">
                <a:solidFill>
                  <a:schemeClr val="tx1"/>
                </a:solidFill>
                <a:latin typeface="+mn-lt"/>
                <a:ea typeface="+mn-ea"/>
                <a:cs typeface="+mn-cs"/>
              </a:rPr>
              <a:t>www.oneenergy.com</a:t>
            </a:r>
            <a:endParaRPr lang="en-US" sz="800" b="1" dirty="0">
              <a:solidFill>
                <a:schemeClr val="tx1"/>
              </a:solidFill>
              <a:latin typeface="+mn-lt"/>
            </a:endParaRPr>
          </a:p>
        </p:txBody>
      </p:sp>
      <p:cxnSp>
        <p:nvCxnSpPr>
          <p:cNvPr id="13" name="Straight Connector 12">
            <a:extLst>
              <a:ext uri="{FF2B5EF4-FFF2-40B4-BE49-F238E27FC236}">
                <a16:creationId xmlns:a16="http://schemas.microsoft.com/office/drawing/2014/main" id="{2DB0C644-A3F8-4631-A9FE-658609EA3C25}"/>
              </a:ext>
            </a:extLst>
          </p:cNvPr>
          <p:cNvCxnSpPr>
            <a:cxnSpLocks/>
          </p:cNvCxnSpPr>
          <p:nvPr/>
        </p:nvCxnSpPr>
        <p:spPr>
          <a:xfrm>
            <a:off x="9314339" y="5895577"/>
            <a:ext cx="0" cy="714055"/>
          </a:xfrm>
          <a:prstGeom prst="line">
            <a:avLst/>
          </a:prstGeom>
          <a:ln w="19050">
            <a:solidFill>
              <a:srgbClr val="004A8A"/>
            </a:solidFill>
          </a:ln>
        </p:spPr>
        <p:style>
          <a:lnRef idx="1">
            <a:schemeClr val="accent1"/>
          </a:lnRef>
          <a:fillRef idx="0">
            <a:schemeClr val="accent1"/>
          </a:fillRef>
          <a:effectRef idx="0">
            <a:schemeClr val="accent1"/>
          </a:effectRef>
          <a:fontRef idx="minor">
            <a:schemeClr val="tx1"/>
          </a:fontRef>
        </p:style>
      </p:cxnSp>
      <p:pic>
        <p:nvPicPr>
          <p:cNvPr id="14" name="Picture 13" descr="Icon&#10;&#10;Description automatically generated">
            <a:extLst>
              <a:ext uri="{FF2B5EF4-FFF2-40B4-BE49-F238E27FC236}">
                <a16:creationId xmlns:a16="http://schemas.microsoft.com/office/drawing/2014/main" id="{25B983DE-29A5-76D8-6FC2-A967DAD6A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2777" y="263436"/>
            <a:ext cx="2341659" cy="1417320"/>
          </a:xfrm>
          <a:prstGeom prst="rect">
            <a:avLst/>
          </a:prstGeom>
        </p:spPr>
      </p:pic>
    </p:spTree>
    <p:extLst>
      <p:ext uri="{BB962C8B-B14F-4D97-AF65-F5344CB8AC3E}">
        <p14:creationId xmlns:p14="http://schemas.microsoft.com/office/powerpoint/2010/main" val="2808058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6765F-182D-E3E0-AE21-3C921BAF420F}"/>
              </a:ext>
            </a:extLst>
          </p:cNvPr>
          <p:cNvSpPr>
            <a:spLocks noGrp="1"/>
          </p:cNvSpPr>
          <p:nvPr>
            <p:ph type="title"/>
          </p:nvPr>
        </p:nvSpPr>
        <p:spPr/>
        <p:txBody>
          <a:bodyPr/>
          <a:lstStyle/>
          <a:p>
            <a:r>
              <a:rPr lang="en-US" dirty="0"/>
              <a:t>BONUS SLIDE</a:t>
            </a:r>
          </a:p>
        </p:txBody>
      </p:sp>
      <p:sp>
        <p:nvSpPr>
          <p:cNvPr id="4" name="Slide Number Placeholder 3">
            <a:extLst>
              <a:ext uri="{FF2B5EF4-FFF2-40B4-BE49-F238E27FC236}">
                <a16:creationId xmlns:a16="http://schemas.microsoft.com/office/drawing/2014/main" id="{86341C82-C390-4495-77FC-E21B282AA6ED}"/>
              </a:ext>
            </a:extLst>
          </p:cNvPr>
          <p:cNvSpPr>
            <a:spLocks noGrp="1"/>
          </p:cNvSpPr>
          <p:nvPr>
            <p:ph type="sldNum" sz="quarter" idx="12"/>
          </p:nvPr>
        </p:nvSpPr>
        <p:spPr/>
        <p:txBody>
          <a:bodyPr/>
          <a:lstStyle/>
          <a:p>
            <a:fld id="{4EC93DFA-70F6-4220-86AB-AD3183C08C91}" type="slidenum">
              <a:rPr lang="en-US" smtClean="0"/>
              <a:t>10</a:t>
            </a:fld>
            <a:endParaRPr lang="en-US" dirty="0"/>
          </a:p>
        </p:txBody>
      </p:sp>
      <p:pic>
        <p:nvPicPr>
          <p:cNvPr id="1026" name="Picture 2" descr="Concrete GIFs - Get the best GIF on GIPHY">
            <a:extLst>
              <a:ext uri="{FF2B5EF4-FFF2-40B4-BE49-F238E27FC236}">
                <a16:creationId xmlns:a16="http://schemas.microsoft.com/office/drawing/2014/main" id="{3922DF1A-72B2-0653-EB7F-95832E746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9408" y="1631911"/>
            <a:ext cx="2587195" cy="50895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0D4A64A-D964-3D5F-13D1-6C70BE50371B}"/>
              </a:ext>
            </a:extLst>
          </p:cNvPr>
          <p:cNvSpPr txBox="1"/>
          <p:nvPr/>
        </p:nvSpPr>
        <p:spPr>
          <a:xfrm>
            <a:off x="4856205" y="1637271"/>
            <a:ext cx="7000103" cy="1107996"/>
          </a:xfrm>
          <a:prstGeom prst="rect">
            <a:avLst/>
          </a:prstGeom>
          <a:noFill/>
        </p:spPr>
        <p:txBody>
          <a:bodyPr wrap="square" rtlCol="0">
            <a:spAutoFit/>
          </a:bodyPr>
          <a:lstStyle/>
          <a:p>
            <a:pPr algn="ctr"/>
            <a:r>
              <a:rPr lang="en-US" sz="2800" b="1" dirty="0">
                <a:latin typeface="Century Gothic" panose="020B0502020202020204" pitchFamily="34" charset="0"/>
              </a:rPr>
              <a:t>FURTHER PREVENTATIVE MEASURES</a:t>
            </a:r>
          </a:p>
          <a:p>
            <a:endParaRPr lang="en-US" b="1" dirty="0">
              <a:latin typeface="Century Gothic" panose="020B0502020202020204" pitchFamily="34" charset="0"/>
            </a:endParaRPr>
          </a:p>
          <a:p>
            <a:pPr algn="ctr"/>
            <a:r>
              <a:rPr lang="en-US" sz="2000" dirty="0">
                <a:latin typeface="Palatino Linotype" panose="02040502050505030304" pitchFamily="18" charset="0"/>
              </a:rPr>
              <a:t>1.) Don’t walk on wet concrete </a:t>
            </a:r>
            <a:r>
              <a:rPr lang="en-US" sz="2000" dirty="0">
                <a:latin typeface="Palatino Linotype" panose="02040502050505030304" pitchFamily="18" charset="0"/>
                <a:sym typeface="Wingdings" panose="05000000000000000000" pitchFamily="2" charset="2"/>
              </a:rPr>
              <a:t> </a:t>
            </a:r>
            <a:endParaRPr lang="en-US" sz="2000" dirty="0">
              <a:latin typeface="Palatino Linotype" panose="02040502050505030304" pitchFamily="18" charset="0"/>
            </a:endParaRPr>
          </a:p>
        </p:txBody>
      </p:sp>
      <p:pic>
        <p:nvPicPr>
          <p:cNvPr id="1028" name="Picture 4" descr="Don'T...Or Else! GIF - Or Else Dont Mr T - Discover &amp; Share GIFs">
            <a:extLst>
              <a:ext uri="{FF2B5EF4-FFF2-40B4-BE49-F238E27FC236}">
                <a16:creationId xmlns:a16="http://schemas.microsoft.com/office/drawing/2014/main" id="{3ACB1392-93A4-0950-6D12-BF0B15B30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164" y="2856471"/>
            <a:ext cx="4572000" cy="3352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90D8F0-B4A8-BF2C-273A-31218491B918}"/>
              </a:ext>
            </a:extLst>
          </p:cNvPr>
          <p:cNvSpPr txBox="1"/>
          <p:nvPr/>
        </p:nvSpPr>
        <p:spPr>
          <a:xfrm>
            <a:off x="8192533" y="2934045"/>
            <a:ext cx="617838"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CB</a:t>
            </a:r>
          </a:p>
        </p:txBody>
      </p:sp>
      <p:sp>
        <p:nvSpPr>
          <p:cNvPr id="7" name="TextBox 6">
            <a:extLst>
              <a:ext uri="{FF2B5EF4-FFF2-40B4-BE49-F238E27FC236}">
                <a16:creationId xmlns:a16="http://schemas.microsoft.com/office/drawing/2014/main" id="{15D45474-741C-44B3-7AE1-3A106F91C485}"/>
              </a:ext>
            </a:extLst>
          </p:cNvPr>
          <p:cNvSpPr txBox="1"/>
          <p:nvPr/>
        </p:nvSpPr>
        <p:spPr>
          <a:xfrm>
            <a:off x="9055447" y="3308867"/>
            <a:ext cx="617838"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JB</a:t>
            </a:r>
          </a:p>
        </p:txBody>
      </p:sp>
      <p:sp>
        <p:nvSpPr>
          <p:cNvPr id="8" name="TextBox 7">
            <a:extLst>
              <a:ext uri="{FF2B5EF4-FFF2-40B4-BE49-F238E27FC236}">
                <a16:creationId xmlns:a16="http://schemas.microsoft.com/office/drawing/2014/main" id="{7D5EF448-5FCD-5469-553E-D9E189D12EB7}"/>
              </a:ext>
            </a:extLst>
          </p:cNvPr>
          <p:cNvSpPr txBox="1"/>
          <p:nvPr/>
        </p:nvSpPr>
        <p:spPr>
          <a:xfrm>
            <a:off x="7230765" y="2870887"/>
            <a:ext cx="617838"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EJ</a:t>
            </a:r>
          </a:p>
        </p:txBody>
      </p:sp>
      <p:sp>
        <p:nvSpPr>
          <p:cNvPr id="10" name="TextBox 9">
            <a:extLst>
              <a:ext uri="{FF2B5EF4-FFF2-40B4-BE49-F238E27FC236}">
                <a16:creationId xmlns:a16="http://schemas.microsoft.com/office/drawing/2014/main" id="{A0543461-D418-169A-443E-70E18FA07692}"/>
              </a:ext>
            </a:extLst>
          </p:cNvPr>
          <p:cNvSpPr txBox="1"/>
          <p:nvPr/>
        </p:nvSpPr>
        <p:spPr>
          <a:xfrm>
            <a:off x="9621802" y="2831069"/>
            <a:ext cx="617838" cy="369332"/>
          </a:xfrm>
          <a:prstGeom prst="rect">
            <a:avLst/>
          </a:prstGeom>
          <a:noFill/>
        </p:spPr>
        <p:txBody>
          <a:bodyPr wrap="square" rtlCol="0">
            <a:spAutoFit/>
          </a:bodyPr>
          <a:lstStyle/>
          <a:p>
            <a:r>
              <a:rPr lang="en-US" b="1" dirty="0">
                <a:solidFill>
                  <a:schemeClr val="bg1"/>
                </a:solidFill>
                <a:latin typeface="Century Gothic" panose="020B0502020202020204" pitchFamily="34" charset="0"/>
              </a:rPr>
              <a:t>EG</a:t>
            </a:r>
          </a:p>
        </p:txBody>
      </p:sp>
    </p:spTree>
    <p:extLst>
      <p:ext uri="{BB962C8B-B14F-4D97-AF65-F5344CB8AC3E}">
        <p14:creationId xmlns:p14="http://schemas.microsoft.com/office/powerpoint/2010/main" val="1493232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A4B066-9993-40EE-975E-D8EA69FF3738}"/>
              </a:ext>
            </a:extLst>
          </p:cNvPr>
          <p:cNvSpPr>
            <a:spLocks noGrp="1"/>
          </p:cNvSpPr>
          <p:nvPr>
            <p:ph type="title"/>
          </p:nvPr>
        </p:nvSpPr>
        <p:spPr/>
        <p:txBody>
          <a:bodyPr/>
          <a:lstStyle/>
          <a:p>
            <a:r>
              <a:rPr lang="en-US" dirty="0"/>
              <a:t>OUTLINE</a:t>
            </a:r>
          </a:p>
        </p:txBody>
      </p:sp>
      <p:sp>
        <p:nvSpPr>
          <p:cNvPr id="2" name="Content Placeholder 1">
            <a:extLst>
              <a:ext uri="{FF2B5EF4-FFF2-40B4-BE49-F238E27FC236}">
                <a16:creationId xmlns:a16="http://schemas.microsoft.com/office/drawing/2014/main" id="{E17D6A33-8724-449C-AB3C-37D4EB35A962}"/>
              </a:ext>
            </a:extLst>
          </p:cNvPr>
          <p:cNvSpPr>
            <a:spLocks noGrp="1"/>
          </p:cNvSpPr>
          <p:nvPr>
            <p:ph idx="1"/>
          </p:nvPr>
        </p:nvSpPr>
        <p:spPr/>
        <p:txBody>
          <a:bodyPr/>
          <a:lstStyle/>
          <a:p>
            <a:pPr marL="514350" indent="-514350">
              <a:buFont typeface="+mj-lt"/>
              <a:buAutoNum type="arabicPeriod"/>
            </a:pPr>
            <a:r>
              <a:rPr lang="en-US" b="1" dirty="0"/>
              <a:t>RRC Foundation Design</a:t>
            </a:r>
          </a:p>
          <a:p>
            <a:pPr marL="514350" indent="-514350">
              <a:buFont typeface="+mj-lt"/>
              <a:buAutoNum type="arabicPeriod"/>
            </a:pPr>
            <a:r>
              <a:rPr lang="en-US" b="1" dirty="0"/>
              <a:t>Concrete Quality Concerns</a:t>
            </a:r>
          </a:p>
          <a:p>
            <a:pPr marL="514350" indent="-514350">
              <a:buFont typeface="+mj-lt"/>
              <a:buAutoNum type="arabicPeriod"/>
            </a:pPr>
            <a:r>
              <a:rPr lang="en-US" b="1" dirty="0"/>
              <a:t>Why Does It Matter?</a:t>
            </a:r>
          </a:p>
          <a:p>
            <a:pPr marL="514350" indent="-514350">
              <a:buFont typeface="+mj-lt"/>
              <a:buAutoNum type="arabicPeriod"/>
            </a:pPr>
            <a:r>
              <a:rPr lang="en-US" b="1" dirty="0"/>
              <a:t>Industry Repair Practice</a:t>
            </a:r>
          </a:p>
          <a:p>
            <a:pPr marL="514350" indent="-514350">
              <a:buFont typeface="+mj-lt"/>
              <a:buAutoNum type="arabicPeriod"/>
            </a:pPr>
            <a:r>
              <a:rPr lang="en-US" b="1" dirty="0"/>
              <a:t>One Energy Foundation Repairs</a:t>
            </a:r>
          </a:p>
          <a:p>
            <a:pPr marL="514350" indent="-514350">
              <a:buFont typeface="+mj-lt"/>
              <a:buAutoNum type="arabicPeriod"/>
            </a:pPr>
            <a:endParaRPr lang="en-US" b="1" dirty="0"/>
          </a:p>
          <a:p>
            <a:pPr marL="514350" indent="-514350">
              <a:buFont typeface="+mj-lt"/>
              <a:buAutoNum type="arabicPeriod"/>
            </a:pPr>
            <a:endParaRPr lang="en-US" b="1" dirty="0"/>
          </a:p>
          <a:p>
            <a:pPr marL="514350" indent="-514350">
              <a:buFont typeface="+mj-lt"/>
              <a:buAutoNum type="arabicPeriod"/>
            </a:pPr>
            <a:endParaRPr lang="en-US" b="1" dirty="0"/>
          </a:p>
          <a:p>
            <a:pPr marL="514350" indent="-514350">
              <a:buFont typeface="+mj-lt"/>
              <a:buAutoNum type="arabicPeriod"/>
            </a:pPr>
            <a:endParaRPr lang="en-US" b="1" dirty="0"/>
          </a:p>
        </p:txBody>
      </p:sp>
      <p:sp>
        <p:nvSpPr>
          <p:cNvPr id="3" name="Slide Number Placeholder 2">
            <a:extLst>
              <a:ext uri="{FF2B5EF4-FFF2-40B4-BE49-F238E27FC236}">
                <a16:creationId xmlns:a16="http://schemas.microsoft.com/office/drawing/2014/main" id="{1C518757-666F-4F44-A295-4E6123622AE6}"/>
              </a:ext>
            </a:extLst>
          </p:cNvPr>
          <p:cNvSpPr>
            <a:spLocks noGrp="1"/>
          </p:cNvSpPr>
          <p:nvPr>
            <p:ph type="sldNum" sz="quarter" idx="12"/>
          </p:nvPr>
        </p:nvSpPr>
        <p:spPr/>
        <p:txBody>
          <a:bodyPr/>
          <a:lstStyle/>
          <a:p>
            <a:fld id="{4EC93DFA-70F6-4220-86AB-AD3183C08C91}" type="slidenum">
              <a:rPr lang="en-US" smtClean="0"/>
              <a:t>2</a:t>
            </a:fld>
            <a:endParaRPr lang="en-US" dirty="0"/>
          </a:p>
        </p:txBody>
      </p:sp>
    </p:spTree>
    <p:extLst>
      <p:ext uri="{BB962C8B-B14F-4D97-AF65-F5344CB8AC3E}">
        <p14:creationId xmlns:p14="http://schemas.microsoft.com/office/powerpoint/2010/main" val="545688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588B5-D775-3CDA-AF15-E57D4404A61C}"/>
              </a:ext>
            </a:extLst>
          </p:cNvPr>
          <p:cNvSpPr>
            <a:spLocks noGrp="1"/>
          </p:cNvSpPr>
          <p:nvPr>
            <p:ph type="title"/>
          </p:nvPr>
        </p:nvSpPr>
        <p:spPr/>
        <p:txBody>
          <a:bodyPr/>
          <a:lstStyle/>
          <a:p>
            <a:r>
              <a:rPr lang="en-US" dirty="0"/>
              <a:t>RRC FOUNDATION DESIGN</a:t>
            </a:r>
          </a:p>
        </p:txBody>
      </p:sp>
      <p:sp>
        <p:nvSpPr>
          <p:cNvPr id="4" name="Slide Number Placeholder 3">
            <a:extLst>
              <a:ext uri="{FF2B5EF4-FFF2-40B4-BE49-F238E27FC236}">
                <a16:creationId xmlns:a16="http://schemas.microsoft.com/office/drawing/2014/main" id="{7427C0AC-B7C0-47A9-8E33-B35A3A93496B}"/>
              </a:ext>
            </a:extLst>
          </p:cNvPr>
          <p:cNvSpPr>
            <a:spLocks noGrp="1"/>
          </p:cNvSpPr>
          <p:nvPr>
            <p:ph type="sldNum" sz="quarter" idx="12"/>
          </p:nvPr>
        </p:nvSpPr>
        <p:spPr/>
        <p:txBody>
          <a:bodyPr/>
          <a:lstStyle/>
          <a:p>
            <a:fld id="{4EC93DFA-70F6-4220-86AB-AD3183C08C91}" type="slidenum">
              <a:rPr lang="en-US" smtClean="0"/>
              <a:t>3</a:t>
            </a:fld>
            <a:endParaRPr lang="en-US" dirty="0"/>
          </a:p>
        </p:txBody>
      </p:sp>
      <p:pic>
        <p:nvPicPr>
          <p:cNvPr id="6" name="Picture 5">
            <a:extLst>
              <a:ext uri="{FF2B5EF4-FFF2-40B4-BE49-F238E27FC236}">
                <a16:creationId xmlns:a16="http://schemas.microsoft.com/office/drawing/2014/main" id="{65301DA1-CC24-8011-BE18-CBF0D2D05913}"/>
              </a:ext>
            </a:extLst>
          </p:cNvPr>
          <p:cNvPicPr>
            <a:picLocks noChangeAspect="1"/>
          </p:cNvPicPr>
          <p:nvPr/>
        </p:nvPicPr>
        <p:blipFill>
          <a:blip r:embed="rId3"/>
          <a:stretch>
            <a:fillRect/>
          </a:stretch>
        </p:blipFill>
        <p:spPr>
          <a:xfrm>
            <a:off x="168861" y="1662632"/>
            <a:ext cx="7325433" cy="4760394"/>
          </a:xfrm>
          <a:prstGeom prst="rect">
            <a:avLst/>
          </a:prstGeom>
        </p:spPr>
      </p:pic>
      <p:sp>
        <p:nvSpPr>
          <p:cNvPr id="7" name="TextBox 6">
            <a:extLst>
              <a:ext uri="{FF2B5EF4-FFF2-40B4-BE49-F238E27FC236}">
                <a16:creationId xmlns:a16="http://schemas.microsoft.com/office/drawing/2014/main" id="{C43A0F03-D77B-8CF4-075F-C2703261DAB6}"/>
              </a:ext>
            </a:extLst>
          </p:cNvPr>
          <p:cNvSpPr txBox="1"/>
          <p:nvPr/>
        </p:nvSpPr>
        <p:spPr>
          <a:xfrm>
            <a:off x="7633347" y="2242336"/>
            <a:ext cx="4697706" cy="3600986"/>
          </a:xfrm>
          <a:prstGeom prst="rect">
            <a:avLst/>
          </a:prstGeom>
          <a:noFill/>
        </p:spPr>
        <p:txBody>
          <a:bodyPr wrap="square" rtlCol="0">
            <a:spAutoFit/>
          </a:bodyPr>
          <a:lstStyle/>
          <a:p>
            <a:pPr algn="ctr"/>
            <a:r>
              <a:rPr lang="en-US" sz="2400" b="1" dirty="0">
                <a:latin typeface="Century Gothic" panose="020B0502020202020204" pitchFamily="34" charset="0"/>
              </a:rPr>
              <a:t>PERTINENT SECTIONS FOR CONCRETE</a:t>
            </a:r>
          </a:p>
          <a:p>
            <a:pPr algn="ctr"/>
            <a:endParaRPr lang="en-US" b="1" dirty="0">
              <a:latin typeface="Century Gothic" panose="020B0502020202020204" pitchFamily="34" charset="0"/>
            </a:endParaRPr>
          </a:p>
          <a:p>
            <a:pPr marL="342900" indent="-342900">
              <a:buFont typeface="+mj-lt"/>
              <a:buAutoNum type="arabicPeriod"/>
            </a:pPr>
            <a:r>
              <a:rPr lang="en-US" dirty="0">
                <a:latin typeface="Palatino Linotype" panose="02040502050505030304" pitchFamily="18" charset="0"/>
              </a:rPr>
              <a:t>Concrete (Mix Design Requirements)</a:t>
            </a:r>
          </a:p>
          <a:p>
            <a:pPr marL="342900" indent="-342900">
              <a:buFont typeface="+mj-lt"/>
              <a:buAutoNum type="arabicPeriod"/>
            </a:pPr>
            <a:r>
              <a:rPr lang="en-US" dirty="0">
                <a:latin typeface="Palatino Linotype" panose="02040502050505030304" pitchFamily="18" charset="0"/>
              </a:rPr>
              <a:t>Execution of Concrete Mixing and Placement</a:t>
            </a:r>
          </a:p>
          <a:p>
            <a:pPr marL="342900" indent="-342900">
              <a:buFont typeface="+mj-lt"/>
              <a:buAutoNum type="arabicPeriod"/>
            </a:pPr>
            <a:r>
              <a:rPr lang="en-US" dirty="0">
                <a:latin typeface="Palatino Linotype" panose="02040502050505030304" pitchFamily="18" charset="0"/>
              </a:rPr>
              <a:t>Mass Concreting </a:t>
            </a:r>
          </a:p>
          <a:p>
            <a:pPr marL="342900" indent="-342900">
              <a:buFont typeface="+mj-lt"/>
              <a:buAutoNum type="arabicPeriod"/>
            </a:pPr>
            <a:r>
              <a:rPr lang="en-US" dirty="0">
                <a:latin typeface="Palatino Linotype" panose="02040502050505030304" pitchFamily="18" charset="0"/>
              </a:rPr>
              <a:t>Hot Weather Concreting</a:t>
            </a:r>
          </a:p>
          <a:p>
            <a:pPr marL="342900" indent="-342900">
              <a:buFont typeface="+mj-lt"/>
              <a:buAutoNum type="arabicPeriod"/>
            </a:pPr>
            <a:r>
              <a:rPr lang="en-US" dirty="0">
                <a:latin typeface="Palatino Linotype" panose="02040502050505030304" pitchFamily="18" charset="0"/>
              </a:rPr>
              <a:t>Cold Weather Concreting</a:t>
            </a:r>
          </a:p>
          <a:p>
            <a:pPr marL="342900" indent="-342900">
              <a:buFont typeface="+mj-lt"/>
              <a:buAutoNum type="arabicPeriod"/>
            </a:pPr>
            <a:r>
              <a:rPr lang="en-US" dirty="0">
                <a:latin typeface="Palatino Linotype" panose="02040502050505030304" pitchFamily="18" charset="0"/>
              </a:rPr>
              <a:t>Required Submittals (Mix Design Requirements cont.)</a:t>
            </a:r>
          </a:p>
          <a:p>
            <a:pPr marL="342900" indent="-342900" algn="ctr">
              <a:buFont typeface="+mj-lt"/>
              <a:buAutoNum type="arabicPeriod"/>
            </a:pPr>
            <a:endParaRPr lang="en-US" dirty="0">
              <a:latin typeface="Palatino Linotype" panose="02040502050505030304" pitchFamily="18" charset="0"/>
            </a:endParaRPr>
          </a:p>
        </p:txBody>
      </p:sp>
    </p:spTree>
    <p:extLst>
      <p:ext uri="{BB962C8B-B14F-4D97-AF65-F5344CB8AC3E}">
        <p14:creationId xmlns:p14="http://schemas.microsoft.com/office/powerpoint/2010/main" val="1907958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588B5-D775-3CDA-AF15-E57D4404A61C}"/>
              </a:ext>
            </a:extLst>
          </p:cNvPr>
          <p:cNvSpPr>
            <a:spLocks noGrp="1"/>
          </p:cNvSpPr>
          <p:nvPr>
            <p:ph type="title"/>
          </p:nvPr>
        </p:nvSpPr>
        <p:spPr/>
        <p:txBody>
          <a:bodyPr/>
          <a:lstStyle/>
          <a:p>
            <a:r>
              <a:rPr lang="en-US" dirty="0"/>
              <a:t>CONCRETE QUALITY CONCERNS</a:t>
            </a:r>
          </a:p>
        </p:txBody>
      </p:sp>
      <p:sp>
        <p:nvSpPr>
          <p:cNvPr id="4" name="Slide Number Placeholder 3">
            <a:extLst>
              <a:ext uri="{FF2B5EF4-FFF2-40B4-BE49-F238E27FC236}">
                <a16:creationId xmlns:a16="http://schemas.microsoft.com/office/drawing/2014/main" id="{7427C0AC-B7C0-47A9-8E33-B35A3A93496B}"/>
              </a:ext>
            </a:extLst>
          </p:cNvPr>
          <p:cNvSpPr>
            <a:spLocks noGrp="1"/>
          </p:cNvSpPr>
          <p:nvPr>
            <p:ph type="sldNum" sz="quarter" idx="12"/>
          </p:nvPr>
        </p:nvSpPr>
        <p:spPr/>
        <p:txBody>
          <a:bodyPr/>
          <a:lstStyle/>
          <a:p>
            <a:fld id="{4EC93DFA-70F6-4220-86AB-AD3183C08C91}" type="slidenum">
              <a:rPr lang="en-US" smtClean="0"/>
              <a:t>4</a:t>
            </a:fld>
            <a:endParaRPr lang="en-US" dirty="0"/>
          </a:p>
        </p:txBody>
      </p:sp>
      <p:pic>
        <p:nvPicPr>
          <p:cNvPr id="8" name="Picture 7">
            <a:extLst>
              <a:ext uri="{FF2B5EF4-FFF2-40B4-BE49-F238E27FC236}">
                <a16:creationId xmlns:a16="http://schemas.microsoft.com/office/drawing/2014/main" id="{EBA4563C-C539-38DE-7EA3-D3C2586B3C3C}"/>
              </a:ext>
            </a:extLst>
          </p:cNvPr>
          <p:cNvPicPr>
            <a:picLocks noChangeAspect="1"/>
          </p:cNvPicPr>
          <p:nvPr/>
        </p:nvPicPr>
        <p:blipFill>
          <a:blip r:embed="rId3"/>
          <a:stretch>
            <a:fillRect/>
          </a:stretch>
        </p:blipFill>
        <p:spPr>
          <a:xfrm>
            <a:off x="525162" y="1462878"/>
            <a:ext cx="6196914" cy="5374832"/>
          </a:xfrm>
          <a:prstGeom prst="rect">
            <a:avLst/>
          </a:prstGeom>
        </p:spPr>
      </p:pic>
      <p:sp>
        <p:nvSpPr>
          <p:cNvPr id="9" name="TextBox 8">
            <a:extLst>
              <a:ext uri="{FF2B5EF4-FFF2-40B4-BE49-F238E27FC236}">
                <a16:creationId xmlns:a16="http://schemas.microsoft.com/office/drawing/2014/main" id="{B0A03986-6949-A22C-8C71-A70A11DF33C1}"/>
              </a:ext>
            </a:extLst>
          </p:cNvPr>
          <p:cNvSpPr txBox="1"/>
          <p:nvPr/>
        </p:nvSpPr>
        <p:spPr>
          <a:xfrm>
            <a:off x="6796216" y="2341605"/>
            <a:ext cx="5239265" cy="3416320"/>
          </a:xfrm>
          <a:prstGeom prst="rect">
            <a:avLst/>
          </a:prstGeom>
          <a:noFill/>
        </p:spPr>
        <p:txBody>
          <a:bodyPr wrap="square" rtlCol="0">
            <a:spAutoFit/>
          </a:bodyPr>
          <a:lstStyle/>
          <a:p>
            <a:pPr algn="ctr"/>
            <a:r>
              <a:rPr lang="en-US" sz="2400" b="1" dirty="0">
                <a:latin typeface="Century Gothic" panose="020B0502020202020204" pitchFamily="34" charset="0"/>
              </a:rPr>
              <a:t>Some Causes of Concrete Cracks</a:t>
            </a:r>
          </a:p>
          <a:p>
            <a:pPr algn="ctr"/>
            <a:endParaRPr lang="en-US" sz="2400" b="1" dirty="0">
              <a:latin typeface="Century Gothic" panose="020B0502020202020204" pitchFamily="34" charset="0"/>
            </a:endParaRPr>
          </a:p>
          <a:p>
            <a:pPr marL="457200" indent="-457200">
              <a:buFont typeface="+mj-lt"/>
              <a:buAutoNum type="arabicPeriod"/>
            </a:pPr>
            <a:r>
              <a:rPr lang="en-US" sz="2400" dirty="0">
                <a:latin typeface="Palatino Linotype" panose="02040502050505030304" pitchFamily="18" charset="0"/>
              </a:rPr>
              <a:t>Poor consolidation</a:t>
            </a:r>
          </a:p>
          <a:p>
            <a:pPr marL="457200" indent="-457200">
              <a:buFont typeface="+mj-lt"/>
              <a:buAutoNum type="arabicPeriod"/>
            </a:pPr>
            <a:r>
              <a:rPr lang="en-US" sz="2400" dirty="0">
                <a:latin typeface="Palatino Linotype" panose="02040502050505030304" pitchFamily="18" charset="0"/>
              </a:rPr>
              <a:t>Extreme weather (curing process)</a:t>
            </a:r>
          </a:p>
          <a:p>
            <a:pPr marL="457200" indent="-457200">
              <a:buFont typeface="+mj-lt"/>
              <a:buAutoNum type="arabicPeriod"/>
            </a:pPr>
            <a:r>
              <a:rPr lang="en-US" sz="2400" dirty="0">
                <a:latin typeface="Palatino Linotype" panose="02040502050505030304" pitchFamily="18" charset="0"/>
              </a:rPr>
              <a:t>Concrete placement procedures</a:t>
            </a:r>
          </a:p>
          <a:p>
            <a:pPr marL="457200" indent="-457200">
              <a:buFont typeface="+mj-lt"/>
              <a:buAutoNum type="arabicPeriod"/>
            </a:pPr>
            <a:r>
              <a:rPr lang="en-US" sz="2400" dirty="0">
                <a:latin typeface="Palatino Linotype" panose="02040502050505030304" pitchFamily="18" charset="0"/>
              </a:rPr>
              <a:t>Concrete delivery </a:t>
            </a:r>
          </a:p>
          <a:p>
            <a:pPr marL="457200" indent="-457200">
              <a:buFont typeface="+mj-lt"/>
              <a:buAutoNum type="arabicPeriod"/>
            </a:pPr>
            <a:r>
              <a:rPr lang="en-US" sz="2400" dirty="0">
                <a:latin typeface="Palatino Linotype" panose="02040502050505030304" pitchFamily="18" charset="0"/>
              </a:rPr>
              <a:t>Poor mix design</a:t>
            </a:r>
          </a:p>
          <a:p>
            <a:endParaRPr lang="en-US" sz="2400" dirty="0">
              <a:latin typeface="Palatino Linotype" panose="02040502050505030304" pitchFamily="18" charset="0"/>
            </a:endParaRPr>
          </a:p>
          <a:p>
            <a:pPr marL="457200" indent="-457200">
              <a:buFont typeface="+mj-lt"/>
              <a:buAutoNum type="arabicPeriod"/>
            </a:pPr>
            <a:endParaRPr lang="en-US" sz="2400" dirty="0">
              <a:latin typeface="Palatino Linotype" panose="02040502050505030304" pitchFamily="18" charset="0"/>
            </a:endParaRPr>
          </a:p>
        </p:txBody>
      </p:sp>
    </p:spTree>
    <p:extLst>
      <p:ext uri="{BB962C8B-B14F-4D97-AF65-F5344CB8AC3E}">
        <p14:creationId xmlns:p14="http://schemas.microsoft.com/office/powerpoint/2010/main" val="1479892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588B5-D775-3CDA-AF15-E57D4404A61C}"/>
              </a:ext>
            </a:extLst>
          </p:cNvPr>
          <p:cNvSpPr>
            <a:spLocks noGrp="1"/>
          </p:cNvSpPr>
          <p:nvPr>
            <p:ph type="title"/>
          </p:nvPr>
        </p:nvSpPr>
        <p:spPr/>
        <p:txBody>
          <a:bodyPr/>
          <a:lstStyle/>
          <a:p>
            <a:r>
              <a:rPr lang="en-US" dirty="0"/>
              <a:t>CONCRETE QUALITY CONCERNS</a:t>
            </a:r>
          </a:p>
        </p:txBody>
      </p:sp>
      <p:sp>
        <p:nvSpPr>
          <p:cNvPr id="4" name="Slide Number Placeholder 3">
            <a:extLst>
              <a:ext uri="{FF2B5EF4-FFF2-40B4-BE49-F238E27FC236}">
                <a16:creationId xmlns:a16="http://schemas.microsoft.com/office/drawing/2014/main" id="{7427C0AC-B7C0-47A9-8E33-B35A3A93496B}"/>
              </a:ext>
            </a:extLst>
          </p:cNvPr>
          <p:cNvSpPr>
            <a:spLocks noGrp="1"/>
          </p:cNvSpPr>
          <p:nvPr>
            <p:ph type="sldNum" sz="quarter" idx="12"/>
          </p:nvPr>
        </p:nvSpPr>
        <p:spPr/>
        <p:txBody>
          <a:bodyPr/>
          <a:lstStyle/>
          <a:p>
            <a:fld id="{4EC93DFA-70F6-4220-86AB-AD3183C08C91}" type="slidenum">
              <a:rPr lang="en-US" smtClean="0"/>
              <a:t>5</a:t>
            </a:fld>
            <a:endParaRPr lang="en-US" dirty="0"/>
          </a:p>
        </p:txBody>
      </p:sp>
      <p:sp>
        <p:nvSpPr>
          <p:cNvPr id="3" name="TextBox 2">
            <a:extLst>
              <a:ext uri="{FF2B5EF4-FFF2-40B4-BE49-F238E27FC236}">
                <a16:creationId xmlns:a16="http://schemas.microsoft.com/office/drawing/2014/main" id="{C133FA5F-AF3C-2B14-FC20-BE5804A5F279}"/>
              </a:ext>
            </a:extLst>
          </p:cNvPr>
          <p:cNvSpPr txBox="1"/>
          <p:nvPr/>
        </p:nvSpPr>
        <p:spPr>
          <a:xfrm>
            <a:off x="792883" y="1788296"/>
            <a:ext cx="3991233" cy="523220"/>
          </a:xfrm>
          <a:prstGeom prst="rect">
            <a:avLst/>
          </a:prstGeom>
          <a:noFill/>
        </p:spPr>
        <p:txBody>
          <a:bodyPr wrap="square" rtlCol="0">
            <a:spAutoFit/>
          </a:bodyPr>
          <a:lstStyle/>
          <a:p>
            <a:pPr algn="ctr"/>
            <a:r>
              <a:rPr lang="en-US" sz="2800" b="1" dirty="0">
                <a:latin typeface="Century Gothic" panose="020B0502020202020204" pitchFamily="34" charset="0"/>
              </a:rPr>
              <a:t>HONEYCOMBING</a:t>
            </a:r>
          </a:p>
        </p:txBody>
      </p:sp>
      <p:pic>
        <p:nvPicPr>
          <p:cNvPr id="6" name="Picture 5">
            <a:extLst>
              <a:ext uri="{FF2B5EF4-FFF2-40B4-BE49-F238E27FC236}">
                <a16:creationId xmlns:a16="http://schemas.microsoft.com/office/drawing/2014/main" id="{B1D8599B-76ED-CF9F-C365-CB9ECB2310EC}"/>
              </a:ext>
            </a:extLst>
          </p:cNvPr>
          <p:cNvPicPr>
            <a:picLocks noChangeAspect="1"/>
          </p:cNvPicPr>
          <p:nvPr/>
        </p:nvPicPr>
        <p:blipFill rotWithShape="1">
          <a:blip r:embed="rId3"/>
          <a:srcRect l="45564" t="41369" r="743" b="29802"/>
          <a:stretch/>
        </p:blipFill>
        <p:spPr>
          <a:xfrm>
            <a:off x="333625" y="2734939"/>
            <a:ext cx="4909751" cy="1977081"/>
          </a:xfrm>
          <a:prstGeom prst="rect">
            <a:avLst/>
          </a:prstGeom>
        </p:spPr>
      </p:pic>
      <p:sp>
        <p:nvSpPr>
          <p:cNvPr id="10" name="TextBox 9">
            <a:extLst>
              <a:ext uri="{FF2B5EF4-FFF2-40B4-BE49-F238E27FC236}">
                <a16:creationId xmlns:a16="http://schemas.microsoft.com/office/drawing/2014/main" id="{460A4FF4-121E-7628-F8F3-967116850653}"/>
              </a:ext>
            </a:extLst>
          </p:cNvPr>
          <p:cNvSpPr txBox="1"/>
          <p:nvPr/>
        </p:nvSpPr>
        <p:spPr>
          <a:xfrm>
            <a:off x="-133872" y="2288222"/>
            <a:ext cx="5844746" cy="3139321"/>
          </a:xfrm>
          <a:prstGeom prst="rect">
            <a:avLst/>
          </a:prstGeom>
          <a:noFill/>
        </p:spPr>
        <p:txBody>
          <a:bodyPr wrap="square" rtlCol="0">
            <a:spAutoFit/>
          </a:bodyPr>
          <a:lstStyle/>
          <a:p>
            <a:pPr algn="ctr"/>
            <a:r>
              <a:rPr lang="en-US" dirty="0">
                <a:latin typeface="Palatino Linotype" panose="02040502050505030304" pitchFamily="18" charset="0"/>
              </a:rPr>
              <a:t>Exposed coarse aggregate creating hollow spaces</a:t>
            </a:r>
          </a:p>
          <a:p>
            <a:pPr algn="ctr"/>
            <a:endParaRPr lang="en-US" dirty="0">
              <a:latin typeface="Palatino Linotype" panose="02040502050505030304" pitchFamily="18" charset="0"/>
            </a:endParaRPr>
          </a:p>
          <a:p>
            <a:pPr algn="ctr"/>
            <a:endParaRPr lang="en-US" dirty="0">
              <a:latin typeface="Palatino Linotype" panose="02040502050505030304" pitchFamily="18" charset="0"/>
            </a:endParaRPr>
          </a:p>
          <a:p>
            <a:pPr algn="ctr"/>
            <a:endParaRPr lang="en-US" dirty="0">
              <a:latin typeface="Palatino Linotype" panose="02040502050505030304" pitchFamily="18" charset="0"/>
            </a:endParaRPr>
          </a:p>
          <a:p>
            <a:pPr algn="ctr"/>
            <a:endParaRPr lang="en-US" dirty="0">
              <a:latin typeface="Palatino Linotype" panose="02040502050505030304" pitchFamily="18" charset="0"/>
            </a:endParaRPr>
          </a:p>
          <a:p>
            <a:pPr algn="ctr"/>
            <a:endParaRPr lang="en-US" dirty="0">
              <a:latin typeface="Palatino Linotype" panose="02040502050505030304" pitchFamily="18" charset="0"/>
            </a:endParaRPr>
          </a:p>
          <a:p>
            <a:pPr algn="ctr"/>
            <a:endParaRPr lang="en-US" dirty="0">
              <a:latin typeface="Palatino Linotype" panose="02040502050505030304" pitchFamily="18" charset="0"/>
            </a:endParaRPr>
          </a:p>
          <a:p>
            <a:pPr algn="ctr"/>
            <a:endParaRPr lang="en-US" dirty="0">
              <a:latin typeface="Palatino Linotype" panose="02040502050505030304" pitchFamily="18" charset="0"/>
            </a:endParaRPr>
          </a:p>
          <a:p>
            <a:pPr algn="ctr"/>
            <a:endParaRPr lang="en-US" dirty="0">
              <a:latin typeface="Palatino Linotype" panose="02040502050505030304" pitchFamily="18" charset="0"/>
            </a:endParaRPr>
          </a:p>
          <a:p>
            <a:pPr algn="ctr"/>
            <a:r>
              <a:rPr lang="en-US" b="1" dirty="0">
                <a:latin typeface="Palatino Linotype" panose="02040502050505030304" pitchFamily="18" charset="0"/>
              </a:rPr>
              <a:t>Potential Causes</a:t>
            </a:r>
          </a:p>
          <a:p>
            <a:pPr algn="ctr"/>
            <a:r>
              <a:rPr lang="en-US" dirty="0">
                <a:latin typeface="Palatino Linotype" panose="02040502050505030304" pitchFamily="18" charset="0"/>
              </a:rPr>
              <a:t> Improper consolidation, poor mix design</a:t>
            </a:r>
          </a:p>
        </p:txBody>
      </p:sp>
      <p:sp>
        <p:nvSpPr>
          <p:cNvPr id="11" name="TextBox 10">
            <a:extLst>
              <a:ext uri="{FF2B5EF4-FFF2-40B4-BE49-F238E27FC236}">
                <a16:creationId xmlns:a16="http://schemas.microsoft.com/office/drawing/2014/main" id="{3B0F8069-8AB6-C008-6AD8-D306E65F375C}"/>
              </a:ext>
            </a:extLst>
          </p:cNvPr>
          <p:cNvSpPr txBox="1"/>
          <p:nvPr/>
        </p:nvSpPr>
        <p:spPr>
          <a:xfrm>
            <a:off x="6674707" y="1761568"/>
            <a:ext cx="3991233" cy="523220"/>
          </a:xfrm>
          <a:prstGeom prst="rect">
            <a:avLst/>
          </a:prstGeom>
          <a:noFill/>
        </p:spPr>
        <p:txBody>
          <a:bodyPr wrap="square" rtlCol="0">
            <a:spAutoFit/>
          </a:bodyPr>
          <a:lstStyle/>
          <a:p>
            <a:pPr algn="ctr"/>
            <a:r>
              <a:rPr lang="en-US" sz="2800" b="1" dirty="0">
                <a:latin typeface="Century Gothic" panose="020B0502020202020204" pitchFamily="34" charset="0"/>
              </a:rPr>
              <a:t>COLD JOINTS</a:t>
            </a:r>
          </a:p>
        </p:txBody>
      </p:sp>
      <p:sp>
        <p:nvSpPr>
          <p:cNvPr id="12" name="TextBox 11">
            <a:extLst>
              <a:ext uri="{FF2B5EF4-FFF2-40B4-BE49-F238E27FC236}">
                <a16:creationId xmlns:a16="http://schemas.microsoft.com/office/drawing/2014/main" id="{9EE035DC-9180-E58B-B59C-093F72A9E9A1}"/>
              </a:ext>
            </a:extLst>
          </p:cNvPr>
          <p:cNvSpPr txBox="1"/>
          <p:nvPr/>
        </p:nvSpPr>
        <p:spPr>
          <a:xfrm>
            <a:off x="4300153" y="2288222"/>
            <a:ext cx="8810368" cy="3139321"/>
          </a:xfrm>
          <a:prstGeom prst="rect">
            <a:avLst/>
          </a:prstGeom>
          <a:noFill/>
        </p:spPr>
        <p:txBody>
          <a:bodyPr wrap="square" rtlCol="0">
            <a:spAutoFit/>
          </a:bodyPr>
          <a:lstStyle/>
          <a:p>
            <a:pPr algn="ctr"/>
            <a:r>
              <a:rPr lang="en-US" dirty="0">
                <a:latin typeface="Palatino Linotype" panose="02040502050505030304" pitchFamily="18" charset="0"/>
              </a:rPr>
              <a:t>Layer of concrete sets up before next layer can be placed</a:t>
            </a:r>
          </a:p>
          <a:p>
            <a:pPr algn="ctr"/>
            <a:endParaRPr lang="en-US" dirty="0">
              <a:latin typeface="Palatino Linotype" panose="02040502050505030304" pitchFamily="18" charset="0"/>
            </a:endParaRPr>
          </a:p>
          <a:p>
            <a:pPr algn="ctr"/>
            <a:endParaRPr lang="en-US" dirty="0">
              <a:latin typeface="Palatino Linotype" panose="02040502050505030304" pitchFamily="18" charset="0"/>
            </a:endParaRPr>
          </a:p>
          <a:p>
            <a:pPr algn="ctr"/>
            <a:endParaRPr lang="en-US" dirty="0">
              <a:latin typeface="Palatino Linotype" panose="02040502050505030304" pitchFamily="18" charset="0"/>
            </a:endParaRPr>
          </a:p>
          <a:p>
            <a:pPr algn="ctr"/>
            <a:endParaRPr lang="en-US" dirty="0">
              <a:latin typeface="Palatino Linotype" panose="02040502050505030304" pitchFamily="18" charset="0"/>
            </a:endParaRPr>
          </a:p>
          <a:p>
            <a:pPr algn="ctr"/>
            <a:endParaRPr lang="en-US" dirty="0">
              <a:latin typeface="Palatino Linotype" panose="02040502050505030304" pitchFamily="18" charset="0"/>
            </a:endParaRPr>
          </a:p>
          <a:p>
            <a:pPr algn="ctr"/>
            <a:endParaRPr lang="en-US" dirty="0">
              <a:latin typeface="Palatino Linotype" panose="02040502050505030304" pitchFamily="18" charset="0"/>
            </a:endParaRPr>
          </a:p>
          <a:p>
            <a:pPr algn="ctr"/>
            <a:endParaRPr lang="en-US" dirty="0">
              <a:latin typeface="Palatino Linotype" panose="02040502050505030304" pitchFamily="18" charset="0"/>
            </a:endParaRPr>
          </a:p>
          <a:p>
            <a:pPr algn="ctr"/>
            <a:endParaRPr lang="en-US" dirty="0">
              <a:latin typeface="Palatino Linotype" panose="02040502050505030304" pitchFamily="18" charset="0"/>
            </a:endParaRPr>
          </a:p>
          <a:p>
            <a:pPr algn="ctr"/>
            <a:r>
              <a:rPr lang="en-US" b="1" dirty="0">
                <a:latin typeface="Palatino Linotype" panose="02040502050505030304" pitchFamily="18" charset="0"/>
              </a:rPr>
              <a:t>Potential Causes</a:t>
            </a:r>
            <a:endParaRPr lang="en-US" dirty="0">
              <a:latin typeface="Palatino Linotype" panose="02040502050505030304" pitchFamily="18" charset="0"/>
            </a:endParaRPr>
          </a:p>
          <a:p>
            <a:pPr algn="ctr"/>
            <a:r>
              <a:rPr lang="en-US" dirty="0">
                <a:latin typeface="Palatino Linotype" panose="02040502050505030304" pitchFamily="18" charset="0"/>
              </a:rPr>
              <a:t>Concrete delivery, improper consolidation, extreme weather</a:t>
            </a:r>
          </a:p>
        </p:txBody>
      </p:sp>
      <p:pic>
        <p:nvPicPr>
          <p:cNvPr id="14" name="Picture 13">
            <a:extLst>
              <a:ext uri="{FF2B5EF4-FFF2-40B4-BE49-F238E27FC236}">
                <a16:creationId xmlns:a16="http://schemas.microsoft.com/office/drawing/2014/main" id="{08BB2862-A014-BD86-DBF0-194C3DD9ACDE}"/>
              </a:ext>
            </a:extLst>
          </p:cNvPr>
          <p:cNvPicPr>
            <a:picLocks noChangeAspect="1"/>
          </p:cNvPicPr>
          <p:nvPr/>
        </p:nvPicPr>
        <p:blipFill rotWithShape="1">
          <a:blip r:embed="rId4"/>
          <a:srcRect l="20730" r="48278"/>
          <a:stretch/>
        </p:blipFill>
        <p:spPr>
          <a:xfrm rot="16200000">
            <a:off x="7707528" y="649733"/>
            <a:ext cx="1977081" cy="6147490"/>
          </a:xfrm>
          <a:prstGeom prst="rect">
            <a:avLst/>
          </a:prstGeom>
        </p:spPr>
      </p:pic>
    </p:spTree>
    <p:extLst>
      <p:ext uri="{BB962C8B-B14F-4D97-AF65-F5344CB8AC3E}">
        <p14:creationId xmlns:p14="http://schemas.microsoft.com/office/powerpoint/2010/main" val="757344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527B5-C6C1-CCB9-DDA7-0822F3B95018}"/>
              </a:ext>
            </a:extLst>
          </p:cNvPr>
          <p:cNvSpPr>
            <a:spLocks noGrp="1"/>
          </p:cNvSpPr>
          <p:nvPr>
            <p:ph type="title"/>
          </p:nvPr>
        </p:nvSpPr>
        <p:spPr/>
        <p:txBody>
          <a:bodyPr/>
          <a:lstStyle/>
          <a:p>
            <a:r>
              <a:rPr lang="en-US" dirty="0"/>
              <a:t>WHY DOES IT MATTER?</a:t>
            </a:r>
          </a:p>
        </p:txBody>
      </p:sp>
      <p:sp>
        <p:nvSpPr>
          <p:cNvPr id="4" name="Slide Number Placeholder 3">
            <a:extLst>
              <a:ext uri="{FF2B5EF4-FFF2-40B4-BE49-F238E27FC236}">
                <a16:creationId xmlns:a16="http://schemas.microsoft.com/office/drawing/2014/main" id="{29E11A72-FB38-88B9-91EB-73270BDD38EA}"/>
              </a:ext>
            </a:extLst>
          </p:cNvPr>
          <p:cNvSpPr>
            <a:spLocks noGrp="1"/>
          </p:cNvSpPr>
          <p:nvPr>
            <p:ph type="sldNum" sz="quarter" idx="12"/>
          </p:nvPr>
        </p:nvSpPr>
        <p:spPr/>
        <p:txBody>
          <a:bodyPr/>
          <a:lstStyle/>
          <a:p>
            <a:fld id="{4EC93DFA-70F6-4220-86AB-AD3183C08C91}" type="slidenum">
              <a:rPr lang="en-US" smtClean="0"/>
              <a:t>6</a:t>
            </a:fld>
            <a:endParaRPr lang="en-US" dirty="0"/>
          </a:p>
        </p:txBody>
      </p:sp>
      <p:pic>
        <p:nvPicPr>
          <p:cNvPr id="6" name="Picture 5">
            <a:extLst>
              <a:ext uri="{FF2B5EF4-FFF2-40B4-BE49-F238E27FC236}">
                <a16:creationId xmlns:a16="http://schemas.microsoft.com/office/drawing/2014/main" id="{712EB6C5-F304-98EA-3EB9-03D21C7E352C}"/>
              </a:ext>
            </a:extLst>
          </p:cNvPr>
          <p:cNvPicPr>
            <a:picLocks noChangeAspect="1"/>
          </p:cNvPicPr>
          <p:nvPr/>
        </p:nvPicPr>
        <p:blipFill>
          <a:blip r:embed="rId3"/>
          <a:stretch>
            <a:fillRect/>
          </a:stretch>
        </p:blipFill>
        <p:spPr>
          <a:xfrm>
            <a:off x="88763" y="3157830"/>
            <a:ext cx="7688369" cy="2852532"/>
          </a:xfrm>
          <a:prstGeom prst="rect">
            <a:avLst/>
          </a:prstGeom>
        </p:spPr>
      </p:pic>
      <p:pic>
        <p:nvPicPr>
          <p:cNvPr id="9" name="Picture 8">
            <a:extLst>
              <a:ext uri="{FF2B5EF4-FFF2-40B4-BE49-F238E27FC236}">
                <a16:creationId xmlns:a16="http://schemas.microsoft.com/office/drawing/2014/main" id="{FB4AEAC3-6578-2FF1-A094-024791245C3B}"/>
              </a:ext>
            </a:extLst>
          </p:cNvPr>
          <p:cNvPicPr>
            <a:picLocks noChangeAspect="1"/>
          </p:cNvPicPr>
          <p:nvPr/>
        </p:nvPicPr>
        <p:blipFill>
          <a:blip r:embed="rId4"/>
          <a:stretch>
            <a:fillRect/>
          </a:stretch>
        </p:blipFill>
        <p:spPr>
          <a:xfrm>
            <a:off x="7492737" y="3285764"/>
            <a:ext cx="4610500" cy="2804403"/>
          </a:xfrm>
          <a:prstGeom prst="rect">
            <a:avLst/>
          </a:prstGeom>
        </p:spPr>
      </p:pic>
      <p:sp>
        <p:nvSpPr>
          <p:cNvPr id="10" name="Rectangle 9">
            <a:extLst>
              <a:ext uri="{FF2B5EF4-FFF2-40B4-BE49-F238E27FC236}">
                <a16:creationId xmlns:a16="http://schemas.microsoft.com/office/drawing/2014/main" id="{B94E7C6F-8AF6-A999-81E9-6F149F71CD3F}"/>
              </a:ext>
            </a:extLst>
          </p:cNvPr>
          <p:cNvSpPr/>
          <p:nvPr/>
        </p:nvSpPr>
        <p:spPr>
          <a:xfrm>
            <a:off x="494272" y="4497864"/>
            <a:ext cx="6030097" cy="15322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E6E227E-FB8A-1B25-2BD0-402DA9F5C5C8}"/>
              </a:ext>
            </a:extLst>
          </p:cNvPr>
          <p:cNvSpPr txBox="1"/>
          <p:nvPr/>
        </p:nvSpPr>
        <p:spPr>
          <a:xfrm>
            <a:off x="862274" y="1532701"/>
            <a:ext cx="5294092" cy="2246769"/>
          </a:xfrm>
          <a:prstGeom prst="rect">
            <a:avLst/>
          </a:prstGeom>
          <a:noFill/>
        </p:spPr>
        <p:txBody>
          <a:bodyPr wrap="square" rtlCol="0">
            <a:spAutoFit/>
          </a:bodyPr>
          <a:lstStyle/>
          <a:p>
            <a:pPr>
              <a:lnSpc>
                <a:spcPct val="150000"/>
              </a:lnSpc>
            </a:pPr>
            <a:r>
              <a:rPr lang="en-US" sz="2400" b="1" dirty="0">
                <a:latin typeface="Century Gothic" panose="020B0502020202020204" pitchFamily="34" charset="0"/>
              </a:rPr>
              <a:t>	Short-Term Consequences</a:t>
            </a:r>
          </a:p>
          <a:p>
            <a:pPr marL="342900" indent="-342900">
              <a:buFontTx/>
              <a:buChar char="-"/>
            </a:pPr>
            <a:r>
              <a:rPr lang="en-US" sz="2400" dirty="0">
                <a:latin typeface="Palatino Linotype" panose="02040502050505030304" pitchFamily="18" charset="0"/>
              </a:rPr>
              <a:t>Construction Costs </a:t>
            </a:r>
          </a:p>
          <a:p>
            <a:pPr marL="342900" indent="-342900">
              <a:buFontTx/>
              <a:buChar char="-"/>
            </a:pPr>
            <a:r>
              <a:rPr lang="en-US" sz="2400" dirty="0">
                <a:latin typeface="Palatino Linotype" panose="02040502050505030304" pitchFamily="18" charset="0"/>
              </a:rPr>
              <a:t>Project Schedule	</a:t>
            </a:r>
            <a:endParaRPr lang="en-US" sz="2400" b="1" dirty="0">
              <a:latin typeface="Palatino Linotype" panose="02040502050505030304" pitchFamily="18" charset="0"/>
            </a:endParaRPr>
          </a:p>
          <a:p>
            <a:r>
              <a:rPr lang="en-US" sz="2800" b="1" dirty="0">
                <a:latin typeface="Century Gothic" panose="020B0502020202020204" pitchFamily="34" charset="0"/>
              </a:rPr>
              <a:t> </a:t>
            </a:r>
          </a:p>
          <a:p>
            <a:endParaRPr lang="en-US" sz="2800" b="1" dirty="0">
              <a:latin typeface="Century Gothic" panose="020B0502020202020204" pitchFamily="34" charset="0"/>
            </a:endParaRPr>
          </a:p>
        </p:txBody>
      </p:sp>
      <p:sp>
        <p:nvSpPr>
          <p:cNvPr id="12" name="TextBox 11">
            <a:extLst>
              <a:ext uri="{FF2B5EF4-FFF2-40B4-BE49-F238E27FC236}">
                <a16:creationId xmlns:a16="http://schemas.microsoft.com/office/drawing/2014/main" id="{DB5B412C-349D-6C66-D54A-D77D31A38038}"/>
              </a:ext>
            </a:extLst>
          </p:cNvPr>
          <p:cNvSpPr txBox="1"/>
          <p:nvPr/>
        </p:nvSpPr>
        <p:spPr>
          <a:xfrm>
            <a:off x="5965136" y="1532701"/>
            <a:ext cx="5897351" cy="2985433"/>
          </a:xfrm>
          <a:prstGeom prst="rect">
            <a:avLst/>
          </a:prstGeom>
          <a:noFill/>
        </p:spPr>
        <p:txBody>
          <a:bodyPr wrap="square" rtlCol="0">
            <a:spAutoFit/>
          </a:bodyPr>
          <a:lstStyle/>
          <a:p>
            <a:pPr algn="ctr">
              <a:lnSpc>
                <a:spcPct val="150000"/>
              </a:lnSpc>
            </a:pPr>
            <a:r>
              <a:rPr lang="en-US" sz="2400" b="1" dirty="0">
                <a:latin typeface="Century Gothic" panose="020B0502020202020204" pitchFamily="34" charset="0"/>
              </a:rPr>
              <a:t>Long-Term Consequences</a:t>
            </a:r>
          </a:p>
          <a:p>
            <a:pPr marL="342900" indent="-342900">
              <a:buFontTx/>
              <a:buChar char="-"/>
            </a:pPr>
            <a:r>
              <a:rPr lang="en-US" sz="2400" dirty="0">
                <a:latin typeface="Palatino Linotype" panose="02040502050505030304" pitchFamily="18" charset="0"/>
              </a:rPr>
              <a:t>Turbine Design Life (20 year vs. 30 year)	</a:t>
            </a:r>
          </a:p>
          <a:p>
            <a:pPr marL="342900" indent="-342900">
              <a:buFontTx/>
              <a:buChar char="-"/>
            </a:pPr>
            <a:r>
              <a:rPr lang="en-US" sz="2400" dirty="0">
                <a:latin typeface="Palatino Linotype" panose="02040502050505030304" pitchFamily="18" charset="0"/>
              </a:rPr>
              <a:t>Operations and Maintenance Costs</a:t>
            </a:r>
          </a:p>
          <a:p>
            <a:endParaRPr lang="en-US" sz="2400" b="1" dirty="0">
              <a:latin typeface="Century Gothic" panose="020B0502020202020204" pitchFamily="34" charset="0"/>
            </a:endParaRPr>
          </a:p>
          <a:p>
            <a:r>
              <a:rPr lang="en-US" sz="2800" b="1" dirty="0">
                <a:latin typeface="Century Gothic" panose="020B0502020202020204" pitchFamily="34" charset="0"/>
              </a:rPr>
              <a:t> </a:t>
            </a:r>
          </a:p>
          <a:p>
            <a:endParaRPr lang="en-US" sz="2800" b="1" dirty="0">
              <a:latin typeface="Century Gothic" panose="020B0502020202020204" pitchFamily="34" charset="0"/>
            </a:endParaRPr>
          </a:p>
        </p:txBody>
      </p:sp>
    </p:spTree>
    <p:extLst>
      <p:ext uri="{BB962C8B-B14F-4D97-AF65-F5344CB8AC3E}">
        <p14:creationId xmlns:p14="http://schemas.microsoft.com/office/powerpoint/2010/main" val="2243698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6765F-182D-E3E0-AE21-3C921BAF420F}"/>
              </a:ext>
            </a:extLst>
          </p:cNvPr>
          <p:cNvSpPr>
            <a:spLocks noGrp="1"/>
          </p:cNvSpPr>
          <p:nvPr>
            <p:ph type="title"/>
          </p:nvPr>
        </p:nvSpPr>
        <p:spPr/>
        <p:txBody>
          <a:bodyPr/>
          <a:lstStyle/>
          <a:p>
            <a:r>
              <a:rPr lang="en-US" dirty="0"/>
              <a:t>INDUSTRY REPAIR PRACTICE </a:t>
            </a:r>
          </a:p>
        </p:txBody>
      </p:sp>
      <p:sp>
        <p:nvSpPr>
          <p:cNvPr id="3" name="Content Placeholder 2">
            <a:extLst>
              <a:ext uri="{FF2B5EF4-FFF2-40B4-BE49-F238E27FC236}">
                <a16:creationId xmlns:a16="http://schemas.microsoft.com/office/drawing/2014/main" id="{329B46CD-D0F7-8BC9-9283-9EAB28348D7A}"/>
              </a:ext>
            </a:extLst>
          </p:cNvPr>
          <p:cNvSpPr>
            <a:spLocks noGrp="1"/>
          </p:cNvSpPr>
          <p:nvPr>
            <p:ph idx="1"/>
          </p:nvPr>
        </p:nvSpPr>
        <p:spPr>
          <a:xfrm>
            <a:off x="473676" y="1639886"/>
            <a:ext cx="10880123" cy="4351338"/>
          </a:xfrm>
        </p:spPr>
        <p:txBody>
          <a:bodyPr/>
          <a:lstStyle/>
          <a:p>
            <a:pPr marL="0" indent="0">
              <a:buNone/>
            </a:pPr>
            <a:r>
              <a:rPr lang="en-US" b="1" dirty="0">
                <a:latin typeface="Century Gothic" panose="020B0502020202020204" pitchFamily="34" charset="0"/>
              </a:rPr>
              <a:t>Minor to Moderate Repairs </a:t>
            </a:r>
          </a:p>
          <a:p>
            <a:pPr>
              <a:buFontTx/>
              <a:buChar char="-"/>
            </a:pPr>
            <a:r>
              <a:rPr lang="en-US" sz="2400" dirty="0"/>
              <a:t>Application or injection of grout or epoxy resins</a:t>
            </a:r>
          </a:p>
          <a:p>
            <a:pPr marL="0" indent="0">
              <a:buNone/>
            </a:pPr>
            <a:endParaRPr lang="en-US" sz="2400" dirty="0"/>
          </a:p>
          <a:p>
            <a:pPr marL="0" indent="0">
              <a:buNone/>
            </a:pPr>
            <a:r>
              <a:rPr lang="en-US" b="1" dirty="0">
                <a:latin typeface="Century Gothic" panose="020B0502020202020204" pitchFamily="34" charset="0"/>
              </a:rPr>
              <a:t>Major Repairs</a:t>
            </a:r>
          </a:p>
          <a:p>
            <a:pPr>
              <a:buFontTx/>
              <a:buChar char="-"/>
            </a:pPr>
            <a:r>
              <a:rPr lang="en-US" sz="2400" dirty="0"/>
              <a:t>Drill coring is necessary for the injection of grout or epoxy resins</a:t>
            </a:r>
          </a:p>
          <a:p>
            <a:pPr>
              <a:buFontTx/>
              <a:buChar char="-"/>
            </a:pPr>
            <a:endParaRPr lang="en-US" sz="2400" dirty="0"/>
          </a:p>
          <a:p>
            <a:pPr marL="0" indent="0">
              <a:buNone/>
            </a:pPr>
            <a:r>
              <a:rPr lang="en-US" b="1" dirty="0">
                <a:latin typeface="Century Gothic" panose="020B0502020202020204" pitchFamily="34" charset="0"/>
              </a:rPr>
              <a:t>Extreme Repairs</a:t>
            </a:r>
          </a:p>
          <a:p>
            <a:pPr marL="0" indent="0">
              <a:buNone/>
            </a:pPr>
            <a:r>
              <a:rPr lang="en-US" dirty="0"/>
              <a:t>- </a:t>
            </a:r>
            <a:r>
              <a:rPr lang="en-US" sz="2400" dirty="0"/>
              <a:t>Excavation of turbine foundation and repouring</a:t>
            </a:r>
          </a:p>
          <a:p>
            <a:pPr>
              <a:buFontTx/>
              <a:buChar char="-"/>
            </a:pPr>
            <a:endParaRPr lang="en-US" sz="2400" dirty="0"/>
          </a:p>
          <a:p>
            <a:pPr marL="0" indent="0">
              <a:buNone/>
            </a:pPr>
            <a:endParaRPr lang="en-US" b="1" dirty="0"/>
          </a:p>
          <a:p>
            <a:pPr marL="0" indent="0">
              <a:buNone/>
            </a:pPr>
            <a:endParaRPr lang="en-US" b="1" dirty="0"/>
          </a:p>
        </p:txBody>
      </p:sp>
      <p:sp>
        <p:nvSpPr>
          <p:cNvPr id="4" name="Slide Number Placeholder 3">
            <a:extLst>
              <a:ext uri="{FF2B5EF4-FFF2-40B4-BE49-F238E27FC236}">
                <a16:creationId xmlns:a16="http://schemas.microsoft.com/office/drawing/2014/main" id="{86341C82-C390-4495-77FC-E21B282AA6ED}"/>
              </a:ext>
            </a:extLst>
          </p:cNvPr>
          <p:cNvSpPr>
            <a:spLocks noGrp="1"/>
          </p:cNvSpPr>
          <p:nvPr>
            <p:ph type="sldNum" sz="quarter" idx="12"/>
          </p:nvPr>
        </p:nvSpPr>
        <p:spPr/>
        <p:txBody>
          <a:bodyPr/>
          <a:lstStyle/>
          <a:p>
            <a:fld id="{4EC93DFA-70F6-4220-86AB-AD3183C08C91}" type="slidenum">
              <a:rPr lang="en-US" smtClean="0"/>
              <a:t>7</a:t>
            </a:fld>
            <a:endParaRPr lang="en-US" dirty="0"/>
          </a:p>
        </p:txBody>
      </p:sp>
      <p:sp>
        <p:nvSpPr>
          <p:cNvPr id="8" name="TextBox 7">
            <a:extLst>
              <a:ext uri="{FF2B5EF4-FFF2-40B4-BE49-F238E27FC236}">
                <a16:creationId xmlns:a16="http://schemas.microsoft.com/office/drawing/2014/main" id="{9A110FAC-F259-1B65-08BF-FBC88A815269}"/>
              </a:ext>
            </a:extLst>
          </p:cNvPr>
          <p:cNvSpPr txBox="1"/>
          <p:nvPr/>
        </p:nvSpPr>
        <p:spPr>
          <a:xfrm>
            <a:off x="591065" y="5668317"/>
            <a:ext cx="11009870" cy="461665"/>
          </a:xfrm>
          <a:prstGeom prst="rect">
            <a:avLst/>
          </a:prstGeom>
          <a:noFill/>
        </p:spPr>
        <p:txBody>
          <a:bodyPr wrap="square" rtlCol="0">
            <a:spAutoFit/>
          </a:bodyPr>
          <a:lstStyle/>
          <a:p>
            <a:pPr algn="ctr"/>
            <a:r>
              <a:rPr lang="en-US" sz="2400" b="1" i="1" dirty="0">
                <a:latin typeface="Century Gothic" panose="020B0502020202020204" pitchFamily="34" charset="0"/>
              </a:rPr>
              <a:t>General Idea: Fill the voids!</a:t>
            </a:r>
          </a:p>
        </p:txBody>
      </p:sp>
    </p:spTree>
    <p:extLst>
      <p:ext uri="{BB962C8B-B14F-4D97-AF65-F5344CB8AC3E}">
        <p14:creationId xmlns:p14="http://schemas.microsoft.com/office/powerpoint/2010/main" val="4020543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6765F-182D-E3E0-AE21-3C921BAF420F}"/>
              </a:ext>
            </a:extLst>
          </p:cNvPr>
          <p:cNvSpPr>
            <a:spLocks noGrp="1"/>
          </p:cNvSpPr>
          <p:nvPr>
            <p:ph type="title"/>
          </p:nvPr>
        </p:nvSpPr>
        <p:spPr/>
        <p:txBody>
          <a:bodyPr/>
          <a:lstStyle/>
          <a:p>
            <a:r>
              <a:rPr lang="en-US" dirty="0"/>
              <a:t>ONE ENERGY FOUNDATION REPAIRS</a:t>
            </a:r>
          </a:p>
        </p:txBody>
      </p:sp>
      <p:sp>
        <p:nvSpPr>
          <p:cNvPr id="4" name="Slide Number Placeholder 3">
            <a:extLst>
              <a:ext uri="{FF2B5EF4-FFF2-40B4-BE49-F238E27FC236}">
                <a16:creationId xmlns:a16="http://schemas.microsoft.com/office/drawing/2014/main" id="{86341C82-C390-4495-77FC-E21B282AA6ED}"/>
              </a:ext>
            </a:extLst>
          </p:cNvPr>
          <p:cNvSpPr>
            <a:spLocks noGrp="1"/>
          </p:cNvSpPr>
          <p:nvPr>
            <p:ph type="sldNum" sz="quarter" idx="12"/>
          </p:nvPr>
        </p:nvSpPr>
        <p:spPr/>
        <p:txBody>
          <a:bodyPr/>
          <a:lstStyle/>
          <a:p>
            <a:fld id="{4EC93DFA-70F6-4220-86AB-AD3183C08C91}" type="slidenum">
              <a:rPr lang="en-US" smtClean="0"/>
              <a:t>8</a:t>
            </a:fld>
            <a:endParaRPr lang="en-US" dirty="0"/>
          </a:p>
        </p:txBody>
      </p:sp>
      <p:pic>
        <p:nvPicPr>
          <p:cNvPr id="6" name="Picture 5">
            <a:extLst>
              <a:ext uri="{FF2B5EF4-FFF2-40B4-BE49-F238E27FC236}">
                <a16:creationId xmlns:a16="http://schemas.microsoft.com/office/drawing/2014/main" id="{5CA03D82-D0E9-F5F4-064A-59BFD0A8EF4E}"/>
              </a:ext>
            </a:extLst>
          </p:cNvPr>
          <p:cNvPicPr>
            <a:picLocks noChangeAspect="1"/>
          </p:cNvPicPr>
          <p:nvPr/>
        </p:nvPicPr>
        <p:blipFill>
          <a:blip r:embed="rId3"/>
          <a:stretch>
            <a:fillRect/>
          </a:stretch>
        </p:blipFill>
        <p:spPr>
          <a:xfrm>
            <a:off x="741568" y="1705231"/>
            <a:ext cx="3655983" cy="4547685"/>
          </a:xfrm>
          <a:prstGeom prst="rect">
            <a:avLst/>
          </a:prstGeom>
          <a:ln w="19050">
            <a:solidFill>
              <a:schemeClr val="tx1"/>
            </a:solidFill>
          </a:ln>
        </p:spPr>
      </p:pic>
      <p:sp>
        <p:nvSpPr>
          <p:cNvPr id="7" name="TextBox 6">
            <a:extLst>
              <a:ext uri="{FF2B5EF4-FFF2-40B4-BE49-F238E27FC236}">
                <a16:creationId xmlns:a16="http://schemas.microsoft.com/office/drawing/2014/main" id="{3CB2FC5E-9838-5546-CC23-BBE5CA33702D}"/>
              </a:ext>
            </a:extLst>
          </p:cNvPr>
          <p:cNvSpPr txBox="1"/>
          <p:nvPr/>
        </p:nvSpPr>
        <p:spPr>
          <a:xfrm>
            <a:off x="5017873" y="1582340"/>
            <a:ext cx="7185454" cy="3139321"/>
          </a:xfrm>
          <a:prstGeom prst="rect">
            <a:avLst/>
          </a:prstGeom>
          <a:noFill/>
        </p:spPr>
        <p:txBody>
          <a:bodyPr wrap="square" rtlCol="0">
            <a:spAutoFit/>
          </a:bodyPr>
          <a:lstStyle/>
          <a:p>
            <a:pPr>
              <a:lnSpc>
                <a:spcPct val="150000"/>
              </a:lnSpc>
            </a:pPr>
            <a:r>
              <a:rPr lang="en-US" sz="2400" b="1" dirty="0">
                <a:latin typeface="Century Gothic" panose="020B0502020202020204" pitchFamily="34" charset="0"/>
              </a:rPr>
              <a:t>Non-Structural Repairs</a:t>
            </a:r>
          </a:p>
          <a:p>
            <a:pPr marL="285750" indent="-285750">
              <a:buFontTx/>
              <a:buChar char="-"/>
            </a:pPr>
            <a:r>
              <a:rPr lang="en-US" dirty="0">
                <a:latin typeface="Century Gothic" panose="020B0502020202020204" pitchFamily="34" charset="0"/>
              </a:rPr>
              <a:t>Sealant applied to surface </a:t>
            </a:r>
          </a:p>
          <a:p>
            <a:pPr marL="285750" indent="-285750">
              <a:buFontTx/>
              <a:buChar char="-"/>
            </a:pPr>
            <a:r>
              <a:rPr lang="en-US" dirty="0">
                <a:latin typeface="Century Gothic" panose="020B0502020202020204" pitchFamily="34" charset="0"/>
              </a:rPr>
              <a:t>No other action needed</a:t>
            </a:r>
            <a:endParaRPr lang="en-US" b="1" dirty="0">
              <a:latin typeface="Century Gothic" panose="020B0502020202020204" pitchFamily="34" charset="0"/>
            </a:endParaRPr>
          </a:p>
          <a:p>
            <a:pPr>
              <a:lnSpc>
                <a:spcPct val="150000"/>
              </a:lnSpc>
            </a:pPr>
            <a:r>
              <a:rPr lang="en-US" sz="2400" b="1" dirty="0">
                <a:latin typeface="Century Gothic" panose="020B0502020202020204" pitchFamily="34" charset="0"/>
              </a:rPr>
              <a:t>Structural Repairs</a:t>
            </a:r>
          </a:p>
          <a:p>
            <a:pPr marL="285750" indent="-285750">
              <a:buFontTx/>
              <a:buChar char="-"/>
            </a:pPr>
            <a:r>
              <a:rPr lang="en-US" dirty="0">
                <a:latin typeface="Century Gothic" panose="020B0502020202020204" pitchFamily="34" charset="0"/>
              </a:rPr>
              <a:t>Any surface cracks greater than 1/8 of an inch</a:t>
            </a:r>
          </a:p>
          <a:p>
            <a:pPr marL="285750" indent="-285750">
              <a:buFontTx/>
              <a:buChar char="-"/>
            </a:pPr>
            <a:r>
              <a:rPr lang="en-US" dirty="0">
                <a:latin typeface="Century Gothic" panose="020B0502020202020204" pitchFamily="34" charset="0"/>
              </a:rPr>
              <a:t>Any voids greater than 1- 2 inches of depth</a:t>
            </a:r>
          </a:p>
          <a:p>
            <a:pPr marL="285750" indent="-285750">
              <a:buFontTx/>
              <a:buChar char="-"/>
            </a:pPr>
            <a:r>
              <a:rPr lang="en-US" dirty="0">
                <a:latin typeface="Century Gothic" panose="020B0502020202020204" pitchFamily="34" charset="0"/>
              </a:rPr>
              <a:t>Bonding agent and patch product applied</a:t>
            </a:r>
          </a:p>
          <a:p>
            <a:pPr marL="285750" indent="-285750">
              <a:buFontTx/>
              <a:buChar char="-"/>
            </a:pPr>
            <a:endParaRPr lang="en-US" dirty="0">
              <a:latin typeface="Century Gothic" panose="020B0502020202020204" pitchFamily="34" charset="0"/>
            </a:endParaRPr>
          </a:p>
          <a:p>
            <a:pPr marL="285750" indent="-285750">
              <a:buFontTx/>
              <a:buChar char="-"/>
            </a:pPr>
            <a:endParaRPr lang="en-US" dirty="0">
              <a:latin typeface="Century Gothic" panose="020B0502020202020204" pitchFamily="34" charset="0"/>
            </a:endParaRPr>
          </a:p>
        </p:txBody>
      </p:sp>
      <p:pic>
        <p:nvPicPr>
          <p:cNvPr id="9" name="Picture 8">
            <a:extLst>
              <a:ext uri="{FF2B5EF4-FFF2-40B4-BE49-F238E27FC236}">
                <a16:creationId xmlns:a16="http://schemas.microsoft.com/office/drawing/2014/main" id="{6933D8A3-0F2C-03B1-34AF-31E37F0E95F3}"/>
              </a:ext>
            </a:extLst>
          </p:cNvPr>
          <p:cNvPicPr>
            <a:picLocks noChangeAspect="1"/>
          </p:cNvPicPr>
          <p:nvPr/>
        </p:nvPicPr>
        <p:blipFill>
          <a:blip r:embed="rId4"/>
          <a:stretch>
            <a:fillRect/>
          </a:stretch>
        </p:blipFill>
        <p:spPr>
          <a:xfrm>
            <a:off x="4607731" y="4628400"/>
            <a:ext cx="2130665" cy="2093075"/>
          </a:xfrm>
          <a:prstGeom prst="rect">
            <a:avLst/>
          </a:prstGeom>
        </p:spPr>
      </p:pic>
      <p:pic>
        <p:nvPicPr>
          <p:cNvPr id="11" name="Picture 10">
            <a:extLst>
              <a:ext uri="{FF2B5EF4-FFF2-40B4-BE49-F238E27FC236}">
                <a16:creationId xmlns:a16="http://schemas.microsoft.com/office/drawing/2014/main" id="{AB5EBA71-A54A-1BDA-4F20-0AAEDB8A9264}"/>
              </a:ext>
            </a:extLst>
          </p:cNvPr>
          <p:cNvPicPr>
            <a:picLocks noChangeAspect="1"/>
          </p:cNvPicPr>
          <p:nvPr/>
        </p:nvPicPr>
        <p:blipFill>
          <a:blip r:embed="rId5"/>
          <a:stretch>
            <a:fillRect/>
          </a:stretch>
        </p:blipFill>
        <p:spPr>
          <a:xfrm>
            <a:off x="7037443" y="4498575"/>
            <a:ext cx="1573157" cy="2222900"/>
          </a:xfrm>
          <a:prstGeom prst="rect">
            <a:avLst/>
          </a:prstGeom>
        </p:spPr>
      </p:pic>
      <p:pic>
        <p:nvPicPr>
          <p:cNvPr id="13" name="Picture 12">
            <a:extLst>
              <a:ext uri="{FF2B5EF4-FFF2-40B4-BE49-F238E27FC236}">
                <a16:creationId xmlns:a16="http://schemas.microsoft.com/office/drawing/2014/main" id="{4C76CD45-86CA-EB0B-D8F2-8D188857433B}"/>
              </a:ext>
            </a:extLst>
          </p:cNvPr>
          <p:cNvPicPr>
            <a:picLocks noChangeAspect="1"/>
          </p:cNvPicPr>
          <p:nvPr/>
        </p:nvPicPr>
        <p:blipFill>
          <a:blip r:embed="rId6"/>
          <a:stretch>
            <a:fillRect/>
          </a:stretch>
        </p:blipFill>
        <p:spPr>
          <a:xfrm>
            <a:off x="9053081" y="4443773"/>
            <a:ext cx="2004198" cy="2332504"/>
          </a:xfrm>
          <a:prstGeom prst="rect">
            <a:avLst/>
          </a:prstGeom>
        </p:spPr>
      </p:pic>
    </p:spTree>
    <p:extLst>
      <p:ext uri="{BB962C8B-B14F-4D97-AF65-F5344CB8AC3E}">
        <p14:creationId xmlns:p14="http://schemas.microsoft.com/office/powerpoint/2010/main" val="3779302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6765F-182D-E3E0-AE21-3C921BAF420F}"/>
              </a:ext>
            </a:extLst>
          </p:cNvPr>
          <p:cNvSpPr>
            <a:spLocks noGrp="1"/>
          </p:cNvSpPr>
          <p:nvPr>
            <p:ph type="title"/>
          </p:nvPr>
        </p:nvSpPr>
        <p:spPr/>
        <p:txBody>
          <a:bodyPr/>
          <a:lstStyle/>
          <a:p>
            <a:r>
              <a:rPr lang="en-US" dirty="0"/>
              <a:t>ONE ENERGY FOUNDATION REPAIRS</a:t>
            </a:r>
          </a:p>
        </p:txBody>
      </p:sp>
      <p:sp>
        <p:nvSpPr>
          <p:cNvPr id="4" name="Slide Number Placeholder 3">
            <a:extLst>
              <a:ext uri="{FF2B5EF4-FFF2-40B4-BE49-F238E27FC236}">
                <a16:creationId xmlns:a16="http://schemas.microsoft.com/office/drawing/2014/main" id="{86341C82-C390-4495-77FC-E21B282AA6ED}"/>
              </a:ext>
            </a:extLst>
          </p:cNvPr>
          <p:cNvSpPr>
            <a:spLocks noGrp="1"/>
          </p:cNvSpPr>
          <p:nvPr>
            <p:ph type="sldNum" sz="quarter" idx="12"/>
          </p:nvPr>
        </p:nvSpPr>
        <p:spPr/>
        <p:txBody>
          <a:bodyPr/>
          <a:lstStyle/>
          <a:p>
            <a:fld id="{4EC93DFA-70F6-4220-86AB-AD3183C08C91}" type="slidenum">
              <a:rPr lang="en-US" smtClean="0"/>
              <a:t>9</a:t>
            </a:fld>
            <a:endParaRPr lang="en-US" dirty="0"/>
          </a:p>
        </p:txBody>
      </p:sp>
      <p:pic>
        <p:nvPicPr>
          <p:cNvPr id="3" name="Picture 2" descr="A picture containing snow, outdoor, fence, ground&#10;&#10;Description automatically generated">
            <a:extLst>
              <a:ext uri="{FF2B5EF4-FFF2-40B4-BE49-F238E27FC236}">
                <a16:creationId xmlns:a16="http://schemas.microsoft.com/office/drawing/2014/main" id="{D003C347-1A4E-C38F-B776-445DB6AB0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466" b="35143"/>
          <a:stretch/>
        </p:blipFill>
        <p:spPr bwMode="auto">
          <a:xfrm>
            <a:off x="3581401" y="4233145"/>
            <a:ext cx="7186870" cy="2123205"/>
          </a:xfrm>
          <a:prstGeom prst="rect">
            <a:avLst/>
          </a:prstGeom>
          <a:noFill/>
          <a:ln>
            <a:noFill/>
          </a:ln>
        </p:spPr>
      </p:pic>
      <p:pic>
        <p:nvPicPr>
          <p:cNvPr id="8" name="Picture 7">
            <a:extLst>
              <a:ext uri="{FF2B5EF4-FFF2-40B4-BE49-F238E27FC236}">
                <a16:creationId xmlns:a16="http://schemas.microsoft.com/office/drawing/2014/main" id="{7281D068-B0AF-7D10-0986-3082E07F199D}"/>
              </a:ext>
            </a:extLst>
          </p:cNvPr>
          <p:cNvPicPr>
            <a:picLocks noChangeAspect="1"/>
          </p:cNvPicPr>
          <p:nvPr/>
        </p:nvPicPr>
        <p:blipFill rotWithShape="1">
          <a:blip r:embed="rId4"/>
          <a:srcRect l="20730" r="48278"/>
          <a:stretch/>
        </p:blipFill>
        <p:spPr>
          <a:xfrm rot="16200000">
            <a:off x="6019159" y="-745411"/>
            <a:ext cx="2311354" cy="7186870"/>
          </a:xfrm>
          <a:prstGeom prst="rect">
            <a:avLst/>
          </a:prstGeom>
        </p:spPr>
      </p:pic>
      <p:sp>
        <p:nvSpPr>
          <p:cNvPr id="9" name="TextBox 8">
            <a:extLst>
              <a:ext uri="{FF2B5EF4-FFF2-40B4-BE49-F238E27FC236}">
                <a16:creationId xmlns:a16="http://schemas.microsoft.com/office/drawing/2014/main" id="{6094A712-AA60-685D-048D-980B9421C8D8}"/>
              </a:ext>
            </a:extLst>
          </p:cNvPr>
          <p:cNvSpPr txBox="1"/>
          <p:nvPr/>
        </p:nvSpPr>
        <p:spPr>
          <a:xfrm>
            <a:off x="895865" y="2524857"/>
            <a:ext cx="2996513" cy="646331"/>
          </a:xfrm>
          <a:prstGeom prst="rect">
            <a:avLst/>
          </a:prstGeom>
          <a:noFill/>
        </p:spPr>
        <p:txBody>
          <a:bodyPr wrap="square" rtlCol="0">
            <a:spAutoFit/>
          </a:bodyPr>
          <a:lstStyle/>
          <a:p>
            <a:r>
              <a:rPr lang="en-US" sz="3600" b="1" dirty="0">
                <a:latin typeface="Century Gothic" panose="020B0502020202020204" pitchFamily="34" charset="0"/>
              </a:rPr>
              <a:t>BEFORE</a:t>
            </a:r>
            <a:r>
              <a:rPr lang="en-US" b="1" dirty="0"/>
              <a:t> </a:t>
            </a:r>
          </a:p>
        </p:txBody>
      </p:sp>
      <p:sp>
        <p:nvSpPr>
          <p:cNvPr id="10" name="TextBox 9">
            <a:extLst>
              <a:ext uri="{FF2B5EF4-FFF2-40B4-BE49-F238E27FC236}">
                <a16:creationId xmlns:a16="http://schemas.microsoft.com/office/drawing/2014/main" id="{C64BA4C5-377F-D540-2365-812E943C8484}"/>
              </a:ext>
            </a:extLst>
          </p:cNvPr>
          <p:cNvSpPr txBox="1"/>
          <p:nvPr/>
        </p:nvSpPr>
        <p:spPr>
          <a:xfrm>
            <a:off x="895865" y="4753223"/>
            <a:ext cx="2996513" cy="646331"/>
          </a:xfrm>
          <a:prstGeom prst="rect">
            <a:avLst/>
          </a:prstGeom>
          <a:noFill/>
        </p:spPr>
        <p:txBody>
          <a:bodyPr wrap="square" rtlCol="0">
            <a:spAutoFit/>
          </a:bodyPr>
          <a:lstStyle/>
          <a:p>
            <a:r>
              <a:rPr lang="en-US" sz="3600" b="1" dirty="0">
                <a:latin typeface="Century Gothic" panose="020B0502020202020204" pitchFamily="34" charset="0"/>
              </a:rPr>
              <a:t>AFTER</a:t>
            </a:r>
            <a:endParaRPr lang="en-US" b="1" dirty="0"/>
          </a:p>
        </p:txBody>
      </p:sp>
    </p:spTree>
    <p:extLst>
      <p:ext uri="{BB962C8B-B14F-4D97-AF65-F5344CB8AC3E}">
        <p14:creationId xmlns:p14="http://schemas.microsoft.com/office/powerpoint/2010/main" val="749737959"/>
      </p:ext>
    </p:extLst>
  </p:cSld>
  <p:clrMapOvr>
    <a:masterClrMapping/>
  </p:clrMapOvr>
</p:sld>
</file>

<file path=ppt/theme/theme1.xml><?xml version="1.0" encoding="utf-8"?>
<a:theme xmlns:a="http://schemas.openxmlformats.org/drawingml/2006/main" name="One Energy Presentation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6CEC72DD-8745-4A15-B69F-6A951F86B9FC}" vid="{C93F7CB8-25DF-4EE8-9311-5E50206A3C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_OE MASTER Presentation Layout - Wide Pg - rotor_ 20220601</Template>
  <TotalTime>2354</TotalTime>
  <Words>549</Words>
  <Application>Microsoft Office PowerPoint</Application>
  <PresentationFormat>Widescreen</PresentationFormat>
  <Paragraphs>128</Paragraphs>
  <Slides>10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Century Gothic</vt:lpstr>
      <vt:lpstr>Palatino Linotype</vt:lpstr>
      <vt:lpstr>One Energy Presentations</vt:lpstr>
      <vt:lpstr>CONCRETE REPAIRS: WHAT AND WHY</vt:lpstr>
      <vt:lpstr>OUTLINE</vt:lpstr>
      <vt:lpstr>RRC FOUNDATION DESIGN</vt:lpstr>
      <vt:lpstr>CONCRETE QUALITY CONCERNS</vt:lpstr>
      <vt:lpstr>CONCRETE QUALITY CONCERNS</vt:lpstr>
      <vt:lpstr>WHY DOES IT MATTER?</vt:lpstr>
      <vt:lpstr>INDUSTRY REPAIR PRACTICE </vt:lpstr>
      <vt:lpstr>ONE ENERGY FOUNDATION REPAIRS</vt:lpstr>
      <vt:lpstr>ONE ENERGY FOUNDATION REPAIRS</vt:lpstr>
      <vt:lpstr>BONUS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CONCRETE REPAIRS: WHAT AND WHY</dc:title>
  <dc:creator>Meredith Wirth</dc:creator>
  <cp:lastModifiedBy>Meredith Wirth</cp:lastModifiedBy>
  <cp:revision>15</cp:revision>
  <cp:lastPrinted>2017-03-15T21:18:02Z</cp:lastPrinted>
  <dcterms:created xsi:type="dcterms:W3CDTF">2023-06-12T17:17:00Z</dcterms:created>
  <dcterms:modified xsi:type="dcterms:W3CDTF">2023-06-15T17:23:41Z</dcterms:modified>
</cp:coreProperties>
</file>