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5"/>
  </p:notesMasterIdLst>
  <p:sldIdLst>
    <p:sldId id="256" r:id="rId2"/>
    <p:sldId id="259" r:id="rId3"/>
    <p:sldId id="308" r:id="rId4"/>
    <p:sldId id="260" r:id="rId5"/>
    <p:sldId id="261"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310" r:id="rId20"/>
    <p:sldId id="276" r:id="rId21"/>
    <p:sldId id="311" r:id="rId22"/>
    <p:sldId id="277" r:id="rId23"/>
    <p:sldId id="278" r:id="rId24"/>
    <p:sldId id="279" r:id="rId25"/>
    <p:sldId id="280" r:id="rId26"/>
    <p:sldId id="281" r:id="rId27"/>
    <p:sldId id="282" r:id="rId28"/>
    <p:sldId id="283" r:id="rId29"/>
    <p:sldId id="284" r:id="rId30"/>
    <p:sldId id="285" r:id="rId31"/>
    <p:sldId id="309"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5" r:id="rId48"/>
    <p:sldId id="306" r:id="rId49"/>
    <p:sldId id="307" r:id="rId50"/>
    <p:sldId id="302" r:id="rId51"/>
    <p:sldId id="304" r:id="rId52"/>
    <p:sldId id="303" r:id="rId53"/>
    <p:sldId id="25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411" autoAdjust="0"/>
  </p:normalViewPr>
  <p:slideViewPr>
    <p:cSldViewPr snapToGrid="0">
      <p:cViewPr>
        <p:scale>
          <a:sx n="75" d="100"/>
          <a:sy n="75" d="100"/>
        </p:scale>
        <p:origin x="2222" y="-49"/>
      </p:cViewPr>
      <p:guideLst/>
    </p:cSldViewPr>
  </p:slideViewPr>
  <p:notesTextViewPr>
    <p:cViewPr>
      <p:scale>
        <a:sx n="200" d="100"/>
        <a:sy n="200" d="100"/>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B8DED-EBA2-4766-908C-A1784D075350}" type="datetimeFigureOut">
              <a:rPr lang="en-US" smtClean="0"/>
              <a:t>9/14/2021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F8B05-337B-4454-B558-930237D0DB5A}" type="slidenum">
              <a:rPr lang="en-US" smtClean="0"/>
              <a:t>‹#›</a:t>
            </a:fld>
            <a:endParaRPr lang="en-US" dirty="0"/>
          </a:p>
        </p:txBody>
      </p:sp>
    </p:spTree>
    <p:extLst>
      <p:ext uri="{BB962C8B-B14F-4D97-AF65-F5344CB8AC3E}">
        <p14:creationId xmlns:p14="http://schemas.microsoft.com/office/powerpoint/2010/main" val="7217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Your computer wants DC power</a:t>
            </a:r>
          </a:p>
          <a:p>
            <a:r>
              <a:rPr lang="en-US" sz="800" dirty="0"/>
              <a:t>110 and 220 are way higher than you want</a:t>
            </a:r>
          </a:p>
          <a:p>
            <a:r>
              <a:rPr lang="en-US" dirty="0"/>
              <a:t>AC power </a:t>
            </a:r>
            <a:r>
              <a:rPr lang="en-US" sz="1800" dirty="0">
                <a:effectLst/>
                <a:latin typeface="Calibri" panose="020F0502020204030204" pitchFamily="34" charset="0"/>
                <a:ea typeface="Calibri" panose="020F0502020204030204" pitchFamily="34" charset="0"/>
              </a:rPr>
              <a:t>which alternates from positive to negative many times a second could be used but this is not the most practical application for a computer</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5</a:t>
            </a:fld>
            <a:endParaRPr lang="en-US" dirty="0"/>
          </a:p>
        </p:txBody>
      </p:sp>
    </p:spTree>
    <p:extLst>
      <p:ext uri="{BB962C8B-B14F-4D97-AF65-F5344CB8AC3E}">
        <p14:creationId xmlns:p14="http://schemas.microsoft.com/office/powerpoint/2010/main" val="405453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might seem a bit confusing because we have gone from AC which comes from the wall to DC which your computer needs and now are going to go back to AC.</a:t>
            </a:r>
          </a:p>
          <a:p>
            <a:endParaRPr lang="en-US" dirty="0"/>
          </a:p>
          <a:p>
            <a:r>
              <a:rPr lang="en-US" sz="1800" dirty="0">
                <a:effectLst/>
                <a:latin typeface="Calibri" panose="020F0502020204030204" pitchFamily="34" charset="0"/>
                <a:ea typeface="Calibri" panose="020F0502020204030204" pitchFamily="34" charset="0"/>
              </a:rPr>
              <a:t>so, in parallel to these MOSFETs is a capacitor and an inductor that will begin to resonate as the MOSFETs are switched. The resonator creates a sin wave and by syncing up the MOSFETs switching to when the sine wave is close to at zero you can almost entirely eliminate the switching losses</a:t>
            </a:r>
          </a:p>
          <a:p>
            <a:endParaRPr lang="en-US" sz="1800" dirty="0">
              <a:effectLst/>
              <a:latin typeface="Calibri" panose="020F0502020204030204" pitchFamily="34" charset="0"/>
            </a:endParaRPr>
          </a:p>
          <a:p>
            <a:r>
              <a:rPr lang="en-US" sz="1800" dirty="0">
                <a:effectLst/>
                <a:latin typeface="Calibri" panose="020F0502020204030204" pitchFamily="34" charset="0"/>
                <a:ea typeface="Calibri" panose="020F0502020204030204" pitchFamily="34" charset="0"/>
              </a:rPr>
              <a:t>If you want more info on how that works I can happily shoot some papers your way in which you can read.</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14</a:t>
            </a:fld>
            <a:endParaRPr lang="en-US" dirty="0"/>
          </a:p>
        </p:txBody>
      </p:sp>
    </p:spTree>
    <p:extLst>
      <p:ext uri="{BB962C8B-B14F-4D97-AF65-F5344CB8AC3E}">
        <p14:creationId xmlns:p14="http://schemas.microsoft.com/office/powerpoint/2010/main" val="95334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15</a:t>
            </a:fld>
            <a:endParaRPr lang="en-US" dirty="0"/>
          </a:p>
        </p:txBody>
      </p:sp>
    </p:spTree>
    <p:extLst>
      <p:ext uri="{BB962C8B-B14F-4D97-AF65-F5344CB8AC3E}">
        <p14:creationId xmlns:p14="http://schemas.microsoft.com/office/powerpoint/2010/main" val="3369970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put the capacitor is going to help significantly if your graphics card decides it suddenly needs 500 or 600 Watts for a few milliseconds</a:t>
            </a:r>
          </a:p>
        </p:txBody>
      </p:sp>
      <p:sp>
        <p:nvSpPr>
          <p:cNvPr id="4" name="Slide Number Placeholder 3"/>
          <p:cNvSpPr>
            <a:spLocks noGrp="1"/>
          </p:cNvSpPr>
          <p:nvPr>
            <p:ph type="sldNum" sz="quarter" idx="5"/>
          </p:nvPr>
        </p:nvSpPr>
        <p:spPr/>
        <p:txBody>
          <a:bodyPr/>
          <a:lstStyle/>
          <a:p>
            <a:fld id="{320F8B05-337B-4454-B558-930237D0DB5A}" type="slidenum">
              <a:rPr lang="en-US" smtClean="0"/>
              <a:t>16</a:t>
            </a:fld>
            <a:endParaRPr lang="en-US" dirty="0"/>
          </a:p>
        </p:txBody>
      </p:sp>
    </p:spTree>
    <p:extLst>
      <p:ext uri="{BB962C8B-B14F-4D97-AF65-F5344CB8AC3E}">
        <p14:creationId xmlns:p14="http://schemas.microsoft.com/office/powerpoint/2010/main" val="67284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This doesn't explain why good power supplies can range from one to five hundred dollars. This is due to component quality which may not even make a difference in a modern power supply</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17</a:t>
            </a:fld>
            <a:endParaRPr lang="en-US" dirty="0"/>
          </a:p>
        </p:txBody>
      </p:sp>
    </p:spTree>
    <p:extLst>
      <p:ext uri="{BB962C8B-B14F-4D97-AF65-F5344CB8AC3E}">
        <p14:creationId xmlns:p14="http://schemas.microsoft.com/office/powerpoint/2010/main" val="55623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18</a:t>
            </a:fld>
            <a:endParaRPr lang="en-US" dirty="0"/>
          </a:p>
        </p:txBody>
      </p:sp>
    </p:spTree>
    <p:extLst>
      <p:ext uri="{BB962C8B-B14F-4D97-AF65-F5344CB8AC3E}">
        <p14:creationId xmlns:p14="http://schemas.microsoft.com/office/powerpoint/2010/main" val="139503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20</a:t>
            </a:fld>
            <a:endParaRPr lang="en-US" dirty="0"/>
          </a:p>
        </p:txBody>
      </p:sp>
    </p:spTree>
    <p:extLst>
      <p:ext uri="{BB962C8B-B14F-4D97-AF65-F5344CB8AC3E}">
        <p14:creationId xmlns:p14="http://schemas.microsoft.com/office/powerpoint/2010/main" val="3665395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21</a:t>
            </a:fld>
            <a:endParaRPr lang="en-US" dirty="0"/>
          </a:p>
        </p:txBody>
      </p:sp>
    </p:spTree>
    <p:extLst>
      <p:ext uri="{BB962C8B-B14F-4D97-AF65-F5344CB8AC3E}">
        <p14:creationId xmlns:p14="http://schemas.microsoft.com/office/powerpoint/2010/main" val="1032823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because the MOSFET generates some heat every time it switches and if the MOSFET hits around 150 degrees Celsius it will die</a:t>
            </a:r>
          </a:p>
        </p:txBody>
      </p:sp>
      <p:sp>
        <p:nvSpPr>
          <p:cNvPr id="4" name="Slide Number Placeholder 3"/>
          <p:cNvSpPr>
            <a:spLocks noGrp="1"/>
          </p:cNvSpPr>
          <p:nvPr>
            <p:ph type="sldNum" sz="quarter" idx="5"/>
          </p:nvPr>
        </p:nvSpPr>
        <p:spPr/>
        <p:txBody>
          <a:bodyPr/>
          <a:lstStyle/>
          <a:p>
            <a:fld id="{320F8B05-337B-4454-B558-930237D0DB5A}" type="slidenum">
              <a:rPr lang="en-US" smtClean="0"/>
              <a:t>22</a:t>
            </a:fld>
            <a:endParaRPr lang="en-US" dirty="0"/>
          </a:p>
        </p:txBody>
      </p:sp>
    </p:spTree>
    <p:extLst>
      <p:ext uri="{BB962C8B-B14F-4D97-AF65-F5344CB8AC3E}">
        <p14:creationId xmlns:p14="http://schemas.microsoft.com/office/powerpoint/2010/main" val="1713480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remember what Michelle talked about during her knowledge night, then you will remember single phase vs double phase and so on</a:t>
            </a:r>
          </a:p>
        </p:txBody>
      </p:sp>
      <p:sp>
        <p:nvSpPr>
          <p:cNvPr id="4" name="Slide Number Placeholder 3"/>
          <p:cNvSpPr>
            <a:spLocks noGrp="1"/>
          </p:cNvSpPr>
          <p:nvPr>
            <p:ph type="sldNum" sz="quarter" idx="5"/>
          </p:nvPr>
        </p:nvSpPr>
        <p:spPr/>
        <p:txBody>
          <a:bodyPr/>
          <a:lstStyle/>
          <a:p>
            <a:fld id="{320F8B05-337B-4454-B558-930237D0DB5A}" type="slidenum">
              <a:rPr lang="en-US" smtClean="0"/>
              <a:t>23</a:t>
            </a:fld>
            <a:endParaRPr lang="en-US" dirty="0"/>
          </a:p>
        </p:txBody>
      </p:sp>
    </p:spTree>
    <p:extLst>
      <p:ext uri="{BB962C8B-B14F-4D97-AF65-F5344CB8AC3E}">
        <p14:creationId xmlns:p14="http://schemas.microsoft.com/office/powerpoint/2010/main" val="3304927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amps would be divided by how many phases you have</a:t>
            </a:r>
          </a:p>
        </p:txBody>
      </p:sp>
      <p:sp>
        <p:nvSpPr>
          <p:cNvPr id="4" name="Slide Number Placeholder 3"/>
          <p:cNvSpPr>
            <a:spLocks noGrp="1"/>
          </p:cNvSpPr>
          <p:nvPr>
            <p:ph type="sldNum" sz="quarter" idx="5"/>
          </p:nvPr>
        </p:nvSpPr>
        <p:spPr/>
        <p:txBody>
          <a:bodyPr/>
          <a:lstStyle/>
          <a:p>
            <a:fld id="{320F8B05-337B-4454-B558-930237D0DB5A}" type="slidenum">
              <a:rPr lang="en-US" smtClean="0"/>
              <a:t>24</a:t>
            </a:fld>
            <a:endParaRPr lang="en-US" dirty="0"/>
          </a:p>
        </p:txBody>
      </p:sp>
    </p:spTree>
    <p:extLst>
      <p:ext uri="{BB962C8B-B14F-4D97-AF65-F5344CB8AC3E}">
        <p14:creationId xmlns:p14="http://schemas.microsoft.com/office/powerpoint/2010/main" val="2288039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relate this to our projects because we need to change our voltages with transformers to step up for transmission lines and step down for the plant</a:t>
            </a:r>
          </a:p>
        </p:txBody>
      </p:sp>
      <p:sp>
        <p:nvSpPr>
          <p:cNvPr id="4" name="Slide Number Placeholder 3"/>
          <p:cNvSpPr>
            <a:spLocks noGrp="1"/>
          </p:cNvSpPr>
          <p:nvPr>
            <p:ph type="sldNum" sz="quarter" idx="5"/>
          </p:nvPr>
        </p:nvSpPr>
        <p:spPr/>
        <p:txBody>
          <a:bodyPr/>
          <a:lstStyle/>
          <a:p>
            <a:fld id="{320F8B05-337B-4454-B558-930237D0DB5A}" type="slidenum">
              <a:rPr lang="en-US" smtClean="0"/>
              <a:t>6</a:t>
            </a:fld>
            <a:endParaRPr lang="en-US" dirty="0"/>
          </a:p>
        </p:txBody>
      </p:sp>
    </p:spTree>
    <p:extLst>
      <p:ext uri="{BB962C8B-B14F-4D97-AF65-F5344CB8AC3E}">
        <p14:creationId xmlns:p14="http://schemas.microsoft.com/office/powerpoint/2010/main" val="1598514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VRM heatsink is there to ensure that the components like the MOSFETs stay cool as they generate heat when switching</a:t>
            </a:r>
          </a:p>
          <a:p>
            <a:endParaRPr lang="en-US" dirty="0"/>
          </a:p>
          <a:p>
            <a:r>
              <a:rPr lang="en-US" dirty="0"/>
              <a:t>The only reason the high-end motherboards have the best VRM heatsinks is to look cool as they would not need to cool those components off as the due not generating enough heat</a:t>
            </a:r>
          </a:p>
        </p:txBody>
      </p:sp>
      <p:sp>
        <p:nvSpPr>
          <p:cNvPr id="4" name="Slide Number Placeholder 3"/>
          <p:cNvSpPr>
            <a:spLocks noGrp="1"/>
          </p:cNvSpPr>
          <p:nvPr>
            <p:ph type="sldNum" sz="quarter" idx="5"/>
          </p:nvPr>
        </p:nvSpPr>
        <p:spPr/>
        <p:txBody>
          <a:bodyPr/>
          <a:lstStyle/>
          <a:p>
            <a:fld id="{320F8B05-337B-4454-B558-930237D0DB5A}" type="slidenum">
              <a:rPr lang="en-US" smtClean="0"/>
              <a:t>25</a:t>
            </a:fld>
            <a:endParaRPr lang="en-US" dirty="0"/>
          </a:p>
        </p:txBody>
      </p:sp>
    </p:spTree>
    <p:extLst>
      <p:ext uri="{BB962C8B-B14F-4D97-AF65-F5344CB8AC3E}">
        <p14:creationId xmlns:p14="http://schemas.microsoft.com/office/powerpoint/2010/main" val="309892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 manufacturers have been lying to us</a:t>
            </a:r>
          </a:p>
        </p:txBody>
      </p:sp>
      <p:sp>
        <p:nvSpPr>
          <p:cNvPr id="4" name="Slide Number Placeholder 3"/>
          <p:cNvSpPr>
            <a:spLocks noGrp="1"/>
          </p:cNvSpPr>
          <p:nvPr>
            <p:ph type="sldNum" sz="quarter" idx="5"/>
          </p:nvPr>
        </p:nvSpPr>
        <p:spPr/>
        <p:txBody>
          <a:bodyPr/>
          <a:lstStyle/>
          <a:p>
            <a:fld id="{320F8B05-337B-4454-B558-930237D0DB5A}" type="slidenum">
              <a:rPr lang="en-US" smtClean="0"/>
              <a:t>26</a:t>
            </a:fld>
            <a:endParaRPr lang="en-US" dirty="0"/>
          </a:p>
        </p:txBody>
      </p:sp>
    </p:spTree>
    <p:extLst>
      <p:ext uri="{BB962C8B-B14F-4D97-AF65-F5344CB8AC3E}">
        <p14:creationId xmlns:p14="http://schemas.microsoft.com/office/powerpoint/2010/main" val="3887018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28</a:t>
            </a:fld>
            <a:endParaRPr lang="en-US" dirty="0"/>
          </a:p>
        </p:txBody>
      </p:sp>
    </p:spTree>
    <p:extLst>
      <p:ext uri="{BB962C8B-B14F-4D97-AF65-F5344CB8AC3E}">
        <p14:creationId xmlns:p14="http://schemas.microsoft.com/office/powerpoint/2010/main" val="4084838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some top tier motherboards only have two RAM slots and why some smaller motherboards with only two RAM slots preform extraordinarily well in regard to ram overclocking</a:t>
            </a:r>
          </a:p>
        </p:txBody>
      </p:sp>
      <p:sp>
        <p:nvSpPr>
          <p:cNvPr id="4" name="Slide Number Placeholder 3"/>
          <p:cNvSpPr>
            <a:spLocks noGrp="1"/>
          </p:cNvSpPr>
          <p:nvPr>
            <p:ph type="sldNum" sz="quarter" idx="5"/>
          </p:nvPr>
        </p:nvSpPr>
        <p:spPr/>
        <p:txBody>
          <a:bodyPr/>
          <a:lstStyle/>
          <a:p>
            <a:fld id="{320F8B05-337B-4454-B558-930237D0DB5A}" type="slidenum">
              <a:rPr lang="en-US" smtClean="0"/>
              <a:t>29</a:t>
            </a:fld>
            <a:endParaRPr lang="en-US" dirty="0"/>
          </a:p>
        </p:txBody>
      </p:sp>
    </p:spTree>
    <p:extLst>
      <p:ext uri="{BB962C8B-B14F-4D97-AF65-F5344CB8AC3E}">
        <p14:creationId xmlns:p14="http://schemas.microsoft.com/office/powerpoint/2010/main" val="426561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30</a:t>
            </a:fld>
            <a:endParaRPr lang="en-US" dirty="0"/>
          </a:p>
        </p:txBody>
      </p:sp>
    </p:spTree>
    <p:extLst>
      <p:ext uri="{BB962C8B-B14F-4D97-AF65-F5344CB8AC3E}">
        <p14:creationId xmlns:p14="http://schemas.microsoft.com/office/powerpoint/2010/main" val="52429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31</a:t>
            </a:fld>
            <a:endParaRPr lang="en-US" dirty="0"/>
          </a:p>
        </p:txBody>
      </p:sp>
    </p:spTree>
    <p:extLst>
      <p:ext uri="{BB962C8B-B14F-4D97-AF65-F5344CB8AC3E}">
        <p14:creationId xmlns:p14="http://schemas.microsoft.com/office/powerpoint/2010/main" val="1223395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however does not seem to be what people want because it hurts the upgradability of the ram sticks even though most people don't upgrade their computer anyway.</a:t>
            </a:r>
          </a:p>
        </p:txBody>
      </p:sp>
      <p:sp>
        <p:nvSpPr>
          <p:cNvPr id="4" name="Slide Number Placeholder 3"/>
          <p:cNvSpPr>
            <a:spLocks noGrp="1"/>
          </p:cNvSpPr>
          <p:nvPr>
            <p:ph type="sldNum" sz="quarter" idx="5"/>
          </p:nvPr>
        </p:nvSpPr>
        <p:spPr/>
        <p:txBody>
          <a:bodyPr/>
          <a:lstStyle/>
          <a:p>
            <a:fld id="{320F8B05-337B-4454-B558-930237D0DB5A}" type="slidenum">
              <a:rPr lang="en-US" smtClean="0"/>
              <a:t>32</a:t>
            </a:fld>
            <a:endParaRPr lang="en-US" dirty="0"/>
          </a:p>
        </p:txBody>
      </p:sp>
    </p:spTree>
    <p:extLst>
      <p:ext uri="{BB962C8B-B14F-4D97-AF65-F5344CB8AC3E}">
        <p14:creationId xmlns:p14="http://schemas.microsoft.com/office/powerpoint/2010/main" val="1417820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something called the silicon lottery and some CPUs that are the exact same make and model can clock higher with lower voltages this same ideology applies to the memory controller on the CPU. Just being lucky on a good CPU can have a huge effect on how fast your ram runs.</a:t>
            </a:r>
          </a:p>
        </p:txBody>
      </p:sp>
      <p:sp>
        <p:nvSpPr>
          <p:cNvPr id="4" name="Slide Number Placeholder 3"/>
          <p:cNvSpPr>
            <a:spLocks noGrp="1"/>
          </p:cNvSpPr>
          <p:nvPr>
            <p:ph type="sldNum" sz="quarter" idx="5"/>
          </p:nvPr>
        </p:nvSpPr>
        <p:spPr/>
        <p:txBody>
          <a:bodyPr/>
          <a:lstStyle/>
          <a:p>
            <a:fld id="{320F8B05-337B-4454-B558-930237D0DB5A}" type="slidenum">
              <a:rPr lang="en-US" smtClean="0"/>
              <a:t>33</a:t>
            </a:fld>
            <a:endParaRPr lang="en-US" dirty="0"/>
          </a:p>
        </p:txBody>
      </p:sp>
    </p:spTree>
    <p:extLst>
      <p:ext uri="{BB962C8B-B14F-4D97-AF65-F5344CB8AC3E}">
        <p14:creationId xmlns:p14="http://schemas.microsoft.com/office/powerpoint/2010/main" val="1110163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peripheral component interconnect express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A c</a:t>
            </a:r>
            <a:r>
              <a:rPr lang="en-US" sz="2800" b="0" i="0" dirty="0">
                <a:solidFill>
                  <a:srgbClr val="202124"/>
                </a:solidFill>
                <a:effectLst/>
                <a:latin typeface="Roboto" panose="02000000000000000000" pitchFamily="2" charset="0"/>
              </a:rPr>
              <a:t>hipset is basically the electronics on the motherboard that communicate with all the connected components.</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34</a:t>
            </a:fld>
            <a:endParaRPr lang="en-US" dirty="0"/>
          </a:p>
        </p:txBody>
      </p:sp>
    </p:spTree>
    <p:extLst>
      <p:ext uri="{BB962C8B-B14F-4D97-AF65-F5344CB8AC3E}">
        <p14:creationId xmlns:p14="http://schemas.microsoft.com/office/powerpoint/2010/main" val="4147264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it was possible for lower end motherboards to have four or so layers</a:t>
            </a:r>
          </a:p>
          <a:p>
            <a:endParaRPr lang="en-US" dirty="0"/>
          </a:p>
          <a:p>
            <a:r>
              <a:rPr lang="en-US" dirty="0"/>
              <a:t>Every 2 layers can come with a 20-30% cost increase the insanely high prices of mother boards start to make sense</a:t>
            </a:r>
          </a:p>
          <a:p>
            <a:endParaRPr lang="en-US" dirty="0"/>
          </a:p>
          <a:p>
            <a:r>
              <a:rPr lang="en-US" sz="1800" dirty="0">
                <a:effectLst/>
                <a:latin typeface="Calibri" panose="020F0502020204030204" pitchFamily="34" charset="0"/>
                <a:ea typeface="Calibri" panose="020F0502020204030204" pitchFamily="34" charset="0"/>
              </a:rPr>
              <a:t>A large overarching theme for motherboards is balancing the actual value vs the perceived value </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35</a:t>
            </a:fld>
            <a:endParaRPr lang="en-US" dirty="0"/>
          </a:p>
        </p:txBody>
      </p:sp>
    </p:spTree>
    <p:extLst>
      <p:ext uri="{BB962C8B-B14F-4D97-AF65-F5344CB8AC3E}">
        <p14:creationId xmlns:p14="http://schemas.microsoft.com/office/powerpoint/2010/main" val="175402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7</a:t>
            </a:fld>
            <a:endParaRPr lang="en-US" dirty="0"/>
          </a:p>
        </p:txBody>
      </p:sp>
    </p:spTree>
    <p:extLst>
      <p:ext uri="{BB962C8B-B14F-4D97-AF65-F5344CB8AC3E}">
        <p14:creationId xmlns:p14="http://schemas.microsoft.com/office/powerpoint/2010/main" val="4034970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is a simplified diagram of a typical CPU</a:t>
            </a:r>
          </a:p>
          <a:p>
            <a:endParaRPr lang="en-US" dirty="0"/>
          </a:p>
          <a:p>
            <a:r>
              <a:rPr lang="en-US" b="0" i="0" dirty="0">
                <a:solidFill>
                  <a:srgbClr val="141414"/>
                </a:solidFill>
                <a:effectLst/>
                <a:latin typeface="RedHatText"/>
              </a:rPr>
              <a:t>For example, when adding two numbers, one number is placed in the A register and the other in the B register. The ALU performs the addition and puts the result in the accumulator. If the operation is a logical one, the data to be compared is placed into the </a:t>
            </a:r>
            <a:r>
              <a:rPr lang="en-US" b="0" i="1" dirty="0">
                <a:solidFill>
                  <a:srgbClr val="141414"/>
                </a:solidFill>
                <a:effectLst/>
                <a:latin typeface="RedHatText"/>
              </a:rPr>
              <a:t>input registers</a:t>
            </a:r>
            <a:r>
              <a:rPr lang="en-US" b="0" i="0" dirty="0">
                <a:solidFill>
                  <a:srgbClr val="141414"/>
                </a:solidFill>
                <a:effectLst/>
                <a:latin typeface="RedHatText"/>
              </a:rPr>
              <a:t>. The result of the comparison, a 1 or 0, is put in the accumulator. Whether this is a logical or arithmetic operation, the accumulator content is then placed into the cache location reserved by the program for the result.</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36</a:t>
            </a:fld>
            <a:endParaRPr lang="en-US" dirty="0"/>
          </a:p>
        </p:txBody>
      </p:sp>
    </p:spTree>
    <p:extLst>
      <p:ext uri="{BB962C8B-B14F-4D97-AF65-F5344CB8AC3E}">
        <p14:creationId xmlns:p14="http://schemas.microsoft.com/office/powerpoint/2010/main" val="3452479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38</a:t>
            </a:fld>
            <a:endParaRPr lang="en-US" dirty="0"/>
          </a:p>
        </p:txBody>
      </p:sp>
    </p:spTree>
    <p:extLst>
      <p:ext uri="{BB962C8B-B14F-4D97-AF65-F5344CB8AC3E}">
        <p14:creationId xmlns:p14="http://schemas.microsoft.com/office/powerpoint/2010/main" val="3636316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44</a:t>
            </a:fld>
            <a:endParaRPr lang="en-US" dirty="0"/>
          </a:p>
        </p:txBody>
      </p:sp>
    </p:spTree>
    <p:extLst>
      <p:ext uri="{BB962C8B-B14F-4D97-AF65-F5344CB8AC3E}">
        <p14:creationId xmlns:p14="http://schemas.microsoft.com/office/powerpoint/2010/main" val="108163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input/output processor or I/O processor is a processor separate from the CPU designed to handle only input/output processes for a device or the computer</a:t>
            </a:r>
          </a:p>
          <a:p>
            <a:endParaRPr lang="en-US" dirty="0"/>
          </a:p>
          <a:p>
            <a:r>
              <a:rPr lang="en-US" b="0" i="0" dirty="0">
                <a:solidFill>
                  <a:srgbClr val="454545"/>
                </a:solidFill>
                <a:effectLst/>
                <a:latin typeface="Verdana" panose="020B0604030504040204" pitchFamily="34" charset="0"/>
              </a:rPr>
              <a:t>The I/O processor is capable of performing actions without interruption or intervention from the CPU. The CPU only needs to initiate the I/O processor by telling it what activity to perform. Once the necessary actions are performed, the I/O processor then provides the results to the CPU</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45</a:t>
            </a:fld>
            <a:endParaRPr lang="en-US" dirty="0"/>
          </a:p>
        </p:txBody>
      </p:sp>
    </p:spTree>
    <p:extLst>
      <p:ext uri="{BB962C8B-B14F-4D97-AF65-F5344CB8AC3E}">
        <p14:creationId xmlns:p14="http://schemas.microsoft.com/office/powerpoint/2010/main" val="539179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graphics does not have the same processing power that a dedicated graphics/video card would. This is due to the cooling and space that a dedicated card can have</a:t>
            </a:r>
          </a:p>
        </p:txBody>
      </p:sp>
      <p:sp>
        <p:nvSpPr>
          <p:cNvPr id="4" name="Slide Number Placeholder 3"/>
          <p:cNvSpPr>
            <a:spLocks noGrp="1"/>
          </p:cNvSpPr>
          <p:nvPr>
            <p:ph type="sldNum" sz="quarter" idx="5"/>
          </p:nvPr>
        </p:nvSpPr>
        <p:spPr/>
        <p:txBody>
          <a:bodyPr/>
          <a:lstStyle/>
          <a:p>
            <a:fld id="{320F8B05-337B-4454-B558-930237D0DB5A}" type="slidenum">
              <a:rPr lang="en-US" smtClean="0"/>
              <a:t>47</a:t>
            </a:fld>
            <a:endParaRPr lang="en-US" dirty="0"/>
          </a:p>
        </p:txBody>
      </p:sp>
    </p:spTree>
    <p:extLst>
      <p:ext uri="{BB962C8B-B14F-4D97-AF65-F5344CB8AC3E}">
        <p14:creationId xmlns:p14="http://schemas.microsoft.com/office/powerpoint/2010/main" val="2760268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50</a:t>
            </a:fld>
            <a:endParaRPr lang="en-US" dirty="0"/>
          </a:p>
        </p:txBody>
      </p:sp>
    </p:spTree>
    <p:extLst>
      <p:ext uri="{BB962C8B-B14F-4D97-AF65-F5344CB8AC3E}">
        <p14:creationId xmlns:p14="http://schemas.microsoft.com/office/powerpoint/2010/main" val="401879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at a more manageable voltage you are ready to use a rectifier</a:t>
            </a:r>
          </a:p>
          <a:p>
            <a:endParaRPr lang="en-US" dirty="0"/>
          </a:p>
          <a:p>
            <a:r>
              <a:rPr lang="en-US" sz="1800" dirty="0">
                <a:effectLst/>
                <a:latin typeface="Calibri" panose="020F0502020204030204" pitchFamily="34" charset="0"/>
                <a:ea typeface="Calibri" panose="020F0502020204030204" pitchFamily="34" charset="0"/>
              </a:rPr>
              <a:t>you have something called a single diode rectifier (picture) but that is not the ideal rectifier</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8</a:t>
            </a:fld>
            <a:endParaRPr lang="en-US" dirty="0"/>
          </a:p>
        </p:txBody>
      </p:sp>
    </p:spTree>
    <p:extLst>
      <p:ext uri="{BB962C8B-B14F-4D97-AF65-F5344CB8AC3E}">
        <p14:creationId xmlns:p14="http://schemas.microsoft.com/office/powerpoint/2010/main" val="242274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creates much less waste as a single diode would waste at least half of the AC sine wave. This is where you would add a capacitor on the output,  and you have created a linear power supply</a:t>
            </a:r>
          </a:p>
        </p:txBody>
      </p:sp>
      <p:sp>
        <p:nvSpPr>
          <p:cNvPr id="4" name="Slide Number Placeholder 3"/>
          <p:cNvSpPr>
            <a:spLocks noGrp="1"/>
          </p:cNvSpPr>
          <p:nvPr>
            <p:ph type="sldNum" sz="quarter" idx="5"/>
          </p:nvPr>
        </p:nvSpPr>
        <p:spPr/>
        <p:txBody>
          <a:bodyPr/>
          <a:lstStyle/>
          <a:p>
            <a:fld id="{320F8B05-337B-4454-B558-930237D0DB5A}" type="slidenum">
              <a:rPr lang="en-US" smtClean="0"/>
              <a:t>9</a:t>
            </a:fld>
            <a:endParaRPr lang="en-US" dirty="0"/>
          </a:p>
        </p:txBody>
      </p:sp>
    </p:spTree>
    <p:extLst>
      <p:ext uri="{BB962C8B-B14F-4D97-AF65-F5344CB8AC3E}">
        <p14:creationId xmlns:p14="http://schemas.microsoft.com/office/powerpoint/2010/main" val="80233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mean power supply manufacturers would need to create completely different models of the same power supply configuration to fit every application it could be used for</a:t>
            </a:r>
          </a:p>
        </p:txBody>
      </p:sp>
      <p:sp>
        <p:nvSpPr>
          <p:cNvPr id="4" name="Slide Number Placeholder 3"/>
          <p:cNvSpPr>
            <a:spLocks noGrp="1"/>
          </p:cNvSpPr>
          <p:nvPr>
            <p:ph type="sldNum" sz="quarter" idx="5"/>
          </p:nvPr>
        </p:nvSpPr>
        <p:spPr/>
        <p:txBody>
          <a:bodyPr/>
          <a:lstStyle/>
          <a:p>
            <a:fld id="{320F8B05-337B-4454-B558-930237D0DB5A}" type="slidenum">
              <a:rPr lang="en-US" smtClean="0"/>
              <a:t>10</a:t>
            </a:fld>
            <a:endParaRPr lang="en-US" dirty="0"/>
          </a:p>
        </p:txBody>
      </p:sp>
    </p:spTree>
    <p:extLst>
      <p:ext uri="{BB962C8B-B14F-4D97-AF65-F5344CB8AC3E}">
        <p14:creationId xmlns:p14="http://schemas.microsoft.com/office/powerpoint/2010/main" val="1259705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11</a:t>
            </a:fld>
            <a:endParaRPr lang="en-US" dirty="0"/>
          </a:p>
        </p:txBody>
      </p:sp>
    </p:spTree>
    <p:extLst>
      <p:ext uri="{BB962C8B-B14F-4D97-AF65-F5344CB8AC3E}">
        <p14:creationId xmlns:p14="http://schemas.microsoft.com/office/powerpoint/2010/main" val="4203627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 can change its resistance based on the input voltage so normally it is just acting as an open circuit but when a voltage spike comes in its resistance drops and that extra energy gets grounded instead of frying your hardware</a:t>
            </a:r>
          </a:p>
        </p:txBody>
      </p:sp>
      <p:sp>
        <p:nvSpPr>
          <p:cNvPr id="4" name="Slide Number Placeholder 3"/>
          <p:cNvSpPr>
            <a:spLocks noGrp="1"/>
          </p:cNvSpPr>
          <p:nvPr>
            <p:ph type="sldNum" sz="quarter" idx="5"/>
          </p:nvPr>
        </p:nvSpPr>
        <p:spPr/>
        <p:txBody>
          <a:bodyPr/>
          <a:lstStyle/>
          <a:p>
            <a:fld id="{320F8B05-337B-4454-B558-930237D0DB5A}" type="slidenum">
              <a:rPr lang="en-US" smtClean="0"/>
              <a:t>12</a:t>
            </a:fld>
            <a:endParaRPr lang="en-US" dirty="0"/>
          </a:p>
        </p:txBody>
      </p:sp>
    </p:spTree>
    <p:extLst>
      <p:ext uri="{BB962C8B-B14F-4D97-AF65-F5344CB8AC3E}">
        <p14:creationId xmlns:p14="http://schemas.microsoft.com/office/powerpoint/2010/main" val="3321368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 can change its resistance based on the input voltage so normally it is just acting as an open circuit but when a voltage spike comes in its resistance drops and that extra energy gets grounded instead of frying your hardware</a:t>
            </a:r>
          </a:p>
        </p:txBody>
      </p:sp>
      <p:sp>
        <p:nvSpPr>
          <p:cNvPr id="4" name="Slide Number Placeholder 3"/>
          <p:cNvSpPr>
            <a:spLocks noGrp="1"/>
          </p:cNvSpPr>
          <p:nvPr>
            <p:ph type="sldNum" sz="quarter" idx="5"/>
          </p:nvPr>
        </p:nvSpPr>
        <p:spPr/>
        <p:txBody>
          <a:bodyPr/>
          <a:lstStyle/>
          <a:p>
            <a:fld id="{320F8B05-337B-4454-B558-930237D0DB5A}" type="slidenum">
              <a:rPr lang="en-US" smtClean="0"/>
              <a:t>13</a:t>
            </a:fld>
            <a:endParaRPr lang="en-US" dirty="0"/>
          </a:p>
        </p:txBody>
      </p:sp>
    </p:spTree>
    <p:extLst>
      <p:ext uri="{BB962C8B-B14F-4D97-AF65-F5344CB8AC3E}">
        <p14:creationId xmlns:p14="http://schemas.microsoft.com/office/powerpoint/2010/main" val="3087453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12" name="Group 11"/>
          <p:cNvGrpSpPr/>
          <p:nvPr userDrawn="1"/>
        </p:nvGrpSpPr>
        <p:grpSpPr>
          <a:xfrm>
            <a:off x="0" y="1354976"/>
            <a:ext cx="9144000" cy="5503024"/>
            <a:chOff x="687278" y="1354975"/>
            <a:chExt cx="9144000" cy="5503025"/>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7255" t="20859" r="73275" b="953"/>
            <a:stretch/>
          </p:blipFill>
          <p:spPr>
            <a:xfrm>
              <a:off x="687278" y="1354975"/>
              <a:ext cx="1844366" cy="5503025"/>
            </a:xfrm>
            <a:prstGeom prst="rect">
              <a:avLst/>
            </a:prstGeom>
          </p:spPr>
        </p:pic>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47" t="78760" r="3411"/>
            <a:stretch/>
          </p:blipFill>
          <p:spPr>
            <a:xfrm>
              <a:off x="2474284" y="5037513"/>
              <a:ext cx="7356994" cy="1820487"/>
            </a:xfrm>
            <a:prstGeom prst="rect">
              <a:avLst/>
            </a:prstGeom>
          </p:spPr>
        </p:pic>
        <p:sp>
          <p:nvSpPr>
            <p:cNvPr id="16" name="Rectangle 15"/>
            <p:cNvSpPr/>
            <p:nvPr userDrawn="1"/>
          </p:nvSpPr>
          <p:spPr>
            <a:xfrm>
              <a:off x="2474284" y="1354976"/>
              <a:ext cx="7356994" cy="3682537"/>
            </a:xfrm>
            <a:prstGeom prst="rect">
              <a:avLst/>
            </a:prstGeom>
            <a:solidFill>
              <a:srgbClr val="004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3389" y="159447"/>
            <a:ext cx="1619585" cy="1030658"/>
          </a:xfrm>
          <a:prstGeom prst="rect">
            <a:avLst/>
          </a:prstGeom>
        </p:spPr>
      </p:pic>
      <p:sp>
        <p:nvSpPr>
          <p:cNvPr id="15" name="Text Placeholder 14"/>
          <p:cNvSpPr>
            <a:spLocks noGrp="1"/>
          </p:cNvSpPr>
          <p:nvPr>
            <p:ph type="body" sz="quarter" idx="10"/>
          </p:nvPr>
        </p:nvSpPr>
        <p:spPr>
          <a:xfrm>
            <a:off x="2738880" y="2299018"/>
            <a:ext cx="5564981" cy="931862"/>
          </a:xfrm>
        </p:spPr>
        <p:txBody>
          <a:bodyPr>
            <a:noAutofit/>
          </a:bodyPr>
          <a:lstStyle>
            <a:lvl1pPr marL="0" indent="0" algn="ctr">
              <a:buNone/>
              <a:defRPr sz="4800" b="1" cap="all" baseline="0">
                <a:solidFill>
                  <a:schemeClr val="bg1"/>
                </a:solidFill>
                <a:latin typeface="+mj-lt"/>
              </a:defRPr>
            </a:lvl1pPr>
            <a:lvl2pPr>
              <a:defRPr b="1" cap="all" baseline="0">
                <a:solidFill>
                  <a:schemeClr val="bg1"/>
                </a:solidFill>
                <a:latin typeface="+mj-lt"/>
              </a:defRPr>
            </a:lvl2pPr>
            <a:lvl3pPr>
              <a:defRPr b="1" cap="all" baseline="0">
                <a:solidFill>
                  <a:schemeClr val="bg1"/>
                </a:solidFill>
                <a:latin typeface="+mj-lt"/>
              </a:defRPr>
            </a:lvl3pPr>
            <a:lvl4pPr>
              <a:defRPr b="1" cap="all" baseline="0">
                <a:solidFill>
                  <a:schemeClr val="bg1"/>
                </a:solidFill>
                <a:latin typeface="+mj-lt"/>
              </a:defRPr>
            </a:lvl4pPr>
            <a:lvl5pPr>
              <a:defRPr b="1" cap="all" baseline="0">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265630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F9001-50EA-470E-A2C4-93317094E12C}" type="datetime1">
              <a:rPr lang="en-US" smtClean="0"/>
              <a:t>9/14/2021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14772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1471353"/>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471353"/>
            <a:ext cx="4629150" cy="46373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8650" y="3148791"/>
            <a:ext cx="2949178" cy="29599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3C09D4-84DB-4B78-AF1D-B934C8797209}" type="datetime1">
              <a:rPr lang="en-US" smtClean="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2718223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1482826"/>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6200" y="1482826"/>
            <a:ext cx="4629150" cy="46769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8650" y="3150524"/>
            <a:ext cx="2949178" cy="30092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F9F6BC-BD2C-480D-AE7A-AC0D1779272C}" type="datetime1">
              <a:rPr lang="en-US" smtClean="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831755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3741A1-E075-4A77-8317-1C6D1E49FF66}" type="datetime1">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45475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454727"/>
            <a:ext cx="1971675" cy="47222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57225" y="1454727"/>
            <a:ext cx="5800725" cy="4722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AC7A17-4B7D-4D6E-B9C2-D28203B9BD80}" type="datetime1">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23527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1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293227" y="365135"/>
            <a:ext cx="7222127" cy="787269"/>
          </a:xfrm>
        </p:spPr>
        <p:txBody>
          <a:bodyPr/>
          <a:lstStyle/>
          <a:p>
            <a:r>
              <a:rPr lang="en-US"/>
              <a:t>Click to edit Master title style</a:t>
            </a:r>
          </a:p>
        </p:txBody>
      </p:sp>
    </p:spTree>
    <p:extLst>
      <p:ext uri="{BB962C8B-B14F-4D97-AF65-F5344CB8AC3E}">
        <p14:creationId xmlns:p14="http://schemas.microsoft.com/office/powerpoint/2010/main" val="197054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51400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74" t="20847" r="8681" b="9286"/>
          <a:stretch/>
        </p:blipFill>
        <p:spPr>
          <a:xfrm>
            <a:off x="0" y="0"/>
            <a:ext cx="9183469" cy="568642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9081" y="264830"/>
            <a:ext cx="1689697" cy="1060988"/>
          </a:xfrm>
          <a:prstGeom prst="rect">
            <a:avLst/>
          </a:prstGeom>
        </p:spPr>
      </p:pic>
      <p:sp>
        <p:nvSpPr>
          <p:cNvPr id="11" name="Title Placeholder 1"/>
          <p:cNvSpPr>
            <a:spLocks noGrp="1"/>
          </p:cNvSpPr>
          <p:nvPr>
            <p:ph type="title"/>
          </p:nvPr>
        </p:nvSpPr>
        <p:spPr>
          <a:xfrm>
            <a:off x="92870" y="5780384"/>
            <a:ext cx="6829425" cy="829246"/>
          </a:xfrm>
          <a:prstGeom prst="rect">
            <a:avLst/>
          </a:prstGeom>
        </p:spPr>
        <p:txBody>
          <a:bodyPr vert="horz" lIns="91440" tIns="45720" rIns="91440" bIns="45720" rtlCol="0" anchor="ctr">
            <a:normAutofit/>
          </a:bodyPr>
          <a:lstStyle>
            <a:lvl1pPr algn="l">
              <a:defRPr/>
            </a:lvl1pPr>
          </a:lstStyle>
          <a:p>
            <a:r>
              <a:rPr lang="en-US"/>
              <a:t>Click to edit Master title style</a:t>
            </a:r>
            <a:endParaRPr lang="en-US" dirty="0"/>
          </a:p>
        </p:txBody>
      </p:sp>
      <p:sp>
        <p:nvSpPr>
          <p:cNvPr id="12" name="TextBox 11"/>
          <p:cNvSpPr txBox="1"/>
          <p:nvPr userDrawn="1"/>
        </p:nvSpPr>
        <p:spPr>
          <a:xfrm>
            <a:off x="6985760" y="5828900"/>
            <a:ext cx="2158240" cy="47320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dirty="0">
                <a:solidFill>
                  <a:schemeClr val="tx1"/>
                </a:solidFill>
                <a:latin typeface="+mn-lt"/>
              </a:rPr>
              <a:t>12385 Township Rd</a:t>
            </a:r>
            <a:r>
              <a:rPr lang="en-US" sz="825" b="1" baseline="0" dirty="0">
                <a:solidFill>
                  <a:schemeClr val="tx1"/>
                </a:solidFill>
                <a:latin typeface="+mn-lt"/>
              </a:rPr>
              <a:t> 215 | PO Box 894</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baseline="0" dirty="0">
                <a:solidFill>
                  <a:schemeClr val="tx1"/>
                </a:solidFill>
                <a:latin typeface="+mn-lt"/>
              </a:rPr>
              <a:t>Findlay, Ohio 45840</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kern="1200" dirty="0">
                <a:solidFill>
                  <a:schemeClr val="tx1"/>
                </a:solidFill>
                <a:latin typeface="+mn-lt"/>
                <a:ea typeface="+mn-ea"/>
                <a:cs typeface="+mn-cs"/>
              </a:rPr>
              <a:t>877-298-5853</a:t>
            </a:r>
            <a:r>
              <a:rPr lang="en-US" sz="825" b="1" kern="1200" baseline="0" dirty="0">
                <a:solidFill>
                  <a:schemeClr val="tx1"/>
                </a:solidFill>
                <a:latin typeface="+mn-lt"/>
                <a:ea typeface="+mn-ea"/>
                <a:cs typeface="+mn-cs"/>
              </a:rPr>
              <a:t> | </a:t>
            </a:r>
            <a:r>
              <a:rPr lang="en-US" sz="825" b="1" kern="1200" dirty="0">
                <a:solidFill>
                  <a:schemeClr val="tx1"/>
                </a:solidFill>
                <a:latin typeface="+mn-lt"/>
                <a:ea typeface="+mn-ea"/>
                <a:cs typeface="+mn-cs"/>
              </a:rPr>
              <a:t>www.oneenergy.com</a:t>
            </a:r>
            <a:endParaRPr lang="en-US" sz="825" b="1" dirty="0">
              <a:solidFill>
                <a:schemeClr val="tx1"/>
              </a:solidFill>
              <a:latin typeface="+mn-lt"/>
            </a:endParaRPr>
          </a:p>
        </p:txBody>
      </p:sp>
      <p:cxnSp>
        <p:nvCxnSpPr>
          <p:cNvPr id="3" name="Straight Connector 2"/>
          <p:cNvCxnSpPr/>
          <p:nvPr userDrawn="1"/>
        </p:nvCxnSpPr>
        <p:spPr>
          <a:xfrm>
            <a:off x="6985760" y="5895575"/>
            <a:ext cx="1" cy="598864"/>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85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44396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FDA33A-E54C-442D-9186-352CD1C3D61D}" type="datetime1">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3397893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9B29F-4592-471E-BAC3-27AE3182B56C}" type="datetime1">
              <a:rPr lang="en-US" smtClean="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2961801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95941"/>
            <a:ext cx="7772400" cy="2387600"/>
          </a:xfrm>
        </p:spPr>
        <p:txBody>
          <a:bodyPr anchor="b">
            <a:norm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1143000" y="4341871"/>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33E46F-87FE-46F2-961E-ECA482E6E173}" type="datetime1">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295656672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6989" y="374073"/>
            <a:ext cx="6629552" cy="79802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8650" y="15144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5144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6BD660-C672-4606-9D09-165DFF4FC29C}" type="datetime1">
              <a:rPr lang="en-US" smtClean="0"/>
              <a:t>9/14/2021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38345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C463DC-FC82-4ED9-AC86-9975A7C3DDCC}" type="datetime1">
              <a:rPr lang="en-US" smtClean="0"/>
              <a:t>9/14/2021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42047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3862" y="365126"/>
            <a:ext cx="6711488" cy="80244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3E46F-87FE-46F2-961E-ECA482E6E173}" type="datetime1">
              <a:rPr lang="en-US" smtClean="0"/>
              <a:t>9/14/2021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3DFA-70F6-4220-86AB-AD3183C08C91}" type="slidenum">
              <a:rPr lang="en-US" smtClean="0"/>
              <a:t>‹#›</a:t>
            </a:fld>
            <a:endParaRPr lang="en-US" dirty="0"/>
          </a:p>
        </p:txBody>
      </p:sp>
      <p:sp>
        <p:nvSpPr>
          <p:cNvPr id="7" name="Rectangle 19"/>
          <p:cNvSpPr>
            <a:spLocks noChangeArrowheads="1"/>
          </p:cNvSpPr>
          <p:nvPr userDrawn="1"/>
        </p:nvSpPr>
        <p:spPr bwMode="auto">
          <a:xfrm flipV="1">
            <a:off x="0" y="1346961"/>
            <a:ext cx="9144000" cy="53951"/>
          </a:xfrm>
          <a:prstGeom prst="rect">
            <a:avLst/>
          </a:prstGeom>
          <a:solidFill>
            <a:srgbClr val="004A8B"/>
          </a:solidFill>
          <a:ln>
            <a:noFill/>
          </a:ln>
          <a:effectLst/>
        </p:spPr>
        <p:txBody>
          <a:bodyPr vert="horz" wrap="square" lIns="20596" tIns="20596" rIns="20596" bIns="20596" numCol="1" anchor="t" anchorCtr="0" compatLnSpc="1">
            <a:prstTxWarp prst="textNoShape">
              <a:avLst/>
            </a:prstTxWarp>
          </a:bodyPr>
          <a:lstStyle/>
          <a:p>
            <a:endParaRPr lang="en-US" sz="1013" dirty="0"/>
          </a:p>
        </p:txBody>
      </p:sp>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8650" y="379612"/>
            <a:ext cx="826075" cy="773474"/>
          </a:xfrm>
          <a:prstGeom prst="rect">
            <a:avLst/>
          </a:prstGeom>
        </p:spPr>
      </p:pic>
    </p:spTree>
    <p:extLst>
      <p:ext uri="{BB962C8B-B14F-4D97-AF65-F5344CB8AC3E}">
        <p14:creationId xmlns:p14="http://schemas.microsoft.com/office/powerpoint/2010/main" val="1307707659"/>
      </p:ext>
    </p:extLst>
  </p:cSld>
  <p:clrMap bg1="lt1" tx1="dk1" bg2="lt2" tx2="dk2" accent1="accent1" accent2="accent2" accent3="accent3" accent4="accent4" accent5="accent5" accent6="accent6" hlink="hlink" folHlink="folHlink"/>
  <p:sldLayoutIdLst>
    <p:sldLayoutId id="2147483673" r:id="rId1"/>
    <p:sldLayoutId id="2147483663" r:id="rId2"/>
    <p:sldLayoutId id="2147483674" r:id="rId3"/>
    <p:sldLayoutId id="2147483675" r:id="rId4"/>
    <p:sldLayoutId id="2147483664" r:id="rId5"/>
    <p:sldLayoutId id="2147483665" r:id="rId6"/>
    <p:sldLayoutId id="2147483662" r:id="rId7"/>
    <p:sldLayoutId id="2147483666" r:id="rId8"/>
    <p:sldLayoutId id="2147483667" r:id="rId9"/>
    <p:sldLayoutId id="2147483668" r:id="rId10"/>
    <p:sldLayoutId id="2147483669" r:id="rId11"/>
    <p:sldLayoutId id="2147483670" r:id="rId12"/>
    <p:sldLayoutId id="2147483671" r:id="rId13"/>
    <p:sldLayoutId id="2147483672" r:id="rId14"/>
    <p:sldLayoutId id="2147483650" r:id="rId15"/>
  </p:sldLayoutIdLst>
  <p:hf hdr="0" ftr="0" dt="0"/>
  <p:txStyles>
    <p:titleStyle>
      <a:lvl1pPr algn="r" defTabSz="914400" rtl="0" eaLnBrk="1" latinLnBrk="0" hangingPunct="1">
        <a:lnSpc>
          <a:spcPct val="90000"/>
        </a:lnSpc>
        <a:spcBef>
          <a:spcPct val="0"/>
        </a:spcBef>
        <a:buNone/>
        <a:defRPr sz="3000" b="1" i="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10741-A0E5-4B6A-8F04-7EA613470AF1}"/>
              </a:ext>
            </a:extLst>
          </p:cNvPr>
          <p:cNvSpPr/>
          <p:nvPr/>
        </p:nvSpPr>
        <p:spPr>
          <a:xfrm>
            <a:off x="1819835" y="1380565"/>
            <a:ext cx="7283823" cy="3117777"/>
          </a:xfrm>
          <a:prstGeom prst="rect">
            <a:avLst/>
          </a:prstGeom>
        </p:spPr>
        <p:txBody>
          <a:bodyPr wrap="square">
            <a:spAutoFit/>
          </a:bodyPr>
          <a:lstStyle/>
          <a:p>
            <a:pPr lvl="0" algn="ctr" defTabSz="914400">
              <a:lnSpc>
                <a:spcPct val="200000"/>
              </a:lnSpc>
              <a:spcBef>
                <a:spcPts val="1800"/>
              </a:spcBef>
            </a:pPr>
            <a:r>
              <a:rPr lang="en-US" sz="4800" b="1" cap="all" dirty="0">
                <a:solidFill>
                  <a:prstClr val="white"/>
                </a:solidFill>
                <a:latin typeface="Century Gothic" panose="020B0502020202020204"/>
              </a:rPr>
              <a:t>Computers 101</a:t>
            </a:r>
          </a:p>
          <a:p>
            <a:pPr lvl="0" algn="ctr" defTabSz="914400">
              <a:lnSpc>
                <a:spcPct val="90000"/>
              </a:lnSpc>
              <a:spcBef>
                <a:spcPts val="1000"/>
              </a:spcBef>
            </a:pPr>
            <a:endParaRPr lang="en-US" sz="2800" b="1" cap="all" dirty="0">
              <a:solidFill>
                <a:prstClr val="white"/>
              </a:solidFill>
              <a:latin typeface="Century Gothic" panose="020B0502020202020204"/>
            </a:endParaRPr>
          </a:p>
          <a:p>
            <a:pPr lvl="0" algn="ctr" defTabSz="914400">
              <a:lnSpc>
                <a:spcPct val="90000"/>
              </a:lnSpc>
              <a:spcBef>
                <a:spcPts val="1000"/>
              </a:spcBef>
            </a:pPr>
            <a:r>
              <a:rPr lang="en-US" sz="2800" b="1" cap="all" dirty="0">
                <a:solidFill>
                  <a:prstClr val="white"/>
                </a:solidFill>
                <a:latin typeface="Century Gothic" panose="020B0502020202020204"/>
              </a:rPr>
              <a:t>Mitchel Bumb</a:t>
            </a:r>
          </a:p>
          <a:p>
            <a:pPr lvl="0" algn="ctr" defTabSz="914400">
              <a:lnSpc>
                <a:spcPct val="90000"/>
              </a:lnSpc>
              <a:spcBef>
                <a:spcPts val="1000"/>
              </a:spcBef>
            </a:pPr>
            <a:r>
              <a:rPr lang="en-US" sz="2800" b="1" cap="all" dirty="0">
                <a:solidFill>
                  <a:prstClr val="white"/>
                </a:solidFill>
                <a:latin typeface="Century Gothic" panose="020B0502020202020204"/>
              </a:rPr>
              <a:t>9/14/2021</a:t>
            </a:r>
          </a:p>
        </p:txBody>
      </p:sp>
    </p:spTree>
    <p:extLst>
      <p:ext uri="{BB962C8B-B14F-4D97-AF65-F5344CB8AC3E}">
        <p14:creationId xmlns:p14="http://schemas.microsoft.com/office/powerpoint/2010/main" val="32895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0DA8-2674-439F-89ED-955C0C766198}"/>
              </a:ext>
            </a:extLst>
          </p:cNvPr>
          <p:cNvSpPr>
            <a:spLocks noGrp="1"/>
          </p:cNvSpPr>
          <p:nvPr>
            <p:ph type="title"/>
          </p:nvPr>
        </p:nvSpPr>
        <p:spPr/>
        <p:txBody>
          <a:bodyPr/>
          <a:lstStyle/>
          <a:p>
            <a:r>
              <a:rPr lang="en-US" dirty="0"/>
              <a:t>Linear Power Supply</a:t>
            </a:r>
          </a:p>
        </p:txBody>
      </p:sp>
      <p:sp>
        <p:nvSpPr>
          <p:cNvPr id="3" name="Content Placeholder 2">
            <a:extLst>
              <a:ext uri="{FF2B5EF4-FFF2-40B4-BE49-F238E27FC236}">
                <a16:creationId xmlns:a16="http://schemas.microsoft.com/office/drawing/2014/main" id="{A6480452-5411-4926-9978-9CA5165DE5B4}"/>
              </a:ext>
            </a:extLst>
          </p:cNvPr>
          <p:cNvSpPr>
            <a:spLocks noGrp="1"/>
          </p:cNvSpPr>
          <p:nvPr>
            <p:ph idx="1"/>
          </p:nvPr>
        </p:nvSpPr>
        <p:spPr/>
        <p:txBody>
          <a:bodyPr/>
          <a:lstStyle/>
          <a:p>
            <a:r>
              <a:rPr lang="en-US" dirty="0"/>
              <a:t>Linear power supplies are used in many applications such as music due to their ability to deliver very clean power</a:t>
            </a:r>
          </a:p>
          <a:p>
            <a:r>
              <a:rPr lang="en-US" dirty="0"/>
              <a:t>You would not want to use a linear power supply for your computer due to their low efficiency rating and the fact that they only work for a single input frequency and voltage</a:t>
            </a:r>
          </a:p>
          <a:p>
            <a:endParaRPr lang="en-US" dirty="0"/>
          </a:p>
        </p:txBody>
      </p:sp>
      <p:sp>
        <p:nvSpPr>
          <p:cNvPr id="4" name="Slide Number Placeholder 3">
            <a:extLst>
              <a:ext uri="{FF2B5EF4-FFF2-40B4-BE49-F238E27FC236}">
                <a16:creationId xmlns:a16="http://schemas.microsoft.com/office/drawing/2014/main" id="{9AF37336-F755-4BFD-95D9-4BD86DF94293}"/>
              </a:ext>
            </a:extLst>
          </p:cNvPr>
          <p:cNvSpPr>
            <a:spLocks noGrp="1"/>
          </p:cNvSpPr>
          <p:nvPr>
            <p:ph type="sldNum" sz="quarter" idx="12"/>
          </p:nvPr>
        </p:nvSpPr>
        <p:spPr/>
        <p:txBody>
          <a:bodyPr/>
          <a:lstStyle/>
          <a:p>
            <a:fld id="{4EC93DFA-70F6-4220-86AB-AD3183C08C91}" type="slidenum">
              <a:rPr lang="en-US" smtClean="0"/>
              <a:t>10</a:t>
            </a:fld>
            <a:endParaRPr lang="en-US" dirty="0"/>
          </a:p>
        </p:txBody>
      </p:sp>
      <p:pic>
        <p:nvPicPr>
          <p:cNvPr id="5" name="Picture 4">
            <a:extLst>
              <a:ext uri="{FF2B5EF4-FFF2-40B4-BE49-F238E27FC236}">
                <a16:creationId xmlns:a16="http://schemas.microsoft.com/office/drawing/2014/main" id="{1377C4F5-C0DD-4F46-B3BA-9E5AE9AF382F}"/>
              </a:ext>
            </a:extLst>
          </p:cNvPr>
          <p:cNvPicPr>
            <a:picLocks noChangeAspect="1"/>
          </p:cNvPicPr>
          <p:nvPr/>
        </p:nvPicPr>
        <p:blipFill rotWithShape="1">
          <a:blip r:embed="rId3"/>
          <a:srcRect l="13750" t="15846" r="18200" b="12774"/>
          <a:stretch/>
        </p:blipFill>
        <p:spPr>
          <a:xfrm>
            <a:off x="5808726" y="4284243"/>
            <a:ext cx="2706624" cy="1892720"/>
          </a:xfrm>
          <a:prstGeom prst="rect">
            <a:avLst/>
          </a:prstGeom>
        </p:spPr>
      </p:pic>
    </p:spTree>
    <p:extLst>
      <p:ext uri="{BB962C8B-B14F-4D97-AF65-F5344CB8AC3E}">
        <p14:creationId xmlns:p14="http://schemas.microsoft.com/office/powerpoint/2010/main" val="351251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p:txBody>
          <a:bodyPr/>
          <a:lstStyle/>
          <a:p>
            <a:r>
              <a:rPr lang="en-US" dirty="0"/>
              <a:t>Switching mode power supply</a:t>
            </a:r>
          </a:p>
        </p:txBody>
      </p:sp>
      <p:sp>
        <p:nvSpPr>
          <p:cNvPr id="3" name="Content Placeholder 2">
            <a:extLst>
              <a:ext uri="{FF2B5EF4-FFF2-40B4-BE49-F238E27FC236}">
                <a16:creationId xmlns:a16="http://schemas.microsoft.com/office/drawing/2014/main" id="{F2B162BE-A46A-4610-AC46-907D17D94A27}"/>
              </a:ext>
            </a:extLst>
          </p:cNvPr>
          <p:cNvSpPr>
            <a:spLocks noGrp="1"/>
          </p:cNvSpPr>
          <p:nvPr>
            <p:ph idx="1"/>
          </p:nvPr>
        </p:nvSpPr>
        <p:spPr/>
        <p:txBody>
          <a:bodyPr/>
          <a:lstStyle/>
          <a:p>
            <a:r>
              <a:rPr lang="en-US" dirty="0"/>
              <a:t>Switching Mode Power Supplies are used in the modern computer however these Power Supplies need filtering before they can even start to convert AC to DC.</a:t>
            </a:r>
          </a:p>
          <a:p>
            <a:r>
              <a:rPr lang="en-US" dirty="0"/>
              <a:t>Y capacitors and X capacitors prevent your computer from sending electrical noise back into your house wiring which could cause problems with other devices</a:t>
            </a:r>
          </a:p>
        </p:txBody>
      </p:sp>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p:txBody>
          <a:bodyPr/>
          <a:lstStyle/>
          <a:p>
            <a:fld id="{4EC93DFA-70F6-4220-86AB-AD3183C08C91}" type="slidenum">
              <a:rPr lang="en-US" smtClean="0"/>
              <a:t>11</a:t>
            </a:fld>
            <a:endParaRPr lang="en-US" dirty="0"/>
          </a:p>
        </p:txBody>
      </p:sp>
      <p:pic>
        <p:nvPicPr>
          <p:cNvPr id="6" name="Picture 5">
            <a:extLst>
              <a:ext uri="{FF2B5EF4-FFF2-40B4-BE49-F238E27FC236}">
                <a16:creationId xmlns:a16="http://schemas.microsoft.com/office/drawing/2014/main" id="{4253E699-E125-4719-8B89-3DBC991C6996}"/>
              </a:ext>
            </a:extLst>
          </p:cNvPr>
          <p:cNvPicPr>
            <a:picLocks noChangeAspect="1"/>
          </p:cNvPicPr>
          <p:nvPr/>
        </p:nvPicPr>
        <p:blipFill>
          <a:blip r:embed="rId3"/>
          <a:stretch>
            <a:fillRect/>
          </a:stretch>
        </p:blipFill>
        <p:spPr>
          <a:xfrm>
            <a:off x="5243826" y="4591748"/>
            <a:ext cx="3116179" cy="1484469"/>
          </a:xfrm>
          <a:prstGeom prst="rect">
            <a:avLst/>
          </a:prstGeom>
        </p:spPr>
      </p:pic>
      <p:cxnSp>
        <p:nvCxnSpPr>
          <p:cNvPr id="8" name="Straight Arrow Connector 7">
            <a:extLst>
              <a:ext uri="{FF2B5EF4-FFF2-40B4-BE49-F238E27FC236}">
                <a16:creationId xmlns:a16="http://schemas.microsoft.com/office/drawing/2014/main" id="{59D2B4DA-199D-4A48-877D-2B3B092329B9}"/>
              </a:ext>
            </a:extLst>
          </p:cNvPr>
          <p:cNvCxnSpPr/>
          <p:nvPr/>
        </p:nvCxnSpPr>
        <p:spPr>
          <a:xfrm flipV="1">
            <a:off x="6136105" y="5125453"/>
            <a:ext cx="649706" cy="541421"/>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D2F72F9-305D-4747-AFAA-4F1283FE4C1D}"/>
              </a:ext>
            </a:extLst>
          </p:cNvPr>
          <p:cNvSpPr txBox="1"/>
          <p:nvPr/>
        </p:nvSpPr>
        <p:spPr>
          <a:xfrm>
            <a:off x="5207730" y="5661596"/>
            <a:ext cx="1672389" cy="369332"/>
          </a:xfrm>
          <a:prstGeom prst="rect">
            <a:avLst/>
          </a:prstGeom>
          <a:noFill/>
        </p:spPr>
        <p:txBody>
          <a:bodyPr wrap="square" rtlCol="0">
            <a:spAutoFit/>
          </a:bodyPr>
          <a:lstStyle/>
          <a:p>
            <a:r>
              <a:rPr lang="en-US" b="1" dirty="0">
                <a:solidFill>
                  <a:srgbClr val="00B050"/>
                </a:solidFill>
              </a:rPr>
              <a:t>Y-Capacitor</a:t>
            </a:r>
          </a:p>
        </p:txBody>
      </p:sp>
      <p:pic>
        <p:nvPicPr>
          <p:cNvPr id="11" name="Picture 10" descr="A close up of a person's hair&#10;&#10;Description automatically generated with low confidence">
            <a:extLst>
              <a:ext uri="{FF2B5EF4-FFF2-40B4-BE49-F238E27FC236}">
                <a16:creationId xmlns:a16="http://schemas.microsoft.com/office/drawing/2014/main" id="{3BD88583-A09D-48D8-8E7E-5C6EC5D62A45}"/>
              </a:ext>
            </a:extLst>
          </p:cNvPr>
          <p:cNvPicPr>
            <a:picLocks noChangeAspect="1"/>
          </p:cNvPicPr>
          <p:nvPr/>
        </p:nvPicPr>
        <p:blipFill>
          <a:blip r:embed="rId4"/>
          <a:stretch>
            <a:fillRect/>
          </a:stretch>
        </p:blipFill>
        <p:spPr>
          <a:xfrm>
            <a:off x="1270743" y="4591748"/>
            <a:ext cx="2629432" cy="1490602"/>
          </a:xfrm>
          <a:prstGeom prst="rect">
            <a:avLst/>
          </a:prstGeom>
        </p:spPr>
      </p:pic>
      <p:cxnSp>
        <p:nvCxnSpPr>
          <p:cNvPr id="12" name="Straight Arrow Connector 11">
            <a:extLst>
              <a:ext uri="{FF2B5EF4-FFF2-40B4-BE49-F238E27FC236}">
                <a16:creationId xmlns:a16="http://schemas.microsoft.com/office/drawing/2014/main" id="{3F1A8BD3-B02D-47D5-81E0-9C0168A21B81}"/>
              </a:ext>
            </a:extLst>
          </p:cNvPr>
          <p:cNvCxnSpPr>
            <a:cxnSpLocks/>
          </p:cNvCxnSpPr>
          <p:nvPr/>
        </p:nvCxnSpPr>
        <p:spPr>
          <a:xfrm flipV="1">
            <a:off x="1115398" y="5462165"/>
            <a:ext cx="757990" cy="515367"/>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795BBD0-AAD8-46D8-BE8F-22375FC73564}"/>
              </a:ext>
            </a:extLst>
          </p:cNvPr>
          <p:cNvSpPr txBox="1"/>
          <p:nvPr/>
        </p:nvSpPr>
        <p:spPr>
          <a:xfrm>
            <a:off x="340240" y="5962609"/>
            <a:ext cx="1672389" cy="369332"/>
          </a:xfrm>
          <a:prstGeom prst="rect">
            <a:avLst/>
          </a:prstGeom>
          <a:noFill/>
        </p:spPr>
        <p:txBody>
          <a:bodyPr wrap="square" rtlCol="0">
            <a:spAutoFit/>
          </a:bodyPr>
          <a:lstStyle/>
          <a:p>
            <a:r>
              <a:rPr lang="en-US" b="1" dirty="0">
                <a:solidFill>
                  <a:srgbClr val="00B050"/>
                </a:solidFill>
              </a:rPr>
              <a:t>X-Capacitor</a:t>
            </a:r>
          </a:p>
        </p:txBody>
      </p:sp>
    </p:spTree>
    <p:extLst>
      <p:ext uri="{BB962C8B-B14F-4D97-AF65-F5344CB8AC3E}">
        <p14:creationId xmlns:p14="http://schemas.microsoft.com/office/powerpoint/2010/main" val="2728697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p:txBody>
          <a:bodyPr/>
          <a:lstStyle/>
          <a:p>
            <a:r>
              <a:rPr lang="en-US" dirty="0"/>
              <a:t>Switching mode power supply</a:t>
            </a:r>
          </a:p>
        </p:txBody>
      </p:sp>
      <p:sp>
        <p:nvSpPr>
          <p:cNvPr id="3" name="Content Placeholder 2">
            <a:extLst>
              <a:ext uri="{FF2B5EF4-FFF2-40B4-BE49-F238E27FC236}">
                <a16:creationId xmlns:a16="http://schemas.microsoft.com/office/drawing/2014/main" id="{F2B162BE-A46A-4610-AC46-907D17D94A27}"/>
              </a:ext>
            </a:extLst>
          </p:cNvPr>
          <p:cNvSpPr>
            <a:spLocks noGrp="1"/>
          </p:cNvSpPr>
          <p:nvPr>
            <p:ph idx="1"/>
          </p:nvPr>
        </p:nvSpPr>
        <p:spPr/>
        <p:txBody>
          <a:bodyPr/>
          <a:lstStyle/>
          <a:p>
            <a:r>
              <a:rPr lang="en-US" dirty="0"/>
              <a:t>Incoming power need to be filtered as well and can be done so using a metal-oxide varistor (MOV)</a:t>
            </a:r>
          </a:p>
          <a:p>
            <a:r>
              <a:rPr lang="en-US" dirty="0"/>
              <a:t>The MOV can change its resistance based on the input voltage</a:t>
            </a:r>
          </a:p>
          <a:p>
            <a:r>
              <a:rPr lang="en-US" dirty="0"/>
              <a:t>In cheap power supplies the MOV might be omitted and if it was you should avoid using that power supply</a:t>
            </a:r>
          </a:p>
        </p:txBody>
      </p:sp>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p:txBody>
          <a:bodyPr/>
          <a:lstStyle/>
          <a:p>
            <a:fld id="{4EC93DFA-70F6-4220-86AB-AD3183C08C91}" type="slidenum">
              <a:rPr lang="en-US" smtClean="0"/>
              <a:t>12</a:t>
            </a:fld>
            <a:endParaRPr lang="en-US" dirty="0"/>
          </a:p>
        </p:txBody>
      </p:sp>
      <p:pic>
        <p:nvPicPr>
          <p:cNvPr id="13" name="Picture 12" descr="Diagram&#10;&#10;Description automatically generated">
            <a:extLst>
              <a:ext uri="{FF2B5EF4-FFF2-40B4-BE49-F238E27FC236}">
                <a16:creationId xmlns:a16="http://schemas.microsoft.com/office/drawing/2014/main" id="{899AFCE3-9EC6-4CF2-BEB1-AFD7C40F8739}"/>
              </a:ext>
            </a:extLst>
          </p:cNvPr>
          <p:cNvPicPr>
            <a:picLocks noChangeAspect="1"/>
          </p:cNvPicPr>
          <p:nvPr/>
        </p:nvPicPr>
        <p:blipFill rotWithShape="1">
          <a:blip r:embed="rId3"/>
          <a:srcRect l="10517" r="8576"/>
          <a:stretch/>
        </p:blipFill>
        <p:spPr>
          <a:xfrm>
            <a:off x="1636294" y="4644189"/>
            <a:ext cx="6015789" cy="1978945"/>
          </a:xfrm>
          <a:prstGeom prst="rect">
            <a:avLst/>
          </a:prstGeom>
        </p:spPr>
      </p:pic>
    </p:spTree>
    <p:extLst>
      <p:ext uri="{BB962C8B-B14F-4D97-AF65-F5344CB8AC3E}">
        <p14:creationId xmlns:p14="http://schemas.microsoft.com/office/powerpoint/2010/main" val="76638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a:xfrm>
            <a:off x="1803862" y="365126"/>
            <a:ext cx="6711488" cy="802447"/>
          </a:xfrm>
        </p:spPr>
        <p:txBody>
          <a:bodyPr anchor="ctr">
            <a:normAutofit/>
          </a:bodyPr>
          <a:lstStyle/>
          <a:p>
            <a:r>
              <a:rPr lang="en-US" dirty="0"/>
              <a:t>Switching mode power supply</a:t>
            </a:r>
          </a:p>
        </p:txBody>
      </p:sp>
      <p:sp>
        <p:nvSpPr>
          <p:cNvPr id="3" name="Content Placeholder 2">
            <a:extLst>
              <a:ext uri="{FF2B5EF4-FFF2-40B4-BE49-F238E27FC236}">
                <a16:creationId xmlns:a16="http://schemas.microsoft.com/office/drawing/2014/main" id="{F2B162BE-A46A-4610-AC46-907D17D94A27}"/>
              </a:ext>
            </a:extLst>
          </p:cNvPr>
          <p:cNvSpPr>
            <a:spLocks noGrp="1"/>
          </p:cNvSpPr>
          <p:nvPr>
            <p:ph sz="half" idx="1"/>
          </p:nvPr>
        </p:nvSpPr>
        <p:spPr>
          <a:xfrm>
            <a:off x="628650" y="1825625"/>
            <a:ext cx="3886200" cy="4351338"/>
          </a:xfrm>
        </p:spPr>
        <p:txBody>
          <a:bodyPr>
            <a:normAutofit/>
          </a:bodyPr>
          <a:lstStyle/>
          <a:p>
            <a:r>
              <a:rPr lang="en-US" sz="2000" dirty="0"/>
              <a:t>When the signal is clean you need a power factor correction</a:t>
            </a:r>
          </a:p>
          <a:p>
            <a:r>
              <a:rPr lang="en-US" sz="2000" dirty="0"/>
              <a:t>As AC power flows through inductors or capacitors the voltage and current will get out of phase with each other resulting in wasted energy</a:t>
            </a:r>
          </a:p>
          <a:p>
            <a:r>
              <a:rPr lang="en-US" sz="2000" dirty="0"/>
              <a:t>The power supply uses a bank of MOSFETs (fancy switches) and a big inductor to maximize the AC input</a:t>
            </a:r>
          </a:p>
          <a:p>
            <a:r>
              <a:rPr lang="en-US" sz="2000" dirty="0"/>
              <a:t>The AC input is rectified resulting in three to four hundred volts DC</a:t>
            </a:r>
          </a:p>
        </p:txBody>
      </p:sp>
      <p:pic>
        <p:nvPicPr>
          <p:cNvPr id="6" name="Picture 5">
            <a:extLst>
              <a:ext uri="{FF2B5EF4-FFF2-40B4-BE49-F238E27FC236}">
                <a16:creationId xmlns:a16="http://schemas.microsoft.com/office/drawing/2014/main" id="{A6111A6D-BEB6-4078-A508-3B25EE50BFF7}"/>
              </a:ext>
            </a:extLst>
          </p:cNvPr>
          <p:cNvPicPr>
            <a:picLocks noChangeAspect="1"/>
          </p:cNvPicPr>
          <p:nvPr/>
        </p:nvPicPr>
        <p:blipFill rotWithShape="1">
          <a:blip r:embed="rId3"/>
          <a:srcRect l="22823" r="36317" b="1"/>
          <a:stretch/>
        </p:blipFill>
        <p:spPr>
          <a:xfrm>
            <a:off x="4629150" y="1825625"/>
            <a:ext cx="3886200" cy="4351338"/>
          </a:xfrm>
          <a:prstGeom prst="rect">
            <a:avLst/>
          </a:prstGeom>
          <a:noFill/>
        </p:spPr>
      </p:pic>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13</a:t>
            </a:fld>
            <a:endParaRPr lang="en-US" dirty="0"/>
          </a:p>
        </p:txBody>
      </p:sp>
    </p:spTree>
    <p:extLst>
      <p:ext uri="{BB962C8B-B14F-4D97-AF65-F5344CB8AC3E}">
        <p14:creationId xmlns:p14="http://schemas.microsoft.com/office/powerpoint/2010/main" val="2706360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a:xfrm>
            <a:off x="1803862" y="365126"/>
            <a:ext cx="6711488" cy="802447"/>
          </a:xfrm>
        </p:spPr>
        <p:txBody>
          <a:bodyPr anchor="ctr">
            <a:normAutofit/>
          </a:bodyPr>
          <a:lstStyle/>
          <a:p>
            <a:r>
              <a:rPr lang="en-US" dirty="0"/>
              <a:t>Switching mode power supply</a:t>
            </a:r>
          </a:p>
        </p:txBody>
      </p:sp>
      <p:sp>
        <p:nvSpPr>
          <p:cNvPr id="3" name="Content Placeholder 2">
            <a:extLst>
              <a:ext uri="{FF2B5EF4-FFF2-40B4-BE49-F238E27FC236}">
                <a16:creationId xmlns:a16="http://schemas.microsoft.com/office/drawing/2014/main" id="{F2B162BE-A46A-4610-AC46-907D17D94A27}"/>
              </a:ext>
            </a:extLst>
          </p:cNvPr>
          <p:cNvSpPr>
            <a:spLocks noGrp="1"/>
          </p:cNvSpPr>
          <p:nvPr>
            <p:ph sz="half" idx="1"/>
          </p:nvPr>
        </p:nvSpPr>
        <p:spPr>
          <a:xfrm>
            <a:off x="628650" y="1825625"/>
            <a:ext cx="3886200" cy="4351338"/>
          </a:xfrm>
        </p:spPr>
        <p:txBody>
          <a:bodyPr>
            <a:normAutofit/>
          </a:bodyPr>
          <a:lstStyle/>
          <a:p>
            <a:r>
              <a:rPr lang="en-US" sz="1700" dirty="0"/>
              <a:t>large capacitors smooth out the voltage of the DC current flowing from the main bridge rectifier</a:t>
            </a:r>
          </a:p>
          <a:p>
            <a:r>
              <a:rPr lang="en-US" sz="1700" dirty="0"/>
              <a:t>Interestingly we need to go back to AC again and this is done by running the DC power through MOSFETs in the Power Supply</a:t>
            </a:r>
          </a:p>
          <a:p>
            <a:r>
              <a:rPr lang="en-US" sz="1700" dirty="0"/>
              <a:t>Results in AC power with a square sine wave </a:t>
            </a:r>
          </a:p>
          <a:p>
            <a:r>
              <a:rPr lang="en-US" sz="1700" dirty="0"/>
              <a:t>Every time a MOSFET gets turned on or off you lose some efficiency, so a technique called “Soft Switching” is used and this almost entirely eliminates these switching losses</a:t>
            </a:r>
          </a:p>
        </p:txBody>
      </p:sp>
      <p:pic>
        <p:nvPicPr>
          <p:cNvPr id="7" name="Picture 6" descr="Chart, line chart&#10;&#10;Description automatically generated">
            <a:extLst>
              <a:ext uri="{FF2B5EF4-FFF2-40B4-BE49-F238E27FC236}">
                <a16:creationId xmlns:a16="http://schemas.microsoft.com/office/drawing/2014/main" id="{89C875A5-B67B-4941-8095-22A9A7C0DA10}"/>
              </a:ext>
            </a:extLst>
          </p:cNvPr>
          <p:cNvPicPr>
            <a:picLocks noChangeAspect="1"/>
          </p:cNvPicPr>
          <p:nvPr/>
        </p:nvPicPr>
        <p:blipFill rotWithShape="1">
          <a:blip r:embed="rId3"/>
          <a:srcRect l="19331" r="17924"/>
          <a:stretch/>
        </p:blipFill>
        <p:spPr>
          <a:xfrm>
            <a:off x="4629152" y="1825625"/>
            <a:ext cx="4302813" cy="3805971"/>
          </a:xfrm>
          <a:prstGeom prst="rect">
            <a:avLst/>
          </a:prstGeom>
          <a:noFill/>
        </p:spPr>
      </p:pic>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14</a:t>
            </a:fld>
            <a:endParaRPr lang="en-US" dirty="0"/>
          </a:p>
        </p:txBody>
      </p:sp>
    </p:spTree>
    <p:extLst>
      <p:ext uri="{BB962C8B-B14F-4D97-AF65-F5344CB8AC3E}">
        <p14:creationId xmlns:p14="http://schemas.microsoft.com/office/powerpoint/2010/main" val="21642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a:xfrm>
            <a:off x="1803862" y="365126"/>
            <a:ext cx="6711488" cy="802447"/>
          </a:xfrm>
        </p:spPr>
        <p:txBody>
          <a:bodyPr anchor="ctr">
            <a:normAutofit/>
          </a:bodyPr>
          <a:lstStyle/>
          <a:p>
            <a:r>
              <a:rPr lang="en-US" dirty="0"/>
              <a:t>Switching mode power supply</a:t>
            </a:r>
          </a:p>
        </p:txBody>
      </p:sp>
      <p:sp>
        <p:nvSpPr>
          <p:cNvPr id="3" name="Content Placeholder 2">
            <a:extLst>
              <a:ext uri="{FF2B5EF4-FFF2-40B4-BE49-F238E27FC236}">
                <a16:creationId xmlns:a16="http://schemas.microsoft.com/office/drawing/2014/main" id="{F2B162BE-A46A-4610-AC46-907D17D94A27}"/>
              </a:ext>
            </a:extLst>
          </p:cNvPr>
          <p:cNvSpPr>
            <a:spLocks noGrp="1"/>
          </p:cNvSpPr>
          <p:nvPr>
            <p:ph sz="half" idx="1"/>
          </p:nvPr>
        </p:nvSpPr>
        <p:spPr>
          <a:xfrm>
            <a:off x="628650" y="1825625"/>
            <a:ext cx="3886200" cy="4351338"/>
          </a:xfrm>
        </p:spPr>
        <p:txBody>
          <a:bodyPr>
            <a:normAutofit/>
          </a:bodyPr>
          <a:lstStyle/>
          <a:p>
            <a:r>
              <a:rPr lang="en-US" sz="2000" dirty="0"/>
              <a:t>The AC power is now perfectly power corrected and at a much higher voltage and frequency compared to what's coming out of your wall</a:t>
            </a:r>
          </a:p>
          <a:p>
            <a:r>
              <a:rPr lang="en-US" sz="2000" dirty="0"/>
              <a:t>This allows the main transformer rate to be both much smaller and a lot more power efficient as it converts it into 12 volts AC</a:t>
            </a:r>
          </a:p>
          <a:p>
            <a:r>
              <a:rPr lang="en-US" sz="2000" dirty="0"/>
              <a:t>The 12 volts AC flows through a rectifier and you have 12 volts DC</a:t>
            </a:r>
          </a:p>
          <a:p>
            <a:endParaRPr lang="en-US" sz="2000" dirty="0"/>
          </a:p>
        </p:txBody>
      </p:sp>
      <p:pic>
        <p:nvPicPr>
          <p:cNvPr id="6" name="Picture 5" descr="A picture containing text, engine, gear&#10;&#10;Description automatically generated">
            <a:extLst>
              <a:ext uri="{FF2B5EF4-FFF2-40B4-BE49-F238E27FC236}">
                <a16:creationId xmlns:a16="http://schemas.microsoft.com/office/drawing/2014/main" id="{EA98B295-0230-4D86-8DE6-1C7A959FB2F8}"/>
              </a:ext>
            </a:extLst>
          </p:cNvPr>
          <p:cNvPicPr>
            <a:picLocks noChangeAspect="1"/>
          </p:cNvPicPr>
          <p:nvPr/>
        </p:nvPicPr>
        <p:blipFill rotWithShape="1">
          <a:blip r:embed="rId3"/>
          <a:srcRect l="37981" r="16247"/>
          <a:stretch/>
        </p:blipFill>
        <p:spPr>
          <a:xfrm>
            <a:off x="4629150" y="1825625"/>
            <a:ext cx="3886200" cy="4351338"/>
          </a:xfrm>
          <a:prstGeom prst="rect">
            <a:avLst/>
          </a:prstGeom>
          <a:noFill/>
        </p:spPr>
      </p:pic>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15</a:t>
            </a:fld>
            <a:endParaRPr lang="en-US" dirty="0"/>
          </a:p>
        </p:txBody>
      </p:sp>
    </p:spTree>
    <p:extLst>
      <p:ext uri="{BB962C8B-B14F-4D97-AF65-F5344CB8AC3E}">
        <p14:creationId xmlns:p14="http://schemas.microsoft.com/office/powerpoint/2010/main" val="3626368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a:xfrm>
            <a:off x="1803862" y="365126"/>
            <a:ext cx="6711488" cy="802447"/>
          </a:xfrm>
        </p:spPr>
        <p:txBody>
          <a:bodyPr anchor="ctr">
            <a:normAutofit/>
          </a:bodyPr>
          <a:lstStyle/>
          <a:p>
            <a:r>
              <a:rPr lang="en-US" dirty="0"/>
              <a:t>Switching mode power supply</a:t>
            </a:r>
          </a:p>
        </p:txBody>
      </p:sp>
      <p:pic>
        <p:nvPicPr>
          <p:cNvPr id="6" name="Picture 5" descr="A picture containing electronics, circuit&#10;&#10;Description automatically generated">
            <a:extLst>
              <a:ext uri="{FF2B5EF4-FFF2-40B4-BE49-F238E27FC236}">
                <a16:creationId xmlns:a16="http://schemas.microsoft.com/office/drawing/2014/main" id="{00881EA9-A9F7-409B-9BAB-2B3E6BB3CC02}"/>
              </a:ext>
            </a:extLst>
          </p:cNvPr>
          <p:cNvPicPr>
            <a:picLocks noChangeAspect="1"/>
          </p:cNvPicPr>
          <p:nvPr/>
        </p:nvPicPr>
        <p:blipFill rotWithShape="1">
          <a:blip r:embed="rId3"/>
          <a:srcRect l="31384" r="25971" b="1"/>
          <a:stretch/>
        </p:blipFill>
        <p:spPr>
          <a:xfrm>
            <a:off x="628650" y="1825625"/>
            <a:ext cx="3886200" cy="4351338"/>
          </a:xfrm>
          <a:prstGeom prst="rect">
            <a:avLst/>
          </a:prstGeom>
          <a:noFill/>
        </p:spPr>
      </p:pic>
      <p:sp>
        <p:nvSpPr>
          <p:cNvPr id="3" name="Content Placeholder 2">
            <a:extLst>
              <a:ext uri="{FF2B5EF4-FFF2-40B4-BE49-F238E27FC236}">
                <a16:creationId xmlns:a16="http://schemas.microsoft.com/office/drawing/2014/main" id="{F2B162BE-A46A-4610-AC46-907D17D94A27}"/>
              </a:ext>
            </a:extLst>
          </p:cNvPr>
          <p:cNvSpPr>
            <a:spLocks noGrp="1"/>
          </p:cNvSpPr>
          <p:nvPr>
            <p:ph sz="half" idx="2"/>
          </p:nvPr>
        </p:nvSpPr>
        <p:spPr>
          <a:xfrm>
            <a:off x="4629150" y="1825625"/>
            <a:ext cx="3886200" cy="4351338"/>
          </a:xfrm>
        </p:spPr>
        <p:txBody>
          <a:bodyPr>
            <a:normAutofit/>
          </a:bodyPr>
          <a:lstStyle/>
          <a:p>
            <a:r>
              <a:rPr lang="en-US" sz="2000" dirty="0"/>
              <a:t>Large capacitors are added for more filtering and to improve transient response( basically just the systems ability to react to changes from a steady state or equilibrium)</a:t>
            </a:r>
          </a:p>
          <a:p>
            <a:r>
              <a:rPr lang="en-US" sz="2000" dirty="0"/>
              <a:t>Not everything in your PC uses 12 Volt so you will also need DC to DC buck converters to achieve 3.3 and five volts </a:t>
            </a:r>
          </a:p>
          <a:p>
            <a:r>
              <a:rPr lang="en-US" sz="2000" dirty="0"/>
              <a:t>You  have everything you need to power your computer except the ability to turn it on</a:t>
            </a:r>
          </a:p>
          <a:p>
            <a:endParaRPr lang="en-US" sz="2000" dirty="0"/>
          </a:p>
        </p:txBody>
      </p:sp>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16</a:t>
            </a:fld>
            <a:endParaRPr lang="en-US" dirty="0"/>
          </a:p>
        </p:txBody>
      </p:sp>
    </p:spTree>
    <p:extLst>
      <p:ext uri="{BB962C8B-B14F-4D97-AF65-F5344CB8AC3E}">
        <p14:creationId xmlns:p14="http://schemas.microsoft.com/office/powerpoint/2010/main" val="1841465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4CF80-859B-4BED-B041-2957FB95C348}"/>
              </a:ext>
            </a:extLst>
          </p:cNvPr>
          <p:cNvSpPr>
            <a:spLocks noGrp="1"/>
          </p:cNvSpPr>
          <p:nvPr>
            <p:ph type="title"/>
          </p:nvPr>
        </p:nvSpPr>
        <p:spPr>
          <a:xfrm>
            <a:off x="1803862" y="365126"/>
            <a:ext cx="6711488" cy="802447"/>
          </a:xfrm>
        </p:spPr>
        <p:txBody>
          <a:bodyPr anchor="ctr">
            <a:normAutofit/>
          </a:bodyPr>
          <a:lstStyle/>
          <a:p>
            <a:r>
              <a:rPr lang="en-US" dirty="0"/>
              <a:t>Switching mode power supply</a:t>
            </a:r>
          </a:p>
        </p:txBody>
      </p:sp>
      <p:sp>
        <p:nvSpPr>
          <p:cNvPr id="3" name="Content Placeholder 2">
            <a:extLst>
              <a:ext uri="{FF2B5EF4-FFF2-40B4-BE49-F238E27FC236}">
                <a16:creationId xmlns:a16="http://schemas.microsoft.com/office/drawing/2014/main" id="{0A3E796E-C365-49E1-956F-0F9051480C35}"/>
              </a:ext>
            </a:extLst>
          </p:cNvPr>
          <p:cNvSpPr>
            <a:spLocks noGrp="1"/>
          </p:cNvSpPr>
          <p:nvPr>
            <p:ph sz="half" idx="1"/>
          </p:nvPr>
        </p:nvSpPr>
        <p:spPr>
          <a:xfrm>
            <a:off x="628650" y="1825625"/>
            <a:ext cx="3886200" cy="4351338"/>
          </a:xfrm>
        </p:spPr>
        <p:txBody>
          <a:bodyPr>
            <a:normAutofit/>
          </a:bodyPr>
          <a:lstStyle/>
          <a:p>
            <a:r>
              <a:rPr lang="en-US" sz="2200" dirty="0"/>
              <a:t>Another transformer within your computer that takes the high voltage DC from before and turns it into 5 volts standby </a:t>
            </a:r>
          </a:p>
          <a:p>
            <a:r>
              <a:rPr lang="en-US" sz="2200" dirty="0"/>
              <a:t>This 5 volts on standby is always on even when the computer is turned off allowing it to power RGB, always on USB charging ports, and most importantly the power button</a:t>
            </a:r>
          </a:p>
          <a:p>
            <a:endParaRPr lang="en-US" sz="2200" dirty="0"/>
          </a:p>
          <a:p>
            <a:endParaRPr lang="en-US" sz="2200" dirty="0"/>
          </a:p>
        </p:txBody>
      </p:sp>
      <p:pic>
        <p:nvPicPr>
          <p:cNvPr id="7" name="Content Placeholder 6" descr="A picture containing text&#10;&#10;Description automatically generated">
            <a:extLst>
              <a:ext uri="{FF2B5EF4-FFF2-40B4-BE49-F238E27FC236}">
                <a16:creationId xmlns:a16="http://schemas.microsoft.com/office/drawing/2014/main" id="{E15E7946-B4AD-4DB5-B8B4-7A54FA51CF37}"/>
              </a:ext>
            </a:extLst>
          </p:cNvPr>
          <p:cNvPicPr>
            <a:picLocks noGrp="1" noChangeAspect="1"/>
          </p:cNvPicPr>
          <p:nvPr>
            <p:ph sz="half" idx="2"/>
          </p:nvPr>
        </p:nvPicPr>
        <p:blipFill rotWithShape="1">
          <a:blip r:embed="rId3"/>
          <a:srcRect l="24518" t="5500" r="16313" b="-5501"/>
          <a:stretch/>
        </p:blipFill>
        <p:spPr>
          <a:xfrm>
            <a:off x="4629150" y="1825625"/>
            <a:ext cx="3886200" cy="4351338"/>
          </a:xfrm>
          <a:noFill/>
        </p:spPr>
      </p:pic>
      <p:sp>
        <p:nvSpPr>
          <p:cNvPr id="5" name="Slide Number Placeholder 4">
            <a:extLst>
              <a:ext uri="{FF2B5EF4-FFF2-40B4-BE49-F238E27FC236}">
                <a16:creationId xmlns:a16="http://schemas.microsoft.com/office/drawing/2014/main" id="{1AA94AEC-17BF-4DDC-8A6D-6D25908DF40C}"/>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17</a:t>
            </a:fld>
            <a:endParaRPr lang="en-US" dirty="0"/>
          </a:p>
        </p:txBody>
      </p:sp>
    </p:spTree>
    <p:extLst>
      <p:ext uri="{BB962C8B-B14F-4D97-AF65-F5344CB8AC3E}">
        <p14:creationId xmlns:p14="http://schemas.microsoft.com/office/powerpoint/2010/main" val="2756194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p:txBody>
          <a:bodyPr/>
          <a:lstStyle/>
          <a:p>
            <a:r>
              <a:rPr lang="en-US" dirty="0"/>
              <a:t>How Motherboards get power</a:t>
            </a:r>
          </a:p>
        </p:txBody>
      </p:sp>
      <p:sp>
        <p:nvSpPr>
          <p:cNvPr id="3" name="Content Placeholder 2">
            <a:extLst>
              <a:ext uri="{FF2B5EF4-FFF2-40B4-BE49-F238E27FC236}">
                <a16:creationId xmlns:a16="http://schemas.microsoft.com/office/drawing/2014/main" id="{F2B162BE-A46A-4610-AC46-907D17D94A27}"/>
              </a:ext>
            </a:extLst>
          </p:cNvPr>
          <p:cNvSpPr>
            <a:spLocks noGrp="1"/>
          </p:cNvSpPr>
          <p:nvPr>
            <p:ph idx="1"/>
          </p:nvPr>
        </p:nvSpPr>
        <p:spPr/>
        <p:txBody>
          <a:bodyPr/>
          <a:lstStyle/>
          <a:p>
            <a:r>
              <a:rPr lang="en-US" dirty="0"/>
              <a:t>Power supplies output 12 volts but if 12 volts were outputted directly to your mother board it would smoke it</a:t>
            </a:r>
          </a:p>
          <a:p>
            <a:r>
              <a:rPr lang="en-US" dirty="0"/>
              <a:t>The 12 volts needs to be stepped down with a voltage regulation module (VRM). The step down will go from 12 V to around 1.25V</a:t>
            </a:r>
          </a:p>
          <a:p>
            <a:r>
              <a:rPr lang="en-US" dirty="0"/>
              <a:t>Basic circuit consists of 2 MOSFETSs which is once again basically a fancy switch, an inductor, and a diode</a:t>
            </a:r>
          </a:p>
        </p:txBody>
      </p:sp>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p:txBody>
          <a:bodyPr/>
          <a:lstStyle/>
          <a:p>
            <a:fld id="{4EC93DFA-70F6-4220-86AB-AD3183C08C91}" type="slidenum">
              <a:rPr lang="en-US" smtClean="0"/>
              <a:t>18</a:t>
            </a:fld>
            <a:endParaRPr lang="en-US" dirty="0"/>
          </a:p>
        </p:txBody>
      </p:sp>
    </p:spTree>
    <p:extLst>
      <p:ext uri="{BB962C8B-B14F-4D97-AF65-F5344CB8AC3E}">
        <p14:creationId xmlns:p14="http://schemas.microsoft.com/office/powerpoint/2010/main" val="4222562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5E10-0E00-40B0-8ACE-6FADC1EAF190}"/>
              </a:ext>
            </a:extLst>
          </p:cNvPr>
          <p:cNvSpPr>
            <a:spLocks noGrp="1"/>
          </p:cNvSpPr>
          <p:nvPr>
            <p:ph type="title"/>
          </p:nvPr>
        </p:nvSpPr>
        <p:spPr/>
        <p:txBody>
          <a:bodyPr/>
          <a:lstStyle/>
          <a:p>
            <a:r>
              <a:rPr lang="en-US" dirty="0"/>
              <a:t>How Motherboards get power</a:t>
            </a:r>
          </a:p>
        </p:txBody>
      </p:sp>
      <p:sp>
        <p:nvSpPr>
          <p:cNvPr id="4" name="Slide Number Placeholder 3">
            <a:extLst>
              <a:ext uri="{FF2B5EF4-FFF2-40B4-BE49-F238E27FC236}">
                <a16:creationId xmlns:a16="http://schemas.microsoft.com/office/drawing/2014/main" id="{D655E4E2-D483-4FCB-9CBE-82B3658762CA}"/>
              </a:ext>
            </a:extLst>
          </p:cNvPr>
          <p:cNvSpPr>
            <a:spLocks noGrp="1"/>
          </p:cNvSpPr>
          <p:nvPr>
            <p:ph type="sldNum" sz="quarter" idx="12"/>
          </p:nvPr>
        </p:nvSpPr>
        <p:spPr/>
        <p:txBody>
          <a:bodyPr/>
          <a:lstStyle/>
          <a:p>
            <a:fld id="{4EC93DFA-70F6-4220-86AB-AD3183C08C91}" type="slidenum">
              <a:rPr lang="en-US" smtClean="0"/>
              <a:t>19</a:t>
            </a:fld>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F952D6D2-6D73-48B2-BB8D-3BF386921D6E}"/>
              </a:ext>
            </a:extLst>
          </p:cNvPr>
          <p:cNvPicPr>
            <a:picLocks noGrp="1" noChangeAspect="1"/>
          </p:cNvPicPr>
          <p:nvPr>
            <p:ph idx="1"/>
          </p:nvPr>
        </p:nvPicPr>
        <p:blipFill>
          <a:blip r:embed="rId2"/>
          <a:stretch>
            <a:fillRect/>
          </a:stretch>
        </p:blipFill>
        <p:spPr>
          <a:xfrm>
            <a:off x="628650" y="2504812"/>
            <a:ext cx="7886700" cy="2992963"/>
          </a:xfrm>
          <a:prstGeom prst="rect">
            <a:avLst/>
          </a:prstGeom>
        </p:spPr>
      </p:pic>
    </p:spTree>
    <p:extLst>
      <p:ext uri="{BB962C8B-B14F-4D97-AF65-F5344CB8AC3E}">
        <p14:creationId xmlns:p14="http://schemas.microsoft.com/office/powerpoint/2010/main" val="3058913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5F664-327B-4B8C-9750-63788C09302E}"/>
              </a:ext>
            </a:extLst>
          </p:cNvPr>
          <p:cNvSpPr>
            <a:spLocks noGrp="1"/>
          </p:cNvSpPr>
          <p:nvPr>
            <p:ph type="title"/>
          </p:nvPr>
        </p:nvSpPr>
        <p:spPr/>
        <p:txBody>
          <a:bodyPr/>
          <a:lstStyle/>
          <a:p>
            <a:r>
              <a:rPr lang="en-US" dirty="0"/>
              <a:t>Computers are interesting</a:t>
            </a:r>
          </a:p>
        </p:txBody>
      </p:sp>
      <p:sp>
        <p:nvSpPr>
          <p:cNvPr id="3" name="Content Placeholder 2">
            <a:extLst>
              <a:ext uri="{FF2B5EF4-FFF2-40B4-BE49-F238E27FC236}">
                <a16:creationId xmlns:a16="http://schemas.microsoft.com/office/drawing/2014/main" id="{BCB12449-7A59-40B4-AD2F-FEFAAE5F2206}"/>
              </a:ext>
            </a:extLst>
          </p:cNvPr>
          <p:cNvSpPr>
            <a:spLocks noGrp="1"/>
          </p:cNvSpPr>
          <p:nvPr>
            <p:ph idx="1"/>
          </p:nvPr>
        </p:nvSpPr>
        <p:spPr/>
        <p:txBody>
          <a:bodyPr>
            <a:normAutofit fontScale="92500" lnSpcReduction="10000"/>
          </a:bodyPr>
          <a:lstStyle/>
          <a:p>
            <a:r>
              <a:rPr lang="en-US" dirty="0"/>
              <a:t>What was the first computer ever?</a:t>
            </a:r>
          </a:p>
          <a:p>
            <a:pPr lvl="1"/>
            <a:r>
              <a:rPr lang="en-US" dirty="0"/>
              <a:t>The Babbage Difference Engine (1822)</a:t>
            </a:r>
          </a:p>
          <a:p>
            <a:pPr lvl="1"/>
            <a:r>
              <a:rPr lang="en-US" dirty="0"/>
              <a:t>Pretty much a calculator</a:t>
            </a:r>
          </a:p>
          <a:p>
            <a:r>
              <a:rPr lang="en-US" dirty="0"/>
              <a:t>What is the smallest computer?</a:t>
            </a:r>
          </a:p>
          <a:p>
            <a:pPr lvl="1"/>
            <a:r>
              <a:rPr lang="en-US" dirty="0"/>
              <a:t>The University of Michigan created </a:t>
            </a:r>
          </a:p>
          <a:p>
            <a:pPr marL="457200" lvl="1" indent="0">
              <a:buNone/>
            </a:pPr>
            <a:r>
              <a:rPr lang="en-US" dirty="0"/>
              <a:t>a computer that is only 0.3 mm long</a:t>
            </a:r>
          </a:p>
          <a:p>
            <a:pPr lvl="1"/>
            <a:r>
              <a:rPr lang="en-US" dirty="0"/>
              <a:t>This computer senses temperature </a:t>
            </a:r>
          </a:p>
          <a:p>
            <a:pPr marL="457200" lvl="1" indent="0">
              <a:buNone/>
            </a:pPr>
            <a:r>
              <a:rPr lang="en-US" dirty="0"/>
              <a:t>changes</a:t>
            </a:r>
          </a:p>
          <a:p>
            <a:r>
              <a:rPr lang="en-US" dirty="0"/>
              <a:t>How fast do computers improve?</a:t>
            </a:r>
          </a:p>
          <a:p>
            <a:pPr lvl="1"/>
            <a:r>
              <a:rPr lang="en-US" dirty="0"/>
              <a:t>Moore’s law states that computers </a:t>
            </a:r>
          </a:p>
          <a:p>
            <a:pPr marL="457200" lvl="1" indent="0">
              <a:buNone/>
            </a:pPr>
            <a:r>
              <a:rPr lang="en-US" dirty="0"/>
              <a:t>processing speeds double every </a:t>
            </a:r>
          </a:p>
          <a:p>
            <a:pPr marL="457200" lvl="1" indent="0">
              <a:buNone/>
            </a:pPr>
            <a:r>
              <a:rPr lang="en-US" dirty="0"/>
              <a:t>18 months. This no longer holds true</a:t>
            </a:r>
          </a:p>
          <a:p>
            <a:pPr marL="457200" lvl="1" indent="0">
              <a:buNone/>
            </a:pPr>
            <a:r>
              <a:rPr lang="en-US" dirty="0"/>
              <a:t>but computers are still improving quickly</a:t>
            </a:r>
          </a:p>
          <a:p>
            <a:pPr marL="457200" lvl="1" indent="0">
              <a:buNone/>
            </a:pPr>
            <a:endParaRPr lang="en-US" dirty="0"/>
          </a:p>
        </p:txBody>
      </p:sp>
      <p:sp>
        <p:nvSpPr>
          <p:cNvPr id="4" name="Slide Number Placeholder 3">
            <a:extLst>
              <a:ext uri="{FF2B5EF4-FFF2-40B4-BE49-F238E27FC236}">
                <a16:creationId xmlns:a16="http://schemas.microsoft.com/office/drawing/2014/main" id="{CCE436DA-3DCD-41E3-9E06-AF21E5FF7B94}"/>
              </a:ext>
            </a:extLst>
          </p:cNvPr>
          <p:cNvSpPr>
            <a:spLocks noGrp="1"/>
          </p:cNvSpPr>
          <p:nvPr>
            <p:ph type="sldNum" sz="quarter" idx="12"/>
          </p:nvPr>
        </p:nvSpPr>
        <p:spPr/>
        <p:txBody>
          <a:bodyPr/>
          <a:lstStyle/>
          <a:p>
            <a:fld id="{4EC93DFA-70F6-4220-86AB-AD3183C08C91}" type="slidenum">
              <a:rPr lang="en-US" smtClean="0"/>
              <a:t>2</a:t>
            </a:fld>
            <a:endParaRPr lang="en-US" dirty="0"/>
          </a:p>
        </p:txBody>
      </p:sp>
      <p:pic>
        <p:nvPicPr>
          <p:cNvPr id="5" name="Picture 4">
            <a:extLst>
              <a:ext uri="{FF2B5EF4-FFF2-40B4-BE49-F238E27FC236}">
                <a16:creationId xmlns:a16="http://schemas.microsoft.com/office/drawing/2014/main" id="{275DF299-D91B-4EF5-AEEF-D144FACEBD0E}"/>
              </a:ext>
            </a:extLst>
          </p:cNvPr>
          <p:cNvPicPr>
            <a:picLocks noChangeAspect="1"/>
          </p:cNvPicPr>
          <p:nvPr/>
        </p:nvPicPr>
        <p:blipFill>
          <a:blip r:embed="rId2"/>
          <a:stretch>
            <a:fillRect/>
          </a:stretch>
        </p:blipFill>
        <p:spPr>
          <a:xfrm>
            <a:off x="5767459" y="1891644"/>
            <a:ext cx="2747892" cy="2060919"/>
          </a:xfrm>
          <a:prstGeom prst="rect">
            <a:avLst/>
          </a:prstGeom>
        </p:spPr>
      </p:pic>
      <p:pic>
        <p:nvPicPr>
          <p:cNvPr id="1028" name="Picture 4" descr="The University of Michigan created a computer that is just 0.3 mm long. The 'microdevice' is completely dwarfed by a grain of rice">
            <a:extLst>
              <a:ext uri="{FF2B5EF4-FFF2-40B4-BE49-F238E27FC236}">
                <a16:creationId xmlns:a16="http://schemas.microsoft.com/office/drawing/2014/main" id="{B1F02543-4374-4F9B-9E9C-A1BDE0D0A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459" y="4018582"/>
            <a:ext cx="2747892" cy="206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63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p:txBody>
          <a:bodyPr/>
          <a:lstStyle/>
          <a:p>
            <a:r>
              <a:rPr lang="en-US" dirty="0"/>
              <a:t>How Motherboards get power</a:t>
            </a:r>
          </a:p>
        </p:txBody>
      </p:sp>
      <p:sp>
        <p:nvSpPr>
          <p:cNvPr id="3" name="Content Placeholder 2">
            <a:extLst>
              <a:ext uri="{FF2B5EF4-FFF2-40B4-BE49-F238E27FC236}">
                <a16:creationId xmlns:a16="http://schemas.microsoft.com/office/drawing/2014/main" id="{F2B162BE-A46A-4610-AC46-907D17D94A27}"/>
              </a:ext>
            </a:extLst>
          </p:cNvPr>
          <p:cNvSpPr>
            <a:spLocks noGrp="1"/>
          </p:cNvSpPr>
          <p:nvPr>
            <p:ph idx="1"/>
          </p:nvPr>
        </p:nvSpPr>
        <p:spPr/>
        <p:txBody>
          <a:bodyPr/>
          <a:lstStyle/>
          <a:p>
            <a:r>
              <a:rPr lang="en-US" dirty="0"/>
              <a:t>The first switch closes and charges the inductor creating a magnetic field</a:t>
            </a:r>
          </a:p>
          <a:p>
            <a:r>
              <a:rPr lang="en-US" dirty="0"/>
              <a:t>The voltage the CPU gets depend on how long the switch is closed but when it is opened the voltage to the CPU begins to drop, if both switches are open the magnetic field will collapse destroying your CPU</a:t>
            </a:r>
          </a:p>
          <a:p>
            <a:r>
              <a:rPr lang="en-US" dirty="0"/>
              <a:t>The diode is highly inefficient, so it is important to close that switch as soon as possible to not create any unnecessary heat</a:t>
            </a:r>
          </a:p>
          <a:p>
            <a:endParaRPr lang="en-US" dirty="0"/>
          </a:p>
        </p:txBody>
      </p:sp>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p:txBody>
          <a:bodyPr/>
          <a:lstStyle/>
          <a:p>
            <a:fld id="{4EC93DFA-70F6-4220-86AB-AD3183C08C91}" type="slidenum">
              <a:rPr lang="en-US" smtClean="0"/>
              <a:t>20</a:t>
            </a:fld>
            <a:endParaRPr lang="en-US" dirty="0"/>
          </a:p>
        </p:txBody>
      </p:sp>
    </p:spTree>
    <p:extLst>
      <p:ext uri="{BB962C8B-B14F-4D97-AF65-F5344CB8AC3E}">
        <p14:creationId xmlns:p14="http://schemas.microsoft.com/office/powerpoint/2010/main" val="3368129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p:txBody>
          <a:bodyPr/>
          <a:lstStyle/>
          <a:p>
            <a:r>
              <a:rPr lang="en-US" dirty="0"/>
              <a:t>How Motherboards get power</a:t>
            </a:r>
          </a:p>
        </p:txBody>
      </p:sp>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p:txBody>
          <a:bodyPr/>
          <a:lstStyle/>
          <a:p>
            <a:fld id="{4EC93DFA-70F6-4220-86AB-AD3183C08C91}" type="slidenum">
              <a:rPr lang="en-US" smtClean="0"/>
              <a:t>21</a:t>
            </a:fld>
            <a:endParaRPr lang="en-US" dirty="0"/>
          </a:p>
        </p:txBody>
      </p:sp>
      <p:pic>
        <p:nvPicPr>
          <p:cNvPr id="6" name="Content Placeholder 5" descr="Diagram&#10;&#10;Description automatically generated">
            <a:extLst>
              <a:ext uri="{FF2B5EF4-FFF2-40B4-BE49-F238E27FC236}">
                <a16:creationId xmlns:a16="http://schemas.microsoft.com/office/drawing/2014/main" id="{C8E89699-8053-44D4-BDDD-A0D906D9CD06}"/>
              </a:ext>
            </a:extLst>
          </p:cNvPr>
          <p:cNvPicPr>
            <a:picLocks noGrp="1" noChangeAspect="1"/>
          </p:cNvPicPr>
          <p:nvPr>
            <p:ph idx="1"/>
          </p:nvPr>
        </p:nvPicPr>
        <p:blipFill>
          <a:blip r:embed="rId3"/>
          <a:stretch>
            <a:fillRect/>
          </a:stretch>
        </p:blipFill>
        <p:spPr>
          <a:xfrm>
            <a:off x="628650" y="2482488"/>
            <a:ext cx="7886700" cy="3037611"/>
          </a:xfrm>
          <a:prstGeom prst="rect">
            <a:avLst/>
          </a:prstGeom>
        </p:spPr>
      </p:pic>
    </p:spTree>
    <p:extLst>
      <p:ext uri="{BB962C8B-B14F-4D97-AF65-F5344CB8AC3E}">
        <p14:creationId xmlns:p14="http://schemas.microsoft.com/office/powerpoint/2010/main" val="446937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3FB95-9F65-4BDC-A5DC-D0596B10F037}"/>
              </a:ext>
            </a:extLst>
          </p:cNvPr>
          <p:cNvSpPr>
            <a:spLocks noGrp="1"/>
          </p:cNvSpPr>
          <p:nvPr>
            <p:ph type="title"/>
          </p:nvPr>
        </p:nvSpPr>
        <p:spPr>
          <a:xfrm>
            <a:off x="1803862" y="365126"/>
            <a:ext cx="6711488" cy="802447"/>
          </a:xfrm>
        </p:spPr>
        <p:txBody>
          <a:bodyPr anchor="ctr">
            <a:normAutofit/>
          </a:bodyPr>
          <a:lstStyle/>
          <a:p>
            <a:r>
              <a:rPr lang="en-US" dirty="0"/>
              <a:t>How Motherboards get power</a:t>
            </a:r>
          </a:p>
        </p:txBody>
      </p:sp>
      <p:sp>
        <p:nvSpPr>
          <p:cNvPr id="3" name="Content Placeholder 2">
            <a:extLst>
              <a:ext uri="{FF2B5EF4-FFF2-40B4-BE49-F238E27FC236}">
                <a16:creationId xmlns:a16="http://schemas.microsoft.com/office/drawing/2014/main" id="{A3445CC8-93B6-4743-8611-E4D8A1DA940E}"/>
              </a:ext>
            </a:extLst>
          </p:cNvPr>
          <p:cNvSpPr>
            <a:spLocks noGrp="1"/>
          </p:cNvSpPr>
          <p:nvPr>
            <p:ph sz="half" idx="1"/>
          </p:nvPr>
        </p:nvSpPr>
        <p:spPr>
          <a:xfrm>
            <a:off x="628650" y="1825625"/>
            <a:ext cx="3886200" cy="4351338"/>
          </a:xfrm>
        </p:spPr>
        <p:txBody>
          <a:bodyPr>
            <a:normAutofit/>
          </a:bodyPr>
          <a:lstStyle/>
          <a:p>
            <a:r>
              <a:rPr lang="en-US" sz="2200" dirty="0"/>
              <a:t>This circuit results in a lot of voltage spikes as it bounces around what the CPU is asking for</a:t>
            </a:r>
          </a:p>
          <a:p>
            <a:r>
              <a:rPr lang="en-US" sz="2200" dirty="0"/>
              <a:t>To solve this, you can increase the speed of the MOSFET switch up to about 300,000 times per second, but this may still fluctuate more than the CPU wants</a:t>
            </a:r>
          </a:p>
          <a:p>
            <a:r>
              <a:rPr lang="en-US" sz="2200" dirty="0"/>
              <a:t>It is not practical to increase the speed anymore that that</a:t>
            </a:r>
          </a:p>
        </p:txBody>
      </p:sp>
      <p:pic>
        <p:nvPicPr>
          <p:cNvPr id="6" name="Picture 5" descr="A picture containing chart&#10;&#10;Description automatically generated">
            <a:extLst>
              <a:ext uri="{FF2B5EF4-FFF2-40B4-BE49-F238E27FC236}">
                <a16:creationId xmlns:a16="http://schemas.microsoft.com/office/drawing/2014/main" id="{00CD3ABE-0892-4C71-9A0D-92C7EAA1E651}"/>
              </a:ext>
            </a:extLst>
          </p:cNvPr>
          <p:cNvPicPr>
            <a:picLocks noChangeAspect="1"/>
          </p:cNvPicPr>
          <p:nvPr/>
        </p:nvPicPr>
        <p:blipFill rotWithShape="1">
          <a:blip r:embed="rId3"/>
          <a:srcRect t="1" b="1434"/>
          <a:stretch/>
        </p:blipFill>
        <p:spPr>
          <a:xfrm>
            <a:off x="4629150" y="2704275"/>
            <a:ext cx="3886200" cy="2556838"/>
          </a:xfrm>
          <a:prstGeom prst="rect">
            <a:avLst/>
          </a:prstGeom>
          <a:noFill/>
        </p:spPr>
      </p:pic>
      <p:sp>
        <p:nvSpPr>
          <p:cNvPr id="4" name="Slide Number Placeholder 3">
            <a:extLst>
              <a:ext uri="{FF2B5EF4-FFF2-40B4-BE49-F238E27FC236}">
                <a16:creationId xmlns:a16="http://schemas.microsoft.com/office/drawing/2014/main" id="{B9BB1A28-0BC8-4059-B866-F39152DB2340}"/>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22</a:t>
            </a:fld>
            <a:endParaRPr lang="en-US" dirty="0"/>
          </a:p>
        </p:txBody>
      </p:sp>
    </p:spTree>
    <p:extLst>
      <p:ext uri="{BB962C8B-B14F-4D97-AF65-F5344CB8AC3E}">
        <p14:creationId xmlns:p14="http://schemas.microsoft.com/office/powerpoint/2010/main" val="112432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a:xfrm>
            <a:off x="1803862" y="365126"/>
            <a:ext cx="6711488" cy="802447"/>
          </a:xfrm>
        </p:spPr>
        <p:txBody>
          <a:bodyPr anchor="ctr">
            <a:normAutofit/>
          </a:bodyPr>
          <a:lstStyle/>
          <a:p>
            <a:r>
              <a:rPr lang="en-US" dirty="0"/>
              <a:t>How Motherboards get power</a:t>
            </a:r>
          </a:p>
        </p:txBody>
      </p:sp>
      <p:sp>
        <p:nvSpPr>
          <p:cNvPr id="3" name="Content Placeholder 2">
            <a:extLst>
              <a:ext uri="{FF2B5EF4-FFF2-40B4-BE49-F238E27FC236}">
                <a16:creationId xmlns:a16="http://schemas.microsoft.com/office/drawing/2014/main" id="{F2B162BE-A46A-4610-AC46-907D17D94A27}"/>
              </a:ext>
            </a:extLst>
          </p:cNvPr>
          <p:cNvSpPr>
            <a:spLocks noGrp="1"/>
          </p:cNvSpPr>
          <p:nvPr>
            <p:ph sz="half" idx="1"/>
          </p:nvPr>
        </p:nvSpPr>
        <p:spPr>
          <a:xfrm>
            <a:off x="628650" y="1825625"/>
            <a:ext cx="3886200" cy="4351338"/>
          </a:xfrm>
        </p:spPr>
        <p:txBody>
          <a:bodyPr>
            <a:normAutofit/>
          </a:bodyPr>
          <a:lstStyle/>
          <a:p>
            <a:r>
              <a:rPr lang="en-US" sz="1900" dirty="0"/>
              <a:t>To achieve cleaner power instead of having faster MOSFETs you have a higher quantity of them</a:t>
            </a:r>
          </a:p>
          <a:p>
            <a:r>
              <a:rPr lang="en-US" sz="1900" dirty="0"/>
              <a:t>Basically, one circuit is a single phase and if we add another circuit, we roughly double how clean our power is and as you add more phases you will scale roughly linearly from there</a:t>
            </a:r>
          </a:p>
          <a:p>
            <a:r>
              <a:rPr lang="en-US" sz="1900" dirty="0"/>
              <a:t>Motherboards will tell you the phases that they have e.g.  8+2 which means 8 phases for the CPU and 2 dedicated for the ram</a:t>
            </a:r>
          </a:p>
        </p:txBody>
      </p:sp>
      <p:pic>
        <p:nvPicPr>
          <p:cNvPr id="5" name="Picture 4" descr="A close-up of a computer&#10;&#10;Description automatically generated with low confidence">
            <a:extLst>
              <a:ext uri="{FF2B5EF4-FFF2-40B4-BE49-F238E27FC236}">
                <a16:creationId xmlns:a16="http://schemas.microsoft.com/office/drawing/2014/main" id="{0B8C82AC-6D07-4615-983E-FD58F5F5B8DB}"/>
              </a:ext>
            </a:extLst>
          </p:cNvPr>
          <p:cNvPicPr>
            <a:picLocks noChangeAspect="1"/>
          </p:cNvPicPr>
          <p:nvPr/>
        </p:nvPicPr>
        <p:blipFill rotWithShape="1">
          <a:blip r:embed="rId3"/>
          <a:srcRect l="20452" r="12563" b="-3"/>
          <a:stretch/>
        </p:blipFill>
        <p:spPr>
          <a:xfrm>
            <a:off x="4629150" y="1825625"/>
            <a:ext cx="3886200" cy="4351338"/>
          </a:xfrm>
          <a:prstGeom prst="rect">
            <a:avLst/>
          </a:prstGeom>
          <a:noFill/>
        </p:spPr>
      </p:pic>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23</a:t>
            </a:fld>
            <a:endParaRPr lang="en-US" dirty="0"/>
          </a:p>
        </p:txBody>
      </p:sp>
    </p:spTree>
    <p:extLst>
      <p:ext uri="{BB962C8B-B14F-4D97-AF65-F5344CB8AC3E}">
        <p14:creationId xmlns:p14="http://schemas.microsoft.com/office/powerpoint/2010/main" val="678635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a:xfrm>
            <a:off x="1803862" y="365126"/>
            <a:ext cx="6711488" cy="802447"/>
          </a:xfrm>
        </p:spPr>
        <p:txBody>
          <a:bodyPr anchor="ctr">
            <a:normAutofit/>
          </a:bodyPr>
          <a:lstStyle/>
          <a:p>
            <a:r>
              <a:rPr lang="en-US" dirty="0"/>
              <a:t>How Motherboards get power</a:t>
            </a:r>
          </a:p>
        </p:txBody>
      </p:sp>
      <p:sp>
        <p:nvSpPr>
          <p:cNvPr id="3" name="Content Placeholder 2">
            <a:extLst>
              <a:ext uri="{FF2B5EF4-FFF2-40B4-BE49-F238E27FC236}">
                <a16:creationId xmlns:a16="http://schemas.microsoft.com/office/drawing/2014/main" id="{F2B162BE-A46A-4610-AC46-907D17D94A27}"/>
              </a:ext>
            </a:extLst>
          </p:cNvPr>
          <p:cNvSpPr>
            <a:spLocks noGrp="1"/>
          </p:cNvSpPr>
          <p:nvPr>
            <p:ph sz="half" idx="1"/>
          </p:nvPr>
        </p:nvSpPr>
        <p:spPr>
          <a:xfrm>
            <a:off x="628650" y="1825625"/>
            <a:ext cx="3886200" cy="4351338"/>
          </a:xfrm>
        </p:spPr>
        <p:txBody>
          <a:bodyPr>
            <a:normAutofit lnSpcReduction="10000"/>
          </a:bodyPr>
          <a:lstStyle/>
          <a:p>
            <a:r>
              <a:rPr lang="en-US" sz="1900" dirty="0"/>
              <a:t>If you have 100 amps in total running through a single phase would mean 100 amps are going through each component in that circuit but if you have two phases that means only 50 amps will run through each circuit</a:t>
            </a:r>
          </a:p>
          <a:p>
            <a:r>
              <a:rPr lang="en-US" sz="1900" dirty="0"/>
              <a:t>More phases means cheaper components can be used due to less stress on the parts</a:t>
            </a:r>
          </a:p>
          <a:p>
            <a:r>
              <a:rPr lang="en-US" sz="1900" dirty="0"/>
              <a:t>Adding more phases is good until a point because more phases are harder to control which results in the VRM being less able to respond to changes in voltage</a:t>
            </a:r>
          </a:p>
        </p:txBody>
      </p:sp>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24</a:t>
            </a:fld>
            <a:endParaRPr lang="en-US" dirty="0"/>
          </a:p>
        </p:txBody>
      </p:sp>
      <p:pic>
        <p:nvPicPr>
          <p:cNvPr id="7" name="Picture 6" descr="A close-up of a keyboard&#10;&#10;Description automatically generated with low confidence">
            <a:extLst>
              <a:ext uri="{FF2B5EF4-FFF2-40B4-BE49-F238E27FC236}">
                <a16:creationId xmlns:a16="http://schemas.microsoft.com/office/drawing/2014/main" id="{37F0941D-3F45-4D14-A0F4-2FA819662C66}"/>
              </a:ext>
            </a:extLst>
          </p:cNvPr>
          <p:cNvPicPr>
            <a:picLocks noChangeAspect="1"/>
          </p:cNvPicPr>
          <p:nvPr/>
        </p:nvPicPr>
        <p:blipFill rotWithShape="1">
          <a:blip r:embed="rId3"/>
          <a:srcRect t="28315" r="70869"/>
          <a:stretch/>
        </p:blipFill>
        <p:spPr>
          <a:xfrm>
            <a:off x="5376489" y="1513267"/>
            <a:ext cx="2663687" cy="2573752"/>
          </a:xfrm>
          <a:prstGeom prst="rect">
            <a:avLst/>
          </a:prstGeom>
        </p:spPr>
      </p:pic>
      <p:pic>
        <p:nvPicPr>
          <p:cNvPr id="9" name="Picture 8" descr="A picture containing text, keyboard&#10;&#10;Description automatically generated">
            <a:extLst>
              <a:ext uri="{FF2B5EF4-FFF2-40B4-BE49-F238E27FC236}">
                <a16:creationId xmlns:a16="http://schemas.microsoft.com/office/drawing/2014/main" id="{FE4495CE-FAB5-4EAE-ACBE-AFE6C74BC887}"/>
              </a:ext>
            </a:extLst>
          </p:cNvPr>
          <p:cNvPicPr>
            <a:picLocks noChangeAspect="1"/>
          </p:cNvPicPr>
          <p:nvPr/>
        </p:nvPicPr>
        <p:blipFill>
          <a:blip r:embed="rId4"/>
          <a:stretch>
            <a:fillRect/>
          </a:stretch>
        </p:blipFill>
        <p:spPr>
          <a:xfrm>
            <a:off x="4748789" y="4266407"/>
            <a:ext cx="3919089" cy="1910556"/>
          </a:xfrm>
          <a:prstGeom prst="rect">
            <a:avLst/>
          </a:prstGeom>
        </p:spPr>
      </p:pic>
    </p:spTree>
    <p:extLst>
      <p:ext uri="{BB962C8B-B14F-4D97-AF65-F5344CB8AC3E}">
        <p14:creationId xmlns:p14="http://schemas.microsoft.com/office/powerpoint/2010/main" val="1386583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C566-E363-4F22-9CD8-8334944658B8}"/>
              </a:ext>
            </a:extLst>
          </p:cNvPr>
          <p:cNvSpPr>
            <a:spLocks noGrp="1"/>
          </p:cNvSpPr>
          <p:nvPr>
            <p:ph type="title"/>
          </p:nvPr>
        </p:nvSpPr>
        <p:spPr>
          <a:xfrm>
            <a:off x="1803862" y="365126"/>
            <a:ext cx="6711488" cy="802447"/>
          </a:xfrm>
        </p:spPr>
        <p:txBody>
          <a:bodyPr anchor="ctr">
            <a:normAutofit/>
          </a:bodyPr>
          <a:lstStyle/>
          <a:p>
            <a:r>
              <a:rPr lang="en-US" dirty="0"/>
              <a:t>VRM Heatsinks</a:t>
            </a:r>
          </a:p>
        </p:txBody>
      </p:sp>
      <p:sp>
        <p:nvSpPr>
          <p:cNvPr id="3" name="Content Placeholder 2">
            <a:extLst>
              <a:ext uri="{FF2B5EF4-FFF2-40B4-BE49-F238E27FC236}">
                <a16:creationId xmlns:a16="http://schemas.microsoft.com/office/drawing/2014/main" id="{79EC7B87-8B06-499E-BC77-E07DD786ADDF}"/>
              </a:ext>
            </a:extLst>
          </p:cNvPr>
          <p:cNvSpPr>
            <a:spLocks noGrp="1"/>
          </p:cNvSpPr>
          <p:nvPr>
            <p:ph sz="half" idx="1"/>
          </p:nvPr>
        </p:nvSpPr>
        <p:spPr>
          <a:xfrm>
            <a:off x="628650" y="1825625"/>
            <a:ext cx="3886200" cy="4351338"/>
          </a:xfrm>
        </p:spPr>
        <p:txBody>
          <a:bodyPr>
            <a:normAutofit/>
          </a:bodyPr>
          <a:lstStyle/>
          <a:p>
            <a:r>
              <a:rPr lang="en-US" sz="2200" dirty="0"/>
              <a:t>High end motherboards normally have the most phases, the most expensive components, and the best VRM heatsinks</a:t>
            </a:r>
          </a:p>
          <a:p>
            <a:r>
              <a:rPr lang="en-US" sz="2200" dirty="0"/>
              <a:t>Mid-range boards might need good VRM coolers as they typically don't have as many phases and the components are cheaper than the high-end boards</a:t>
            </a:r>
          </a:p>
        </p:txBody>
      </p:sp>
      <p:pic>
        <p:nvPicPr>
          <p:cNvPr id="7" name="Content Placeholder 6" descr="A picture containing text, electronics, black&#10;&#10;Description automatically generated">
            <a:extLst>
              <a:ext uri="{FF2B5EF4-FFF2-40B4-BE49-F238E27FC236}">
                <a16:creationId xmlns:a16="http://schemas.microsoft.com/office/drawing/2014/main" id="{B578F787-1062-4BC1-A4AD-C5351883F7BF}"/>
              </a:ext>
            </a:extLst>
          </p:cNvPr>
          <p:cNvPicPr>
            <a:picLocks noGrp="1" noChangeAspect="1"/>
          </p:cNvPicPr>
          <p:nvPr>
            <p:ph sz="half" idx="2"/>
          </p:nvPr>
        </p:nvPicPr>
        <p:blipFill rotWithShape="1">
          <a:blip r:embed="rId3"/>
          <a:srcRect l="7999" r="10502" b="-4"/>
          <a:stretch/>
        </p:blipFill>
        <p:spPr>
          <a:xfrm>
            <a:off x="4629150" y="1825625"/>
            <a:ext cx="3886200" cy="4351338"/>
          </a:xfrm>
          <a:noFill/>
        </p:spPr>
      </p:pic>
      <p:sp>
        <p:nvSpPr>
          <p:cNvPr id="5" name="Slide Number Placeholder 4">
            <a:extLst>
              <a:ext uri="{FF2B5EF4-FFF2-40B4-BE49-F238E27FC236}">
                <a16:creationId xmlns:a16="http://schemas.microsoft.com/office/drawing/2014/main" id="{5278B7EE-54C4-410C-9F1D-AE81B99DAA42}"/>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25</a:t>
            </a:fld>
            <a:endParaRPr lang="en-US" dirty="0"/>
          </a:p>
        </p:txBody>
      </p:sp>
    </p:spTree>
    <p:extLst>
      <p:ext uri="{BB962C8B-B14F-4D97-AF65-F5344CB8AC3E}">
        <p14:creationId xmlns:p14="http://schemas.microsoft.com/office/powerpoint/2010/main" val="2703558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C739-1CF2-40AF-91A3-614857639063}"/>
              </a:ext>
            </a:extLst>
          </p:cNvPr>
          <p:cNvSpPr>
            <a:spLocks noGrp="1"/>
          </p:cNvSpPr>
          <p:nvPr>
            <p:ph type="title"/>
          </p:nvPr>
        </p:nvSpPr>
        <p:spPr/>
        <p:txBody>
          <a:bodyPr/>
          <a:lstStyle/>
          <a:p>
            <a:r>
              <a:rPr lang="en-US" dirty="0"/>
              <a:t>Communicating with The Ram</a:t>
            </a:r>
          </a:p>
        </p:txBody>
      </p:sp>
      <p:sp>
        <p:nvSpPr>
          <p:cNvPr id="3" name="Content Placeholder 2">
            <a:extLst>
              <a:ext uri="{FF2B5EF4-FFF2-40B4-BE49-F238E27FC236}">
                <a16:creationId xmlns:a16="http://schemas.microsoft.com/office/drawing/2014/main" id="{1A8ECEDC-0FE3-4D3C-A8C8-49181195F9AD}"/>
              </a:ext>
            </a:extLst>
          </p:cNvPr>
          <p:cNvSpPr>
            <a:spLocks noGrp="1"/>
          </p:cNvSpPr>
          <p:nvPr>
            <p:ph sz="half" idx="1"/>
          </p:nvPr>
        </p:nvSpPr>
        <p:spPr/>
        <p:txBody>
          <a:bodyPr>
            <a:normAutofit fontScale="85000" lnSpcReduction="20000"/>
          </a:bodyPr>
          <a:lstStyle/>
          <a:p>
            <a:r>
              <a:rPr lang="en-US" dirty="0"/>
              <a:t>Random-Access Memory(RAM) communicates with the CPU and acts as a quick access memory</a:t>
            </a:r>
          </a:p>
          <a:p>
            <a:r>
              <a:rPr lang="en-US" dirty="0"/>
              <a:t>An electric signal can travel about a foot in one nanosecond </a:t>
            </a:r>
          </a:p>
          <a:p>
            <a:r>
              <a:rPr lang="en-US" dirty="0"/>
              <a:t>At 5,000 MHz your RAM could send data every 0.2 nanoseconds which is impossible because the electric signal could not make it to the RAM stick and back to the CPU in that time. </a:t>
            </a:r>
          </a:p>
          <a:p>
            <a:r>
              <a:rPr lang="en-US" dirty="0"/>
              <a:t>This means that RAM has a hard limitation due to the distance it is located from the CPU</a:t>
            </a:r>
          </a:p>
        </p:txBody>
      </p:sp>
      <p:sp>
        <p:nvSpPr>
          <p:cNvPr id="5" name="Slide Number Placeholder 4">
            <a:extLst>
              <a:ext uri="{FF2B5EF4-FFF2-40B4-BE49-F238E27FC236}">
                <a16:creationId xmlns:a16="http://schemas.microsoft.com/office/drawing/2014/main" id="{49E1D53C-5A76-469F-9CBA-95E757A79D31}"/>
              </a:ext>
            </a:extLst>
          </p:cNvPr>
          <p:cNvSpPr>
            <a:spLocks noGrp="1"/>
          </p:cNvSpPr>
          <p:nvPr>
            <p:ph type="sldNum" sz="quarter" idx="12"/>
          </p:nvPr>
        </p:nvSpPr>
        <p:spPr/>
        <p:txBody>
          <a:bodyPr/>
          <a:lstStyle/>
          <a:p>
            <a:fld id="{4EC93DFA-70F6-4220-86AB-AD3183C08C91}" type="slidenum">
              <a:rPr lang="en-US" smtClean="0"/>
              <a:t>26</a:t>
            </a:fld>
            <a:endParaRPr lang="en-US" dirty="0"/>
          </a:p>
        </p:txBody>
      </p:sp>
      <p:pic>
        <p:nvPicPr>
          <p:cNvPr id="6" name="Content Placeholder 5" descr="A close-up of a computer&#10;&#10;Description automatically generated with low confidence">
            <a:extLst>
              <a:ext uri="{FF2B5EF4-FFF2-40B4-BE49-F238E27FC236}">
                <a16:creationId xmlns:a16="http://schemas.microsoft.com/office/drawing/2014/main" id="{30B89661-CAB8-40A6-8271-4ADCEDA792A9}"/>
              </a:ext>
            </a:extLst>
          </p:cNvPr>
          <p:cNvPicPr>
            <a:picLocks noGrp="1" noChangeAspect="1"/>
          </p:cNvPicPr>
          <p:nvPr>
            <p:ph sz="half" idx="2"/>
          </p:nvPr>
        </p:nvPicPr>
        <p:blipFill rotWithShape="1">
          <a:blip r:embed="rId3"/>
          <a:srcRect l="20452" r="12563" b="-3"/>
          <a:stretch/>
        </p:blipFill>
        <p:spPr>
          <a:xfrm>
            <a:off x="4947203" y="1725445"/>
            <a:ext cx="3886200" cy="4351327"/>
          </a:xfrm>
          <a:prstGeom prst="rect">
            <a:avLst/>
          </a:prstGeom>
          <a:noFill/>
        </p:spPr>
      </p:pic>
      <p:cxnSp>
        <p:nvCxnSpPr>
          <p:cNvPr id="7" name="Straight Connector 6">
            <a:extLst>
              <a:ext uri="{FF2B5EF4-FFF2-40B4-BE49-F238E27FC236}">
                <a16:creationId xmlns:a16="http://schemas.microsoft.com/office/drawing/2014/main" id="{AFCB1B95-B983-4BB8-9524-F68A6F6D39AC}"/>
              </a:ext>
            </a:extLst>
          </p:cNvPr>
          <p:cNvCxnSpPr>
            <a:cxnSpLocks/>
          </p:cNvCxnSpPr>
          <p:nvPr/>
        </p:nvCxnSpPr>
        <p:spPr>
          <a:xfrm>
            <a:off x="4682160" y="1725445"/>
            <a:ext cx="39665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7949246-9F5F-4308-9FDE-82CF55890A73}"/>
              </a:ext>
            </a:extLst>
          </p:cNvPr>
          <p:cNvCxnSpPr>
            <a:cxnSpLocks/>
          </p:cNvCxnSpPr>
          <p:nvPr/>
        </p:nvCxnSpPr>
        <p:spPr>
          <a:xfrm>
            <a:off x="6794224" y="3101285"/>
            <a:ext cx="82577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79FC9C3-08E6-4048-A4DB-AD30A4410D74}"/>
              </a:ext>
            </a:extLst>
          </p:cNvPr>
          <p:cNvCxnSpPr>
            <a:cxnSpLocks/>
          </p:cNvCxnSpPr>
          <p:nvPr/>
        </p:nvCxnSpPr>
        <p:spPr>
          <a:xfrm>
            <a:off x="6794224" y="2994991"/>
            <a:ext cx="0" cy="2252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B93FDAA-FDFD-4AA9-BCFA-A37C20F7C131}"/>
              </a:ext>
            </a:extLst>
          </p:cNvPr>
          <p:cNvCxnSpPr>
            <a:cxnSpLocks/>
          </p:cNvCxnSpPr>
          <p:nvPr/>
        </p:nvCxnSpPr>
        <p:spPr>
          <a:xfrm>
            <a:off x="7622485" y="3001893"/>
            <a:ext cx="0" cy="2252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9F2BBC-654E-42D8-AD3A-B7F59FC2B084}"/>
              </a:ext>
            </a:extLst>
          </p:cNvPr>
          <p:cNvCxnSpPr>
            <a:cxnSpLocks/>
          </p:cNvCxnSpPr>
          <p:nvPr/>
        </p:nvCxnSpPr>
        <p:spPr>
          <a:xfrm>
            <a:off x="8637934" y="1639305"/>
            <a:ext cx="0" cy="2252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7A1648-F504-4538-B5DD-4EBA07C0A9D7}"/>
              </a:ext>
            </a:extLst>
          </p:cNvPr>
          <p:cNvCxnSpPr>
            <a:cxnSpLocks/>
          </p:cNvCxnSpPr>
          <p:nvPr/>
        </p:nvCxnSpPr>
        <p:spPr>
          <a:xfrm>
            <a:off x="4671393" y="1612801"/>
            <a:ext cx="0" cy="2252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04F26AF-6A09-4297-992C-873498C55777}"/>
              </a:ext>
            </a:extLst>
          </p:cNvPr>
          <p:cNvSpPr txBox="1"/>
          <p:nvPr/>
        </p:nvSpPr>
        <p:spPr>
          <a:xfrm>
            <a:off x="3708125" y="1337301"/>
            <a:ext cx="5499650" cy="369332"/>
          </a:xfrm>
          <a:prstGeom prst="rect">
            <a:avLst/>
          </a:prstGeom>
          <a:noFill/>
        </p:spPr>
        <p:txBody>
          <a:bodyPr wrap="square" rtlCol="0">
            <a:spAutoFit/>
          </a:bodyPr>
          <a:lstStyle/>
          <a:p>
            <a:r>
              <a:rPr lang="en-US" dirty="0">
                <a:solidFill>
                  <a:srgbClr val="0070C0"/>
                </a:solidFill>
              </a:rPr>
              <a:t>Travel distance of an electric signal in 1 nanosecond</a:t>
            </a:r>
          </a:p>
        </p:txBody>
      </p:sp>
      <p:sp>
        <p:nvSpPr>
          <p:cNvPr id="19" name="TextBox 18">
            <a:extLst>
              <a:ext uri="{FF2B5EF4-FFF2-40B4-BE49-F238E27FC236}">
                <a16:creationId xmlns:a16="http://schemas.microsoft.com/office/drawing/2014/main" id="{57B78FC2-29C3-45DA-8997-E2FA4192C8B0}"/>
              </a:ext>
            </a:extLst>
          </p:cNvPr>
          <p:cNvSpPr txBox="1"/>
          <p:nvPr/>
        </p:nvSpPr>
        <p:spPr>
          <a:xfrm>
            <a:off x="5318263" y="2601782"/>
            <a:ext cx="5499650" cy="400110"/>
          </a:xfrm>
          <a:prstGeom prst="rect">
            <a:avLst/>
          </a:prstGeom>
          <a:noFill/>
        </p:spPr>
        <p:txBody>
          <a:bodyPr wrap="square" rtlCol="0">
            <a:spAutoFit/>
          </a:bodyPr>
          <a:lstStyle/>
          <a:p>
            <a:r>
              <a:rPr lang="en-US" sz="2000" b="1" dirty="0">
                <a:solidFill>
                  <a:schemeClr val="accent1">
                    <a:lumMod val="60000"/>
                    <a:lumOff val="40000"/>
                  </a:schemeClr>
                </a:solidFill>
              </a:rPr>
              <a:t>electric signal in 0.2 nanosecond</a:t>
            </a:r>
          </a:p>
        </p:txBody>
      </p:sp>
    </p:spTree>
    <p:extLst>
      <p:ext uri="{BB962C8B-B14F-4D97-AF65-F5344CB8AC3E}">
        <p14:creationId xmlns:p14="http://schemas.microsoft.com/office/powerpoint/2010/main" val="2427005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5E4714A-3305-494E-BCBE-3DF8E2CF12EE}"/>
              </a:ext>
            </a:extLst>
          </p:cNvPr>
          <p:cNvSpPr>
            <a:spLocks noGrp="1"/>
          </p:cNvSpPr>
          <p:nvPr>
            <p:ph type="title"/>
          </p:nvPr>
        </p:nvSpPr>
        <p:spPr>
          <a:xfrm>
            <a:off x="1803862" y="365126"/>
            <a:ext cx="6711488" cy="802447"/>
          </a:xfrm>
        </p:spPr>
        <p:txBody>
          <a:bodyPr/>
          <a:lstStyle/>
          <a:p>
            <a:r>
              <a:rPr lang="en-US" dirty="0"/>
              <a:t>RAM SPEEDS</a:t>
            </a:r>
          </a:p>
        </p:txBody>
      </p:sp>
      <p:sp>
        <p:nvSpPr>
          <p:cNvPr id="3" name="Content Placeholder 2">
            <a:extLst>
              <a:ext uri="{FF2B5EF4-FFF2-40B4-BE49-F238E27FC236}">
                <a16:creationId xmlns:a16="http://schemas.microsoft.com/office/drawing/2014/main" id="{C66AACFA-54E3-4C72-AAA9-49FE258FD4B5}"/>
              </a:ext>
            </a:extLst>
          </p:cNvPr>
          <p:cNvSpPr>
            <a:spLocks noGrp="1"/>
          </p:cNvSpPr>
          <p:nvPr>
            <p:ph sz="half" idx="1"/>
          </p:nvPr>
        </p:nvSpPr>
        <p:spPr>
          <a:xfrm>
            <a:off x="628650" y="1825625"/>
            <a:ext cx="3886200" cy="4351338"/>
          </a:xfrm>
        </p:spPr>
        <p:txBody>
          <a:bodyPr>
            <a:normAutofit/>
          </a:bodyPr>
          <a:lstStyle/>
          <a:p>
            <a:r>
              <a:rPr lang="en-US" sz="2200" dirty="0"/>
              <a:t>The MHz rating actually means is that the RAM is completing 5000 mega transfers per second</a:t>
            </a:r>
          </a:p>
          <a:p>
            <a:r>
              <a:rPr lang="en-US" sz="2200" dirty="0"/>
              <a:t>Since most RAM is Double Data Rate RAM (DDR) data transfers are done at the beginning and the end of each individual Hz</a:t>
            </a:r>
          </a:p>
          <a:p>
            <a:r>
              <a:rPr lang="en-US" sz="2200" dirty="0"/>
              <a:t>The RAM is actually running at half the MHz rating specified</a:t>
            </a:r>
          </a:p>
        </p:txBody>
      </p:sp>
      <p:pic>
        <p:nvPicPr>
          <p:cNvPr id="7" name="Content Placeholder 6" descr="Text&#10;&#10;Description automatically generated with medium confidence">
            <a:extLst>
              <a:ext uri="{FF2B5EF4-FFF2-40B4-BE49-F238E27FC236}">
                <a16:creationId xmlns:a16="http://schemas.microsoft.com/office/drawing/2014/main" id="{F8649E30-631B-483D-8756-1559BE6C4A66}"/>
              </a:ext>
            </a:extLst>
          </p:cNvPr>
          <p:cNvPicPr>
            <a:picLocks noGrp="1" noChangeAspect="1"/>
          </p:cNvPicPr>
          <p:nvPr>
            <p:ph sz="half" idx="2"/>
          </p:nvPr>
        </p:nvPicPr>
        <p:blipFill>
          <a:blip r:embed="rId2"/>
          <a:stretch>
            <a:fillRect/>
          </a:stretch>
        </p:blipFill>
        <p:spPr>
          <a:xfrm>
            <a:off x="4692957" y="1825625"/>
            <a:ext cx="3758586" cy="4351338"/>
          </a:xfrm>
          <a:noFill/>
        </p:spPr>
      </p:pic>
      <p:sp>
        <p:nvSpPr>
          <p:cNvPr id="5" name="Slide Number Placeholder 4">
            <a:extLst>
              <a:ext uri="{FF2B5EF4-FFF2-40B4-BE49-F238E27FC236}">
                <a16:creationId xmlns:a16="http://schemas.microsoft.com/office/drawing/2014/main" id="{055D8BFF-76A1-4C51-A5C4-3A9E1F279941}"/>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27</a:t>
            </a:fld>
            <a:endParaRPr lang="en-US" dirty="0"/>
          </a:p>
        </p:txBody>
      </p:sp>
    </p:spTree>
    <p:extLst>
      <p:ext uri="{BB962C8B-B14F-4D97-AF65-F5344CB8AC3E}">
        <p14:creationId xmlns:p14="http://schemas.microsoft.com/office/powerpoint/2010/main" val="3130057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38469-1C72-457F-8BBC-D58164BCF149}"/>
              </a:ext>
            </a:extLst>
          </p:cNvPr>
          <p:cNvSpPr>
            <a:spLocks noGrp="1"/>
          </p:cNvSpPr>
          <p:nvPr>
            <p:ph type="title"/>
          </p:nvPr>
        </p:nvSpPr>
        <p:spPr/>
        <p:txBody>
          <a:bodyPr/>
          <a:lstStyle/>
          <a:p>
            <a:r>
              <a:rPr lang="en-US" dirty="0"/>
              <a:t>RAM configurations</a:t>
            </a:r>
          </a:p>
        </p:txBody>
      </p:sp>
      <p:sp>
        <p:nvSpPr>
          <p:cNvPr id="3" name="Content Placeholder 2">
            <a:extLst>
              <a:ext uri="{FF2B5EF4-FFF2-40B4-BE49-F238E27FC236}">
                <a16:creationId xmlns:a16="http://schemas.microsoft.com/office/drawing/2014/main" id="{C5D7D869-A08F-4236-B76E-F042935C5259}"/>
              </a:ext>
            </a:extLst>
          </p:cNvPr>
          <p:cNvSpPr>
            <a:spLocks noGrp="1"/>
          </p:cNvSpPr>
          <p:nvPr>
            <p:ph sz="half" idx="1"/>
          </p:nvPr>
        </p:nvSpPr>
        <p:spPr/>
        <p:txBody>
          <a:bodyPr>
            <a:normAutofit fontScale="92500" lnSpcReduction="20000"/>
          </a:bodyPr>
          <a:lstStyle/>
          <a:p>
            <a:r>
              <a:rPr lang="en-US" dirty="0"/>
              <a:t>knowing how the ram and CPU connect can be very important depending on the application</a:t>
            </a:r>
          </a:p>
          <a:p>
            <a:r>
              <a:rPr lang="en-US" dirty="0"/>
              <a:t>The most common configuration is the dual RAM configuration.</a:t>
            </a:r>
          </a:p>
          <a:p>
            <a:r>
              <a:rPr lang="en-US" dirty="0"/>
              <a:t>The best-case scenario for dual RAM CPUs is to have two ram slots where the printed circuit board (PCB) traces go directly from the controller in the CPU to the ram stick with nothing else in the way </a:t>
            </a:r>
          </a:p>
        </p:txBody>
      </p:sp>
      <p:pic>
        <p:nvPicPr>
          <p:cNvPr id="8" name="Content Placeholder 7" descr="Diagram&#10;&#10;Description automatically generated">
            <a:extLst>
              <a:ext uri="{FF2B5EF4-FFF2-40B4-BE49-F238E27FC236}">
                <a16:creationId xmlns:a16="http://schemas.microsoft.com/office/drawing/2014/main" id="{FC981C24-B56A-48E8-9212-59F6BA6EC647}"/>
              </a:ext>
            </a:extLst>
          </p:cNvPr>
          <p:cNvPicPr>
            <a:picLocks noGrp="1" noChangeAspect="1"/>
          </p:cNvPicPr>
          <p:nvPr>
            <p:ph sz="half" idx="2"/>
          </p:nvPr>
        </p:nvPicPr>
        <p:blipFill>
          <a:blip r:embed="rId3"/>
          <a:stretch>
            <a:fillRect/>
          </a:stretch>
        </p:blipFill>
        <p:spPr>
          <a:xfrm>
            <a:off x="4629150" y="2377687"/>
            <a:ext cx="3886200" cy="3247213"/>
          </a:xfrm>
        </p:spPr>
      </p:pic>
      <p:sp>
        <p:nvSpPr>
          <p:cNvPr id="5" name="Slide Number Placeholder 4">
            <a:extLst>
              <a:ext uri="{FF2B5EF4-FFF2-40B4-BE49-F238E27FC236}">
                <a16:creationId xmlns:a16="http://schemas.microsoft.com/office/drawing/2014/main" id="{7A10C2C4-F675-4FCD-90C5-3314DD84CD64}"/>
              </a:ext>
            </a:extLst>
          </p:cNvPr>
          <p:cNvSpPr>
            <a:spLocks noGrp="1"/>
          </p:cNvSpPr>
          <p:nvPr>
            <p:ph type="sldNum" sz="quarter" idx="12"/>
          </p:nvPr>
        </p:nvSpPr>
        <p:spPr/>
        <p:txBody>
          <a:bodyPr/>
          <a:lstStyle/>
          <a:p>
            <a:fld id="{4EC93DFA-70F6-4220-86AB-AD3183C08C91}" type="slidenum">
              <a:rPr lang="en-US" smtClean="0"/>
              <a:t>28</a:t>
            </a:fld>
            <a:endParaRPr lang="en-US" dirty="0"/>
          </a:p>
        </p:txBody>
      </p:sp>
    </p:spTree>
    <p:extLst>
      <p:ext uri="{BB962C8B-B14F-4D97-AF65-F5344CB8AC3E}">
        <p14:creationId xmlns:p14="http://schemas.microsoft.com/office/powerpoint/2010/main" val="900400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C512-A834-4A02-97E8-2C09AFB1F349}"/>
              </a:ext>
            </a:extLst>
          </p:cNvPr>
          <p:cNvSpPr>
            <a:spLocks noGrp="1"/>
          </p:cNvSpPr>
          <p:nvPr>
            <p:ph type="title"/>
          </p:nvPr>
        </p:nvSpPr>
        <p:spPr/>
        <p:txBody>
          <a:bodyPr/>
          <a:lstStyle/>
          <a:p>
            <a:r>
              <a:rPr lang="en-US" dirty="0"/>
              <a:t>RAM Configurations</a:t>
            </a:r>
          </a:p>
        </p:txBody>
      </p:sp>
      <p:sp>
        <p:nvSpPr>
          <p:cNvPr id="3" name="Content Placeholder 2">
            <a:extLst>
              <a:ext uri="{FF2B5EF4-FFF2-40B4-BE49-F238E27FC236}">
                <a16:creationId xmlns:a16="http://schemas.microsoft.com/office/drawing/2014/main" id="{4540CC18-A726-4673-AE2D-7A0AB9CCD917}"/>
              </a:ext>
            </a:extLst>
          </p:cNvPr>
          <p:cNvSpPr>
            <a:spLocks noGrp="1"/>
          </p:cNvSpPr>
          <p:nvPr>
            <p:ph sz="half" idx="1"/>
          </p:nvPr>
        </p:nvSpPr>
        <p:spPr/>
        <p:txBody>
          <a:bodyPr>
            <a:normAutofit fontScale="92500"/>
          </a:bodyPr>
          <a:lstStyle/>
          <a:p>
            <a:r>
              <a:rPr lang="en-US" dirty="0"/>
              <a:t>The Dual RAM configuration is the fastest possible setup using 2 RAM sticks</a:t>
            </a:r>
          </a:p>
          <a:p>
            <a:r>
              <a:rPr lang="en-US" dirty="0"/>
              <a:t>The two configurations for a motherboard with four RAM slots is the T-topology and Daisy chaining</a:t>
            </a:r>
          </a:p>
          <a:p>
            <a:r>
              <a:rPr lang="en-US" dirty="0"/>
              <a:t>T-topology is when the traces to each ram stick are the same length which is great for running all four slots at high speeds.</a:t>
            </a:r>
          </a:p>
        </p:txBody>
      </p:sp>
      <p:pic>
        <p:nvPicPr>
          <p:cNvPr id="7" name="Content Placeholder 6" descr="Diagram, schematic&#10;&#10;Description automatically generated">
            <a:extLst>
              <a:ext uri="{FF2B5EF4-FFF2-40B4-BE49-F238E27FC236}">
                <a16:creationId xmlns:a16="http://schemas.microsoft.com/office/drawing/2014/main" id="{A7ABDC92-74B2-42B1-82BC-183B186DA9B6}"/>
              </a:ext>
            </a:extLst>
          </p:cNvPr>
          <p:cNvPicPr>
            <a:picLocks noGrp="1" noChangeAspect="1"/>
          </p:cNvPicPr>
          <p:nvPr>
            <p:ph sz="half" idx="2"/>
          </p:nvPr>
        </p:nvPicPr>
        <p:blipFill>
          <a:blip r:embed="rId3"/>
          <a:stretch>
            <a:fillRect/>
          </a:stretch>
        </p:blipFill>
        <p:spPr>
          <a:xfrm>
            <a:off x="5159606" y="1516800"/>
            <a:ext cx="3108690" cy="4660163"/>
          </a:xfrm>
        </p:spPr>
      </p:pic>
      <p:sp>
        <p:nvSpPr>
          <p:cNvPr id="5" name="Slide Number Placeholder 4">
            <a:extLst>
              <a:ext uri="{FF2B5EF4-FFF2-40B4-BE49-F238E27FC236}">
                <a16:creationId xmlns:a16="http://schemas.microsoft.com/office/drawing/2014/main" id="{4716DEA5-D6F3-46E6-AD8C-84175BAF19F0}"/>
              </a:ext>
            </a:extLst>
          </p:cNvPr>
          <p:cNvSpPr>
            <a:spLocks noGrp="1"/>
          </p:cNvSpPr>
          <p:nvPr>
            <p:ph type="sldNum" sz="quarter" idx="12"/>
          </p:nvPr>
        </p:nvSpPr>
        <p:spPr/>
        <p:txBody>
          <a:bodyPr/>
          <a:lstStyle/>
          <a:p>
            <a:fld id="{4EC93DFA-70F6-4220-86AB-AD3183C08C91}" type="slidenum">
              <a:rPr lang="en-US" smtClean="0"/>
              <a:t>29</a:t>
            </a:fld>
            <a:endParaRPr lang="en-US" dirty="0"/>
          </a:p>
        </p:txBody>
      </p:sp>
    </p:spTree>
    <p:extLst>
      <p:ext uri="{BB962C8B-B14F-4D97-AF65-F5344CB8AC3E}">
        <p14:creationId xmlns:p14="http://schemas.microsoft.com/office/powerpoint/2010/main" val="79750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436D6-B4B2-4FD2-BCBC-ABA472647912}"/>
              </a:ext>
            </a:extLst>
          </p:cNvPr>
          <p:cNvSpPr>
            <a:spLocks noGrp="1"/>
          </p:cNvSpPr>
          <p:nvPr>
            <p:ph type="title"/>
          </p:nvPr>
        </p:nvSpPr>
        <p:spPr/>
        <p:txBody>
          <a:bodyPr/>
          <a:lstStyle/>
          <a:p>
            <a:r>
              <a:rPr lang="en-US" dirty="0"/>
              <a:t>Moore’s Law</a:t>
            </a:r>
          </a:p>
        </p:txBody>
      </p:sp>
      <p:pic>
        <p:nvPicPr>
          <p:cNvPr id="5" name="Content Placeholder 4">
            <a:extLst>
              <a:ext uri="{FF2B5EF4-FFF2-40B4-BE49-F238E27FC236}">
                <a16:creationId xmlns:a16="http://schemas.microsoft.com/office/drawing/2014/main" id="{E3639D84-0F79-448B-A32C-B7F7B35D6D21}"/>
              </a:ext>
            </a:extLst>
          </p:cNvPr>
          <p:cNvPicPr>
            <a:picLocks noGrp="1" noChangeAspect="1"/>
          </p:cNvPicPr>
          <p:nvPr>
            <p:ph idx="1"/>
          </p:nvPr>
        </p:nvPicPr>
        <p:blipFill>
          <a:blip r:embed="rId2"/>
          <a:stretch>
            <a:fillRect/>
          </a:stretch>
        </p:blipFill>
        <p:spPr>
          <a:xfrm>
            <a:off x="1139240" y="1594274"/>
            <a:ext cx="6621128" cy="4898600"/>
          </a:xfrm>
          <a:prstGeom prst="rect">
            <a:avLst/>
          </a:prstGeom>
        </p:spPr>
      </p:pic>
      <p:sp>
        <p:nvSpPr>
          <p:cNvPr id="4" name="Slide Number Placeholder 3">
            <a:extLst>
              <a:ext uri="{FF2B5EF4-FFF2-40B4-BE49-F238E27FC236}">
                <a16:creationId xmlns:a16="http://schemas.microsoft.com/office/drawing/2014/main" id="{981661F3-4BD7-48A5-B68A-181B1B2C750F}"/>
              </a:ext>
            </a:extLst>
          </p:cNvPr>
          <p:cNvSpPr>
            <a:spLocks noGrp="1"/>
          </p:cNvSpPr>
          <p:nvPr>
            <p:ph type="sldNum" sz="quarter" idx="12"/>
          </p:nvPr>
        </p:nvSpPr>
        <p:spPr/>
        <p:txBody>
          <a:bodyPr/>
          <a:lstStyle/>
          <a:p>
            <a:fld id="{4EC93DFA-70F6-4220-86AB-AD3183C08C91}" type="slidenum">
              <a:rPr lang="en-US" smtClean="0"/>
              <a:t>3</a:t>
            </a:fld>
            <a:endParaRPr lang="en-US" dirty="0"/>
          </a:p>
        </p:txBody>
      </p:sp>
    </p:spTree>
    <p:extLst>
      <p:ext uri="{BB962C8B-B14F-4D97-AF65-F5344CB8AC3E}">
        <p14:creationId xmlns:p14="http://schemas.microsoft.com/office/powerpoint/2010/main" val="2184481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916FD24-5CFF-45AC-A926-4868C6D26B19}"/>
              </a:ext>
            </a:extLst>
          </p:cNvPr>
          <p:cNvSpPr>
            <a:spLocks noGrp="1"/>
          </p:cNvSpPr>
          <p:nvPr>
            <p:ph type="title"/>
          </p:nvPr>
        </p:nvSpPr>
        <p:spPr>
          <a:xfrm>
            <a:off x="1803862" y="365126"/>
            <a:ext cx="6711488" cy="802447"/>
          </a:xfrm>
        </p:spPr>
        <p:txBody>
          <a:bodyPr/>
          <a:lstStyle/>
          <a:p>
            <a:r>
              <a:rPr lang="en-US" dirty="0"/>
              <a:t>RAM Configurations</a:t>
            </a:r>
          </a:p>
        </p:txBody>
      </p:sp>
      <p:pic>
        <p:nvPicPr>
          <p:cNvPr id="6" name="Picture 4" descr="RAM explained: Why two modules are better than four / single vs. dual-rank  / stability testing | MSI Global English Forum - Index">
            <a:extLst>
              <a:ext uri="{FF2B5EF4-FFF2-40B4-BE49-F238E27FC236}">
                <a16:creationId xmlns:a16="http://schemas.microsoft.com/office/drawing/2014/main" id="{EA639D20-14B9-4533-AF88-EF2C6D37C79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44567" y="2866702"/>
            <a:ext cx="4070284" cy="2269183"/>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3D3593A-B896-4576-844E-5B3DAF870A36}"/>
              </a:ext>
            </a:extLst>
          </p:cNvPr>
          <p:cNvSpPr>
            <a:spLocks noGrp="1"/>
          </p:cNvSpPr>
          <p:nvPr>
            <p:ph sz="half" idx="2"/>
          </p:nvPr>
        </p:nvSpPr>
        <p:spPr>
          <a:xfrm>
            <a:off x="4629150" y="1825625"/>
            <a:ext cx="3886200" cy="4351338"/>
          </a:xfrm>
        </p:spPr>
        <p:txBody>
          <a:bodyPr>
            <a:normAutofit/>
          </a:bodyPr>
          <a:lstStyle/>
          <a:p>
            <a:r>
              <a:rPr lang="en-US" sz="1700" dirty="0"/>
              <a:t>If pure speed is what you are after, then daisy chaining is the way to go because the traces just go to on slot and continue onto the next one</a:t>
            </a:r>
          </a:p>
          <a:p>
            <a:r>
              <a:rPr lang="en-US" sz="1700" dirty="0"/>
              <a:t>Daisy chaining can cause the speeds to be lower when all four RAM slots are being utilized because the timing difference between the two sticks needs to be figured out by the controller in the CPU</a:t>
            </a:r>
          </a:p>
          <a:p>
            <a:r>
              <a:rPr lang="en-US" sz="1700" dirty="0"/>
              <a:t>If you only have two sticks you can run them at nearly the same speed as there only being two slots even though there are four slots</a:t>
            </a:r>
          </a:p>
        </p:txBody>
      </p:sp>
      <p:sp>
        <p:nvSpPr>
          <p:cNvPr id="5" name="Slide Number Placeholder 4">
            <a:extLst>
              <a:ext uri="{FF2B5EF4-FFF2-40B4-BE49-F238E27FC236}">
                <a16:creationId xmlns:a16="http://schemas.microsoft.com/office/drawing/2014/main" id="{D600F559-36FB-460E-B258-C6107AA16A79}"/>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30</a:t>
            </a:fld>
            <a:endParaRPr lang="en-US" dirty="0"/>
          </a:p>
        </p:txBody>
      </p:sp>
    </p:spTree>
    <p:extLst>
      <p:ext uri="{BB962C8B-B14F-4D97-AF65-F5344CB8AC3E}">
        <p14:creationId xmlns:p14="http://schemas.microsoft.com/office/powerpoint/2010/main" val="1571461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CB74-F116-457B-BAE5-0A7C3DFB0BDF}"/>
              </a:ext>
            </a:extLst>
          </p:cNvPr>
          <p:cNvSpPr>
            <a:spLocks noGrp="1"/>
          </p:cNvSpPr>
          <p:nvPr>
            <p:ph type="title"/>
          </p:nvPr>
        </p:nvSpPr>
        <p:spPr/>
        <p:txBody>
          <a:bodyPr/>
          <a:lstStyle/>
          <a:p>
            <a:r>
              <a:rPr lang="en-US" dirty="0"/>
              <a:t>RAM Configurations</a:t>
            </a:r>
          </a:p>
        </p:txBody>
      </p:sp>
      <p:sp>
        <p:nvSpPr>
          <p:cNvPr id="3" name="Content Placeholder 2">
            <a:extLst>
              <a:ext uri="{FF2B5EF4-FFF2-40B4-BE49-F238E27FC236}">
                <a16:creationId xmlns:a16="http://schemas.microsoft.com/office/drawing/2014/main" id="{F2B162BE-A46A-4610-AC46-907D17D94A27}"/>
              </a:ext>
            </a:extLst>
          </p:cNvPr>
          <p:cNvSpPr>
            <a:spLocks noGrp="1"/>
          </p:cNvSpPr>
          <p:nvPr>
            <p:ph idx="1"/>
          </p:nvPr>
        </p:nvSpPr>
        <p:spPr/>
        <p:txBody>
          <a:bodyPr/>
          <a:lstStyle/>
          <a:p>
            <a:r>
              <a:rPr lang="en-US" dirty="0"/>
              <a:t>For these configurations to be effective it is important to use the correct RAM slots</a:t>
            </a:r>
          </a:p>
          <a:p>
            <a:r>
              <a:rPr lang="en-US" dirty="0"/>
              <a:t>If an electric signal goes through a wire and the connecting ends abruptly with nothing connected to it the signal can reflect back creating noise in the circuit</a:t>
            </a:r>
          </a:p>
          <a:p>
            <a:r>
              <a:rPr lang="en-US" dirty="0"/>
              <a:t>By putting the RAM sticks in the second slot of each channel the traces end at the RAM stick reducing noise in the circuit and allowing for higher speeds</a:t>
            </a:r>
          </a:p>
          <a:p>
            <a:endParaRPr lang="en-US" dirty="0"/>
          </a:p>
        </p:txBody>
      </p:sp>
      <p:sp>
        <p:nvSpPr>
          <p:cNvPr id="4" name="Slide Number Placeholder 3">
            <a:extLst>
              <a:ext uri="{FF2B5EF4-FFF2-40B4-BE49-F238E27FC236}">
                <a16:creationId xmlns:a16="http://schemas.microsoft.com/office/drawing/2014/main" id="{0E04BC26-02D6-44A5-8384-E4DC7E8F4742}"/>
              </a:ext>
            </a:extLst>
          </p:cNvPr>
          <p:cNvSpPr>
            <a:spLocks noGrp="1"/>
          </p:cNvSpPr>
          <p:nvPr>
            <p:ph type="sldNum" sz="quarter" idx="12"/>
          </p:nvPr>
        </p:nvSpPr>
        <p:spPr/>
        <p:txBody>
          <a:bodyPr/>
          <a:lstStyle/>
          <a:p>
            <a:fld id="{4EC93DFA-70F6-4220-86AB-AD3183C08C91}" type="slidenum">
              <a:rPr lang="en-US" smtClean="0"/>
              <a:t>31</a:t>
            </a:fld>
            <a:endParaRPr lang="en-US" dirty="0"/>
          </a:p>
        </p:txBody>
      </p:sp>
      <p:pic>
        <p:nvPicPr>
          <p:cNvPr id="7" name="Content Placeholder 8" descr="Diagram, engineering drawing&#10;&#10;Description automatically generated">
            <a:extLst>
              <a:ext uri="{FF2B5EF4-FFF2-40B4-BE49-F238E27FC236}">
                <a16:creationId xmlns:a16="http://schemas.microsoft.com/office/drawing/2014/main" id="{895F743D-4CF0-407E-A9D1-687D2B5C3085}"/>
              </a:ext>
            </a:extLst>
          </p:cNvPr>
          <p:cNvPicPr>
            <a:picLocks noChangeAspect="1"/>
          </p:cNvPicPr>
          <p:nvPr/>
        </p:nvPicPr>
        <p:blipFill>
          <a:blip r:embed="rId3"/>
          <a:stretch>
            <a:fillRect/>
          </a:stretch>
        </p:blipFill>
        <p:spPr>
          <a:xfrm>
            <a:off x="1803862" y="4815211"/>
            <a:ext cx="5800096" cy="1677663"/>
          </a:xfrm>
          <a:prstGeom prst="rect">
            <a:avLst/>
          </a:prstGeom>
        </p:spPr>
      </p:pic>
    </p:spTree>
    <p:extLst>
      <p:ext uri="{BB962C8B-B14F-4D97-AF65-F5344CB8AC3E}">
        <p14:creationId xmlns:p14="http://schemas.microsoft.com/office/powerpoint/2010/main" val="2887802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38F38-4094-4BF3-853E-CE01A0DFB2BF}"/>
              </a:ext>
            </a:extLst>
          </p:cNvPr>
          <p:cNvSpPr>
            <a:spLocks noGrp="1"/>
          </p:cNvSpPr>
          <p:nvPr>
            <p:ph type="title"/>
          </p:nvPr>
        </p:nvSpPr>
        <p:spPr>
          <a:xfrm>
            <a:off x="1886989" y="374073"/>
            <a:ext cx="6629552" cy="798022"/>
          </a:xfrm>
        </p:spPr>
        <p:txBody>
          <a:bodyPr anchor="ctr">
            <a:normAutofit/>
          </a:bodyPr>
          <a:lstStyle/>
          <a:p>
            <a:r>
              <a:rPr lang="en-US" dirty="0"/>
              <a:t>RAM Configurations</a:t>
            </a:r>
          </a:p>
        </p:txBody>
      </p:sp>
      <p:sp>
        <p:nvSpPr>
          <p:cNvPr id="3" name="Content Placeholder 2">
            <a:extLst>
              <a:ext uri="{FF2B5EF4-FFF2-40B4-BE49-F238E27FC236}">
                <a16:creationId xmlns:a16="http://schemas.microsoft.com/office/drawing/2014/main" id="{680F4C0C-968D-4DAB-9F13-B7C212AB5F16}"/>
              </a:ext>
            </a:extLst>
          </p:cNvPr>
          <p:cNvSpPr>
            <a:spLocks noGrp="1"/>
          </p:cNvSpPr>
          <p:nvPr>
            <p:ph sz="half" idx="2"/>
          </p:nvPr>
        </p:nvSpPr>
        <p:spPr>
          <a:xfrm>
            <a:off x="497495" y="1489140"/>
            <a:ext cx="3868340" cy="1886451"/>
          </a:xfrm>
        </p:spPr>
        <p:txBody>
          <a:bodyPr>
            <a:normAutofit lnSpcReduction="10000"/>
          </a:bodyPr>
          <a:lstStyle/>
          <a:p>
            <a:r>
              <a:rPr lang="en-US" sz="1900" dirty="0"/>
              <a:t>When purchasing RAM you should check your motherboard to see if it uses T-topology or daisy chain because it will dictate if you should get two higher capacity sticks or 4 lower capacity sticks</a:t>
            </a:r>
          </a:p>
        </p:txBody>
      </p:sp>
      <p:pic>
        <p:nvPicPr>
          <p:cNvPr id="7" name="Content Placeholder 6" descr="Timeline&#10;&#10;Description automatically generated with medium confidence">
            <a:extLst>
              <a:ext uri="{FF2B5EF4-FFF2-40B4-BE49-F238E27FC236}">
                <a16:creationId xmlns:a16="http://schemas.microsoft.com/office/drawing/2014/main" id="{0519C1F6-B557-40C3-840A-3E4C61CD5509}"/>
              </a:ext>
            </a:extLst>
          </p:cNvPr>
          <p:cNvPicPr>
            <a:picLocks noGrp="1" noChangeAspect="1"/>
          </p:cNvPicPr>
          <p:nvPr>
            <p:ph sz="quarter" idx="4"/>
          </p:nvPr>
        </p:nvPicPr>
        <p:blipFill rotWithShape="1">
          <a:blip r:embed="rId3"/>
          <a:srcRect r="-11383" b="3"/>
          <a:stretch/>
        </p:blipFill>
        <p:spPr>
          <a:xfrm>
            <a:off x="2008288" y="3245050"/>
            <a:ext cx="5711839" cy="3192121"/>
          </a:xfrm>
          <a:noFill/>
        </p:spPr>
      </p:pic>
      <p:sp>
        <p:nvSpPr>
          <p:cNvPr id="5" name="Slide Number Placeholder 4">
            <a:extLst>
              <a:ext uri="{FF2B5EF4-FFF2-40B4-BE49-F238E27FC236}">
                <a16:creationId xmlns:a16="http://schemas.microsoft.com/office/drawing/2014/main" id="{21ECFFD8-387D-4571-ADBB-45FD3B506361}"/>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32</a:t>
            </a:fld>
            <a:endParaRPr lang="en-US" dirty="0"/>
          </a:p>
        </p:txBody>
      </p:sp>
      <p:sp>
        <p:nvSpPr>
          <p:cNvPr id="10" name="Content Placeholder 2">
            <a:extLst>
              <a:ext uri="{FF2B5EF4-FFF2-40B4-BE49-F238E27FC236}">
                <a16:creationId xmlns:a16="http://schemas.microsoft.com/office/drawing/2014/main" id="{5D43E6CB-7C11-413D-BE5A-7A787E3FCA18}"/>
              </a:ext>
            </a:extLst>
          </p:cNvPr>
          <p:cNvSpPr txBox="1">
            <a:spLocks/>
          </p:cNvSpPr>
          <p:nvPr/>
        </p:nvSpPr>
        <p:spPr>
          <a:xfrm>
            <a:off x="4864208" y="1489140"/>
            <a:ext cx="3868340" cy="1758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Higher capacity sticks have been getting cheaper recently so it would make sense for setups to be optimized with only two ram slots to go as fast as possible</a:t>
            </a:r>
          </a:p>
        </p:txBody>
      </p:sp>
    </p:spTree>
    <p:extLst>
      <p:ext uri="{BB962C8B-B14F-4D97-AF65-F5344CB8AC3E}">
        <p14:creationId xmlns:p14="http://schemas.microsoft.com/office/powerpoint/2010/main" val="3764518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E1B90-D5CE-469D-B4B9-406B1F18D5A1}"/>
              </a:ext>
            </a:extLst>
          </p:cNvPr>
          <p:cNvSpPr>
            <a:spLocks noGrp="1"/>
          </p:cNvSpPr>
          <p:nvPr>
            <p:ph type="title"/>
          </p:nvPr>
        </p:nvSpPr>
        <p:spPr/>
        <p:txBody>
          <a:bodyPr/>
          <a:lstStyle/>
          <a:p>
            <a:r>
              <a:rPr lang="en-US" dirty="0"/>
              <a:t>RAM Configurations</a:t>
            </a:r>
          </a:p>
        </p:txBody>
      </p:sp>
      <p:sp>
        <p:nvSpPr>
          <p:cNvPr id="3" name="Content Placeholder 2">
            <a:extLst>
              <a:ext uri="{FF2B5EF4-FFF2-40B4-BE49-F238E27FC236}">
                <a16:creationId xmlns:a16="http://schemas.microsoft.com/office/drawing/2014/main" id="{B9CC0775-6ED0-4775-ACF7-A8285030A6C6}"/>
              </a:ext>
            </a:extLst>
          </p:cNvPr>
          <p:cNvSpPr>
            <a:spLocks noGrp="1"/>
          </p:cNvSpPr>
          <p:nvPr>
            <p:ph sz="half" idx="1"/>
          </p:nvPr>
        </p:nvSpPr>
        <p:spPr/>
        <p:txBody>
          <a:bodyPr/>
          <a:lstStyle/>
          <a:p>
            <a:r>
              <a:rPr lang="en-US" dirty="0"/>
              <a:t>In the perfect scenario with gold traces and almost no distance from the CPU to the ram stick, the memory controller on the CPU would hold the speeds back</a:t>
            </a:r>
          </a:p>
          <a:p>
            <a:r>
              <a:rPr lang="en-US" dirty="0"/>
              <a:t>The Silicon Lottery has become widely accepted and can play a major part in memory controller speeds</a:t>
            </a:r>
          </a:p>
        </p:txBody>
      </p:sp>
      <p:sp>
        <p:nvSpPr>
          <p:cNvPr id="5" name="Slide Number Placeholder 4">
            <a:extLst>
              <a:ext uri="{FF2B5EF4-FFF2-40B4-BE49-F238E27FC236}">
                <a16:creationId xmlns:a16="http://schemas.microsoft.com/office/drawing/2014/main" id="{45476FC9-755D-40A9-8203-74B29A1EB3B9}"/>
              </a:ext>
            </a:extLst>
          </p:cNvPr>
          <p:cNvSpPr>
            <a:spLocks noGrp="1"/>
          </p:cNvSpPr>
          <p:nvPr>
            <p:ph type="sldNum" sz="quarter" idx="12"/>
          </p:nvPr>
        </p:nvSpPr>
        <p:spPr/>
        <p:txBody>
          <a:bodyPr/>
          <a:lstStyle/>
          <a:p>
            <a:fld id="{4EC93DFA-70F6-4220-86AB-AD3183C08C91}" type="slidenum">
              <a:rPr lang="en-US" smtClean="0"/>
              <a:t>33</a:t>
            </a:fld>
            <a:endParaRPr lang="en-US" dirty="0"/>
          </a:p>
        </p:txBody>
      </p:sp>
      <p:pic>
        <p:nvPicPr>
          <p:cNvPr id="3074" name="Picture 2" descr="Computer RAM and processor on isolated white background Stock Photo - Alamy">
            <a:extLst>
              <a:ext uri="{FF2B5EF4-FFF2-40B4-BE49-F238E27FC236}">
                <a16:creationId xmlns:a16="http://schemas.microsoft.com/office/drawing/2014/main" id="{7E39B0DB-F0FD-4454-BB0C-F3593774CCA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8870" t="15697" r="11997" b="15330"/>
          <a:stretch/>
        </p:blipFill>
        <p:spPr bwMode="auto">
          <a:xfrm>
            <a:off x="5065295" y="2369029"/>
            <a:ext cx="3801979" cy="326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997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71C4-1E7E-4191-AA9E-7E33C2912BAD}"/>
              </a:ext>
            </a:extLst>
          </p:cNvPr>
          <p:cNvSpPr>
            <a:spLocks noGrp="1"/>
          </p:cNvSpPr>
          <p:nvPr>
            <p:ph type="title"/>
          </p:nvPr>
        </p:nvSpPr>
        <p:spPr/>
        <p:txBody>
          <a:bodyPr/>
          <a:lstStyle/>
          <a:p>
            <a:r>
              <a:rPr lang="en-US" dirty="0"/>
              <a:t>Chipset Layout</a:t>
            </a:r>
          </a:p>
        </p:txBody>
      </p:sp>
      <p:sp>
        <p:nvSpPr>
          <p:cNvPr id="3" name="Content Placeholder 2">
            <a:extLst>
              <a:ext uri="{FF2B5EF4-FFF2-40B4-BE49-F238E27FC236}">
                <a16:creationId xmlns:a16="http://schemas.microsoft.com/office/drawing/2014/main" id="{BA996EEA-6242-400F-9947-DB76E516411E}"/>
              </a:ext>
            </a:extLst>
          </p:cNvPr>
          <p:cNvSpPr>
            <a:spLocks noGrp="1"/>
          </p:cNvSpPr>
          <p:nvPr>
            <p:ph sz="half" idx="1"/>
          </p:nvPr>
        </p:nvSpPr>
        <p:spPr/>
        <p:txBody>
          <a:bodyPr>
            <a:normAutofit fontScale="92500" lnSpcReduction="20000"/>
          </a:bodyPr>
          <a:lstStyle/>
          <a:p>
            <a:r>
              <a:rPr lang="en-US" dirty="0"/>
              <a:t>North bridge takes care of PCIE and memory while the south bridge handles IO storage, audio, usb, and etc.</a:t>
            </a:r>
          </a:p>
          <a:p>
            <a:r>
              <a:rPr lang="en-US" dirty="0"/>
              <a:t>On modern motherboards the memory and some PCIE lanes are connected directly to the CPU while the chipset handles everything else</a:t>
            </a:r>
          </a:p>
          <a:p>
            <a:r>
              <a:rPr lang="en-US" dirty="0"/>
              <a:t>This simplifies the layout and allows for lower latencies. Losing a full chip has a large effect but PCIE lanes have become incredibly fast</a:t>
            </a:r>
          </a:p>
        </p:txBody>
      </p:sp>
      <p:sp>
        <p:nvSpPr>
          <p:cNvPr id="5" name="Slide Number Placeholder 4">
            <a:extLst>
              <a:ext uri="{FF2B5EF4-FFF2-40B4-BE49-F238E27FC236}">
                <a16:creationId xmlns:a16="http://schemas.microsoft.com/office/drawing/2014/main" id="{0413F48F-3334-4A25-ABE6-FAD81E102614}"/>
              </a:ext>
            </a:extLst>
          </p:cNvPr>
          <p:cNvSpPr>
            <a:spLocks noGrp="1"/>
          </p:cNvSpPr>
          <p:nvPr>
            <p:ph type="sldNum" sz="quarter" idx="12"/>
          </p:nvPr>
        </p:nvSpPr>
        <p:spPr/>
        <p:txBody>
          <a:bodyPr/>
          <a:lstStyle/>
          <a:p>
            <a:fld id="{4EC93DFA-70F6-4220-86AB-AD3183C08C91}" type="slidenum">
              <a:rPr lang="en-US" smtClean="0"/>
              <a:t>34</a:t>
            </a:fld>
            <a:endParaRPr lang="en-US" dirty="0"/>
          </a:p>
        </p:txBody>
      </p:sp>
      <p:pic>
        <p:nvPicPr>
          <p:cNvPr id="3076" name="Picture 4" descr="Northbridge (computing) - Wikipedia">
            <a:extLst>
              <a:ext uri="{FF2B5EF4-FFF2-40B4-BE49-F238E27FC236}">
                <a16:creationId xmlns:a16="http://schemas.microsoft.com/office/drawing/2014/main" id="{30481B09-A420-40D3-9B35-BD2C6B19AA8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34950" y="1825625"/>
            <a:ext cx="367459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74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A1BF516A-24A9-4A02-8A27-4B6181E44004}"/>
              </a:ext>
            </a:extLst>
          </p:cNvPr>
          <p:cNvSpPr>
            <a:spLocks noGrp="1"/>
          </p:cNvSpPr>
          <p:nvPr>
            <p:ph type="title"/>
          </p:nvPr>
        </p:nvSpPr>
        <p:spPr>
          <a:xfrm>
            <a:off x="1803862" y="365126"/>
            <a:ext cx="6711488" cy="802447"/>
          </a:xfrm>
        </p:spPr>
        <p:txBody>
          <a:bodyPr/>
          <a:lstStyle/>
          <a:p>
            <a:r>
              <a:rPr lang="en-US" dirty="0"/>
              <a:t>Motherboard layers</a:t>
            </a:r>
          </a:p>
        </p:txBody>
      </p:sp>
      <p:pic>
        <p:nvPicPr>
          <p:cNvPr id="4098" name="Picture 2" descr="Cross section via all layers of the SIMCON 3.0 PCB (layer stack) | Download  Scientific Diagram">
            <a:extLst>
              <a:ext uri="{FF2B5EF4-FFF2-40B4-BE49-F238E27FC236}">
                <a16:creationId xmlns:a16="http://schemas.microsoft.com/office/drawing/2014/main" id="{F6632A83-CE46-49D9-B10B-DB51545A038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28650" y="2501698"/>
            <a:ext cx="3886200" cy="299919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22FFF1-CD76-483E-BBA7-FBA3B243E439}"/>
              </a:ext>
            </a:extLst>
          </p:cNvPr>
          <p:cNvSpPr>
            <a:spLocks noGrp="1"/>
          </p:cNvSpPr>
          <p:nvPr>
            <p:ph sz="half" idx="2"/>
          </p:nvPr>
        </p:nvSpPr>
        <p:spPr>
          <a:xfrm>
            <a:off x="4629150" y="1825625"/>
            <a:ext cx="3886200" cy="4351338"/>
          </a:xfrm>
        </p:spPr>
        <p:txBody>
          <a:bodyPr>
            <a:normAutofit/>
          </a:bodyPr>
          <a:lstStyle/>
          <a:p>
            <a:r>
              <a:rPr lang="en-US" sz="2000" dirty="0"/>
              <a:t>With PCIE 4.0 a one lane slot can transfer 2 GB/s while a 16-lane slot can transfer 32 gigabytes per second. If it is bidirectional it can transfer at 64 GB/s.</a:t>
            </a:r>
          </a:p>
          <a:p>
            <a:r>
              <a:rPr lang="en-US" sz="2000" dirty="0"/>
              <a:t>That is close to the speeds of DDR4 RAM and they pull this off by using very expensive PCBs</a:t>
            </a:r>
          </a:p>
          <a:p>
            <a:r>
              <a:rPr lang="en-US" sz="2000" dirty="0"/>
              <a:t>in order to get PCI 4.0 levels of signal quality 8 to 12 layers of PCBs are basically required</a:t>
            </a:r>
          </a:p>
        </p:txBody>
      </p:sp>
      <p:sp>
        <p:nvSpPr>
          <p:cNvPr id="5" name="Slide Number Placeholder 4">
            <a:extLst>
              <a:ext uri="{FF2B5EF4-FFF2-40B4-BE49-F238E27FC236}">
                <a16:creationId xmlns:a16="http://schemas.microsoft.com/office/drawing/2014/main" id="{06D7C4FD-4A0A-4C03-8726-A9E156995BAB}"/>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35</a:t>
            </a:fld>
            <a:endParaRPr lang="en-US" dirty="0"/>
          </a:p>
        </p:txBody>
      </p:sp>
    </p:spTree>
    <p:extLst>
      <p:ext uri="{BB962C8B-B14F-4D97-AF65-F5344CB8AC3E}">
        <p14:creationId xmlns:p14="http://schemas.microsoft.com/office/powerpoint/2010/main" val="3761468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EF5AA-139D-4E56-8BAE-6BC4FCC061C7}"/>
              </a:ext>
            </a:extLst>
          </p:cNvPr>
          <p:cNvSpPr>
            <a:spLocks noGrp="1"/>
          </p:cNvSpPr>
          <p:nvPr>
            <p:ph type="title"/>
          </p:nvPr>
        </p:nvSpPr>
        <p:spPr/>
        <p:txBody>
          <a:bodyPr/>
          <a:lstStyle/>
          <a:p>
            <a:r>
              <a:rPr lang="en-US" dirty="0"/>
              <a:t>HOW THE CPU works</a:t>
            </a:r>
          </a:p>
        </p:txBody>
      </p:sp>
      <p:sp>
        <p:nvSpPr>
          <p:cNvPr id="3" name="Content Placeholder 2">
            <a:extLst>
              <a:ext uri="{FF2B5EF4-FFF2-40B4-BE49-F238E27FC236}">
                <a16:creationId xmlns:a16="http://schemas.microsoft.com/office/drawing/2014/main" id="{3F22FFF1-CD76-483E-BBA7-FBA3B243E439}"/>
              </a:ext>
            </a:extLst>
          </p:cNvPr>
          <p:cNvSpPr>
            <a:spLocks noGrp="1"/>
          </p:cNvSpPr>
          <p:nvPr>
            <p:ph sz="half" idx="1"/>
          </p:nvPr>
        </p:nvSpPr>
        <p:spPr/>
        <p:txBody>
          <a:bodyPr>
            <a:normAutofit fontScale="85000" lnSpcReduction="20000"/>
          </a:bodyPr>
          <a:lstStyle/>
          <a:p>
            <a:r>
              <a:rPr lang="en-US" dirty="0"/>
              <a:t>The arithmetic logic unit (ALU) performs the arithmetic and logical functions that are the work of the computer</a:t>
            </a:r>
          </a:p>
          <a:p>
            <a:r>
              <a:rPr lang="en-US" dirty="0"/>
              <a:t>The A and B registers hold the input data, and the accumulator receives the result of the operation</a:t>
            </a:r>
          </a:p>
          <a:p>
            <a:r>
              <a:rPr lang="en-US" dirty="0"/>
              <a:t>The instruction register contains the instruction that the ALU is to perform</a:t>
            </a:r>
          </a:p>
          <a:p>
            <a:r>
              <a:rPr lang="en-US" dirty="0"/>
              <a:t>Another type of operation done by the preformed by the ALU results in an address in memory and is used to calculate a new location in memory to begin loading instructions.</a:t>
            </a:r>
          </a:p>
        </p:txBody>
      </p:sp>
      <p:sp>
        <p:nvSpPr>
          <p:cNvPr id="5" name="Slide Number Placeholder 4">
            <a:extLst>
              <a:ext uri="{FF2B5EF4-FFF2-40B4-BE49-F238E27FC236}">
                <a16:creationId xmlns:a16="http://schemas.microsoft.com/office/drawing/2014/main" id="{06D7C4FD-4A0A-4C03-8726-A9E156995BAB}"/>
              </a:ext>
            </a:extLst>
          </p:cNvPr>
          <p:cNvSpPr>
            <a:spLocks noGrp="1"/>
          </p:cNvSpPr>
          <p:nvPr>
            <p:ph type="sldNum" sz="quarter" idx="12"/>
          </p:nvPr>
        </p:nvSpPr>
        <p:spPr/>
        <p:txBody>
          <a:bodyPr/>
          <a:lstStyle/>
          <a:p>
            <a:fld id="{4EC93DFA-70F6-4220-86AB-AD3183C08C91}" type="slidenum">
              <a:rPr lang="en-US" smtClean="0"/>
              <a:t>36</a:t>
            </a:fld>
            <a:endParaRPr lang="en-US" dirty="0"/>
          </a:p>
        </p:txBody>
      </p:sp>
      <p:pic>
        <p:nvPicPr>
          <p:cNvPr id="4098" name="Picture 2" descr="A simplified conceptual diagram of a typical CPU">
            <a:extLst>
              <a:ext uri="{FF2B5EF4-FFF2-40B4-BE49-F238E27FC236}">
                <a16:creationId xmlns:a16="http://schemas.microsoft.com/office/drawing/2014/main" id="{722D52AA-B7FA-480E-983B-BFECA1848D5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03056" y="1825625"/>
            <a:ext cx="373838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766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01B4-B470-4755-A0B9-8EC314605E3A}"/>
              </a:ext>
            </a:extLst>
          </p:cNvPr>
          <p:cNvSpPr>
            <a:spLocks noGrp="1"/>
          </p:cNvSpPr>
          <p:nvPr>
            <p:ph type="title"/>
          </p:nvPr>
        </p:nvSpPr>
        <p:spPr/>
        <p:txBody>
          <a:bodyPr/>
          <a:lstStyle/>
          <a:p>
            <a:r>
              <a:rPr lang="en-US" dirty="0"/>
              <a:t>HOW THE CPU works</a:t>
            </a:r>
          </a:p>
        </p:txBody>
      </p:sp>
      <p:sp>
        <p:nvSpPr>
          <p:cNvPr id="3" name="Content Placeholder 2">
            <a:extLst>
              <a:ext uri="{FF2B5EF4-FFF2-40B4-BE49-F238E27FC236}">
                <a16:creationId xmlns:a16="http://schemas.microsoft.com/office/drawing/2014/main" id="{999615CF-7665-48F1-B360-BF3144EECA77}"/>
              </a:ext>
            </a:extLst>
          </p:cNvPr>
          <p:cNvSpPr>
            <a:spLocks noGrp="1"/>
          </p:cNvSpPr>
          <p:nvPr>
            <p:ph sz="half" idx="1"/>
          </p:nvPr>
        </p:nvSpPr>
        <p:spPr/>
        <p:txBody>
          <a:bodyPr>
            <a:normAutofit fontScale="92500" lnSpcReduction="20000"/>
          </a:bodyPr>
          <a:lstStyle/>
          <a:p>
            <a:r>
              <a:rPr lang="en-US" dirty="0"/>
              <a:t>The instruction pointer specifies the location in memory containing the next instruction to be executed by the CPU</a:t>
            </a:r>
          </a:p>
          <a:p>
            <a:r>
              <a:rPr lang="en-US" dirty="0"/>
              <a:t>After the instruction is loaded into the instruction register, the instruction register pointer is incremented by one instruction address</a:t>
            </a:r>
          </a:p>
          <a:p>
            <a:r>
              <a:rPr lang="en-US" dirty="0"/>
              <a:t>Incrementing allows it to be ready to move the next instruction into the instruction register.</a:t>
            </a:r>
          </a:p>
        </p:txBody>
      </p:sp>
      <p:sp>
        <p:nvSpPr>
          <p:cNvPr id="5" name="Slide Number Placeholder 4">
            <a:extLst>
              <a:ext uri="{FF2B5EF4-FFF2-40B4-BE49-F238E27FC236}">
                <a16:creationId xmlns:a16="http://schemas.microsoft.com/office/drawing/2014/main" id="{3B5551BE-2F4F-4448-BBCB-46C57DEBD2B5}"/>
              </a:ext>
            </a:extLst>
          </p:cNvPr>
          <p:cNvSpPr>
            <a:spLocks noGrp="1"/>
          </p:cNvSpPr>
          <p:nvPr>
            <p:ph type="sldNum" sz="quarter" idx="12"/>
          </p:nvPr>
        </p:nvSpPr>
        <p:spPr/>
        <p:txBody>
          <a:bodyPr/>
          <a:lstStyle/>
          <a:p>
            <a:fld id="{4EC93DFA-70F6-4220-86AB-AD3183C08C91}" type="slidenum">
              <a:rPr lang="en-US" smtClean="0"/>
              <a:t>37</a:t>
            </a:fld>
            <a:endParaRPr lang="en-US" dirty="0"/>
          </a:p>
        </p:txBody>
      </p:sp>
      <p:pic>
        <p:nvPicPr>
          <p:cNvPr id="6" name="Picture 2" descr="A simplified conceptual diagram of a typical CPU">
            <a:extLst>
              <a:ext uri="{FF2B5EF4-FFF2-40B4-BE49-F238E27FC236}">
                <a16:creationId xmlns:a16="http://schemas.microsoft.com/office/drawing/2014/main" id="{7A0D4C82-D403-4A83-B4DA-15184D899AA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03056" y="1825625"/>
            <a:ext cx="373838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941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05C0-7B55-4691-BC09-34256157A88A}"/>
              </a:ext>
            </a:extLst>
          </p:cNvPr>
          <p:cNvSpPr>
            <a:spLocks noGrp="1"/>
          </p:cNvSpPr>
          <p:nvPr>
            <p:ph type="title"/>
          </p:nvPr>
        </p:nvSpPr>
        <p:spPr/>
        <p:txBody>
          <a:bodyPr/>
          <a:lstStyle/>
          <a:p>
            <a:r>
              <a:rPr lang="en-US" dirty="0"/>
              <a:t>HOW THE CPU works</a:t>
            </a:r>
          </a:p>
        </p:txBody>
      </p:sp>
      <p:sp>
        <p:nvSpPr>
          <p:cNvPr id="3" name="Content Placeholder 2">
            <a:extLst>
              <a:ext uri="{FF2B5EF4-FFF2-40B4-BE49-F238E27FC236}">
                <a16:creationId xmlns:a16="http://schemas.microsoft.com/office/drawing/2014/main" id="{EAEA6AB3-8E18-4C4D-8C36-47729CC4B524}"/>
              </a:ext>
            </a:extLst>
          </p:cNvPr>
          <p:cNvSpPr>
            <a:spLocks noGrp="1"/>
          </p:cNvSpPr>
          <p:nvPr>
            <p:ph sz="half" idx="1"/>
          </p:nvPr>
        </p:nvSpPr>
        <p:spPr/>
        <p:txBody>
          <a:bodyPr>
            <a:normAutofit fontScale="92500" lnSpcReduction="10000"/>
          </a:bodyPr>
          <a:lstStyle/>
          <a:p>
            <a:r>
              <a:rPr lang="en-US" dirty="0"/>
              <a:t>The CPU never directly accesses RAM</a:t>
            </a:r>
          </a:p>
          <a:p>
            <a:r>
              <a:rPr lang="en-US" dirty="0"/>
              <a:t>Modern CPUs have one or more layers of cache</a:t>
            </a:r>
          </a:p>
          <a:p>
            <a:r>
              <a:rPr lang="en-US" dirty="0"/>
              <a:t>The CPU's ability to perform calculations is much faster than the RAM's ability to feed data to the CPU</a:t>
            </a:r>
          </a:p>
          <a:p>
            <a:r>
              <a:rPr lang="en-US" b="0" i="0" dirty="0">
                <a:solidFill>
                  <a:srgbClr val="141414"/>
                </a:solidFill>
                <a:effectLst/>
              </a:rPr>
              <a:t>Cache memory is faster than the system RAM, and it is closer to the CPU because it is on the processor chip</a:t>
            </a:r>
            <a:endParaRPr lang="en-US" dirty="0"/>
          </a:p>
        </p:txBody>
      </p:sp>
      <p:pic>
        <p:nvPicPr>
          <p:cNvPr id="7" name="Content Placeholder 6" descr="Chart&#10;&#10;Description automatically generated">
            <a:extLst>
              <a:ext uri="{FF2B5EF4-FFF2-40B4-BE49-F238E27FC236}">
                <a16:creationId xmlns:a16="http://schemas.microsoft.com/office/drawing/2014/main" id="{F3D3D049-3F62-409B-853F-A3568312821F}"/>
              </a:ext>
            </a:extLst>
          </p:cNvPr>
          <p:cNvPicPr>
            <a:picLocks noGrp="1" noChangeAspect="1"/>
          </p:cNvPicPr>
          <p:nvPr>
            <p:ph sz="half" idx="2"/>
          </p:nvPr>
        </p:nvPicPr>
        <p:blipFill>
          <a:blip r:embed="rId3"/>
          <a:stretch>
            <a:fillRect/>
          </a:stretch>
        </p:blipFill>
        <p:spPr>
          <a:xfrm>
            <a:off x="4572000" y="1825625"/>
            <a:ext cx="3886200" cy="4113368"/>
          </a:xfrm>
        </p:spPr>
      </p:pic>
      <p:sp>
        <p:nvSpPr>
          <p:cNvPr id="5" name="Slide Number Placeholder 4">
            <a:extLst>
              <a:ext uri="{FF2B5EF4-FFF2-40B4-BE49-F238E27FC236}">
                <a16:creationId xmlns:a16="http://schemas.microsoft.com/office/drawing/2014/main" id="{87F2C311-4E2D-4200-9579-8B7C3E95376C}"/>
              </a:ext>
            </a:extLst>
          </p:cNvPr>
          <p:cNvSpPr>
            <a:spLocks noGrp="1"/>
          </p:cNvSpPr>
          <p:nvPr>
            <p:ph type="sldNum" sz="quarter" idx="12"/>
          </p:nvPr>
        </p:nvSpPr>
        <p:spPr/>
        <p:txBody>
          <a:bodyPr/>
          <a:lstStyle/>
          <a:p>
            <a:fld id="{4EC93DFA-70F6-4220-86AB-AD3183C08C91}" type="slidenum">
              <a:rPr lang="en-US" smtClean="0"/>
              <a:t>38</a:t>
            </a:fld>
            <a:endParaRPr lang="en-US" dirty="0"/>
          </a:p>
        </p:txBody>
      </p:sp>
      <p:sp>
        <p:nvSpPr>
          <p:cNvPr id="8" name="Rectangle 7">
            <a:extLst>
              <a:ext uri="{FF2B5EF4-FFF2-40B4-BE49-F238E27FC236}">
                <a16:creationId xmlns:a16="http://schemas.microsoft.com/office/drawing/2014/main" id="{DC85515C-DE99-441D-8573-5AF3C9F32539}"/>
              </a:ext>
            </a:extLst>
          </p:cNvPr>
          <p:cNvSpPr/>
          <p:nvPr/>
        </p:nvSpPr>
        <p:spPr>
          <a:xfrm>
            <a:off x="6457950" y="5304052"/>
            <a:ext cx="1401679" cy="469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7536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D4B3-5C28-435A-98D2-06EEE18F6D01}"/>
              </a:ext>
            </a:extLst>
          </p:cNvPr>
          <p:cNvSpPr>
            <a:spLocks noGrp="1"/>
          </p:cNvSpPr>
          <p:nvPr>
            <p:ph type="title"/>
          </p:nvPr>
        </p:nvSpPr>
        <p:spPr/>
        <p:txBody>
          <a:bodyPr/>
          <a:lstStyle/>
          <a:p>
            <a:r>
              <a:rPr lang="en-US" dirty="0"/>
              <a:t>CPU cache</a:t>
            </a:r>
          </a:p>
        </p:txBody>
      </p:sp>
      <p:sp>
        <p:nvSpPr>
          <p:cNvPr id="3" name="Content Placeholder 2">
            <a:extLst>
              <a:ext uri="{FF2B5EF4-FFF2-40B4-BE49-F238E27FC236}">
                <a16:creationId xmlns:a16="http://schemas.microsoft.com/office/drawing/2014/main" id="{986E1DF0-4D1C-47B6-8A68-EC01B247A9AF}"/>
              </a:ext>
            </a:extLst>
          </p:cNvPr>
          <p:cNvSpPr>
            <a:spLocks noGrp="1"/>
          </p:cNvSpPr>
          <p:nvPr>
            <p:ph sz="half" idx="1"/>
          </p:nvPr>
        </p:nvSpPr>
        <p:spPr>
          <a:xfrm>
            <a:off x="628650" y="1825625"/>
            <a:ext cx="7886700" cy="2120733"/>
          </a:xfrm>
        </p:spPr>
        <p:txBody>
          <a:bodyPr>
            <a:normAutofit fontScale="92500" lnSpcReduction="10000"/>
          </a:bodyPr>
          <a:lstStyle/>
          <a:p>
            <a:r>
              <a:rPr lang="en-US" dirty="0"/>
              <a:t>The cache provides data storage and instructions to prevent the CPU from waiting for data to be retrieved from RAM</a:t>
            </a:r>
          </a:p>
          <a:p>
            <a:r>
              <a:rPr lang="en-US" dirty="0"/>
              <a:t>If the requested data is not in the cache, it's retrieved from RAM and uses predictive algorithms to move more data from RAM into the cache</a:t>
            </a:r>
          </a:p>
          <a:p>
            <a:r>
              <a:rPr lang="en-US" dirty="0"/>
              <a:t>CPU can remain busy and not waste cycles waiting for data</a:t>
            </a:r>
          </a:p>
        </p:txBody>
      </p:sp>
      <p:sp>
        <p:nvSpPr>
          <p:cNvPr id="5" name="Slide Number Placeholder 4">
            <a:extLst>
              <a:ext uri="{FF2B5EF4-FFF2-40B4-BE49-F238E27FC236}">
                <a16:creationId xmlns:a16="http://schemas.microsoft.com/office/drawing/2014/main" id="{C614EF61-E996-48C3-BFB3-F1097ED35ADD}"/>
              </a:ext>
            </a:extLst>
          </p:cNvPr>
          <p:cNvSpPr>
            <a:spLocks noGrp="1"/>
          </p:cNvSpPr>
          <p:nvPr>
            <p:ph type="sldNum" sz="quarter" idx="12"/>
          </p:nvPr>
        </p:nvSpPr>
        <p:spPr/>
        <p:txBody>
          <a:bodyPr/>
          <a:lstStyle/>
          <a:p>
            <a:fld id="{4EC93DFA-70F6-4220-86AB-AD3183C08C91}" type="slidenum">
              <a:rPr lang="en-US" smtClean="0"/>
              <a:t>39</a:t>
            </a:fld>
            <a:endParaRPr lang="en-US" dirty="0"/>
          </a:p>
        </p:txBody>
      </p:sp>
      <p:pic>
        <p:nvPicPr>
          <p:cNvPr id="8" name="Picture 2" descr="How Does CPU Cache Work? What Are L1, L2, and L3 Cache?">
            <a:extLst>
              <a:ext uri="{FF2B5EF4-FFF2-40B4-BE49-F238E27FC236}">
                <a16:creationId xmlns:a16="http://schemas.microsoft.com/office/drawing/2014/main" id="{103E506A-D59C-4E7A-BCB6-AC78B9A70712}"/>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7817" t="10996" r="6424" b="5639"/>
          <a:stretch/>
        </p:blipFill>
        <p:spPr bwMode="auto">
          <a:xfrm>
            <a:off x="2027321" y="3820867"/>
            <a:ext cx="5089358" cy="253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080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9163-1C64-44A9-B0AA-F81125BD0CF8}"/>
              </a:ext>
            </a:extLst>
          </p:cNvPr>
          <p:cNvSpPr>
            <a:spLocks noGrp="1"/>
          </p:cNvSpPr>
          <p:nvPr>
            <p:ph type="title"/>
          </p:nvPr>
        </p:nvSpPr>
        <p:spPr/>
        <p:txBody>
          <a:bodyPr/>
          <a:lstStyle/>
          <a:p>
            <a:r>
              <a:rPr lang="en-US" dirty="0"/>
              <a:t>Brief hardware overview</a:t>
            </a:r>
          </a:p>
        </p:txBody>
      </p:sp>
      <p:sp>
        <p:nvSpPr>
          <p:cNvPr id="3" name="Content Placeholder 2">
            <a:extLst>
              <a:ext uri="{FF2B5EF4-FFF2-40B4-BE49-F238E27FC236}">
                <a16:creationId xmlns:a16="http://schemas.microsoft.com/office/drawing/2014/main" id="{52135D01-B82F-4C6C-A161-36524EEFB903}"/>
              </a:ext>
            </a:extLst>
          </p:cNvPr>
          <p:cNvSpPr>
            <a:spLocks noGrp="1"/>
          </p:cNvSpPr>
          <p:nvPr>
            <p:ph idx="1"/>
          </p:nvPr>
        </p:nvSpPr>
        <p:spPr/>
        <p:txBody>
          <a:bodyPr>
            <a:normAutofit lnSpcReduction="10000"/>
          </a:bodyPr>
          <a:lstStyle/>
          <a:p>
            <a:r>
              <a:rPr lang="en-US" dirty="0"/>
              <a:t>Power Supply- Converts power from the wall into usable power for your computer</a:t>
            </a:r>
          </a:p>
          <a:p>
            <a:r>
              <a:rPr lang="en-US" dirty="0"/>
              <a:t>Motherboard- Connects all the parts of a computer together</a:t>
            </a:r>
          </a:p>
          <a:p>
            <a:r>
              <a:rPr lang="en-US" dirty="0"/>
              <a:t>CPU- Responsible for interpreting and executing most of the commands from the computer hardware and software</a:t>
            </a:r>
          </a:p>
          <a:p>
            <a:r>
              <a:rPr lang="en-US" dirty="0"/>
              <a:t>HDD/SSD- Responsible for data/file storage</a:t>
            </a:r>
          </a:p>
          <a:p>
            <a:r>
              <a:rPr lang="en-US" dirty="0"/>
              <a:t>RAM- Stores the computers working memory and allows the computer to fetch information much faster</a:t>
            </a:r>
          </a:p>
          <a:p>
            <a:r>
              <a:rPr lang="en-US" dirty="0"/>
              <a:t>Graphics Card- Allows the computer to display information on a monitor </a:t>
            </a:r>
          </a:p>
        </p:txBody>
      </p:sp>
      <p:sp>
        <p:nvSpPr>
          <p:cNvPr id="4" name="Slide Number Placeholder 3">
            <a:extLst>
              <a:ext uri="{FF2B5EF4-FFF2-40B4-BE49-F238E27FC236}">
                <a16:creationId xmlns:a16="http://schemas.microsoft.com/office/drawing/2014/main" id="{FB9C8100-CC7A-4C39-B4D4-FC37FD8E0658}"/>
              </a:ext>
            </a:extLst>
          </p:cNvPr>
          <p:cNvSpPr>
            <a:spLocks noGrp="1"/>
          </p:cNvSpPr>
          <p:nvPr>
            <p:ph type="sldNum" sz="quarter" idx="12"/>
          </p:nvPr>
        </p:nvSpPr>
        <p:spPr/>
        <p:txBody>
          <a:bodyPr/>
          <a:lstStyle/>
          <a:p>
            <a:fld id="{4EC93DFA-70F6-4220-86AB-AD3183C08C91}" type="slidenum">
              <a:rPr lang="en-US" smtClean="0"/>
              <a:t>4</a:t>
            </a:fld>
            <a:endParaRPr lang="en-US" dirty="0"/>
          </a:p>
        </p:txBody>
      </p:sp>
    </p:spTree>
    <p:extLst>
      <p:ext uri="{BB962C8B-B14F-4D97-AF65-F5344CB8AC3E}">
        <p14:creationId xmlns:p14="http://schemas.microsoft.com/office/powerpoint/2010/main" val="3119777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12F312D-B8B0-4E81-9DE0-81B962B20842}"/>
              </a:ext>
            </a:extLst>
          </p:cNvPr>
          <p:cNvSpPr>
            <a:spLocks noGrp="1"/>
          </p:cNvSpPr>
          <p:nvPr>
            <p:ph type="title"/>
          </p:nvPr>
        </p:nvSpPr>
        <p:spPr>
          <a:xfrm>
            <a:off x="1803862" y="365126"/>
            <a:ext cx="6711488" cy="802447"/>
          </a:xfrm>
        </p:spPr>
        <p:txBody>
          <a:bodyPr/>
          <a:lstStyle/>
          <a:p>
            <a:r>
              <a:rPr lang="en-US" dirty="0"/>
              <a:t>CPU cache</a:t>
            </a:r>
          </a:p>
        </p:txBody>
      </p:sp>
      <p:pic>
        <p:nvPicPr>
          <p:cNvPr id="11266" name="Picture 2" descr="CPU cache - Wikipedia">
            <a:extLst>
              <a:ext uri="{FF2B5EF4-FFF2-40B4-BE49-F238E27FC236}">
                <a16:creationId xmlns:a16="http://schemas.microsoft.com/office/drawing/2014/main" id="{BF74BF42-DE56-41CA-8AAF-E5FAB0569E8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64731" y="2514642"/>
            <a:ext cx="4464419" cy="2973303"/>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AA3BAFF-F2B9-46E9-8088-E7E30F7354F5}"/>
              </a:ext>
            </a:extLst>
          </p:cNvPr>
          <p:cNvSpPr>
            <a:spLocks noGrp="1"/>
          </p:cNvSpPr>
          <p:nvPr>
            <p:ph sz="half" idx="2"/>
          </p:nvPr>
        </p:nvSpPr>
        <p:spPr>
          <a:xfrm>
            <a:off x="4629150" y="1825625"/>
            <a:ext cx="3886200" cy="4351338"/>
          </a:xfrm>
        </p:spPr>
        <p:txBody>
          <a:bodyPr>
            <a:normAutofit/>
          </a:bodyPr>
          <a:lstStyle/>
          <a:p>
            <a:r>
              <a:rPr lang="en-US" dirty="0"/>
              <a:t>The cache sizes typically range from 1 MB to 32 MB depending upon the speed and intended use of the processor</a:t>
            </a:r>
          </a:p>
          <a:p>
            <a:r>
              <a:rPr lang="en-US" b="0" i="0" dirty="0">
                <a:effectLst/>
              </a:rPr>
              <a:t>The Level 1 cache is closest to the CPU</a:t>
            </a:r>
          </a:p>
          <a:p>
            <a:r>
              <a:rPr lang="en-US" dirty="0"/>
              <a:t>There can be different types of cache such as an instruction cache or a data cache</a:t>
            </a:r>
          </a:p>
        </p:txBody>
      </p:sp>
      <p:sp>
        <p:nvSpPr>
          <p:cNvPr id="5" name="Slide Number Placeholder 4">
            <a:extLst>
              <a:ext uri="{FF2B5EF4-FFF2-40B4-BE49-F238E27FC236}">
                <a16:creationId xmlns:a16="http://schemas.microsoft.com/office/drawing/2014/main" id="{7B6D1F39-7BF5-4270-8657-3C386EA2D475}"/>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40</a:t>
            </a:fld>
            <a:endParaRPr lang="en-US" dirty="0"/>
          </a:p>
        </p:txBody>
      </p:sp>
    </p:spTree>
    <p:extLst>
      <p:ext uri="{BB962C8B-B14F-4D97-AF65-F5344CB8AC3E}">
        <p14:creationId xmlns:p14="http://schemas.microsoft.com/office/powerpoint/2010/main" val="1642326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3BB3-92BC-4A7A-862F-14DD1BC950C5}"/>
              </a:ext>
            </a:extLst>
          </p:cNvPr>
          <p:cNvSpPr>
            <a:spLocks noGrp="1"/>
          </p:cNvSpPr>
          <p:nvPr>
            <p:ph type="title"/>
          </p:nvPr>
        </p:nvSpPr>
        <p:spPr/>
        <p:txBody>
          <a:bodyPr/>
          <a:lstStyle/>
          <a:p>
            <a:r>
              <a:rPr lang="en-US" dirty="0"/>
              <a:t>CPU Communication </a:t>
            </a:r>
          </a:p>
        </p:txBody>
      </p:sp>
      <p:sp>
        <p:nvSpPr>
          <p:cNvPr id="3" name="Content Placeholder 2">
            <a:extLst>
              <a:ext uri="{FF2B5EF4-FFF2-40B4-BE49-F238E27FC236}">
                <a16:creationId xmlns:a16="http://schemas.microsoft.com/office/drawing/2014/main" id="{A577668E-20D3-4007-B1AE-C99D0E8F1BD4}"/>
              </a:ext>
            </a:extLst>
          </p:cNvPr>
          <p:cNvSpPr>
            <a:spLocks noGrp="1"/>
          </p:cNvSpPr>
          <p:nvPr>
            <p:ph sz="half" idx="1"/>
          </p:nvPr>
        </p:nvSpPr>
        <p:spPr>
          <a:xfrm>
            <a:off x="628649" y="1825625"/>
            <a:ext cx="7886701" cy="2277143"/>
          </a:xfrm>
        </p:spPr>
        <p:txBody>
          <a:bodyPr>
            <a:normAutofit/>
          </a:bodyPr>
          <a:lstStyle/>
          <a:p>
            <a:r>
              <a:rPr lang="en-US" dirty="0"/>
              <a:t>The memory management unit (MMU) manages the data flow between the main memory (RAM) and the CPU</a:t>
            </a:r>
          </a:p>
          <a:p>
            <a:r>
              <a:rPr lang="en-US" dirty="0"/>
              <a:t>It also provides memory protection required in multitasking environments and conversion between virtual memory addresses and physical addresses.</a:t>
            </a:r>
          </a:p>
        </p:txBody>
      </p:sp>
      <p:sp>
        <p:nvSpPr>
          <p:cNvPr id="5" name="Slide Number Placeholder 4">
            <a:extLst>
              <a:ext uri="{FF2B5EF4-FFF2-40B4-BE49-F238E27FC236}">
                <a16:creationId xmlns:a16="http://schemas.microsoft.com/office/drawing/2014/main" id="{4B46D258-C7E4-4DA1-9B47-6BAE2811C00B}"/>
              </a:ext>
            </a:extLst>
          </p:cNvPr>
          <p:cNvSpPr>
            <a:spLocks noGrp="1"/>
          </p:cNvSpPr>
          <p:nvPr>
            <p:ph type="sldNum" sz="quarter" idx="12"/>
          </p:nvPr>
        </p:nvSpPr>
        <p:spPr/>
        <p:txBody>
          <a:bodyPr/>
          <a:lstStyle/>
          <a:p>
            <a:fld id="{4EC93DFA-70F6-4220-86AB-AD3183C08C91}" type="slidenum">
              <a:rPr lang="en-US" smtClean="0"/>
              <a:t>41</a:t>
            </a:fld>
            <a:endParaRPr lang="en-US" dirty="0"/>
          </a:p>
        </p:txBody>
      </p:sp>
      <p:pic>
        <p:nvPicPr>
          <p:cNvPr id="14338" name="Picture 2" descr="ARM CPU, Cache Memory, MMU, Memory Controller">
            <a:extLst>
              <a:ext uri="{FF2B5EF4-FFF2-40B4-BE49-F238E27FC236}">
                <a16:creationId xmlns:a16="http://schemas.microsoft.com/office/drawing/2014/main" id="{2A10D796-70C3-4A86-8FEA-BACD002A8CC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10353" y="4102768"/>
            <a:ext cx="5523291" cy="225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369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5F7E-472B-4EE2-A2E6-412646F3DFE0}"/>
              </a:ext>
            </a:extLst>
          </p:cNvPr>
          <p:cNvSpPr>
            <a:spLocks noGrp="1"/>
          </p:cNvSpPr>
          <p:nvPr>
            <p:ph type="title"/>
          </p:nvPr>
        </p:nvSpPr>
        <p:spPr/>
        <p:txBody>
          <a:bodyPr/>
          <a:lstStyle/>
          <a:p>
            <a:r>
              <a:rPr lang="en-US" dirty="0"/>
              <a:t>CPU Clock and control</a:t>
            </a:r>
          </a:p>
        </p:txBody>
      </p:sp>
      <p:sp>
        <p:nvSpPr>
          <p:cNvPr id="3" name="Content Placeholder 2">
            <a:extLst>
              <a:ext uri="{FF2B5EF4-FFF2-40B4-BE49-F238E27FC236}">
                <a16:creationId xmlns:a16="http://schemas.microsoft.com/office/drawing/2014/main" id="{20CB806A-765A-4F64-9C4F-24C67619807D}"/>
              </a:ext>
            </a:extLst>
          </p:cNvPr>
          <p:cNvSpPr>
            <a:spLocks noGrp="1"/>
          </p:cNvSpPr>
          <p:nvPr>
            <p:ph sz="half" idx="1"/>
          </p:nvPr>
        </p:nvSpPr>
        <p:spPr>
          <a:xfrm>
            <a:off x="541421" y="1825625"/>
            <a:ext cx="3973429" cy="4370638"/>
          </a:xfrm>
        </p:spPr>
        <p:txBody>
          <a:bodyPr>
            <a:normAutofit/>
          </a:bodyPr>
          <a:lstStyle/>
          <a:p>
            <a:r>
              <a:rPr lang="en-US" dirty="0"/>
              <a:t>The CPU components must be synchronized to work together smoothly</a:t>
            </a:r>
          </a:p>
          <a:p>
            <a:r>
              <a:rPr lang="en-US" b="0" i="0" dirty="0">
                <a:solidFill>
                  <a:srgbClr val="141414"/>
                </a:solidFill>
                <a:effectLst/>
              </a:rPr>
              <a:t>The control unit performs synchronization  at a rate determined by the clock speed and is responsible for directing the operations of the other units by using timing signals that extend throughout the CPU</a:t>
            </a:r>
            <a:endParaRPr lang="en-US" dirty="0"/>
          </a:p>
        </p:txBody>
      </p:sp>
      <p:sp>
        <p:nvSpPr>
          <p:cNvPr id="5" name="Slide Number Placeholder 4">
            <a:extLst>
              <a:ext uri="{FF2B5EF4-FFF2-40B4-BE49-F238E27FC236}">
                <a16:creationId xmlns:a16="http://schemas.microsoft.com/office/drawing/2014/main" id="{59989F7F-4DF3-413D-A77E-5DDB23F20C80}"/>
              </a:ext>
            </a:extLst>
          </p:cNvPr>
          <p:cNvSpPr>
            <a:spLocks noGrp="1"/>
          </p:cNvSpPr>
          <p:nvPr>
            <p:ph type="sldNum" sz="quarter" idx="12"/>
          </p:nvPr>
        </p:nvSpPr>
        <p:spPr/>
        <p:txBody>
          <a:bodyPr/>
          <a:lstStyle/>
          <a:p>
            <a:fld id="{4EC93DFA-70F6-4220-86AB-AD3183C08C91}" type="slidenum">
              <a:rPr lang="en-US" smtClean="0"/>
              <a:t>42</a:t>
            </a:fld>
            <a:endParaRPr lang="en-US" dirty="0"/>
          </a:p>
        </p:txBody>
      </p:sp>
      <p:pic>
        <p:nvPicPr>
          <p:cNvPr id="7" name="Picture 2" descr="Chapter 1 computer abstractions and technology">
            <a:extLst>
              <a:ext uri="{FF2B5EF4-FFF2-40B4-BE49-F238E27FC236}">
                <a16:creationId xmlns:a16="http://schemas.microsoft.com/office/drawing/2014/main" id="{C630E600-28C2-4F8A-A4CE-12C6F37C1BE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14850" y="2304637"/>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43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6C75F-4367-47DA-BA38-E8A4A6C6587A}"/>
              </a:ext>
            </a:extLst>
          </p:cNvPr>
          <p:cNvSpPr>
            <a:spLocks noGrp="1"/>
          </p:cNvSpPr>
          <p:nvPr>
            <p:ph type="title"/>
          </p:nvPr>
        </p:nvSpPr>
        <p:spPr>
          <a:xfrm>
            <a:off x="1803862" y="365126"/>
            <a:ext cx="6711488" cy="802447"/>
          </a:xfrm>
        </p:spPr>
        <p:txBody>
          <a:bodyPr anchor="ctr">
            <a:normAutofit/>
          </a:bodyPr>
          <a:lstStyle/>
          <a:p>
            <a:r>
              <a:rPr lang="en-US" dirty="0"/>
              <a:t>CPU Cycle</a:t>
            </a:r>
          </a:p>
        </p:txBody>
      </p:sp>
      <p:pic>
        <p:nvPicPr>
          <p:cNvPr id="10244" name="Picture 4">
            <a:extLst>
              <a:ext uri="{FF2B5EF4-FFF2-40B4-BE49-F238E27FC236}">
                <a16:creationId xmlns:a16="http://schemas.microsoft.com/office/drawing/2014/main" id="{9EFCACED-71FA-482A-AF41-A4D73D2BC47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28650" y="2441956"/>
            <a:ext cx="3886200" cy="311867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8D487CC-6293-4B30-856A-E4D8F520F4A2}"/>
              </a:ext>
            </a:extLst>
          </p:cNvPr>
          <p:cNvSpPr>
            <a:spLocks noGrp="1"/>
          </p:cNvSpPr>
          <p:nvPr>
            <p:ph sz="half" idx="2"/>
          </p:nvPr>
        </p:nvSpPr>
        <p:spPr>
          <a:xfrm>
            <a:off x="4629150" y="1825625"/>
            <a:ext cx="3886200" cy="4351338"/>
          </a:xfrm>
        </p:spPr>
        <p:txBody>
          <a:bodyPr>
            <a:normAutofit/>
          </a:bodyPr>
          <a:lstStyle/>
          <a:p>
            <a:r>
              <a:rPr lang="en-US" sz="2000"/>
              <a:t>CPUs work on a cycle that is managed by the control unit and synchronized by the CPU clock</a:t>
            </a:r>
          </a:p>
          <a:p>
            <a:r>
              <a:rPr lang="en-US" sz="2000"/>
              <a:t>This cycle is called the CPU instruction cycle, and it consists of a series of fetch/decode/execute components.</a:t>
            </a:r>
          </a:p>
          <a:p>
            <a:r>
              <a:rPr lang="en-US" sz="2000"/>
              <a:t>The instruction, which may contain static data or pointers to variable data, is fetched and placed into the instruction register</a:t>
            </a:r>
          </a:p>
        </p:txBody>
      </p:sp>
      <p:sp>
        <p:nvSpPr>
          <p:cNvPr id="5" name="Slide Number Placeholder 4">
            <a:extLst>
              <a:ext uri="{FF2B5EF4-FFF2-40B4-BE49-F238E27FC236}">
                <a16:creationId xmlns:a16="http://schemas.microsoft.com/office/drawing/2014/main" id="{7DAAB97D-331D-4F46-99CF-C5CE8C02823D}"/>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43</a:t>
            </a:fld>
            <a:endParaRPr lang="en-US"/>
          </a:p>
        </p:txBody>
      </p:sp>
    </p:spTree>
    <p:extLst>
      <p:ext uri="{BB962C8B-B14F-4D97-AF65-F5344CB8AC3E}">
        <p14:creationId xmlns:p14="http://schemas.microsoft.com/office/powerpoint/2010/main" val="3147972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06D7-44CC-4A03-96D6-28165207CAE1}"/>
              </a:ext>
            </a:extLst>
          </p:cNvPr>
          <p:cNvSpPr>
            <a:spLocks noGrp="1"/>
          </p:cNvSpPr>
          <p:nvPr>
            <p:ph type="title"/>
          </p:nvPr>
        </p:nvSpPr>
        <p:spPr/>
        <p:txBody>
          <a:bodyPr/>
          <a:lstStyle/>
          <a:p>
            <a:r>
              <a:rPr lang="en-US" dirty="0"/>
              <a:t>CPU Cycle</a:t>
            </a:r>
          </a:p>
        </p:txBody>
      </p:sp>
      <p:sp>
        <p:nvSpPr>
          <p:cNvPr id="3" name="Content Placeholder 2">
            <a:extLst>
              <a:ext uri="{FF2B5EF4-FFF2-40B4-BE49-F238E27FC236}">
                <a16:creationId xmlns:a16="http://schemas.microsoft.com/office/drawing/2014/main" id="{82247D35-5D4A-4913-BFE7-73436CB5D705}"/>
              </a:ext>
            </a:extLst>
          </p:cNvPr>
          <p:cNvSpPr>
            <a:spLocks noGrp="1"/>
          </p:cNvSpPr>
          <p:nvPr>
            <p:ph sz="half" idx="1"/>
          </p:nvPr>
        </p:nvSpPr>
        <p:spPr>
          <a:xfrm>
            <a:off x="628650" y="1825625"/>
            <a:ext cx="7886700" cy="2433554"/>
          </a:xfrm>
        </p:spPr>
        <p:txBody>
          <a:bodyPr>
            <a:normAutofit/>
          </a:bodyPr>
          <a:lstStyle/>
          <a:p>
            <a:r>
              <a:rPr lang="en-US" dirty="0"/>
              <a:t>The instruction is decoded, and any data is placed into the A and B data registers</a:t>
            </a:r>
          </a:p>
          <a:p>
            <a:r>
              <a:rPr lang="en-US" dirty="0"/>
              <a:t>The instruction is executed using the A and B registers, with the result put into the accumulator</a:t>
            </a:r>
          </a:p>
          <a:p>
            <a:r>
              <a:rPr lang="en-US" dirty="0"/>
              <a:t>The CPU then increases the instruction pointer's value by the length of the previous one and begins again</a:t>
            </a:r>
          </a:p>
        </p:txBody>
      </p:sp>
      <p:sp>
        <p:nvSpPr>
          <p:cNvPr id="5" name="Slide Number Placeholder 4">
            <a:extLst>
              <a:ext uri="{FF2B5EF4-FFF2-40B4-BE49-F238E27FC236}">
                <a16:creationId xmlns:a16="http://schemas.microsoft.com/office/drawing/2014/main" id="{03F89E8D-DCFD-4229-B9A2-C73698411893}"/>
              </a:ext>
            </a:extLst>
          </p:cNvPr>
          <p:cNvSpPr>
            <a:spLocks noGrp="1"/>
          </p:cNvSpPr>
          <p:nvPr>
            <p:ph type="sldNum" sz="quarter" idx="12"/>
          </p:nvPr>
        </p:nvSpPr>
        <p:spPr/>
        <p:txBody>
          <a:bodyPr/>
          <a:lstStyle/>
          <a:p>
            <a:fld id="{4EC93DFA-70F6-4220-86AB-AD3183C08C91}" type="slidenum">
              <a:rPr lang="en-US" smtClean="0"/>
              <a:t>44</a:t>
            </a:fld>
            <a:endParaRPr lang="en-US" dirty="0"/>
          </a:p>
        </p:txBody>
      </p:sp>
      <p:pic>
        <p:nvPicPr>
          <p:cNvPr id="5122" name="Picture 2" descr="The basic CPU instruction cycle">
            <a:extLst>
              <a:ext uri="{FF2B5EF4-FFF2-40B4-BE49-F238E27FC236}">
                <a16:creationId xmlns:a16="http://schemas.microsoft.com/office/drawing/2014/main" id="{C4FF71B7-B59B-4A5A-8370-C6B579B1F4A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4050" y="4568139"/>
            <a:ext cx="8195900" cy="558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600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75FC6-DFBA-4048-8888-F06121789002}"/>
              </a:ext>
            </a:extLst>
          </p:cNvPr>
          <p:cNvSpPr>
            <a:spLocks noGrp="1"/>
          </p:cNvSpPr>
          <p:nvPr>
            <p:ph type="title"/>
          </p:nvPr>
        </p:nvSpPr>
        <p:spPr>
          <a:xfrm>
            <a:off x="1803861" y="365126"/>
            <a:ext cx="7147633" cy="802447"/>
          </a:xfrm>
        </p:spPr>
        <p:txBody>
          <a:bodyPr>
            <a:normAutofit fontScale="90000"/>
          </a:bodyPr>
          <a:lstStyle/>
          <a:p>
            <a:r>
              <a:rPr lang="en-US" dirty="0"/>
              <a:t>Supercharging the instruction cycle</a:t>
            </a:r>
          </a:p>
        </p:txBody>
      </p:sp>
      <p:sp>
        <p:nvSpPr>
          <p:cNvPr id="3" name="Content Placeholder 2">
            <a:extLst>
              <a:ext uri="{FF2B5EF4-FFF2-40B4-BE49-F238E27FC236}">
                <a16:creationId xmlns:a16="http://schemas.microsoft.com/office/drawing/2014/main" id="{64E15FED-CABC-4269-B34E-68824EBF0A1D}"/>
              </a:ext>
            </a:extLst>
          </p:cNvPr>
          <p:cNvSpPr>
            <a:spLocks noGrp="1"/>
          </p:cNvSpPr>
          <p:nvPr>
            <p:ph sz="half" idx="1"/>
          </p:nvPr>
        </p:nvSpPr>
        <p:spPr>
          <a:xfrm>
            <a:off x="628650" y="1825625"/>
            <a:ext cx="7886700" cy="2722312"/>
          </a:xfrm>
        </p:spPr>
        <p:txBody>
          <a:bodyPr>
            <a:normAutofit lnSpcReduction="10000"/>
          </a:bodyPr>
          <a:lstStyle/>
          <a:p>
            <a:r>
              <a:rPr lang="en-US" dirty="0"/>
              <a:t>One of the first strategies for improving CPU performance was overlapping the portions of the CPU instruction cycle to utilize the various parts of the CPU more fully</a:t>
            </a:r>
          </a:p>
          <a:p>
            <a:r>
              <a:rPr lang="en-US" dirty="0"/>
              <a:t>This design looks nice and smooth, but factors such as waiting for I/O can disrupt the flow</a:t>
            </a:r>
          </a:p>
          <a:p>
            <a:r>
              <a:rPr lang="en-US" dirty="0"/>
              <a:t>Certain instructions also take more CPU cycles to complete than others</a:t>
            </a:r>
          </a:p>
        </p:txBody>
      </p:sp>
      <p:sp>
        <p:nvSpPr>
          <p:cNvPr id="5" name="Slide Number Placeholder 4">
            <a:extLst>
              <a:ext uri="{FF2B5EF4-FFF2-40B4-BE49-F238E27FC236}">
                <a16:creationId xmlns:a16="http://schemas.microsoft.com/office/drawing/2014/main" id="{FCA643EE-C5AB-47CC-B1B3-97E26BECFC20}"/>
              </a:ext>
            </a:extLst>
          </p:cNvPr>
          <p:cNvSpPr>
            <a:spLocks noGrp="1"/>
          </p:cNvSpPr>
          <p:nvPr>
            <p:ph type="sldNum" sz="quarter" idx="12"/>
          </p:nvPr>
        </p:nvSpPr>
        <p:spPr/>
        <p:txBody>
          <a:bodyPr/>
          <a:lstStyle/>
          <a:p>
            <a:fld id="{4EC93DFA-70F6-4220-86AB-AD3183C08C91}" type="slidenum">
              <a:rPr lang="en-US" smtClean="0"/>
              <a:t>45</a:t>
            </a:fld>
            <a:endParaRPr lang="en-US" dirty="0"/>
          </a:p>
        </p:txBody>
      </p:sp>
      <p:pic>
        <p:nvPicPr>
          <p:cNvPr id="6146" name="Picture 2" descr="The CPU instruction cycle with overlap">
            <a:extLst>
              <a:ext uri="{FF2B5EF4-FFF2-40B4-BE49-F238E27FC236}">
                <a16:creationId xmlns:a16="http://schemas.microsoft.com/office/drawing/2014/main" id="{5749DCF5-9BE5-4087-96A9-D0593BFCCF1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1380" y="4940792"/>
            <a:ext cx="8141240" cy="449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242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88BAB-89C4-4015-AF08-B9A9C37ECECE}"/>
              </a:ext>
            </a:extLst>
          </p:cNvPr>
          <p:cNvSpPr>
            <a:spLocks noGrp="1"/>
          </p:cNvSpPr>
          <p:nvPr>
            <p:ph type="title"/>
          </p:nvPr>
        </p:nvSpPr>
        <p:spPr/>
        <p:txBody>
          <a:bodyPr/>
          <a:lstStyle/>
          <a:p>
            <a:r>
              <a:rPr lang="en-US" dirty="0"/>
              <a:t>CPU hyperthreading</a:t>
            </a:r>
          </a:p>
        </p:txBody>
      </p:sp>
      <p:sp>
        <p:nvSpPr>
          <p:cNvPr id="3" name="Content Placeholder 2">
            <a:extLst>
              <a:ext uri="{FF2B5EF4-FFF2-40B4-BE49-F238E27FC236}">
                <a16:creationId xmlns:a16="http://schemas.microsoft.com/office/drawing/2014/main" id="{BBF79DA5-AD34-4E2F-997C-BBA10C6CE982}"/>
              </a:ext>
            </a:extLst>
          </p:cNvPr>
          <p:cNvSpPr>
            <a:spLocks noGrp="1"/>
          </p:cNvSpPr>
          <p:nvPr>
            <p:ph sz="half" idx="1"/>
          </p:nvPr>
        </p:nvSpPr>
        <p:spPr/>
        <p:txBody>
          <a:bodyPr>
            <a:normAutofit lnSpcReduction="10000"/>
          </a:bodyPr>
          <a:lstStyle/>
          <a:p>
            <a:r>
              <a:rPr lang="en-US" dirty="0"/>
              <a:t>Another strategy to improve CPU performance is hyperthreading. Hyperthreading makes a single processor core work like two CPUs by providing two data and instruction streams.</a:t>
            </a:r>
          </a:p>
          <a:p>
            <a:r>
              <a:rPr lang="en-US" dirty="0"/>
              <a:t>Adding a second instruction pointer and instruction register to our hypothetical CPU</a:t>
            </a:r>
          </a:p>
        </p:txBody>
      </p:sp>
      <p:sp>
        <p:nvSpPr>
          <p:cNvPr id="5" name="Slide Number Placeholder 4">
            <a:extLst>
              <a:ext uri="{FF2B5EF4-FFF2-40B4-BE49-F238E27FC236}">
                <a16:creationId xmlns:a16="http://schemas.microsoft.com/office/drawing/2014/main" id="{DD41812E-0179-4AA4-9251-3125E5BA8805}"/>
              </a:ext>
            </a:extLst>
          </p:cNvPr>
          <p:cNvSpPr>
            <a:spLocks noGrp="1"/>
          </p:cNvSpPr>
          <p:nvPr>
            <p:ph type="sldNum" sz="quarter" idx="12"/>
          </p:nvPr>
        </p:nvSpPr>
        <p:spPr/>
        <p:txBody>
          <a:bodyPr/>
          <a:lstStyle/>
          <a:p>
            <a:fld id="{4EC93DFA-70F6-4220-86AB-AD3183C08C91}" type="slidenum">
              <a:rPr lang="en-US" smtClean="0"/>
              <a:t>46</a:t>
            </a:fld>
            <a:endParaRPr lang="en-US" dirty="0"/>
          </a:p>
        </p:txBody>
      </p:sp>
      <p:pic>
        <p:nvPicPr>
          <p:cNvPr id="7170" name="Picture 2" descr="A conceptual diagram of a CPU with hyperthreading">
            <a:extLst>
              <a:ext uri="{FF2B5EF4-FFF2-40B4-BE49-F238E27FC236}">
                <a16:creationId xmlns:a16="http://schemas.microsoft.com/office/drawing/2014/main" id="{953AAEC0-E081-4369-9B74-9D8B691D93F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27498" y="1825625"/>
            <a:ext cx="36895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92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B745-7844-4706-80EF-BC77CD919AC9}"/>
              </a:ext>
            </a:extLst>
          </p:cNvPr>
          <p:cNvSpPr>
            <a:spLocks noGrp="1"/>
          </p:cNvSpPr>
          <p:nvPr>
            <p:ph type="title"/>
          </p:nvPr>
        </p:nvSpPr>
        <p:spPr/>
        <p:txBody>
          <a:bodyPr/>
          <a:lstStyle/>
          <a:p>
            <a:r>
              <a:rPr lang="en-US" dirty="0"/>
              <a:t>Graphics card</a:t>
            </a:r>
          </a:p>
        </p:txBody>
      </p:sp>
      <p:sp>
        <p:nvSpPr>
          <p:cNvPr id="3" name="Content Placeholder 2">
            <a:extLst>
              <a:ext uri="{FF2B5EF4-FFF2-40B4-BE49-F238E27FC236}">
                <a16:creationId xmlns:a16="http://schemas.microsoft.com/office/drawing/2014/main" id="{F1ECDFAA-E4AA-4C83-B847-58F9FF487AD8}"/>
              </a:ext>
            </a:extLst>
          </p:cNvPr>
          <p:cNvSpPr>
            <a:spLocks noGrp="1"/>
          </p:cNvSpPr>
          <p:nvPr>
            <p:ph sz="half" idx="1"/>
          </p:nvPr>
        </p:nvSpPr>
        <p:spPr>
          <a:xfrm>
            <a:off x="628650" y="1825625"/>
            <a:ext cx="8058150" cy="2529807"/>
          </a:xfrm>
        </p:spPr>
        <p:txBody>
          <a:bodyPr>
            <a:normAutofit lnSpcReduction="10000"/>
          </a:bodyPr>
          <a:lstStyle/>
          <a:p>
            <a:r>
              <a:rPr lang="en-US" dirty="0"/>
              <a:t>There are two types of graphic processors including integrated graphics and dedicated graphics</a:t>
            </a:r>
          </a:p>
          <a:p>
            <a:r>
              <a:rPr lang="en-US" dirty="0"/>
              <a:t>The graphics card is installed in an expansion slot on the motherboard typically the PCIe slot</a:t>
            </a:r>
          </a:p>
          <a:p>
            <a:r>
              <a:rPr lang="en-US" dirty="0"/>
              <a:t>The four main components to a graphics card include a motherboard, graphics processor(GPU), video memory (VRAM), and a connection to a monitor</a:t>
            </a:r>
          </a:p>
          <a:p>
            <a:endParaRPr lang="en-US" dirty="0"/>
          </a:p>
        </p:txBody>
      </p:sp>
      <p:sp>
        <p:nvSpPr>
          <p:cNvPr id="5" name="Slide Number Placeholder 4">
            <a:extLst>
              <a:ext uri="{FF2B5EF4-FFF2-40B4-BE49-F238E27FC236}">
                <a16:creationId xmlns:a16="http://schemas.microsoft.com/office/drawing/2014/main" id="{16955F7C-88BD-4449-876E-F0E06F7785A9}"/>
              </a:ext>
            </a:extLst>
          </p:cNvPr>
          <p:cNvSpPr>
            <a:spLocks noGrp="1"/>
          </p:cNvSpPr>
          <p:nvPr>
            <p:ph type="sldNum" sz="quarter" idx="12"/>
          </p:nvPr>
        </p:nvSpPr>
        <p:spPr/>
        <p:txBody>
          <a:bodyPr/>
          <a:lstStyle/>
          <a:p>
            <a:fld id="{4EC93DFA-70F6-4220-86AB-AD3183C08C91}" type="slidenum">
              <a:rPr lang="en-US" smtClean="0"/>
              <a:t>47</a:t>
            </a:fld>
            <a:endParaRPr lang="en-US" dirty="0"/>
          </a:p>
        </p:txBody>
      </p:sp>
      <p:pic>
        <p:nvPicPr>
          <p:cNvPr id="8194" name="Picture 2" descr="Dedicated GPU vs. Integrated Graphics: Which is Better?">
            <a:extLst>
              <a:ext uri="{FF2B5EF4-FFF2-40B4-BE49-F238E27FC236}">
                <a16:creationId xmlns:a16="http://schemas.microsoft.com/office/drawing/2014/main" id="{5E51A587-DA36-486B-A3EA-96FC435155F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172177" y="4287171"/>
            <a:ext cx="4799646" cy="213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110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B745-7844-4706-80EF-BC77CD919AC9}"/>
              </a:ext>
            </a:extLst>
          </p:cNvPr>
          <p:cNvSpPr>
            <a:spLocks noGrp="1"/>
          </p:cNvSpPr>
          <p:nvPr>
            <p:ph type="title"/>
          </p:nvPr>
        </p:nvSpPr>
        <p:spPr>
          <a:xfrm>
            <a:off x="1803862" y="365126"/>
            <a:ext cx="6711488" cy="802447"/>
          </a:xfrm>
        </p:spPr>
        <p:txBody>
          <a:bodyPr anchor="ctr">
            <a:normAutofit/>
          </a:bodyPr>
          <a:lstStyle/>
          <a:p>
            <a:r>
              <a:rPr lang="en-US" dirty="0"/>
              <a:t>Graphics card</a:t>
            </a:r>
          </a:p>
        </p:txBody>
      </p:sp>
      <p:pic>
        <p:nvPicPr>
          <p:cNvPr id="9218" name="Picture 2" descr="What is the ram and vram of a graphics card? Example is Nvidia 860m  gtx..thanks. - Quora">
            <a:extLst>
              <a:ext uri="{FF2B5EF4-FFF2-40B4-BE49-F238E27FC236}">
                <a16:creationId xmlns:a16="http://schemas.microsoft.com/office/drawing/2014/main" id="{0E679521-380D-4192-9F56-FF4FC4A5BAB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28650" y="2574243"/>
            <a:ext cx="3886200" cy="2613469"/>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1ECDFAA-E4AA-4C83-B847-58F9FF487AD8}"/>
              </a:ext>
            </a:extLst>
          </p:cNvPr>
          <p:cNvSpPr>
            <a:spLocks noGrp="1"/>
          </p:cNvSpPr>
          <p:nvPr>
            <p:ph sz="half" idx="2"/>
          </p:nvPr>
        </p:nvSpPr>
        <p:spPr>
          <a:xfrm>
            <a:off x="4629150" y="1825625"/>
            <a:ext cx="3886200" cy="4351338"/>
          </a:xfrm>
        </p:spPr>
        <p:txBody>
          <a:bodyPr>
            <a:normAutofit/>
          </a:bodyPr>
          <a:lstStyle/>
          <a:p>
            <a:r>
              <a:rPr lang="en-US" sz="1700" dirty="0"/>
              <a:t>Like a motherboard, a graphics card is a printed circuit board that houses a processor and VRAM</a:t>
            </a:r>
          </a:p>
          <a:p>
            <a:r>
              <a:rPr lang="en-US" sz="1700" dirty="0"/>
              <a:t>The graphics card has its own dedicated BIOS</a:t>
            </a:r>
          </a:p>
          <a:p>
            <a:r>
              <a:rPr lang="en-US" sz="1700" dirty="0"/>
              <a:t>The graphics card’s GPU is designed  specifically for performing the complex mathematical and geometric calculations that are necessary for graphics rendering</a:t>
            </a:r>
          </a:p>
          <a:p>
            <a:r>
              <a:rPr lang="en-US" sz="1700" dirty="0"/>
              <a:t>The graphics cards responsibilities could be replaced with software, but this is inefficient and not as fast</a:t>
            </a:r>
          </a:p>
        </p:txBody>
      </p:sp>
      <p:sp>
        <p:nvSpPr>
          <p:cNvPr id="5" name="Slide Number Placeholder 4">
            <a:extLst>
              <a:ext uri="{FF2B5EF4-FFF2-40B4-BE49-F238E27FC236}">
                <a16:creationId xmlns:a16="http://schemas.microsoft.com/office/drawing/2014/main" id="{16955F7C-88BD-4449-876E-F0E06F7785A9}"/>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48</a:t>
            </a:fld>
            <a:endParaRPr lang="en-US" dirty="0"/>
          </a:p>
        </p:txBody>
      </p:sp>
    </p:spTree>
    <p:extLst>
      <p:ext uri="{BB962C8B-B14F-4D97-AF65-F5344CB8AC3E}">
        <p14:creationId xmlns:p14="http://schemas.microsoft.com/office/powerpoint/2010/main" val="3687114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90D95ED-071B-4548-824C-D166BC9CA6EF}"/>
              </a:ext>
            </a:extLst>
          </p:cNvPr>
          <p:cNvSpPr>
            <a:spLocks noGrp="1"/>
          </p:cNvSpPr>
          <p:nvPr>
            <p:ph type="title"/>
          </p:nvPr>
        </p:nvSpPr>
        <p:spPr>
          <a:xfrm>
            <a:off x="1803862" y="365126"/>
            <a:ext cx="6711488" cy="802447"/>
          </a:xfrm>
        </p:spPr>
        <p:txBody>
          <a:bodyPr/>
          <a:lstStyle/>
          <a:p>
            <a:r>
              <a:rPr lang="en-US" dirty="0"/>
              <a:t>Graphics card Processing</a:t>
            </a:r>
          </a:p>
        </p:txBody>
      </p:sp>
      <p:sp>
        <p:nvSpPr>
          <p:cNvPr id="3" name="Content Placeholder 2">
            <a:extLst>
              <a:ext uri="{FF2B5EF4-FFF2-40B4-BE49-F238E27FC236}">
                <a16:creationId xmlns:a16="http://schemas.microsoft.com/office/drawing/2014/main" id="{5E4AA44D-2D80-42C8-9E56-E371F16E7505}"/>
              </a:ext>
            </a:extLst>
          </p:cNvPr>
          <p:cNvSpPr>
            <a:spLocks noGrp="1"/>
          </p:cNvSpPr>
          <p:nvPr>
            <p:ph sz="half" idx="1"/>
          </p:nvPr>
        </p:nvSpPr>
        <p:spPr>
          <a:xfrm>
            <a:off x="628650" y="1825625"/>
            <a:ext cx="3886200" cy="4351338"/>
          </a:xfrm>
        </p:spPr>
        <p:txBody>
          <a:bodyPr>
            <a:normAutofit/>
          </a:bodyPr>
          <a:lstStyle/>
          <a:p>
            <a:r>
              <a:rPr lang="en-US" dirty="0"/>
              <a:t>To make a 3-D image, the graphics card first creates a wire frame out of straight lines from the binary data</a:t>
            </a:r>
          </a:p>
          <a:p>
            <a:r>
              <a:rPr lang="en-US" dirty="0"/>
              <a:t>The image is rasterized, and l</a:t>
            </a:r>
            <a:r>
              <a:rPr lang="en-US" b="0" i="0" dirty="0">
                <a:effectLst/>
              </a:rPr>
              <a:t>ighting, texture, and color are added</a:t>
            </a:r>
          </a:p>
          <a:p>
            <a:r>
              <a:rPr lang="en-US" dirty="0"/>
              <a:t>For some processes, the graphics card may need to do this process 60 to 120 times a second</a:t>
            </a:r>
          </a:p>
          <a:p>
            <a:endParaRPr lang="en-US" dirty="0"/>
          </a:p>
        </p:txBody>
      </p:sp>
      <p:pic>
        <p:nvPicPr>
          <p:cNvPr id="8" name="Picture 2" descr="Video Graphics GPU Cards Vector Mesh Wire Frame Model And Triangle Mosaic  Icon Stock Vector - Illustration of connecting, connection: 160065052">
            <a:extLst>
              <a:ext uri="{FF2B5EF4-FFF2-40B4-BE49-F238E27FC236}">
                <a16:creationId xmlns:a16="http://schemas.microsoft.com/office/drawing/2014/main" id="{7980E8E2-487B-469D-B91E-4F9CB6B56B7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0082" r="44370" b="12829"/>
          <a:stretch/>
        </p:blipFill>
        <p:spPr bwMode="auto">
          <a:xfrm>
            <a:off x="4629152" y="2104733"/>
            <a:ext cx="3886200" cy="379312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956454F-AECE-4F60-99E0-F3AE3F2F093E}"/>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49</a:t>
            </a:fld>
            <a:endParaRPr lang="en-US" dirty="0"/>
          </a:p>
        </p:txBody>
      </p:sp>
    </p:spTree>
    <p:extLst>
      <p:ext uri="{BB962C8B-B14F-4D97-AF65-F5344CB8AC3E}">
        <p14:creationId xmlns:p14="http://schemas.microsoft.com/office/powerpoint/2010/main" val="4005569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065F7-363E-44F8-B8FE-9CA547BA576E}"/>
              </a:ext>
            </a:extLst>
          </p:cNvPr>
          <p:cNvSpPr>
            <a:spLocks noGrp="1"/>
          </p:cNvSpPr>
          <p:nvPr>
            <p:ph type="title"/>
          </p:nvPr>
        </p:nvSpPr>
        <p:spPr/>
        <p:txBody>
          <a:bodyPr/>
          <a:lstStyle/>
          <a:p>
            <a:r>
              <a:rPr lang="en-US" dirty="0"/>
              <a:t>Power Supply</a:t>
            </a:r>
          </a:p>
        </p:txBody>
      </p:sp>
      <p:sp>
        <p:nvSpPr>
          <p:cNvPr id="3" name="Content Placeholder 2">
            <a:extLst>
              <a:ext uri="{FF2B5EF4-FFF2-40B4-BE49-F238E27FC236}">
                <a16:creationId xmlns:a16="http://schemas.microsoft.com/office/drawing/2014/main" id="{74D2018D-5B7A-4F72-A390-396EF14179E5}"/>
              </a:ext>
            </a:extLst>
          </p:cNvPr>
          <p:cNvSpPr>
            <a:spLocks noGrp="1"/>
          </p:cNvSpPr>
          <p:nvPr>
            <p:ph idx="1"/>
          </p:nvPr>
        </p:nvSpPr>
        <p:spPr>
          <a:xfrm>
            <a:off x="240632" y="1825625"/>
            <a:ext cx="5101390" cy="4351338"/>
          </a:xfrm>
        </p:spPr>
        <p:txBody>
          <a:bodyPr>
            <a:normAutofit lnSpcReduction="10000"/>
          </a:bodyPr>
          <a:lstStyle/>
          <a:p>
            <a:r>
              <a:rPr lang="en-US" dirty="0"/>
              <a:t>Why is it important?</a:t>
            </a:r>
          </a:p>
          <a:p>
            <a:pPr lvl="1"/>
            <a:r>
              <a:rPr lang="en-US" dirty="0"/>
              <a:t>Wall outlets in a common household use Alternating Current (AC) power. AC power is historically cheaper to generate and transport over long distances ( there are exceptions to this)</a:t>
            </a:r>
          </a:p>
          <a:p>
            <a:pPr lvl="1"/>
            <a:r>
              <a:rPr lang="en-US" dirty="0"/>
              <a:t>Computers work by storing ones and zeros in logic gates and for these logic gates to work a very stable input voltage is required</a:t>
            </a:r>
          </a:p>
          <a:p>
            <a:pPr lvl="1"/>
            <a:r>
              <a:rPr lang="en-US" dirty="0"/>
              <a:t>Wall outlets are 110 volts or 220 volt</a:t>
            </a:r>
          </a:p>
          <a:p>
            <a:pPr lvl="1"/>
            <a:r>
              <a:rPr lang="en-US" dirty="0"/>
              <a:t>Your computer needs Direct Current (DC) power as this can provide a constant voltage</a:t>
            </a:r>
          </a:p>
          <a:p>
            <a:pPr lvl="1"/>
            <a:endParaRPr lang="en-US" dirty="0"/>
          </a:p>
        </p:txBody>
      </p:sp>
      <p:sp>
        <p:nvSpPr>
          <p:cNvPr id="4" name="Slide Number Placeholder 3">
            <a:extLst>
              <a:ext uri="{FF2B5EF4-FFF2-40B4-BE49-F238E27FC236}">
                <a16:creationId xmlns:a16="http://schemas.microsoft.com/office/drawing/2014/main" id="{52093020-6215-400B-8256-2BCF6600382D}"/>
              </a:ext>
            </a:extLst>
          </p:cNvPr>
          <p:cNvSpPr>
            <a:spLocks noGrp="1"/>
          </p:cNvSpPr>
          <p:nvPr>
            <p:ph type="sldNum" sz="quarter" idx="12"/>
          </p:nvPr>
        </p:nvSpPr>
        <p:spPr/>
        <p:txBody>
          <a:bodyPr/>
          <a:lstStyle/>
          <a:p>
            <a:fld id="{4EC93DFA-70F6-4220-86AB-AD3183C08C91}" type="slidenum">
              <a:rPr lang="en-US" smtClean="0"/>
              <a:t>5</a:t>
            </a:fld>
            <a:endParaRPr lang="en-US" dirty="0"/>
          </a:p>
        </p:txBody>
      </p:sp>
      <p:pic>
        <p:nvPicPr>
          <p:cNvPr id="5" name="Picture 4">
            <a:extLst>
              <a:ext uri="{FF2B5EF4-FFF2-40B4-BE49-F238E27FC236}">
                <a16:creationId xmlns:a16="http://schemas.microsoft.com/office/drawing/2014/main" id="{90C07309-37D1-4AB0-B07E-221EBA18C583}"/>
              </a:ext>
            </a:extLst>
          </p:cNvPr>
          <p:cNvPicPr>
            <a:picLocks noChangeAspect="1"/>
          </p:cNvPicPr>
          <p:nvPr/>
        </p:nvPicPr>
        <p:blipFill rotWithShape="1">
          <a:blip r:embed="rId3"/>
          <a:srcRect l="24686" r="22514"/>
          <a:stretch/>
        </p:blipFill>
        <p:spPr>
          <a:xfrm>
            <a:off x="5885848" y="1825625"/>
            <a:ext cx="3017520" cy="4095750"/>
          </a:xfrm>
          <a:prstGeom prst="rect">
            <a:avLst/>
          </a:prstGeom>
        </p:spPr>
      </p:pic>
    </p:spTree>
    <p:extLst>
      <p:ext uri="{BB962C8B-B14F-4D97-AF65-F5344CB8AC3E}">
        <p14:creationId xmlns:p14="http://schemas.microsoft.com/office/powerpoint/2010/main" val="109004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6471-C8ED-4B8F-909E-8716873D9C24}"/>
              </a:ext>
            </a:extLst>
          </p:cNvPr>
          <p:cNvSpPr>
            <a:spLocks noGrp="1"/>
          </p:cNvSpPr>
          <p:nvPr>
            <p:ph type="title"/>
          </p:nvPr>
        </p:nvSpPr>
        <p:spPr/>
        <p:txBody>
          <a:bodyPr/>
          <a:lstStyle/>
          <a:p>
            <a:r>
              <a:rPr lang="en-US" dirty="0"/>
              <a:t>How Does the HDD store data</a:t>
            </a:r>
          </a:p>
        </p:txBody>
      </p:sp>
      <p:sp>
        <p:nvSpPr>
          <p:cNvPr id="3" name="Content Placeholder 2">
            <a:extLst>
              <a:ext uri="{FF2B5EF4-FFF2-40B4-BE49-F238E27FC236}">
                <a16:creationId xmlns:a16="http://schemas.microsoft.com/office/drawing/2014/main" id="{E49CFD40-EB58-4D18-A7A7-07E9B36ABBB6}"/>
              </a:ext>
            </a:extLst>
          </p:cNvPr>
          <p:cNvSpPr>
            <a:spLocks noGrp="1"/>
          </p:cNvSpPr>
          <p:nvPr>
            <p:ph sz="half" idx="1"/>
          </p:nvPr>
        </p:nvSpPr>
        <p:spPr/>
        <p:txBody>
          <a:bodyPr>
            <a:normAutofit fontScale="92500"/>
          </a:bodyPr>
          <a:lstStyle/>
          <a:p>
            <a:r>
              <a:rPr lang="en-US" dirty="0"/>
              <a:t>When you save a document, it gets written somewhere "non-volatile" that keeps its state even when the power is off. </a:t>
            </a:r>
          </a:p>
          <a:p>
            <a:r>
              <a:rPr lang="en-US" dirty="0"/>
              <a:t>The hard drive contains a spinning platter with a thin magnetic coating</a:t>
            </a:r>
          </a:p>
          <a:p>
            <a:r>
              <a:rPr lang="en-US" dirty="0"/>
              <a:t>A "head" moves over the platter, writing 0's and 1's as tiny areas of magnetic North or South on the platter</a:t>
            </a:r>
          </a:p>
        </p:txBody>
      </p:sp>
      <p:sp>
        <p:nvSpPr>
          <p:cNvPr id="5" name="Slide Number Placeholder 4">
            <a:extLst>
              <a:ext uri="{FF2B5EF4-FFF2-40B4-BE49-F238E27FC236}">
                <a16:creationId xmlns:a16="http://schemas.microsoft.com/office/drawing/2014/main" id="{F6480C04-008D-4B73-98FF-47E4B41562D2}"/>
              </a:ext>
            </a:extLst>
          </p:cNvPr>
          <p:cNvSpPr>
            <a:spLocks noGrp="1"/>
          </p:cNvSpPr>
          <p:nvPr>
            <p:ph type="sldNum" sz="quarter" idx="12"/>
          </p:nvPr>
        </p:nvSpPr>
        <p:spPr/>
        <p:txBody>
          <a:bodyPr/>
          <a:lstStyle/>
          <a:p>
            <a:fld id="{4EC93DFA-70F6-4220-86AB-AD3183C08C91}" type="slidenum">
              <a:rPr lang="en-US" smtClean="0"/>
              <a:t>50</a:t>
            </a:fld>
            <a:endParaRPr lang="en-US" dirty="0"/>
          </a:p>
        </p:txBody>
      </p:sp>
      <p:pic>
        <p:nvPicPr>
          <p:cNvPr id="6" name="Content Placeholder 5">
            <a:extLst>
              <a:ext uri="{FF2B5EF4-FFF2-40B4-BE49-F238E27FC236}">
                <a16:creationId xmlns:a16="http://schemas.microsoft.com/office/drawing/2014/main" id="{58A99B8C-1222-4427-9380-22DE4209B84B}"/>
              </a:ext>
            </a:extLst>
          </p:cNvPr>
          <p:cNvPicPr>
            <a:picLocks noGrp="1" noChangeAspect="1"/>
          </p:cNvPicPr>
          <p:nvPr>
            <p:ph sz="half" idx="2"/>
          </p:nvPr>
        </p:nvPicPr>
        <p:blipFill>
          <a:blip r:embed="rId3"/>
          <a:stretch>
            <a:fillRect/>
          </a:stretch>
        </p:blipFill>
        <p:spPr>
          <a:xfrm>
            <a:off x="4629150" y="2446814"/>
            <a:ext cx="3886200" cy="3108960"/>
          </a:xfrm>
          <a:prstGeom prst="rect">
            <a:avLst/>
          </a:prstGeom>
        </p:spPr>
      </p:pic>
    </p:spTree>
    <p:extLst>
      <p:ext uri="{BB962C8B-B14F-4D97-AF65-F5344CB8AC3E}">
        <p14:creationId xmlns:p14="http://schemas.microsoft.com/office/powerpoint/2010/main" val="519709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BCD4-8049-47D3-9BA1-9B986C6410A6}"/>
              </a:ext>
            </a:extLst>
          </p:cNvPr>
          <p:cNvSpPr>
            <a:spLocks noGrp="1"/>
          </p:cNvSpPr>
          <p:nvPr>
            <p:ph type="title"/>
          </p:nvPr>
        </p:nvSpPr>
        <p:spPr>
          <a:xfrm>
            <a:off x="1803862" y="365126"/>
            <a:ext cx="6711488" cy="802447"/>
          </a:xfrm>
        </p:spPr>
        <p:txBody>
          <a:bodyPr anchor="ctr">
            <a:normAutofit/>
          </a:bodyPr>
          <a:lstStyle/>
          <a:p>
            <a:r>
              <a:rPr lang="en-US" dirty="0"/>
              <a:t>How Does the HDD store data</a:t>
            </a:r>
          </a:p>
        </p:txBody>
      </p:sp>
      <p:pic>
        <p:nvPicPr>
          <p:cNvPr id="6146" name="Picture 2" descr="Definition of platter | PCMag">
            <a:extLst>
              <a:ext uri="{FF2B5EF4-FFF2-40B4-BE49-F238E27FC236}">
                <a16:creationId xmlns:a16="http://schemas.microsoft.com/office/drawing/2014/main" id="{78A778FD-0249-4B0A-9A40-A54D6CCD5204}"/>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r="25269" b="-2"/>
          <a:stretch/>
        </p:blipFill>
        <p:spPr bwMode="auto">
          <a:xfrm>
            <a:off x="628650" y="1825625"/>
            <a:ext cx="3886200" cy="435133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4D96549-359F-4E14-BBD5-DB094AF2D163}"/>
              </a:ext>
            </a:extLst>
          </p:cNvPr>
          <p:cNvSpPr>
            <a:spLocks noGrp="1"/>
          </p:cNvSpPr>
          <p:nvPr>
            <p:ph sz="half" idx="2"/>
          </p:nvPr>
        </p:nvSpPr>
        <p:spPr>
          <a:xfrm>
            <a:off x="4629150" y="1825625"/>
            <a:ext cx="3886200" cy="4351338"/>
          </a:xfrm>
        </p:spPr>
        <p:txBody>
          <a:bodyPr>
            <a:normAutofit/>
          </a:bodyPr>
          <a:lstStyle/>
          <a:p>
            <a:r>
              <a:rPr lang="en-US" dirty="0"/>
              <a:t>To read the data back, the head goes to the same spot, notices the North and South spots flying by, and so deduces the stored 0's and 1’s</a:t>
            </a:r>
          </a:p>
          <a:p>
            <a:r>
              <a:rPr lang="en-US" dirty="0"/>
              <a:t>A Modern hard drive can store well over a trillion 0/1 bits per platter, so the individual North/South spots are quite small</a:t>
            </a:r>
          </a:p>
        </p:txBody>
      </p:sp>
      <p:sp>
        <p:nvSpPr>
          <p:cNvPr id="5" name="Slide Number Placeholder 4">
            <a:extLst>
              <a:ext uri="{FF2B5EF4-FFF2-40B4-BE49-F238E27FC236}">
                <a16:creationId xmlns:a16="http://schemas.microsoft.com/office/drawing/2014/main" id="{EACB1E56-39F1-44EE-8B51-609EEE0D91DD}"/>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51</a:t>
            </a:fld>
            <a:endParaRPr lang="en-US" dirty="0"/>
          </a:p>
        </p:txBody>
      </p:sp>
    </p:spTree>
    <p:extLst>
      <p:ext uri="{BB962C8B-B14F-4D97-AF65-F5344CB8AC3E}">
        <p14:creationId xmlns:p14="http://schemas.microsoft.com/office/powerpoint/2010/main" val="1734518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A690-C1AC-40D7-8B34-32C1B38FAFC1}"/>
              </a:ext>
            </a:extLst>
          </p:cNvPr>
          <p:cNvSpPr>
            <a:spLocks noGrp="1"/>
          </p:cNvSpPr>
          <p:nvPr>
            <p:ph type="title"/>
          </p:nvPr>
        </p:nvSpPr>
        <p:spPr/>
        <p:txBody>
          <a:bodyPr/>
          <a:lstStyle/>
          <a:p>
            <a:r>
              <a:rPr lang="en-US" dirty="0"/>
              <a:t>How DOES the SSD Store data</a:t>
            </a:r>
          </a:p>
        </p:txBody>
      </p:sp>
      <p:sp>
        <p:nvSpPr>
          <p:cNvPr id="3" name="Content Placeholder 2">
            <a:extLst>
              <a:ext uri="{FF2B5EF4-FFF2-40B4-BE49-F238E27FC236}">
                <a16:creationId xmlns:a16="http://schemas.microsoft.com/office/drawing/2014/main" id="{35474EA6-C368-4A18-851A-F8782B00945D}"/>
              </a:ext>
            </a:extLst>
          </p:cNvPr>
          <p:cNvSpPr>
            <a:spLocks noGrp="1"/>
          </p:cNvSpPr>
          <p:nvPr>
            <p:ph sz="half" idx="1"/>
          </p:nvPr>
        </p:nvSpPr>
        <p:spPr>
          <a:xfrm>
            <a:off x="628650" y="1825625"/>
            <a:ext cx="7886700" cy="2553870"/>
          </a:xfrm>
        </p:spPr>
        <p:txBody>
          <a:bodyPr>
            <a:normAutofit fontScale="92500"/>
          </a:bodyPr>
          <a:lstStyle/>
          <a:p>
            <a:r>
              <a:rPr lang="en-US" dirty="0"/>
              <a:t>Solid State Drives (SSD) use flash which is similar to ram however flash memory does not lose data when there is no power</a:t>
            </a:r>
          </a:p>
          <a:p>
            <a:r>
              <a:rPr lang="en-US" dirty="0"/>
              <a:t>SSDs have no moving parts so they can run at much faster speed when compared to HDDs </a:t>
            </a:r>
          </a:p>
          <a:p>
            <a:r>
              <a:rPr lang="en-US" dirty="0"/>
              <a:t>SSDs use semiconductor chips to send and receive data. These chips are divided into pages which store the data</a:t>
            </a:r>
          </a:p>
        </p:txBody>
      </p:sp>
      <p:sp>
        <p:nvSpPr>
          <p:cNvPr id="5" name="Slide Number Placeholder 4">
            <a:extLst>
              <a:ext uri="{FF2B5EF4-FFF2-40B4-BE49-F238E27FC236}">
                <a16:creationId xmlns:a16="http://schemas.microsoft.com/office/drawing/2014/main" id="{71A36E6C-46FA-4AE9-B809-2A983E7DC279}"/>
              </a:ext>
            </a:extLst>
          </p:cNvPr>
          <p:cNvSpPr>
            <a:spLocks noGrp="1"/>
          </p:cNvSpPr>
          <p:nvPr>
            <p:ph type="sldNum" sz="quarter" idx="12"/>
          </p:nvPr>
        </p:nvSpPr>
        <p:spPr/>
        <p:txBody>
          <a:bodyPr/>
          <a:lstStyle/>
          <a:p>
            <a:fld id="{4EC93DFA-70F6-4220-86AB-AD3183C08C91}" type="slidenum">
              <a:rPr lang="en-US" smtClean="0"/>
              <a:t>52</a:t>
            </a:fld>
            <a:endParaRPr lang="en-US" dirty="0"/>
          </a:p>
        </p:txBody>
      </p:sp>
      <p:pic>
        <p:nvPicPr>
          <p:cNvPr id="5122" name="Picture 2" descr="What Is a Solid State Drive (SSD)?">
            <a:extLst>
              <a:ext uri="{FF2B5EF4-FFF2-40B4-BE49-F238E27FC236}">
                <a16:creationId xmlns:a16="http://schemas.microsoft.com/office/drawing/2014/main" id="{D15EFE46-D440-4FD3-8D8A-B31943627E5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686051" y="4379495"/>
            <a:ext cx="3886200" cy="2015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368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That’s It folks</a:t>
            </a:r>
          </a:p>
        </p:txBody>
      </p:sp>
      <p:sp>
        <p:nvSpPr>
          <p:cNvPr id="3" name="TextBox 2">
            <a:extLst>
              <a:ext uri="{FF2B5EF4-FFF2-40B4-BE49-F238E27FC236}">
                <a16:creationId xmlns:a16="http://schemas.microsoft.com/office/drawing/2014/main" id="{F5785564-5413-4F3E-BB47-3F4EFE268F2F}"/>
              </a:ext>
            </a:extLst>
          </p:cNvPr>
          <p:cNvSpPr txBox="1"/>
          <p:nvPr/>
        </p:nvSpPr>
        <p:spPr>
          <a:xfrm>
            <a:off x="6989669" y="6223451"/>
            <a:ext cx="530915" cy="338554"/>
          </a:xfrm>
          <a:prstGeom prst="rect">
            <a:avLst/>
          </a:prstGeom>
          <a:noFill/>
        </p:spPr>
        <p:txBody>
          <a:bodyPr wrap="none" rtlCol="0">
            <a:spAutoFit/>
          </a:bodyPr>
          <a:lstStyle/>
          <a:p>
            <a:r>
              <a:rPr lang="en-US" sz="800" b="1" dirty="0"/>
              <a:t>[Name]</a:t>
            </a:r>
          </a:p>
          <a:p>
            <a:r>
              <a:rPr lang="en-US" sz="800" b="1" dirty="0"/>
              <a:t>[Date]</a:t>
            </a:r>
          </a:p>
        </p:txBody>
      </p:sp>
    </p:spTree>
    <p:extLst>
      <p:ext uri="{BB962C8B-B14F-4D97-AF65-F5344CB8AC3E}">
        <p14:creationId xmlns:p14="http://schemas.microsoft.com/office/powerpoint/2010/main" val="246043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8024-55E6-4102-9682-BD312F9DB6A3}"/>
              </a:ext>
            </a:extLst>
          </p:cNvPr>
          <p:cNvSpPr>
            <a:spLocks noGrp="1"/>
          </p:cNvSpPr>
          <p:nvPr>
            <p:ph type="title"/>
          </p:nvPr>
        </p:nvSpPr>
        <p:spPr/>
        <p:txBody>
          <a:bodyPr/>
          <a:lstStyle/>
          <a:p>
            <a:r>
              <a:rPr lang="en-US" dirty="0"/>
              <a:t>Linear Power Supply</a:t>
            </a:r>
          </a:p>
        </p:txBody>
      </p:sp>
      <p:sp>
        <p:nvSpPr>
          <p:cNvPr id="3" name="Content Placeholder 2">
            <a:extLst>
              <a:ext uri="{FF2B5EF4-FFF2-40B4-BE49-F238E27FC236}">
                <a16:creationId xmlns:a16="http://schemas.microsoft.com/office/drawing/2014/main" id="{0C76ACA4-B69E-483E-82B5-D27F238F03AA}"/>
              </a:ext>
            </a:extLst>
          </p:cNvPr>
          <p:cNvSpPr>
            <a:spLocks noGrp="1"/>
          </p:cNvSpPr>
          <p:nvPr>
            <p:ph idx="1"/>
          </p:nvPr>
        </p:nvSpPr>
        <p:spPr>
          <a:xfrm>
            <a:off x="175364" y="1825625"/>
            <a:ext cx="8793272" cy="4351338"/>
          </a:xfrm>
        </p:spPr>
        <p:txBody>
          <a:bodyPr/>
          <a:lstStyle/>
          <a:p>
            <a:r>
              <a:rPr lang="en-US" dirty="0"/>
              <a:t>The 110-volt AC power needs to be transformed with a transformer from 110-volt to 12-volt</a:t>
            </a:r>
          </a:p>
          <a:p>
            <a:r>
              <a:rPr lang="en-US" dirty="0"/>
              <a:t>Transformers are relatively simple, when AC current travels through a wire it creates a magnetic field. This magnetic field can be made much stronger by wrapping the wire into a tight coil and then if you place another coil next to it the changing magnetic field will start moving electrons in the second wire</a:t>
            </a:r>
          </a:p>
        </p:txBody>
      </p:sp>
      <p:sp>
        <p:nvSpPr>
          <p:cNvPr id="4" name="Slide Number Placeholder 3">
            <a:extLst>
              <a:ext uri="{FF2B5EF4-FFF2-40B4-BE49-F238E27FC236}">
                <a16:creationId xmlns:a16="http://schemas.microsoft.com/office/drawing/2014/main" id="{36219059-29A6-4E7A-AAF0-DCAD4FB18D78}"/>
              </a:ext>
            </a:extLst>
          </p:cNvPr>
          <p:cNvSpPr>
            <a:spLocks noGrp="1"/>
          </p:cNvSpPr>
          <p:nvPr>
            <p:ph type="sldNum" sz="quarter" idx="12"/>
          </p:nvPr>
        </p:nvSpPr>
        <p:spPr/>
        <p:txBody>
          <a:bodyPr/>
          <a:lstStyle/>
          <a:p>
            <a:fld id="{4EC93DFA-70F6-4220-86AB-AD3183C08C91}" type="slidenum">
              <a:rPr lang="en-US" smtClean="0"/>
              <a:t>6</a:t>
            </a:fld>
            <a:endParaRPr lang="en-US" dirty="0"/>
          </a:p>
        </p:txBody>
      </p:sp>
      <p:pic>
        <p:nvPicPr>
          <p:cNvPr id="6" name="Picture 5" descr="A picture containing text, whiteboard&#10;&#10;Description automatically generated">
            <a:extLst>
              <a:ext uri="{FF2B5EF4-FFF2-40B4-BE49-F238E27FC236}">
                <a16:creationId xmlns:a16="http://schemas.microsoft.com/office/drawing/2014/main" id="{953BAF50-3AD4-4133-8C17-6E313B6C1EAB}"/>
              </a:ext>
            </a:extLst>
          </p:cNvPr>
          <p:cNvPicPr>
            <a:picLocks noChangeAspect="1"/>
          </p:cNvPicPr>
          <p:nvPr/>
        </p:nvPicPr>
        <p:blipFill>
          <a:blip r:embed="rId3"/>
          <a:stretch>
            <a:fillRect/>
          </a:stretch>
        </p:blipFill>
        <p:spPr>
          <a:xfrm>
            <a:off x="175364" y="4359070"/>
            <a:ext cx="8793272" cy="2362406"/>
          </a:xfrm>
          <a:prstGeom prst="rect">
            <a:avLst/>
          </a:prstGeom>
        </p:spPr>
      </p:pic>
    </p:spTree>
    <p:extLst>
      <p:ext uri="{BB962C8B-B14F-4D97-AF65-F5344CB8AC3E}">
        <p14:creationId xmlns:p14="http://schemas.microsoft.com/office/powerpoint/2010/main" val="3836589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8024-55E6-4102-9682-BD312F9DB6A3}"/>
              </a:ext>
            </a:extLst>
          </p:cNvPr>
          <p:cNvSpPr>
            <a:spLocks noGrp="1"/>
          </p:cNvSpPr>
          <p:nvPr>
            <p:ph type="title"/>
          </p:nvPr>
        </p:nvSpPr>
        <p:spPr/>
        <p:txBody>
          <a:bodyPr/>
          <a:lstStyle/>
          <a:p>
            <a:r>
              <a:rPr lang="en-US" dirty="0"/>
              <a:t>Linear Power Supply</a:t>
            </a:r>
          </a:p>
        </p:txBody>
      </p:sp>
      <p:sp>
        <p:nvSpPr>
          <p:cNvPr id="3" name="Content Placeholder 2">
            <a:extLst>
              <a:ext uri="{FF2B5EF4-FFF2-40B4-BE49-F238E27FC236}">
                <a16:creationId xmlns:a16="http://schemas.microsoft.com/office/drawing/2014/main" id="{0C76ACA4-B69E-483E-82B5-D27F238F03AA}"/>
              </a:ext>
            </a:extLst>
          </p:cNvPr>
          <p:cNvSpPr>
            <a:spLocks noGrp="1"/>
          </p:cNvSpPr>
          <p:nvPr>
            <p:ph idx="1"/>
          </p:nvPr>
        </p:nvSpPr>
        <p:spPr>
          <a:xfrm>
            <a:off x="175364" y="1825625"/>
            <a:ext cx="8793272" cy="4351338"/>
          </a:xfrm>
        </p:spPr>
        <p:txBody>
          <a:bodyPr/>
          <a:lstStyle/>
          <a:p>
            <a:r>
              <a:rPr lang="en-US" dirty="0"/>
              <a:t>The voltage you get in the second wire is determined by the number of turns in each coil</a:t>
            </a:r>
          </a:p>
          <a:p>
            <a:r>
              <a:rPr lang="en-US" dirty="0"/>
              <a:t>To take 110 volt down to 11 volt you could have 100 turns on the first coil and just 10 on the second </a:t>
            </a:r>
          </a:p>
        </p:txBody>
      </p:sp>
      <p:sp>
        <p:nvSpPr>
          <p:cNvPr id="4" name="Slide Number Placeholder 3">
            <a:extLst>
              <a:ext uri="{FF2B5EF4-FFF2-40B4-BE49-F238E27FC236}">
                <a16:creationId xmlns:a16="http://schemas.microsoft.com/office/drawing/2014/main" id="{36219059-29A6-4E7A-AAF0-DCAD4FB18D78}"/>
              </a:ext>
            </a:extLst>
          </p:cNvPr>
          <p:cNvSpPr>
            <a:spLocks noGrp="1"/>
          </p:cNvSpPr>
          <p:nvPr>
            <p:ph type="sldNum" sz="quarter" idx="12"/>
          </p:nvPr>
        </p:nvSpPr>
        <p:spPr/>
        <p:txBody>
          <a:bodyPr/>
          <a:lstStyle/>
          <a:p>
            <a:fld id="{4EC93DFA-70F6-4220-86AB-AD3183C08C91}" type="slidenum">
              <a:rPr lang="en-US" smtClean="0"/>
              <a:t>7</a:t>
            </a:fld>
            <a:endParaRPr lang="en-US" dirty="0"/>
          </a:p>
        </p:txBody>
      </p:sp>
      <p:pic>
        <p:nvPicPr>
          <p:cNvPr id="6" name="Picture 5" descr="A picture containing text, whiteboard&#10;&#10;Description automatically generated">
            <a:extLst>
              <a:ext uri="{FF2B5EF4-FFF2-40B4-BE49-F238E27FC236}">
                <a16:creationId xmlns:a16="http://schemas.microsoft.com/office/drawing/2014/main" id="{953BAF50-3AD4-4133-8C17-6E313B6C1EAB}"/>
              </a:ext>
            </a:extLst>
          </p:cNvPr>
          <p:cNvPicPr>
            <a:picLocks noChangeAspect="1"/>
          </p:cNvPicPr>
          <p:nvPr/>
        </p:nvPicPr>
        <p:blipFill>
          <a:blip r:embed="rId3"/>
          <a:stretch>
            <a:fillRect/>
          </a:stretch>
        </p:blipFill>
        <p:spPr>
          <a:xfrm>
            <a:off x="175364" y="4359070"/>
            <a:ext cx="8793272" cy="2362406"/>
          </a:xfrm>
          <a:prstGeom prst="rect">
            <a:avLst/>
          </a:prstGeom>
        </p:spPr>
      </p:pic>
    </p:spTree>
    <p:extLst>
      <p:ext uri="{BB962C8B-B14F-4D97-AF65-F5344CB8AC3E}">
        <p14:creationId xmlns:p14="http://schemas.microsoft.com/office/powerpoint/2010/main" val="3555026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FDC8-652A-4285-9286-06A47748D2E9}"/>
              </a:ext>
            </a:extLst>
          </p:cNvPr>
          <p:cNvSpPr>
            <a:spLocks noGrp="1"/>
          </p:cNvSpPr>
          <p:nvPr>
            <p:ph type="title"/>
          </p:nvPr>
        </p:nvSpPr>
        <p:spPr/>
        <p:txBody>
          <a:bodyPr/>
          <a:lstStyle/>
          <a:p>
            <a:r>
              <a:rPr lang="en-US" dirty="0"/>
              <a:t>Linear Power Supply</a:t>
            </a:r>
          </a:p>
        </p:txBody>
      </p:sp>
      <p:sp>
        <p:nvSpPr>
          <p:cNvPr id="3" name="Content Placeholder 2">
            <a:extLst>
              <a:ext uri="{FF2B5EF4-FFF2-40B4-BE49-F238E27FC236}">
                <a16:creationId xmlns:a16="http://schemas.microsoft.com/office/drawing/2014/main" id="{EB3E4EBC-71E2-48EC-9DCC-E5E165EBF06A}"/>
              </a:ext>
            </a:extLst>
          </p:cNvPr>
          <p:cNvSpPr>
            <a:spLocks noGrp="1"/>
          </p:cNvSpPr>
          <p:nvPr>
            <p:ph idx="1"/>
          </p:nvPr>
        </p:nvSpPr>
        <p:spPr/>
        <p:txBody>
          <a:bodyPr/>
          <a:lstStyle/>
          <a:p>
            <a:r>
              <a:rPr lang="en-US" dirty="0"/>
              <a:t>A rectifier can turn the voltage AC  into voltage DC</a:t>
            </a:r>
          </a:p>
          <a:p>
            <a:r>
              <a:rPr lang="en-US" dirty="0"/>
              <a:t>Rectifiers work on the basis that diodes only allow electricity to flow in one direction so if you track AC through it will only show one side of the sine wave</a:t>
            </a:r>
          </a:p>
          <a:p>
            <a:r>
              <a:rPr lang="en-US" dirty="0"/>
              <a:t>Add a capacitor to make up for fluctuations and boom DC power is achieved</a:t>
            </a:r>
          </a:p>
          <a:p>
            <a:endParaRPr lang="en-US" dirty="0"/>
          </a:p>
          <a:p>
            <a:endParaRPr lang="en-US" dirty="0"/>
          </a:p>
        </p:txBody>
      </p:sp>
      <p:sp>
        <p:nvSpPr>
          <p:cNvPr id="4" name="Slide Number Placeholder 3">
            <a:extLst>
              <a:ext uri="{FF2B5EF4-FFF2-40B4-BE49-F238E27FC236}">
                <a16:creationId xmlns:a16="http://schemas.microsoft.com/office/drawing/2014/main" id="{00364195-95CD-41AF-B774-3D27F33D6E80}"/>
              </a:ext>
            </a:extLst>
          </p:cNvPr>
          <p:cNvSpPr>
            <a:spLocks noGrp="1"/>
          </p:cNvSpPr>
          <p:nvPr>
            <p:ph type="sldNum" sz="quarter" idx="12"/>
          </p:nvPr>
        </p:nvSpPr>
        <p:spPr/>
        <p:txBody>
          <a:bodyPr/>
          <a:lstStyle/>
          <a:p>
            <a:fld id="{4EC93DFA-70F6-4220-86AB-AD3183C08C91}" type="slidenum">
              <a:rPr lang="en-US" smtClean="0"/>
              <a:t>8</a:t>
            </a:fld>
            <a:endParaRPr lang="en-US" dirty="0"/>
          </a:p>
        </p:txBody>
      </p:sp>
      <p:pic>
        <p:nvPicPr>
          <p:cNvPr id="2050" name="Picture 2">
            <a:extLst>
              <a:ext uri="{FF2B5EF4-FFF2-40B4-BE49-F238E27FC236}">
                <a16:creationId xmlns:a16="http://schemas.microsoft.com/office/drawing/2014/main" id="{2F921D28-09E2-47BA-B925-A99523A92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677" y="4232882"/>
            <a:ext cx="5168646" cy="17573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24F8FF-25A7-45F9-99A6-95AC62102D25}"/>
              </a:ext>
            </a:extLst>
          </p:cNvPr>
          <p:cNvSpPr txBox="1"/>
          <p:nvPr/>
        </p:nvSpPr>
        <p:spPr>
          <a:xfrm>
            <a:off x="2255921" y="6089845"/>
            <a:ext cx="4632158" cy="369332"/>
          </a:xfrm>
          <a:prstGeom prst="rect">
            <a:avLst/>
          </a:prstGeom>
          <a:noFill/>
        </p:spPr>
        <p:txBody>
          <a:bodyPr wrap="square" rtlCol="0">
            <a:spAutoFit/>
          </a:bodyPr>
          <a:lstStyle/>
          <a:p>
            <a:pPr algn="ctr"/>
            <a:r>
              <a:rPr lang="en-US" dirty="0"/>
              <a:t>Single Diode Rectifier </a:t>
            </a:r>
          </a:p>
        </p:txBody>
      </p:sp>
    </p:spTree>
    <p:extLst>
      <p:ext uri="{BB962C8B-B14F-4D97-AF65-F5344CB8AC3E}">
        <p14:creationId xmlns:p14="http://schemas.microsoft.com/office/powerpoint/2010/main" val="477626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FDC8-652A-4285-9286-06A47748D2E9}"/>
              </a:ext>
            </a:extLst>
          </p:cNvPr>
          <p:cNvSpPr>
            <a:spLocks noGrp="1"/>
          </p:cNvSpPr>
          <p:nvPr>
            <p:ph type="title"/>
          </p:nvPr>
        </p:nvSpPr>
        <p:spPr/>
        <p:txBody>
          <a:bodyPr/>
          <a:lstStyle/>
          <a:p>
            <a:r>
              <a:rPr lang="en-US" dirty="0"/>
              <a:t>Linear Power Supply</a:t>
            </a:r>
          </a:p>
        </p:txBody>
      </p:sp>
      <p:sp>
        <p:nvSpPr>
          <p:cNvPr id="3" name="Content Placeholder 2">
            <a:extLst>
              <a:ext uri="{FF2B5EF4-FFF2-40B4-BE49-F238E27FC236}">
                <a16:creationId xmlns:a16="http://schemas.microsoft.com/office/drawing/2014/main" id="{EB3E4EBC-71E2-48EC-9DCC-E5E165EBF06A}"/>
              </a:ext>
            </a:extLst>
          </p:cNvPr>
          <p:cNvSpPr>
            <a:spLocks noGrp="1"/>
          </p:cNvSpPr>
          <p:nvPr>
            <p:ph idx="1"/>
          </p:nvPr>
        </p:nvSpPr>
        <p:spPr/>
        <p:txBody>
          <a:bodyPr/>
          <a:lstStyle/>
          <a:p>
            <a:r>
              <a:rPr lang="en-US" dirty="0"/>
              <a:t>A single diode rectifier is not ideal and is known to be bad</a:t>
            </a:r>
          </a:p>
          <a:p>
            <a:r>
              <a:rPr lang="en-US" dirty="0"/>
              <a:t>A full bridge rectifier uses 4 diodes and in the shown configuration electricity in the positive wave flows through diodes 1&amp;3 and in the negative wave it flows through 2&amp;4</a:t>
            </a:r>
          </a:p>
          <a:p>
            <a:endParaRPr lang="en-US" dirty="0"/>
          </a:p>
          <a:p>
            <a:endParaRPr lang="en-US" dirty="0"/>
          </a:p>
        </p:txBody>
      </p:sp>
      <p:sp>
        <p:nvSpPr>
          <p:cNvPr id="4" name="Slide Number Placeholder 3">
            <a:extLst>
              <a:ext uri="{FF2B5EF4-FFF2-40B4-BE49-F238E27FC236}">
                <a16:creationId xmlns:a16="http://schemas.microsoft.com/office/drawing/2014/main" id="{00364195-95CD-41AF-B774-3D27F33D6E80}"/>
              </a:ext>
            </a:extLst>
          </p:cNvPr>
          <p:cNvSpPr>
            <a:spLocks noGrp="1"/>
          </p:cNvSpPr>
          <p:nvPr>
            <p:ph type="sldNum" sz="quarter" idx="12"/>
          </p:nvPr>
        </p:nvSpPr>
        <p:spPr/>
        <p:txBody>
          <a:bodyPr/>
          <a:lstStyle/>
          <a:p>
            <a:fld id="{4EC93DFA-70F6-4220-86AB-AD3183C08C91}" type="slidenum">
              <a:rPr lang="en-US" smtClean="0"/>
              <a:t>9</a:t>
            </a:fld>
            <a:endParaRPr lang="en-US" dirty="0"/>
          </a:p>
        </p:txBody>
      </p:sp>
      <p:sp>
        <p:nvSpPr>
          <p:cNvPr id="5" name="TextBox 4">
            <a:extLst>
              <a:ext uri="{FF2B5EF4-FFF2-40B4-BE49-F238E27FC236}">
                <a16:creationId xmlns:a16="http://schemas.microsoft.com/office/drawing/2014/main" id="{0224F8FF-25A7-45F9-99A6-95AC62102D25}"/>
              </a:ext>
            </a:extLst>
          </p:cNvPr>
          <p:cNvSpPr txBox="1"/>
          <p:nvPr/>
        </p:nvSpPr>
        <p:spPr>
          <a:xfrm>
            <a:off x="2123573" y="6225202"/>
            <a:ext cx="4632158" cy="369332"/>
          </a:xfrm>
          <a:prstGeom prst="rect">
            <a:avLst/>
          </a:prstGeom>
          <a:noFill/>
        </p:spPr>
        <p:txBody>
          <a:bodyPr wrap="square" rtlCol="0">
            <a:spAutoFit/>
          </a:bodyPr>
          <a:lstStyle/>
          <a:p>
            <a:pPr algn="ctr"/>
            <a:r>
              <a:rPr lang="en-US" dirty="0"/>
              <a:t>Full Bridge Rectifier </a:t>
            </a:r>
          </a:p>
        </p:txBody>
      </p:sp>
      <p:pic>
        <p:nvPicPr>
          <p:cNvPr id="6" name="Picture 5">
            <a:extLst>
              <a:ext uri="{FF2B5EF4-FFF2-40B4-BE49-F238E27FC236}">
                <a16:creationId xmlns:a16="http://schemas.microsoft.com/office/drawing/2014/main" id="{29BD4D0C-C117-4E16-844B-9F7068939FDA}"/>
              </a:ext>
            </a:extLst>
          </p:cNvPr>
          <p:cNvPicPr>
            <a:picLocks noChangeAspect="1"/>
          </p:cNvPicPr>
          <p:nvPr/>
        </p:nvPicPr>
        <p:blipFill rotWithShape="1">
          <a:blip r:embed="rId3"/>
          <a:srcRect b="5698"/>
          <a:stretch/>
        </p:blipFill>
        <p:spPr>
          <a:xfrm>
            <a:off x="628650" y="4006366"/>
            <a:ext cx="7264066" cy="2301746"/>
          </a:xfrm>
          <a:prstGeom prst="rect">
            <a:avLst/>
          </a:prstGeom>
        </p:spPr>
      </p:pic>
    </p:spTree>
    <p:extLst>
      <p:ext uri="{BB962C8B-B14F-4D97-AF65-F5344CB8AC3E}">
        <p14:creationId xmlns:p14="http://schemas.microsoft.com/office/powerpoint/2010/main" val="2030586370"/>
      </p:ext>
    </p:extLst>
  </p:cSld>
  <p:clrMapOvr>
    <a:masterClrMapping/>
  </p:clrMapOvr>
</p:sld>
</file>

<file path=ppt/theme/theme1.xml><?xml version="1.0" encoding="utf-8"?>
<a:theme xmlns:a="http://schemas.openxmlformats.org/drawingml/2006/main" name="One Energy Presentation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_OE MASTER Presentation Layout - Standard Page_20190429" id="{9A4FFCF9-717A-4A76-8E13-CBA647C257D6}" vid="{7FEEE67B-B7F2-4F58-85B4-5BE7860371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_OE MASTER Presentation Layout - Standard Page_20190429</Template>
  <TotalTime>3351</TotalTime>
  <Words>4203</Words>
  <Application>Microsoft Office PowerPoint</Application>
  <PresentationFormat>On-screen Show (4:3)</PresentationFormat>
  <Paragraphs>345</Paragraphs>
  <Slides>53</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Century Gothic</vt:lpstr>
      <vt:lpstr>Palatino Linotype</vt:lpstr>
      <vt:lpstr>RedHatText</vt:lpstr>
      <vt:lpstr>Roboto</vt:lpstr>
      <vt:lpstr>Times New Roman</vt:lpstr>
      <vt:lpstr>Verdana</vt:lpstr>
      <vt:lpstr>One Energy Presentations</vt:lpstr>
      <vt:lpstr>PowerPoint Presentation</vt:lpstr>
      <vt:lpstr>Computers are interesting</vt:lpstr>
      <vt:lpstr>Moore’s Law</vt:lpstr>
      <vt:lpstr>Brief hardware overview</vt:lpstr>
      <vt:lpstr>Power Supply</vt:lpstr>
      <vt:lpstr>Linear Power Supply</vt:lpstr>
      <vt:lpstr>Linear Power Supply</vt:lpstr>
      <vt:lpstr>Linear Power Supply</vt:lpstr>
      <vt:lpstr>Linear Power Supply</vt:lpstr>
      <vt:lpstr>Linear Power Supply</vt:lpstr>
      <vt:lpstr>Switching mode power supply</vt:lpstr>
      <vt:lpstr>Switching mode power supply</vt:lpstr>
      <vt:lpstr>Switching mode power supply</vt:lpstr>
      <vt:lpstr>Switching mode power supply</vt:lpstr>
      <vt:lpstr>Switching mode power supply</vt:lpstr>
      <vt:lpstr>Switching mode power supply</vt:lpstr>
      <vt:lpstr>Switching mode power supply</vt:lpstr>
      <vt:lpstr>How Motherboards get power</vt:lpstr>
      <vt:lpstr>How Motherboards get power</vt:lpstr>
      <vt:lpstr>How Motherboards get power</vt:lpstr>
      <vt:lpstr>How Motherboards get power</vt:lpstr>
      <vt:lpstr>How Motherboards get power</vt:lpstr>
      <vt:lpstr>How Motherboards get power</vt:lpstr>
      <vt:lpstr>How Motherboards get power</vt:lpstr>
      <vt:lpstr>VRM Heatsinks</vt:lpstr>
      <vt:lpstr>Communicating with The Ram</vt:lpstr>
      <vt:lpstr>RAM SPEEDS</vt:lpstr>
      <vt:lpstr>RAM configurations</vt:lpstr>
      <vt:lpstr>RAM Configurations</vt:lpstr>
      <vt:lpstr>RAM Configurations</vt:lpstr>
      <vt:lpstr>RAM Configurations</vt:lpstr>
      <vt:lpstr>RAM Configurations</vt:lpstr>
      <vt:lpstr>RAM Configurations</vt:lpstr>
      <vt:lpstr>Chipset Layout</vt:lpstr>
      <vt:lpstr>Motherboard layers</vt:lpstr>
      <vt:lpstr>HOW THE CPU works</vt:lpstr>
      <vt:lpstr>HOW THE CPU works</vt:lpstr>
      <vt:lpstr>HOW THE CPU works</vt:lpstr>
      <vt:lpstr>CPU cache</vt:lpstr>
      <vt:lpstr>CPU cache</vt:lpstr>
      <vt:lpstr>CPU Communication </vt:lpstr>
      <vt:lpstr>CPU Clock and control</vt:lpstr>
      <vt:lpstr>CPU Cycle</vt:lpstr>
      <vt:lpstr>CPU Cycle</vt:lpstr>
      <vt:lpstr>Supercharging the instruction cycle</vt:lpstr>
      <vt:lpstr>CPU hyperthreading</vt:lpstr>
      <vt:lpstr>Graphics card</vt:lpstr>
      <vt:lpstr>Graphics card</vt:lpstr>
      <vt:lpstr>Graphics card Processing</vt:lpstr>
      <vt:lpstr>How Does the HDD store data</vt:lpstr>
      <vt:lpstr>How Does the HDD store data</vt:lpstr>
      <vt:lpstr>How DOES the SSD Store data</vt:lpstr>
      <vt:lpstr>That’s It folks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OE Employee</dc:creator>
  <cp:lastModifiedBy>OE Employee</cp:lastModifiedBy>
  <cp:revision>8</cp:revision>
  <dcterms:created xsi:type="dcterms:W3CDTF">2021-09-13T05:15:35Z</dcterms:created>
  <dcterms:modified xsi:type="dcterms:W3CDTF">2021-09-15T13:09:25Z</dcterms:modified>
</cp:coreProperties>
</file>