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56" r:id="rId2"/>
    <p:sldId id="259" r:id="rId3"/>
    <p:sldId id="271" r:id="rId4"/>
    <p:sldId id="272" r:id="rId5"/>
    <p:sldId id="273" r:id="rId6"/>
    <p:sldId id="274" r:id="rId7"/>
    <p:sldId id="260" r:id="rId8"/>
    <p:sldId id="261" r:id="rId9"/>
    <p:sldId id="275" r:id="rId10"/>
    <p:sldId id="276" r:id="rId11"/>
    <p:sldId id="263" r:id="rId12"/>
    <p:sldId id="262" r:id="rId13"/>
    <p:sldId id="264" r:id="rId14"/>
    <p:sldId id="265" r:id="rId15"/>
    <p:sldId id="270" r:id="rId16"/>
    <p:sldId id="257"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D2D3"/>
    <a:srgbClr val="004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3" autoAdjust="0"/>
    <p:restoredTop sz="94660"/>
  </p:normalViewPr>
  <p:slideViewPr>
    <p:cSldViewPr snapToGrid="0">
      <p:cViewPr>
        <p:scale>
          <a:sx n="100" d="100"/>
          <a:sy n="100" d="100"/>
        </p:scale>
        <p:origin x="1950" y="318"/>
      </p:cViewPr>
      <p:guideLst/>
    </p:cSldViewPr>
  </p:slideViewPr>
  <p:notesTextViewPr>
    <p:cViewPr>
      <p:scale>
        <a:sx n="3" d="2"/>
        <a:sy n="3" d="2"/>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B8DED-EBA2-4766-908C-A1784D075350}" type="datetimeFigureOut">
              <a:rPr lang="en-US" smtClean="0"/>
              <a:t>1/9/2024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F8B05-337B-4454-B558-930237D0DB5A}" type="slidenum">
              <a:rPr lang="en-US" smtClean="0"/>
              <a:t>‹#›</a:t>
            </a:fld>
            <a:endParaRPr lang="en-US"/>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12" name="Group 11"/>
          <p:cNvGrpSpPr/>
          <p:nvPr userDrawn="1"/>
        </p:nvGrpSpPr>
        <p:grpSpPr>
          <a:xfrm>
            <a:off x="0" y="1354976"/>
            <a:ext cx="9144000" cy="5503024"/>
            <a:chOff x="687278" y="1354975"/>
            <a:chExt cx="9144000" cy="5503025"/>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7255" t="20859" r="73275" b="953"/>
            <a:stretch/>
          </p:blipFill>
          <p:spPr>
            <a:xfrm>
              <a:off x="687278" y="1354975"/>
              <a:ext cx="1844366" cy="5503025"/>
            </a:xfrm>
            <a:prstGeom prst="rect">
              <a:avLst/>
            </a:prstGeom>
          </p:spPr>
        </p:pic>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r="3411"/>
            <a:stretch/>
          </p:blipFill>
          <p:spPr>
            <a:xfrm>
              <a:off x="2474284" y="5037513"/>
              <a:ext cx="7356994" cy="1820487"/>
            </a:xfrm>
            <a:prstGeom prst="rect">
              <a:avLst/>
            </a:prstGeom>
          </p:spPr>
        </p:pic>
        <p:sp>
          <p:nvSpPr>
            <p:cNvPr id="16" name="Rectangle 15"/>
            <p:cNvSpPr/>
            <p:nvPr userDrawn="1"/>
          </p:nvSpPr>
          <p:spPr>
            <a:xfrm>
              <a:off x="2474284" y="1354976"/>
              <a:ext cx="7356994" cy="3682537"/>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14"/>
          <p:cNvSpPr>
            <a:spLocks noGrp="1"/>
          </p:cNvSpPr>
          <p:nvPr>
            <p:ph type="body" sz="quarter" idx="10"/>
          </p:nvPr>
        </p:nvSpPr>
        <p:spPr>
          <a:xfrm>
            <a:off x="2738880" y="2299018"/>
            <a:ext cx="5564981" cy="931862"/>
          </a:xfrm>
        </p:spPr>
        <p:txBody>
          <a:bodyPr>
            <a:noAutofit/>
          </a:bodyPr>
          <a:lstStyle>
            <a:lvl1pPr marL="0" indent="0" algn="ctr">
              <a:buNone/>
              <a:defRPr sz="4800"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8CC96AF5-6017-07A7-3D97-1DC264F4A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9608" y="156833"/>
            <a:ext cx="1707145" cy="1033272"/>
          </a:xfrm>
          <a:prstGeom prst="rect">
            <a:avLst/>
          </a:prstGeom>
        </p:spPr>
      </p:pic>
    </p:spTree>
    <p:extLst>
      <p:ext uri="{BB962C8B-B14F-4D97-AF65-F5344CB8AC3E}">
        <p14:creationId xmlns:p14="http://schemas.microsoft.com/office/powerpoint/2010/main" val="265630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F9001-50EA-470E-A2C4-93317094E12C}" type="datetime1">
              <a:rPr lang="en-US" smtClean="0"/>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14772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1471353"/>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471353"/>
            <a:ext cx="4629150" cy="46373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8650" y="3148791"/>
            <a:ext cx="2949178" cy="29599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3C09D4-84DB-4B78-AF1D-B934C8797209}" type="datetime1">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718223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1482826"/>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6200" y="1482826"/>
            <a:ext cx="4629150" cy="46769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8650" y="3150524"/>
            <a:ext cx="2949178" cy="30092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F9F6BC-BD2C-480D-AE7A-AC0D1779272C}" type="datetime1">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831755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3741A1-E075-4A77-8317-1C6D1E49FF66}" type="datetime1">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45475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454727"/>
            <a:ext cx="1971675" cy="47222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57225" y="1454727"/>
            <a:ext cx="5800725" cy="472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AC7A17-4B7D-4D6E-B9C2-D28203B9BD80}" type="datetime1">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23527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1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293227" y="365135"/>
            <a:ext cx="7222127" cy="787269"/>
          </a:xfr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51400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74" t="20847" r="8681" b="9286"/>
          <a:stretch/>
        </p:blipFill>
        <p:spPr>
          <a:xfrm>
            <a:off x="0" y="0"/>
            <a:ext cx="9183469" cy="5686425"/>
          </a:xfrm>
          <a:prstGeom prst="rect">
            <a:avLst/>
          </a:prstGeom>
        </p:spPr>
      </p:pic>
      <p:sp>
        <p:nvSpPr>
          <p:cNvPr id="11" name="Title Placeholder 1"/>
          <p:cNvSpPr>
            <a:spLocks noGrp="1"/>
          </p:cNvSpPr>
          <p:nvPr>
            <p:ph type="title"/>
          </p:nvPr>
        </p:nvSpPr>
        <p:spPr>
          <a:xfrm>
            <a:off x="92870" y="5780384"/>
            <a:ext cx="6829425" cy="829246"/>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US" dirty="0"/>
          </a:p>
        </p:txBody>
      </p:sp>
      <p:sp>
        <p:nvSpPr>
          <p:cNvPr id="12" name="TextBox 11"/>
          <p:cNvSpPr txBox="1"/>
          <p:nvPr userDrawn="1"/>
        </p:nvSpPr>
        <p:spPr>
          <a:xfrm>
            <a:off x="6985760" y="5828900"/>
            <a:ext cx="2158240" cy="47320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dirty="0">
                <a:solidFill>
                  <a:schemeClr val="tx1"/>
                </a:solidFill>
                <a:latin typeface="+mn-lt"/>
              </a:rPr>
              <a:t>12385 Township Rd</a:t>
            </a:r>
            <a:r>
              <a:rPr lang="en-US" sz="825" b="1" baseline="0" dirty="0">
                <a:solidFill>
                  <a:schemeClr val="tx1"/>
                </a:solidFill>
                <a:latin typeface="+mn-lt"/>
              </a:rPr>
              <a:t> 215 | PO Box 894</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baseline="0" dirty="0">
                <a:solidFill>
                  <a:schemeClr val="tx1"/>
                </a:solidFill>
                <a:latin typeface="+mn-lt"/>
              </a:rPr>
              <a:t>Findlay, Ohio 45840</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kern="1200" dirty="0">
                <a:solidFill>
                  <a:schemeClr val="tx1"/>
                </a:solidFill>
                <a:latin typeface="+mn-lt"/>
                <a:ea typeface="+mn-ea"/>
                <a:cs typeface="+mn-cs"/>
              </a:rPr>
              <a:t>877-298-5853</a:t>
            </a:r>
            <a:r>
              <a:rPr lang="en-US" sz="825" b="1" kern="1200" baseline="0" dirty="0">
                <a:solidFill>
                  <a:schemeClr val="tx1"/>
                </a:solidFill>
                <a:latin typeface="+mn-lt"/>
                <a:ea typeface="+mn-ea"/>
                <a:cs typeface="+mn-cs"/>
              </a:rPr>
              <a:t> | </a:t>
            </a:r>
            <a:r>
              <a:rPr lang="en-US" sz="825" b="1" kern="1200" dirty="0">
                <a:solidFill>
                  <a:schemeClr val="tx1"/>
                </a:solidFill>
                <a:latin typeface="+mn-lt"/>
                <a:ea typeface="+mn-ea"/>
                <a:cs typeface="+mn-cs"/>
              </a:rPr>
              <a:t>www.oneenergy.com</a:t>
            </a:r>
            <a:endParaRPr lang="en-US" sz="825" b="1" dirty="0">
              <a:solidFill>
                <a:schemeClr val="tx1"/>
              </a:solidFill>
              <a:latin typeface="+mn-lt"/>
            </a:endParaRPr>
          </a:p>
        </p:txBody>
      </p:sp>
      <p:cxnSp>
        <p:nvCxnSpPr>
          <p:cNvPr id="3" name="Straight Connector 2"/>
          <p:cNvCxnSpPr/>
          <p:nvPr userDrawn="1"/>
        </p:nvCxnSpPr>
        <p:spPr>
          <a:xfrm>
            <a:off x="6985760" y="5895575"/>
            <a:ext cx="1" cy="598864"/>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44593152-F833-21DD-2539-E597D9B400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7695" y="265114"/>
            <a:ext cx="1752467" cy="1060704"/>
          </a:xfrm>
          <a:prstGeom prst="rect">
            <a:avLst/>
          </a:prstGeom>
        </p:spPr>
      </p:pic>
    </p:spTree>
    <p:extLst>
      <p:ext uri="{BB962C8B-B14F-4D97-AF65-F5344CB8AC3E}">
        <p14:creationId xmlns:p14="http://schemas.microsoft.com/office/powerpoint/2010/main" val="231485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44396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DA33A-E54C-442D-9186-352CD1C3D61D}" type="datetime1">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397893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9B29F-4592-471E-BAC3-27AE3182B56C}" type="datetime1">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96180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95941"/>
            <a:ext cx="7772400" cy="2387600"/>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143000" y="4341871"/>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33E46F-87FE-46F2-961E-ECA482E6E173}" type="datetime1">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295656672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6989" y="374073"/>
            <a:ext cx="6629552" cy="79802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8650" y="15144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5144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6BD660-C672-4606-9D09-165DFF4FC29C}" type="datetime1">
              <a:rPr lang="en-US" smtClean="0"/>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38345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463DC-FC82-4ED9-AC86-9975A7C3DDC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42047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3862" y="365126"/>
            <a:ext cx="6711488" cy="80244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E46F-87FE-46F2-961E-ECA482E6E173}" type="datetime1">
              <a:rPr lang="en-US" smtClean="0"/>
              <a:t>1/9/2024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3DFA-70F6-4220-86AB-AD3183C08C91}" type="slidenum">
              <a:rPr lang="en-US" smtClean="0"/>
              <a:t>‹#›</a:t>
            </a:fld>
            <a:endParaRPr lang="en-US" dirty="0"/>
          </a:p>
        </p:txBody>
      </p:sp>
      <p:sp>
        <p:nvSpPr>
          <p:cNvPr id="7" name="Rectangle 19"/>
          <p:cNvSpPr>
            <a:spLocks noChangeArrowheads="1"/>
          </p:cNvSpPr>
          <p:nvPr userDrawn="1"/>
        </p:nvSpPr>
        <p:spPr bwMode="auto">
          <a:xfrm flipV="1">
            <a:off x="0" y="1346961"/>
            <a:ext cx="9144000" cy="53951"/>
          </a:xfrm>
          <a:prstGeom prst="rect">
            <a:avLst/>
          </a:prstGeom>
          <a:solidFill>
            <a:srgbClr val="004A8B"/>
          </a:solidFill>
          <a:ln>
            <a:noFill/>
          </a:ln>
          <a:effectLst/>
        </p:spPr>
        <p:txBody>
          <a:bodyPr vert="horz" wrap="square" lIns="20596" tIns="20596" rIns="20596" bIns="20596" numCol="1" anchor="t" anchorCtr="0" compatLnSpc="1">
            <a:prstTxWarp prst="textNoShape">
              <a:avLst/>
            </a:prstTxWarp>
          </a:bodyPr>
          <a:lstStyle/>
          <a:p>
            <a:endParaRPr lang="en-US" sz="1013" dirty="0"/>
          </a:p>
        </p:txBody>
      </p:sp>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8650" y="379612"/>
            <a:ext cx="826075" cy="773474"/>
          </a:xfrm>
          <a:prstGeom prst="rect">
            <a:avLst/>
          </a:prstGeom>
        </p:spPr>
      </p:pic>
    </p:spTree>
    <p:extLst>
      <p:ext uri="{BB962C8B-B14F-4D97-AF65-F5344CB8AC3E}">
        <p14:creationId xmlns:p14="http://schemas.microsoft.com/office/powerpoint/2010/main" val="1307707659"/>
      </p:ext>
    </p:extLst>
  </p:cSld>
  <p:clrMap bg1="lt1" tx1="dk1" bg2="lt2" tx2="dk2" accent1="accent1" accent2="accent2" accent3="accent3" accent4="accent4" accent5="accent5" accent6="accent6" hlink="hlink" folHlink="folHlink"/>
  <p:sldLayoutIdLst>
    <p:sldLayoutId id="2147483673" r:id="rId1"/>
    <p:sldLayoutId id="2147483663" r:id="rId2"/>
    <p:sldLayoutId id="2147483674" r:id="rId3"/>
    <p:sldLayoutId id="2147483675" r:id="rId4"/>
    <p:sldLayoutId id="2147483664" r:id="rId5"/>
    <p:sldLayoutId id="2147483665" r:id="rId6"/>
    <p:sldLayoutId id="2147483662" r:id="rId7"/>
    <p:sldLayoutId id="2147483666" r:id="rId8"/>
    <p:sldLayoutId id="2147483667" r:id="rId9"/>
    <p:sldLayoutId id="2147483668" r:id="rId10"/>
    <p:sldLayoutId id="2147483669" r:id="rId11"/>
    <p:sldLayoutId id="2147483670" r:id="rId12"/>
    <p:sldLayoutId id="2147483671" r:id="rId13"/>
    <p:sldLayoutId id="2147483672" r:id="rId14"/>
    <p:sldLayoutId id="2147483650" r:id="rId15"/>
  </p:sldLayoutIdLst>
  <p:hf hdr="0" ftr="0" dt="0"/>
  <p:txStyles>
    <p:titleStyle>
      <a:lvl1pPr algn="r" defTabSz="914400" rtl="0" eaLnBrk="1" latinLnBrk="0" hangingPunct="1">
        <a:lnSpc>
          <a:spcPct val="90000"/>
        </a:lnSpc>
        <a:spcBef>
          <a:spcPct val="0"/>
        </a:spcBef>
        <a:buNone/>
        <a:defRPr sz="3000" b="1" i="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10741-A0E5-4B6A-8F04-7EA613470AF1}"/>
              </a:ext>
            </a:extLst>
          </p:cNvPr>
          <p:cNvSpPr/>
          <p:nvPr/>
        </p:nvSpPr>
        <p:spPr>
          <a:xfrm>
            <a:off x="2674600" y="1370626"/>
            <a:ext cx="5475487" cy="3340402"/>
          </a:xfrm>
          <a:prstGeom prst="rect">
            <a:avLst/>
          </a:prstGeom>
        </p:spPr>
        <p:txBody>
          <a:bodyPr wrap="square">
            <a:spAutoFit/>
          </a:bodyPr>
          <a:lstStyle/>
          <a:p>
            <a:pPr lvl="0" algn="ctr" defTabSz="914400">
              <a:spcBef>
                <a:spcPts val="1800"/>
              </a:spcBef>
            </a:pPr>
            <a:r>
              <a:rPr lang="en-US" sz="4800" b="1" cap="all" dirty="0">
                <a:solidFill>
                  <a:prstClr val="white"/>
                </a:solidFill>
                <a:latin typeface="Century Gothic" panose="020B0502020202020204"/>
              </a:rPr>
              <a:t>Electric vehicles and Charging </a:t>
            </a:r>
          </a:p>
          <a:p>
            <a:pPr lvl="0" algn="ctr" defTabSz="914400">
              <a:lnSpc>
                <a:spcPct val="90000"/>
              </a:lnSpc>
              <a:spcBef>
                <a:spcPts val="1000"/>
              </a:spcBef>
            </a:pPr>
            <a:endParaRPr lang="en-US" sz="2800" b="1" cap="all" dirty="0">
              <a:solidFill>
                <a:prstClr val="white"/>
              </a:solidFill>
              <a:latin typeface="Century Gothic" panose="020B0502020202020204"/>
            </a:endParaRPr>
          </a:p>
          <a:p>
            <a:pPr lvl="0" algn="ctr" defTabSz="914400">
              <a:lnSpc>
                <a:spcPct val="90000"/>
              </a:lnSpc>
              <a:spcBef>
                <a:spcPts val="1000"/>
              </a:spcBef>
            </a:pPr>
            <a:r>
              <a:rPr lang="en-US" sz="2800" b="1" cap="all" dirty="0">
                <a:solidFill>
                  <a:prstClr val="white"/>
                </a:solidFill>
                <a:latin typeface="Century Gothic" panose="020B0502020202020204"/>
              </a:rPr>
              <a:t>January 9, 2024</a:t>
            </a:r>
          </a:p>
        </p:txBody>
      </p:sp>
    </p:spTree>
    <p:extLst>
      <p:ext uri="{BB962C8B-B14F-4D97-AF65-F5344CB8AC3E}">
        <p14:creationId xmlns:p14="http://schemas.microsoft.com/office/powerpoint/2010/main" val="32895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D377-2F3D-6C46-0084-F48AD72826C7}"/>
              </a:ext>
            </a:extLst>
          </p:cNvPr>
          <p:cNvSpPr>
            <a:spLocks noGrp="1"/>
          </p:cNvSpPr>
          <p:nvPr>
            <p:ph type="title"/>
          </p:nvPr>
        </p:nvSpPr>
        <p:spPr/>
        <p:txBody>
          <a:bodyPr/>
          <a:lstStyle/>
          <a:p>
            <a:r>
              <a:rPr lang="en-US" dirty="0" err="1"/>
              <a:t>Caas</a:t>
            </a:r>
            <a:r>
              <a:rPr lang="en-US" dirty="0"/>
              <a:t> (charging as a service)</a:t>
            </a:r>
          </a:p>
        </p:txBody>
      </p:sp>
      <p:sp>
        <p:nvSpPr>
          <p:cNvPr id="4" name="Slide Number Placeholder 3">
            <a:extLst>
              <a:ext uri="{FF2B5EF4-FFF2-40B4-BE49-F238E27FC236}">
                <a16:creationId xmlns:a16="http://schemas.microsoft.com/office/drawing/2014/main" id="{CA2BDA34-13C9-2934-4DE5-EDBA675731D3}"/>
              </a:ext>
            </a:extLst>
          </p:cNvPr>
          <p:cNvSpPr>
            <a:spLocks noGrp="1"/>
          </p:cNvSpPr>
          <p:nvPr>
            <p:ph type="sldNum" sz="quarter" idx="12"/>
          </p:nvPr>
        </p:nvSpPr>
        <p:spPr/>
        <p:txBody>
          <a:bodyPr/>
          <a:lstStyle/>
          <a:p>
            <a:fld id="{4EC93DFA-70F6-4220-86AB-AD3183C08C91}" type="slidenum">
              <a:rPr lang="en-US" smtClean="0"/>
              <a:t>10</a:t>
            </a:fld>
            <a:endParaRPr lang="en-US" dirty="0"/>
          </a:p>
        </p:txBody>
      </p:sp>
      <p:pic>
        <p:nvPicPr>
          <p:cNvPr id="7" name="Picture 6">
            <a:extLst>
              <a:ext uri="{FF2B5EF4-FFF2-40B4-BE49-F238E27FC236}">
                <a16:creationId xmlns:a16="http://schemas.microsoft.com/office/drawing/2014/main" id="{8B1B104F-9FF6-763D-C405-8F4F757B0B13}"/>
              </a:ext>
            </a:extLst>
          </p:cNvPr>
          <p:cNvPicPr>
            <a:picLocks noChangeAspect="1"/>
          </p:cNvPicPr>
          <p:nvPr/>
        </p:nvPicPr>
        <p:blipFill>
          <a:blip r:embed="rId2"/>
          <a:stretch>
            <a:fillRect/>
          </a:stretch>
        </p:blipFill>
        <p:spPr>
          <a:xfrm>
            <a:off x="208424" y="1447387"/>
            <a:ext cx="1881633" cy="980143"/>
          </a:xfrm>
          <a:prstGeom prst="rect">
            <a:avLst/>
          </a:prstGeom>
        </p:spPr>
      </p:pic>
      <p:pic>
        <p:nvPicPr>
          <p:cNvPr id="8" name="Picture 7">
            <a:extLst>
              <a:ext uri="{FF2B5EF4-FFF2-40B4-BE49-F238E27FC236}">
                <a16:creationId xmlns:a16="http://schemas.microsoft.com/office/drawing/2014/main" id="{6DFB7EB8-8ECB-276B-F0E0-74465B7E2858}"/>
              </a:ext>
            </a:extLst>
          </p:cNvPr>
          <p:cNvPicPr>
            <a:picLocks noChangeAspect="1"/>
          </p:cNvPicPr>
          <p:nvPr/>
        </p:nvPicPr>
        <p:blipFill>
          <a:blip r:embed="rId3"/>
          <a:stretch>
            <a:fillRect/>
          </a:stretch>
        </p:blipFill>
        <p:spPr>
          <a:xfrm>
            <a:off x="2241009" y="1447387"/>
            <a:ext cx="4216941" cy="802447"/>
          </a:xfrm>
          <a:prstGeom prst="rect">
            <a:avLst/>
          </a:prstGeom>
        </p:spPr>
      </p:pic>
      <p:pic>
        <p:nvPicPr>
          <p:cNvPr id="9" name="Picture 8">
            <a:extLst>
              <a:ext uri="{FF2B5EF4-FFF2-40B4-BE49-F238E27FC236}">
                <a16:creationId xmlns:a16="http://schemas.microsoft.com/office/drawing/2014/main" id="{ED244152-C493-BCD5-ED42-582E215B1392}"/>
              </a:ext>
            </a:extLst>
          </p:cNvPr>
          <p:cNvPicPr>
            <a:picLocks noChangeAspect="1"/>
          </p:cNvPicPr>
          <p:nvPr/>
        </p:nvPicPr>
        <p:blipFill>
          <a:blip r:embed="rId4"/>
          <a:stretch>
            <a:fillRect/>
          </a:stretch>
        </p:blipFill>
        <p:spPr>
          <a:xfrm>
            <a:off x="6608902" y="1467766"/>
            <a:ext cx="2335309" cy="1040154"/>
          </a:xfrm>
          <a:prstGeom prst="rect">
            <a:avLst/>
          </a:prstGeom>
        </p:spPr>
      </p:pic>
      <p:sp>
        <p:nvSpPr>
          <p:cNvPr id="10" name="TextBox 9">
            <a:extLst>
              <a:ext uri="{FF2B5EF4-FFF2-40B4-BE49-F238E27FC236}">
                <a16:creationId xmlns:a16="http://schemas.microsoft.com/office/drawing/2014/main" id="{62510B4E-818C-E7C7-DDAD-FA700921FC7C}"/>
              </a:ext>
            </a:extLst>
          </p:cNvPr>
          <p:cNvSpPr txBox="1"/>
          <p:nvPr/>
        </p:nvSpPr>
        <p:spPr>
          <a:xfrm>
            <a:off x="208425" y="2332654"/>
            <a:ext cx="3868358" cy="4154984"/>
          </a:xfrm>
          <a:prstGeom prst="rect">
            <a:avLst/>
          </a:prstGeom>
          <a:noFill/>
        </p:spPr>
        <p:txBody>
          <a:bodyPr wrap="square" rtlCol="0">
            <a:spAutoFit/>
          </a:bodyPr>
          <a:lstStyle/>
          <a:p>
            <a:r>
              <a:rPr lang="en-US" sz="1100" b="1" dirty="0"/>
              <a:t>Current Market:</a:t>
            </a:r>
          </a:p>
          <a:p>
            <a:endParaRPr lang="en-US" sz="1100" dirty="0"/>
          </a:p>
          <a:p>
            <a:r>
              <a:rPr lang="en-US" sz="1100" dirty="0"/>
              <a:t>The CaaS market provides electric vehicle charging solutions through third-party providers who manage the deployment, maintenance, and operation of charging infrastructure. This model is particularly advantageous for EV fleet operators, businesses, and government entities, as it allows for scalable and tailored infrastructure without the complexities of owning and maintaining the infrastructure​​. The market size for CaaS was valued at around USD 242.5 million in 2022. It's predominantly driven by the need for efficient, accessible, and easy charging experiences for EVs, and the difficulties in maintaining different charging infrastructures​​.</a:t>
            </a:r>
          </a:p>
          <a:p>
            <a:endParaRPr lang="en-US" sz="1100" b="1" dirty="0"/>
          </a:p>
          <a:p>
            <a:r>
              <a:rPr lang="en-US" sz="1100" b="1" dirty="0"/>
              <a:t>Future of CaaS:</a:t>
            </a:r>
          </a:p>
          <a:p>
            <a:endParaRPr lang="en-US" sz="1100" dirty="0"/>
          </a:p>
          <a:p>
            <a:r>
              <a:rPr lang="en-US" sz="1100" dirty="0"/>
              <a:t>The CaaS market is expected to grow significantly, with a projected value of USD 1,239.5 million by 2030. This growth is fueled by the increasing adoption of electric vehicles and the consequent demand for more accessible and efficient charging solutions​​. The future of CaaS also includes integration with renewable energy sources and expanding charging infrastructure.</a:t>
            </a:r>
          </a:p>
        </p:txBody>
      </p:sp>
      <p:pic>
        <p:nvPicPr>
          <p:cNvPr id="11" name="Picture 10">
            <a:extLst>
              <a:ext uri="{FF2B5EF4-FFF2-40B4-BE49-F238E27FC236}">
                <a16:creationId xmlns:a16="http://schemas.microsoft.com/office/drawing/2014/main" id="{327CB1A8-EF69-BD54-FB9B-943143C76350}"/>
              </a:ext>
            </a:extLst>
          </p:cNvPr>
          <p:cNvPicPr>
            <a:picLocks noChangeAspect="1"/>
          </p:cNvPicPr>
          <p:nvPr/>
        </p:nvPicPr>
        <p:blipFill>
          <a:blip r:embed="rId5"/>
          <a:stretch>
            <a:fillRect/>
          </a:stretch>
        </p:blipFill>
        <p:spPr>
          <a:xfrm>
            <a:off x="4076782" y="2922057"/>
            <a:ext cx="4901681" cy="2553776"/>
          </a:xfrm>
          <a:prstGeom prst="rect">
            <a:avLst/>
          </a:prstGeom>
        </p:spPr>
      </p:pic>
    </p:spTree>
    <p:extLst>
      <p:ext uri="{BB962C8B-B14F-4D97-AF65-F5344CB8AC3E}">
        <p14:creationId xmlns:p14="http://schemas.microsoft.com/office/powerpoint/2010/main" val="2663503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D377-2F3D-6C46-0084-F48AD72826C7}"/>
              </a:ext>
            </a:extLst>
          </p:cNvPr>
          <p:cNvSpPr>
            <a:spLocks noGrp="1"/>
          </p:cNvSpPr>
          <p:nvPr>
            <p:ph type="title"/>
          </p:nvPr>
        </p:nvSpPr>
        <p:spPr/>
        <p:txBody>
          <a:bodyPr/>
          <a:lstStyle/>
          <a:p>
            <a:r>
              <a:rPr lang="en-US" dirty="0"/>
              <a:t>Taas(Trucks as a service)</a:t>
            </a:r>
          </a:p>
        </p:txBody>
      </p:sp>
      <p:sp>
        <p:nvSpPr>
          <p:cNvPr id="4" name="Slide Number Placeholder 3">
            <a:extLst>
              <a:ext uri="{FF2B5EF4-FFF2-40B4-BE49-F238E27FC236}">
                <a16:creationId xmlns:a16="http://schemas.microsoft.com/office/drawing/2014/main" id="{CA2BDA34-13C9-2934-4DE5-EDBA675731D3}"/>
              </a:ext>
            </a:extLst>
          </p:cNvPr>
          <p:cNvSpPr>
            <a:spLocks noGrp="1"/>
          </p:cNvSpPr>
          <p:nvPr>
            <p:ph type="sldNum" sz="quarter" idx="12"/>
          </p:nvPr>
        </p:nvSpPr>
        <p:spPr/>
        <p:txBody>
          <a:bodyPr/>
          <a:lstStyle/>
          <a:p>
            <a:fld id="{4EC93DFA-70F6-4220-86AB-AD3183C08C91}" type="slidenum">
              <a:rPr lang="en-US" smtClean="0"/>
              <a:t>11</a:t>
            </a:fld>
            <a:endParaRPr lang="en-US" dirty="0"/>
          </a:p>
        </p:txBody>
      </p:sp>
      <p:sp>
        <p:nvSpPr>
          <p:cNvPr id="8" name="TextBox 7">
            <a:extLst>
              <a:ext uri="{FF2B5EF4-FFF2-40B4-BE49-F238E27FC236}">
                <a16:creationId xmlns:a16="http://schemas.microsoft.com/office/drawing/2014/main" id="{17760B5F-3A4B-CEBD-D029-2FE4E605C90E}"/>
              </a:ext>
            </a:extLst>
          </p:cNvPr>
          <p:cNvSpPr txBox="1"/>
          <p:nvPr/>
        </p:nvSpPr>
        <p:spPr>
          <a:xfrm>
            <a:off x="2432512" y="1553060"/>
            <a:ext cx="6711488" cy="4939814"/>
          </a:xfrm>
          <a:prstGeom prst="rect">
            <a:avLst/>
          </a:prstGeom>
          <a:noFill/>
        </p:spPr>
        <p:txBody>
          <a:bodyPr wrap="square" rtlCol="0">
            <a:spAutoFit/>
          </a:bodyPr>
          <a:lstStyle/>
          <a:p>
            <a:r>
              <a:rPr lang="en-US" sz="1100" b="1" dirty="0"/>
              <a:t>Fleet Advantage</a:t>
            </a:r>
          </a:p>
          <a:p>
            <a:pPr marL="171450" indent="-171450">
              <a:buFont typeface="Arial" panose="020B0604020202020204" pitchFamily="34" charset="0"/>
              <a:buChar char="•"/>
            </a:pPr>
            <a:r>
              <a:rPr lang="en-US" sz="1000" dirty="0"/>
              <a:t>Specializes in truck fleet business analytics, equipment financing, and lifecycle cost management.</a:t>
            </a:r>
          </a:p>
          <a:p>
            <a:pPr marL="171450" indent="-171450">
              <a:buFont typeface="Arial" panose="020B0604020202020204" pitchFamily="34" charset="0"/>
              <a:buChar char="•"/>
            </a:pPr>
            <a:r>
              <a:rPr lang="en-US" sz="1000" dirty="0"/>
              <a:t>Offers customized Trucks-as-a-Service solutions for electric vehicles.</a:t>
            </a:r>
          </a:p>
          <a:p>
            <a:pPr marL="171450" indent="-171450">
              <a:buFont typeface="Arial" panose="020B0604020202020204" pitchFamily="34" charset="0"/>
              <a:buChar char="•"/>
            </a:pPr>
            <a:r>
              <a:rPr lang="en-US" sz="1000" dirty="0"/>
              <a:t>Known for providing comprehensive lease structures including trucks, chargers, infrastructure, and sometimes electricity.</a:t>
            </a:r>
          </a:p>
          <a:p>
            <a:pPr marL="171450" indent="-171450">
              <a:buFont typeface="Arial" panose="020B0604020202020204" pitchFamily="34" charset="0"/>
              <a:buChar char="•"/>
            </a:pPr>
            <a:r>
              <a:rPr lang="en-US" sz="1000" dirty="0"/>
              <a:t>Actively involved in adopting and promoting new technology in truck leasing​​.</a:t>
            </a:r>
          </a:p>
          <a:p>
            <a:r>
              <a:rPr lang="en-US" sz="1100" b="1" dirty="0"/>
              <a:t>Ryder</a:t>
            </a:r>
          </a:p>
          <a:p>
            <a:pPr marL="171450" indent="-171450">
              <a:buFont typeface="Arial" panose="020B0604020202020204" pitchFamily="34" charset="0"/>
              <a:buChar char="•"/>
            </a:pPr>
            <a:r>
              <a:rPr lang="en-US" sz="1000" dirty="0"/>
              <a:t>An American-based provider of transportation and supply chain management products.</a:t>
            </a:r>
          </a:p>
          <a:p>
            <a:pPr marL="171450" indent="-171450">
              <a:buFont typeface="Arial" panose="020B0604020202020204" pitchFamily="34" charset="0"/>
              <a:buChar char="•"/>
            </a:pPr>
            <a:r>
              <a:rPr lang="en-US" sz="1000" dirty="0"/>
              <a:t>Focuses on offering package deals that cover electric trucks, charging infrastructure, maintenance, and other services.</a:t>
            </a:r>
          </a:p>
          <a:p>
            <a:pPr marL="171450" indent="-171450">
              <a:buFont typeface="Arial" panose="020B0604020202020204" pitchFamily="34" charset="0"/>
              <a:buChar char="•"/>
            </a:pPr>
            <a:r>
              <a:rPr lang="en-US" sz="1000" dirty="0"/>
              <a:t>Has cross-functional departments, resources, and partners for a comprehensive service offering.</a:t>
            </a:r>
          </a:p>
          <a:p>
            <a:pPr marL="171450" indent="-171450">
              <a:buFont typeface="Arial" panose="020B0604020202020204" pitchFamily="34" charset="0"/>
              <a:buChar char="•"/>
            </a:pPr>
            <a:r>
              <a:rPr lang="en-US" sz="1000" dirty="0"/>
              <a:t>Places a strong emphasis on environmental services, telematics, and regulatory compliance​​.</a:t>
            </a:r>
          </a:p>
          <a:p>
            <a:r>
              <a:rPr lang="en-US" sz="1100" b="1" dirty="0"/>
              <a:t>Hino Trucks</a:t>
            </a:r>
          </a:p>
          <a:p>
            <a:pPr marL="171450" indent="-171450">
              <a:buFont typeface="Arial" panose="020B0604020202020204" pitchFamily="34" charset="0"/>
              <a:buChar char="•"/>
            </a:pPr>
            <a:r>
              <a:rPr lang="en-US" sz="1000" dirty="0"/>
              <a:t>A well-known truck manufacturer, offering medium-duty electric trucks.</a:t>
            </a:r>
          </a:p>
          <a:p>
            <a:pPr marL="171450" indent="-171450">
              <a:buFont typeface="Arial" panose="020B0604020202020204" pitchFamily="34" charset="0"/>
              <a:buChar char="•"/>
            </a:pPr>
            <a:r>
              <a:rPr lang="en-US" sz="1000" dirty="0"/>
              <a:t>Launched </a:t>
            </a:r>
            <a:r>
              <a:rPr lang="en-US" sz="1000" dirty="0" err="1"/>
              <a:t>InclusEV</a:t>
            </a:r>
            <a:r>
              <a:rPr lang="en-US" sz="1000" dirty="0"/>
              <a:t>, providing end-to-end electric vehicle enablement, including EV consulting services and intelligent charging solutions.</a:t>
            </a:r>
          </a:p>
          <a:p>
            <a:pPr marL="171450" indent="-171450">
              <a:buFont typeface="Arial" panose="020B0604020202020204" pitchFamily="34" charset="0"/>
              <a:buChar char="•"/>
            </a:pPr>
            <a:r>
              <a:rPr lang="en-US" sz="1000" dirty="0"/>
              <a:t>Partners with ChargePoint, </a:t>
            </a:r>
            <a:r>
              <a:rPr lang="en-US" sz="1000" dirty="0" err="1"/>
              <a:t>EnTech</a:t>
            </a:r>
            <a:r>
              <a:rPr lang="en-US" sz="1000" dirty="0"/>
              <a:t> Solutions, and Mitsubishi HC Capital America for comprehensive service offerings.</a:t>
            </a:r>
          </a:p>
          <a:p>
            <a:pPr marL="171450" indent="-171450">
              <a:buFont typeface="Arial" panose="020B0604020202020204" pitchFamily="34" charset="0"/>
              <a:buChar char="•"/>
            </a:pPr>
            <a:r>
              <a:rPr lang="en-US" sz="1000" dirty="0"/>
              <a:t>Aims to simplify and accelerate the transition to EVs with bundled financing products and customer service​​.</a:t>
            </a:r>
          </a:p>
          <a:p>
            <a:r>
              <a:rPr lang="en-US" sz="1100" b="1" dirty="0" err="1"/>
              <a:t>WattEV</a:t>
            </a:r>
            <a:endParaRPr lang="en-US" sz="1100" b="1" dirty="0"/>
          </a:p>
          <a:p>
            <a:pPr marL="171450" indent="-171450">
              <a:buFont typeface="Arial" panose="020B0604020202020204" pitchFamily="34" charset="0"/>
              <a:buChar char="•"/>
            </a:pPr>
            <a:r>
              <a:rPr lang="en-US" sz="1000" dirty="0"/>
              <a:t>A Southern California-based startup focusing on electric trucks.</a:t>
            </a:r>
          </a:p>
          <a:p>
            <a:pPr marL="171450" indent="-171450">
              <a:buFont typeface="Arial" panose="020B0604020202020204" pitchFamily="34" charset="0"/>
              <a:buChar char="•"/>
            </a:pPr>
            <a:r>
              <a:rPr lang="en-US" sz="1000" dirty="0"/>
              <a:t>Developed an Electric Truck-as-a-Service (TaaS) model, providing access to battery-electric trucks at competitive rates.</a:t>
            </a:r>
          </a:p>
          <a:p>
            <a:pPr marL="171450" indent="-171450">
              <a:buFont typeface="Arial" panose="020B0604020202020204" pitchFamily="34" charset="0"/>
              <a:buChar char="•"/>
            </a:pPr>
            <a:r>
              <a:rPr lang="en-US" sz="1000" dirty="0"/>
              <a:t>The service includes vehicles, charging infrastructure, installation, and maintenance.</a:t>
            </a:r>
          </a:p>
          <a:p>
            <a:pPr marL="171450" indent="-171450">
              <a:buFont typeface="Arial" panose="020B0604020202020204" pitchFamily="34" charset="0"/>
              <a:buChar char="•"/>
            </a:pPr>
            <a:r>
              <a:rPr lang="en-US" sz="1000" dirty="0"/>
              <a:t>Ordered 50 Class 8 Volvo VNR Electric trucks to launch its TaaS model, with plans to expand significantly by 2030​​​​.</a:t>
            </a:r>
          </a:p>
          <a:p>
            <a:r>
              <a:rPr lang="en-US" sz="1100" b="1" dirty="0"/>
              <a:t>Volta Trucks</a:t>
            </a:r>
          </a:p>
          <a:p>
            <a:pPr marL="171450" indent="-171450">
              <a:buFont typeface="Arial" panose="020B0604020202020204" pitchFamily="34" charset="0"/>
              <a:buChar char="•"/>
            </a:pPr>
            <a:r>
              <a:rPr lang="en-US" sz="1000" dirty="0"/>
              <a:t>Offers Truck as a Service solution for commercial fleet electrification.</a:t>
            </a:r>
          </a:p>
          <a:p>
            <a:pPr marL="171450" indent="-171450">
              <a:buFont typeface="Arial" panose="020B0604020202020204" pitchFamily="34" charset="0"/>
              <a:buChar char="•"/>
            </a:pPr>
            <a:r>
              <a:rPr lang="en-US" sz="1000" dirty="0"/>
              <a:t>Provides comprehensive service including infrastructure, maintenance, servicing, financing, and training.</a:t>
            </a:r>
          </a:p>
          <a:p>
            <a:pPr marL="171450" indent="-171450">
              <a:buFont typeface="Arial" panose="020B0604020202020204" pitchFamily="34" charset="0"/>
              <a:buChar char="•"/>
            </a:pPr>
            <a:r>
              <a:rPr lang="en-US" sz="1000" dirty="0"/>
              <a:t>Focuses on simplifying the transition to electric vehicles for businesses with an all-inclusive operating lease.</a:t>
            </a:r>
          </a:p>
          <a:p>
            <a:pPr marL="171450" indent="-171450">
              <a:buFont typeface="Arial" panose="020B0604020202020204" pitchFamily="34" charset="0"/>
              <a:buChar char="•"/>
            </a:pPr>
            <a:r>
              <a:rPr lang="en-US" sz="1000" dirty="0"/>
              <a:t>Has networks across major European markets, optimizing uptime and service efficiency</a:t>
            </a:r>
          </a:p>
        </p:txBody>
      </p:sp>
      <p:pic>
        <p:nvPicPr>
          <p:cNvPr id="9" name="Picture 8">
            <a:extLst>
              <a:ext uri="{FF2B5EF4-FFF2-40B4-BE49-F238E27FC236}">
                <a16:creationId xmlns:a16="http://schemas.microsoft.com/office/drawing/2014/main" id="{A0E6AA50-A764-3580-3CEB-022CE32C3017}"/>
              </a:ext>
            </a:extLst>
          </p:cNvPr>
          <p:cNvPicPr>
            <a:picLocks noChangeAspect="1"/>
          </p:cNvPicPr>
          <p:nvPr/>
        </p:nvPicPr>
        <p:blipFill>
          <a:blip r:embed="rId2"/>
          <a:stretch>
            <a:fillRect/>
          </a:stretch>
        </p:blipFill>
        <p:spPr>
          <a:xfrm>
            <a:off x="39355" y="1464872"/>
            <a:ext cx="1119188" cy="1119188"/>
          </a:xfrm>
          <a:prstGeom prst="rect">
            <a:avLst/>
          </a:prstGeom>
        </p:spPr>
      </p:pic>
      <p:pic>
        <p:nvPicPr>
          <p:cNvPr id="10" name="Picture 9">
            <a:extLst>
              <a:ext uri="{FF2B5EF4-FFF2-40B4-BE49-F238E27FC236}">
                <a16:creationId xmlns:a16="http://schemas.microsoft.com/office/drawing/2014/main" id="{7885178F-3953-CC37-6AC5-59267DD4A1CE}"/>
              </a:ext>
            </a:extLst>
          </p:cNvPr>
          <p:cNvPicPr>
            <a:picLocks noChangeAspect="1"/>
          </p:cNvPicPr>
          <p:nvPr/>
        </p:nvPicPr>
        <p:blipFill>
          <a:blip r:embed="rId3"/>
          <a:stretch>
            <a:fillRect/>
          </a:stretch>
        </p:blipFill>
        <p:spPr>
          <a:xfrm>
            <a:off x="1026449" y="2421892"/>
            <a:ext cx="1428750" cy="1428750"/>
          </a:xfrm>
          <a:prstGeom prst="rect">
            <a:avLst/>
          </a:prstGeom>
        </p:spPr>
      </p:pic>
      <p:pic>
        <p:nvPicPr>
          <p:cNvPr id="11" name="Picture 10">
            <a:extLst>
              <a:ext uri="{FF2B5EF4-FFF2-40B4-BE49-F238E27FC236}">
                <a16:creationId xmlns:a16="http://schemas.microsoft.com/office/drawing/2014/main" id="{D857379B-B9B7-A87B-F6E9-C9191E4625E8}"/>
              </a:ext>
            </a:extLst>
          </p:cNvPr>
          <p:cNvPicPr>
            <a:picLocks noChangeAspect="1"/>
          </p:cNvPicPr>
          <p:nvPr/>
        </p:nvPicPr>
        <p:blipFill>
          <a:blip r:embed="rId4"/>
          <a:stretch>
            <a:fillRect/>
          </a:stretch>
        </p:blipFill>
        <p:spPr>
          <a:xfrm>
            <a:off x="42927" y="3516253"/>
            <a:ext cx="1271588" cy="1102746"/>
          </a:xfrm>
          <a:prstGeom prst="rect">
            <a:avLst/>
          </a:prstGeom>
        </p:spPr>
      </p:pic>
      <p:pic>
        <p:nvPicPr>
          <p:cNvPr id="12" name="Picture 11">
            <a:extLst>
              <a:ext uri="{FF2B5EF4-FFF2-40B4-BE49-F238E27FC236}">
                <a16:creationId xmlns:a16="http://schemas.microsoft.com/office/drawing/2014/main" id="{BAD9A014-8A1D-9015-D5B7-DCE485221C2E}"/>
              </a:ext>
            </a:extLst>
          </p:cNvPr>
          <p:cNvPicPr>
            <a:picLocks noChangeAspect="1"/>
          </p:cNvPicPr>
          <p:nvPr/>
        </p:nvPicPr>
        <p:blipFill>
          <a:blip r:embed="rId5"/>
          <a:stretch>
            <a:fillRect/>
          </a:stretch>
        </p:blipFill>
        <p:spPr>
          <a:xfrm>
            <a:off x="1003762" y="4650947"/>
            <a:ext cx="1428750" cy="1428750"/>
          </a:xfrm>
          <a:prstGeom prst="rect">
            <a:avLst/>
          </a:prstGeom>
        </p:spPr>
      </p:pic>
      <p:pic>
        <p:nvPicPr>
          <p:cNvPr id="13" name="Picture 12">
            <a:extLst>
              <a:ext uri="{FF2B5EF4-FFF2-40B4-BE49-F238E27FC236}">
                <a16:creationId xmlns:a16="http://schemas.microsoft.com/office/drawing/2014/main" id="{BAA2EB81-CAC5-634E-9E6B-5F20B5792792}"/>
              </a:ext>
            </a:extLst>
          </p:cNvPr>
          <p:cNvPicPr>
            <a:picLocks noChangeAspect="1"/>
          </p:cNvPicPr>
          <p:nvPr/>
        </p:nvPicPr>
        <p:blipFill>
          <a:blip r:embed="rId6"/>
          <a:stretch>
            <a:fillRect/>
          </a:stretch>
        </p:blipFill>
        <p:spPr>
          <a:xfrm>
            <a:off x="39355" y="5551192"/>
            <a:ext cx="1747837" cy="982062"/>
          </a:xfrm>
          <a:prstGeom prst="rect">
            <a:avLst/>
          </a:prstGeom>
        </p:spPr>
      </p:pic>
    </p:spTree>
    <p:extLst>
      <p:ext uri="{BB962C8B-B14F-4D97-AF65-F5344CB8AC3E}">
        <p14:creationId xmlns:p14="http://schemas.microsoft.com/office/powerpoint/2010/main" val="1571379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7938-99A1-7B4B-0B96-841D576B27F4}"/>
              </a:ext>
            </a:extLst>
          </p:cNvPr>
          <p:cNvSpPr>
            <a:spLocks noGrp="1"/>
          </p:cNvSpPr>
          <p:nvPr>
            <p:ph type="title"/>
          </p:nvPr>
        </p:nvSpPr>
        <p:spPr/>
        <p:txBody>
          <a:bodyPr/>
          <a:lstStyle/>
          <a:p>
            <a:r>
              <a:rPr lang="en-US" dirty="0"/>
              <a:t>Established Partnerships</a:t>
            </a:r>
          </a:p>
        </p:txBody>
      </p:sp>
      <p:sp>
        <p:nvSpPr>
          <p:cNvPr id="4" name="Slide Number Placeholder 3">
            <a:extLst>
              <a:ext uri="{FF2B5EF4-FFF2-40B4-BE49-F238E27FC236}">
                <a16:creationId xmlns:a16="http://schemas.microsoft.com/office/drawing/2014/main" id="{965F4FCD-F815-2363-A16A-AE2E19229681}"/>
              </a:ext>
            </a:extLst>
          </p:cNvPr>
          <p:cNvSpPr>
            <a:spLocks noGrp="1"/>
          </p:cNvSpPr>
          <p:nvPr>
            <p:ph type="sldNum" sz="quarter" idx="12"/>
          </p:nvPr>
        </p:nvSpPr>
        <p:spPr/>
        <p:txBody>
          <a:bodyPr/>
          <a:lstStyle/>
          <a:p>
            <a:fld id="{4EC93DFA-70F6-4220-86AB-AD3183C08C91}" type="slidenum">
              <a:rPr lang="en-US" smtClean="0"/>
              <a:t>12</a:t>
            </a:fld>
            <a:endParaRPr lang="en-US" dirty="0"/>
          </a:p>
        </p:txBody>
      </p:sp>
      <p:pic>
        <p:nvPicPr>
          <p:cNvPr id="7" name="Picture 6">
            <a:extLst>
              <a:ext uri="{FF2B5EF4-FFF2-40B4-BE49-F238E27FC236}">
                <a16:creationId xmlns:a16="http://schemas.microsoft.com/office/drawing/2014/main" id="{8A9C295A-FF1D-00CE-BA26-43A9A4792268}"/>
              </a:ext>
            </a:extLst>
          </p:cNvPr>
          <p:cNvPicPr>
            <a:picLocks noChangeAspect="1"/>
          </p:cNvPicPr>
          <p:nvPr/>
        </p:nvPicPr>
        <p:blipFill>
          <a:blip r:embed="rId2"/>
          <a:stretch>
            <a:fillRect/>
          </a:stretch>
        </p:blipFill>
        <p:spPr>
          <a:xfrm>
            <a:off x="314325" y="1750423"/>
            <a:ext cx="8515350" cy="4403652"/>
          </a:xfrm>
          <a:prstGeom prst="rect">
            <a:avLst/>
          </a:prstGeom>
        </p:spPr>
      </p:pic>
    </p:spTree>
    <p:extLst>
      <p:ext uri="{BB962C8B-B14F-4D97-AF65-F5344CB8AC3E}">
        <p14:creationId xmlns:p14="http://schemas.microsoft.com/office/powerpoint/2010/main" val="426546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F086-B52A-7D51-CD24-ED9F059E51D4}"/>
              </a:ext>
            </a:extLst>
          </p:cNvPr>
          <p:cNvSpPr>
            <a:spLocks noGrp="1"/>
          </p:cNvSpPr>
          <p:nvPr>
            <p:ph type="title"/>
          </p:nvPr>
        </p:nvSpPr>
        <p:spPr/>
        <p:txBody>
          <a:bodyPr/>
          <a:lstStyle/>
          <a:p>
            <a:r>
              <a:rPr lang="en-US" dirty="0"/>
              <a:t>Legislation</a:t>
            </a:r>
          </a:p>
        </p:txBody>
      </p:sp>
      <p:sp>
        <p:nvSpPr>
          <p:cNvPr id="4" name="Slide Number Placeholder 3">
            <a:extLst>
              <a:ext uri="{FF2B5EF4-FFF2-40B4-BE49-F238E27FC236}">
                <a16:creationId xmlns:a16="http://schemas.microsoft.com/office/drawing/2014/main" id="{6C52EA54-3C20-9629-5558-DCFDEF947A42}"/>
              </a:ext>
            </a:extLst>
          </p:cNvPr>
          <p:cNvSpPr>
            <a:spLocks noGrp="1"/>
          </p:cNvSpPr>
          <p:nvPr>
            <p:ph type="sldNum" sz="quarter" idx="12"/>
          </p:nvPr>
        </p:nvSpPr>
        <p:spPr/>
        <p:txBody>
          <a:bodyPr/>
          <a:lstStyle/>
          <a:p>
            <a:fld id="{4EC93DFA-70F6-4220-86AB-AD3183C08C91}" type="slidenum">
              <a:rPr lang="en-US" smtClean="0"/>
              <a:t>13</a:t>
            </a:fld>
            <a:endParaRPr lang="en-US" dirty="0"/>
          </a:p>
        </p:txBody>
      </p:sp>
      <p:sp>
        <p:nvSpPr>
          <p:cNvPr id="5" name="TextBox 4">
            <a:extLst>
              <a:ext uri="{FF2B5EF4-FFF2-40B4-BE49-F238E27FC236}">
                <a16:creationId xmlns:a16="http://schemas.microsoft.com/office/drawing/2014/main" id="{A13BCE93-BE4D-BB34-6850-9122466E174C}"/>
              </a:ext>
            </a:extLst>
          </p:cNvPr>
          <p:cNvSpPr txBox="1"/>
          <p:nvPr/>
        </p:nvSpPr>
        <p:spPr>
          <a:xfrm>
            <a:off x="219075" y="1752600"/>
            <a:ext cx="5086350" cy="4662815"/>
          </a:xfrm>
          <a:prstGeom prst="rect">
            <a:avLst/>
          </a:prstGeom>
          <a:noFill/>
        </p:spPr>
        <p:txBody>
          <a:bodyPr wrap="square" rtlCol="0">
            <a:spAutoFit/>
          </a:bodyPr>
          <a:lstStyle/>
          <a:p>
            <a:r>
              <a:rPr lang="en-US" sz="1100" b="1" dirty="0"/>
              <a:t>Inflation Reduction Act of 2022: </a:t>
            </a:r>
            <a:r>
              <a:rPr lang="en-US" sz="1100" dirty="0"/>
              <a:t>This act includes several provisions to promote electric vehicles. Notable among them are:</a:t>
            </a:r>
          </a:p>
          <a:p>
            <a:endParaRPr lang="en-US" sz="1100" dirty="0"/>
          </a:p>
          <a:p>
            <a:pPr marL="171450" indent="-171450">
              <a:buFont typeface="Arial" panose="020B0604020202020204" pitchFamily="34" charset="0"/>
              <a:buChar char="•"/>
            </a:pPr>
            <a:r>
              <a:rPr lang="en-US" sz="1100" dirty="0"/>
              <a:t>Extended light-duty EV tax credit up to $7,500 per vehicle through 2032.</a:t>
            </a:r>
          </a:p>
          <a:p>
            <a:pPr marL="171450" indent="-171450">
              <a:buFont typeface="Arial" panose="020B0604020202020204" pitchFamily="34" charset="0"/>
              <a:buChar char="•"/>
            </a:pPr>
            <a:r>
              <a:rPr lang="en-US" sz="1100" dirty="0"/>
              <a:t>New federal tax credits for used EVs up to $4,000.</a:t>
            </a:r>
          </a:p>
          <a:p>
            <a:pPr marL="171450" indent="-171450">
              <a:buFont typeface="Arial" panose="020B0604020202020204" pitchFamily="34" charset="0"/>
              <a:buChar char="•"/>
            </a:pPr>
            <a:r>
              <a:rPr lang="en-US" sz="1100" dirty="0"/>
              <a:t>Commercial EVs are eligible for federal tax credits, up to 30% of the sales price.</a:t>
            </a:r>
          </a:p>
          <a:p>
            <a:pPr marL="171450" indent="-171450">
              <a:buFont typeface="Arial" panose="020B0604020202020204" pitchFamily="34" charset="0"/>
              <a:buChar char="•"/>
            </a:pPr>
            <a:r>
              <a:rPr lang="en-US" sz="1100" dirty="0"/>
              <a:t>$3 billion allocated for electrifying the United States Postal Service fleet.</a:t>
            </a:r>
          </a:p>
          <a:p>
            <a:pPr marL="171450" indent="-171450">
              <a:buFont typeface="Arial" panose="020B0604020202020204" pitchFamily="34" charset="0"/>
              <a:buChar char="•"/>
            </a:pPr>
            <a:r>
              <a:rPr lang="en-US" sz="1100" dirty="0"/>
              <a:t>$1 billion for states, municipalities, Indian tribes, or non-profit school transportation associations to replace class 6 and 7 heavy-duty vehicles with clean EVs.</a:t>
            </a:r>
          </a:p>
          <a:p>
            <a:endParaRPr lang="en-US" sz="1100" dirty="0"/>
          </a:p>
          <a:p>
            <a:r>
              <a:rPr lang="en-US" sz="1100" b="1" dirty="0"/>
              <a:t>Infrastructure Investment and Jobs Act:</a:t>
            </a:r>
            <a:r>
              <a:rPr lang="en-US" sz="1100" dirty="0"/>
              <a:t> This act made significant investments in EV infrastructure, including:</a:t>
            </a:r>
          </a:p>
          <a:p>
            <a:endParaRPr lang="en-US" sz="1100" dirty="0"/>
          </a:p>
          <a:p>
            <a:pPr marL="171450" indent="-171450">
              <a:buFont typeface="Arial" panose="020B0604020202020204" pitchFamily="34" charset="0"/>
              <a:buChar char="•"/>
            </a:pPr>
            <a:r>
              <a:rPr lang="en-US" sz="1100" dirty="0"/>
              <a:t>$5 billion to build out a network of EV charging along highways.</a:t>
            </a:r>
          </a:p>
          <a:p>
            <a:pPr marL="171450" indent="-171450">
              <a:buFont typeface="Arial" panose="020B0604020202020204" pitchFamily="34" charset="0"/>
              <a:buChar char="•"/>
            </a:pPr>
            <a:r>
              <a:rPr lang="en-US" sz="1100" dirty="0"/>
              <a:t>Additional $2.5 billion in competitive grant funding for further building out charging infrastructure.</a:t>
            </a:r>
          </a:p>
          <a:p>
            <a:pPr marL="171450" indent="-171450">
              <a:buFont typeface="Arial" panose="020B0604020202020204" pitchFamily="34" charset="0"/>
              <a:buChar char="•"/>
            </a:pPr>
            <a:r>
              <a:rPr lang="en-US" sz="1100" dirty="0"/>
              <a:t>Emphasis on funding access in low-income and rural communities.</a:t>
            </a:r>
          </a:p>
          <a:p>
            <a:pPr marL="171450" indent="-171450">
              <a:buFont typeface="Arial" panose="020B0604020202020204" pitchFamily="34" charset="0"/>
              <a:buChar char="•"/>
            </a:pPr>
            <a:r>
              <a:rPr lang="en-US" sz="1100" dirty="0"/>
              <a:t>Federal Fleet Electrification: There's a focus on electrifying the federal fleet, including the U.S. Postal Service vehicles, to demonstrate leadership in the shift to electric transportation.</a:t>
            </a:r>
          </a:p>
          <a:p>
            <a:endParaRPr lang="en-US" sz="1100" dirty="0"/>
          </a:p>
          <a:p>
            <a:r>
              <a:rPr lang="en-US" sz="1100" b="1" dirty="0"/>
              <a:t>EV Charging Equipment Tax Credit: </a:t>
            </a:r>
            <a:r>
              <a:rPr lang="en-US" sz="1100" dirty="0"/>
              <a:t>Extended through 2032, offering tax credits for both individual/residential and commercial uses of charging equipment. For residential uses, the tax credit remains at 30%, up to $1,000, and for commercial uses, it is 6% with a maximum credit of $100,000 per unit.</a:t>
            </a:r>
          </a:p>
        </p:txBody>
      </p:sp>
      <p:pic>
        <p:nvPicPr>
          <p:cNvPr id="6" name="Picture 5">
            <a:extLst>
              <a:ext uri="{FF2B5EF4-FFF2-40B4-BE49-F238E27FC236}">
                <a16:creationId xmlns:a16="http://schemas.microsoft.com/office/drawing/2014/main" id="{77DF250C-F0DB-6F37-25A7-42388481FF0A}"/>
              </a:ext>
            </a:extLst>
          </p:cNvPr>
          <p:cNvPicPr>
            <a:picLocks noChangeAspect="1"/>
          </p:cNvPicPr>
          <p:nvPr/>
        </p:nvPicPr>
        <p:blipFill>
          <a:blip r:embed="rId2"/>
          <a:stretch>
            <a:fillRect/>
          </a:stretch>
        </p:blipFill>
        <p:spPr>
          <a:xfrm>
            <a:off x="5159606" y="1514475"/>
            <a:ext cx="1838325" cy="1409700"/>
          </a:xfrm>
          <a:prstGeom prst="rect">
            <a:avLst/>
          </a:prstGeom>
        </p:spPr>
      </p:pic>
      <p:pic>
        <p:nvPicPr>
          <p:cNvPr id="7" name="Picture 6">
            <a:extLst>
              <a:ext uri="{FF2B5EF4-FFF2-40B4-BE49-F238E27FC236}">
                <a16:creationId xmlns:a16="http://schemas.microsoft.com/office/drawing/2014/main" id="{D32A5447-55C6-F341-5B06-24868D534225}"/>
              </a:ext>
            </a:extLst>
          </p:cNvPr>
          <p:cNvPicPr>
            <a:picLocks noChangeAspect="1"/>
          </p:cNvPicPr>
          <p:nvPr/>
        </p:nvPicPr>
        <p:blipFill>
          <a:blip r:embed="rId3"/>
          <a:stretch>
            <a:fillRect/>
          </a:stretch>
        </p:blipFill>
        <p:spPr>
          <a:xfrm>
            <a:off x="6994987" y="2371351"/>
            <a:ext cx="1873481" cy="1026945"/>
          </a:xfrm>
          <a:prstGeom prst="rect">
            <a:avLst/>
          </a:prstGeom>
        </p:spPr>
      </p:pic>
      <p:pic>
        <p:nvPicPr>
          <p:cNvPr id="8" name="Picture 7">
            <a:extLst>
              <a:ext uri="{FF2B5EF4-FFF2-40B4-BE49-F238E27FC236}">
                <a16:creationId xmlns:a16="http://schemas.microsoft.com/office/drawing/2014/main" id="{8517C7FA-009E-B196-6510-54E9FB836F99}"/>
              </a:ext>
            </a:extLst>
          </p:cNvPr>
          <p:cNvPicPr>
            <a:picLocks noChangeAspect="1"/>
          </p:cNvPicPr>
          <p:nvPr/>
        </p:nvPicPr>
        <p:blipFill>
          <a:blip r:embed="rId4"/>
          <a:stretch>
            <a:fillRect/>
          </a:stretch>
        </p:blipFill>
        <p:spPr>
          <a:xfrm>
            <a:off x="5305425" y="3379157"/>
            <a:ext cx="1714500" cy="1409700"/>
          </a:xfrm>
          <a:prstGeom prst="rect">
            <a:avLst/>
          </a:prstGeom>
        </p:spPr>
      </p:pic>
      <p:pic>
        <p:nvPicPr>
          <p:cNvPr id="9" name="Picture 8">
            <a:extLst>
              <a:ext uri="{FF2B5EF4-FFF2-40B4-BE49-F238E27FC236}">
                <a16:creationId xmlns:a16="http://schemas.microsoft.com/office/drawing/2014/main" id="{8EF4A8B0-0102-E62F-4CF5-A46AE6E4F88C}"/>
              </a:ext>
            </a:extLst>
          </p:cNvPr>
          <p:cNvPicPr>
            <a:picLocks noChangeAspect="1"/>
          </p:cNvPicPr>
          <p:nvPr/>
        </p:nvPicPr>
        <p:blipFill>
          <a:blip r:embed="rId5"/>
          <a:stretch>
            <a:fillRect/>
          </a:stretch>
        </p:blipFill>
        <p:spPr>
          <a:xfrm>
            <a:off x="6994987" y="4340390"/>
            <a:ext cx="2057400" cy="1409700"/>
          </a:xfrm>
          <a:prstGeom prst="rect">
            <a:avLst/>
          </a:prstGeom>
        </p:spPr>
      </p:pic>
      <p:pic>
        <p:nvPicPr>
          <p:cNvPr id="10" name="Picture 9">
            <a:extLst>
              <a:ext uri="{FF2B5EF4-FFF2-40B4-BE49-F238E27FC236}">
                <a16:creationId xmlns:a16="http://schemas.microsoft.com/office/drawing/2014/main" id="{EB339D17-909D-B0E1-EC01-E2B8C61358C4}"/>
              </a:ext>
            </a:extLst>
          </p:cNvPr>
          <p:cNvPicPr>
            <a:picLocks noChangeAspect="1"/>
          </p:cNvPicPr>
          <p:nvPr/>
        </p:nvPicPr>
        <p:blipFill>
          <a:blip r:embed="rId6"/>
          <a:stretch>
            <a:fillRect/>
          </a:stretch>
        </p:blipFill>
        <p:spPr>
          <a:xfrm>
            <a:off x="5091113" y="5114812"/>
            <a:ext cx="2143125" cy="1181100"/>
          </a:xfrm>
          <a:prstGeom prst="rect">
            <a:avLst/>
          </a:prstGeom>
        </p:spPr>
      </p:pic>
      <p:sp>
        <p:nvSpPr>
          <p:cNvPr id="11" name="TextBox 10">
            <a:extLst>
              <a:ext uri="{FF2B5EF4-FFF2-40B4-BE49-F238E27FC236}">
                <a16:creationId xmlns:a16="http://schemas.microsoft.com/office/drawing/2014/main" id="{19F1A891-505D-220C-8A35-2F0440C4E4A4}"/>
              </a:ext>
            </a:extLst>
          </p:cNvPr>
          <p:cNvSpPr txBox="1"/>
          <p:nvPr/>
        </p:nvSpPr>
        <p:spPr>
          <a:xfrm>
            <a:off x="6231168" y="1560486"/>
            <a:ext cx="2889712" cy="646331"/>
          </a:xfrm>
          <a:prstGeom prst="rect">
            <a:avLst/>
          </a:prstGeom>
          <a:noFill/>
        </p:spPr>
        <p:txBody>
          <a:bodyPr wrap="square" rtlCol="0">
            <a:spAutoFit/>
          </a:bodyPr>
          <a:lstStyle/>
          <a:p>
            <a:r>
              <a:rPr lang="en-US" dirty="0"/>
              <a:t>Legislation in place to phase out ICE 2030-2035</a:t>
            </a:r>
          </a:p>
        </p:txBody>
      </p:sp>
    </p:spTree>
    <p:extLst>
      <p:ext uri="{BB962C8B-B14F-4D97-AF65-F5344CB8AC3E}">
        <p14:creationId xmlns:p14="http://schemas.microsoft.com/office/powerpoint/2010/main" val="3312992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1428-E00F-9F7A-1C65-D82D50689222}"/>
              </a:ext>
            </a:extLst>
          </p:cNvPr>
          <p:cNvSpPr>
            <a:spLocks noGrp="1"/>
          </p:cNvSpPr>
          <p:nvPr>
            <p:ph type="title"/>
          </p:nvPr>
        </p:nvSpPr>
        <p:spPr/>
        <p:txBody>
          <a:bodyPr/>
          <a:lstStyle/>
          <a:p>
            <a:r>
              <a:rPr lang="en-US" dirty="0"/>
              <a:t>Roadblocks</a:t>
            </a:r>
          </a:p>
        </p:txBody>
      </p:sp>
      <p:sp>
        <p:nvSpPr>
          <p:cNvPr id="4" name="Slide Number Placeholder 3">
            <a:extLst>
              <a:ext uri="{FF2B5EF4-FFF2-40B4-BE49-F238E27FC236}">
                <a16:creationId xmlns:a16="http://schemas.microsoft.com/office/drawing/2014/main" id="{5F00EC93-1E95-F6FD-5314-592B5156F1F1}"/>
              </a:ext>
            </a:extLst>
          </p:cNvPr>
          <p:cNvSpPr>
            <a:spLocks noGrp="1"/>
          </p:cNvSpPr>
          <p:nvPr>
            <p:ph type="sldNum" sz="quarter" idx="12"/>
          </p:nvPr>
        </p:nvSpPr>
        <p:spPr/>
        <p:txBody>
          <a:bodyPr/>
          <a:lstStyle/>
          <a:p>
            <a:fld id="{4EC93DFA-70F6-4220-86AB-AD3183C08C91}" type="slidenum">
              <a:rPr lang="en-US" smtClean="0"/>
              <a:t>14</a:t>
            </a:fld>
            <a:endParaRPr lang="en-US" dirty="0"/>
          </a:p>
        </p:txBody>
      </p:sp>
      <p:sp>
        <p:nvSpPr>
          <p:cNvPr id="7" name="TextBox 6">
            <a:extLst>
              <a:ext uri="{FF2B5EF4-FFF2-40B4-BE49-F238E27FC236}">
                <a16:creationId xmlns:a16="http://schemas.microsoft.com/office/drawing/2014/main" id="{945C7BC1-9FDF-C87C-E68A-6D4198E01EBC}"/>
              </a:ext>
            </a:extLst>
          </p:cNvPr>
          <p:cNvSpPr txBox="1"/>
          <p:nvPr/>
        </p:nvSpPr>
        <p:spPr>
          <a:xfrm>
            <a:off x="195262" y="1739703"/>
            <a:ext cx="8753475" cy="4616648"/>
          </a:xfrm>
          <a:prstGeom prst="rect">
            <a:avLst/>
          </a:prstGeom>
          <a:noFill/>
        </p:spPr>
        <p:txBody>
          <a:bodyPr wrap="square" rtlCol="0">
            <a:spAutoFit/>
          </a:bodyPr>
          <a:lstStyle/>
          <a:p>
            <a:r>
              <a:rPr lang="en-US" sz="1050" b="1" dirty="0"/>
              <a:t>High Upfront Costs:</a:t>
            </a:r>
            <a:r>
              <a:rPr lang="en-US" sz="1050" dirty="0"/>
              <a:t> EVs generally have higher initial purchase prices compared to traditional internal combustion engine vehicles, which can be a significant barrier for many consumers. </a:t>
            </a:r>
            <a:r>
              <a:rPr lang="en-US" sz="1050" b="1" dirty="0">
                <a:solidFill>
                  <a:srgbClr val="002060"/>
                </a:solidFill>
              </a:rPr>
              <a:t>BEV COST=$300k-$500k vs $130k-$160k</a:t>
            </a:r>
          </a:p>
          <a:p>
            <a:endParaRPr lang="en-US" sz="1050" dirty="0"/>
          </a:p>
          <a:p>
            <a:r>
              <a:rPr lang="en-US" sz="1050" b="1" dirty="0"/>
              <a:t>Limited Charging Infrastructure</a:t>
            </a:r>
            <a:r>
              <a:rPr lang="en-US" sz="1050" dirty="0"/>
              <a:t>: The lack of widespread and accessible EV charging stations can deter potential buyers who are concerned about the convenience and feasibility of charging their vehicles.</a:t>
            </a:r>
          </a:p>
          <a:p>
            <a:endParaRPr lang="en-US" sz="1050" dirty="0"/>
          </a:p>
          <a:p>
            <a:r>
              <a:rPr lang="en-US" sz="1050" b="1" dirty="0"/>
              <a:t>Range Anxiety: </a:t>
            </a:r>
            <a:r>
              <a:rPr lang="en-US" sz="1050" dirty="0"/>
              <a:t>Concerns about the driving range of EVs on a single charge and the availability of charging stations contribute to hesitancy among consumers.</a:t>
            </a:r>
          </a:p>
          <a:p>
            <a:endParaRPr lang="en-US" sz="1050" dirty="0"/>
          </a:p>
          <a:p>
            <a:r>
              <a:rPr lang="en-US" sz="1050" b="1" dirty="0"/>
              <a:t>Battery Cost and Performance: </a:t>
            </a:r>
            <a:r>
              <a:rPr lang="en-US" sz="1050" dirty="0"/>
              <a:t>The cost of EV batteries remains high, and there are concerns about their long-term performance and the cost of replacement.</a:t>
            </a:r>
          </a:p>
          <a:p>
            <a:endParaRPr lang="en-US" sz="1050" dirty="0"/>
          </a:p>
          <a:p>
            <a:r>
              <a:rPr lang="en-US" sz="1050" b="1" dirty="0"/>
              <a:t>Consumer Awareness and Perception: </a:t>
            </a:r>
            <a:r>
              <a:rPr lang="en-US" sz="1050" dirty="0"/>
              <a:t>Lack of awareness or misconceptions about EV capabilities, maintenance, and benefits can affect consumer acceptance.</a:t>
            </a:r>
          </a:p>
          <a:p>
            <a:endParaRPr lang="en-US" sz="1050" dirty="0"/>
          </a:p>
          <a:p>
            <a:r>
              <a:rPr lang="en-US" sz="1050" b="1" dirty="0"/>
              <a:t>Supply Chain Constraints:</a:t>
            </a:r>
            <a:r>
              <a:rPr lang="en-US" sz="1050" dirty="0"/>
              <a:t> Issues in the supply chain, including the availability of critical raw materials for batteries, can limit the production of EVs.</a:t>
            </a:r>
          </a:p>
          <a:p>
            <a:endParaRPr lang="en-US" sz="1050" dirty="0"/>
          </a:p>
          <a:p>
            <a:r>
              <a:rPr lang="en-US" sz="1050" b="1" dirty="0"/>
              <a:t>Technological Development:</a:t>
            </a:r>
            <a:r>
              <a:rPr lang="en-US" sz="1050" dirty="0"/>
              <a:t> The need for further advancements in EV technology, </a:t>
            </a:r>
            <a:r>
              <a:rPr lang="en-US" sz="1050" b="1" dirty="0">
                <a:solidFill>
                  <a:srgbClr val="002060"/>
                </a:solidFill>
              </a:rPr>
              <a:t>particularly in battery efficiency and charging speed</a:t>
            </a:r>
            <a:r>
              <a:rPr lang="en-US" sz="1050" dirty="0"/>
              <a:t>, is crucial for wider adoption.</a:t>
            </a:r>
          </a:p>
          <a:p>
            <a:endParaRPr lang="en-US" sz="1050" dirty="0"/>
          </a:p>
          <a:p>
            <a:r>
              <a:rPr lang="en-US" sz="1050" b="1" dirty="0"/>
              <a:t>Government Policies and Incentives: </a:t>
            </a:r>
            <a:r>
              <a:rPr lang="en-US" sz="1050" dirty="0"/>
              <a:t>Inconsistent government policies and the availability of incentives can impact the pace of EV adoption.</a:t>
            </a:r>
          </a:p>
          <a:p>
            <a:endParaRPr lang="en-US" sz="1050" dirty="0"/>
          </a:p>
          <a:p>
            <a:r>
              <a:rPr lang="en-US" sz="1050" b="1" dirty="0"/>
              <a:t>Energy Grid Capacity: </a:t>
            </a:r>
            <a:r>
              <a:rPr lang="en-US" sz="1050" dirty="0"/>
              <a:t>Concerns about the capacity of the current energy grid to support widespread EV charging, especially during peak demand.</a:t>
            </a:r>
          </a:p>
          <a:p>
            <a:endParaRPr lang="en-US" sz="1050" dirty="0"/>
          </a:p>
          <a:p>
            <a:r>
              <a:rPr lang="en-US" sz="1050" b="1" dirty="0"/>
              <a:t>Transition for Auto Manufacturers: </a:t>
            </a:r>
            <a:r>
              <a:rPr lang="en-US" sz="1050" dirty="0"/>
              <a:t>The automotive industry needs significant restructuring and investment to shift from traditional vehicle production to EVs, which is a complex and time-consuming process.</a:t>
            </a:r>
          </a:p>
        </p:txBody>
      </p:sp>
    </p:spTree>
    <p:extLst>
      <p:ext uri="{BB962C8B-B14F-4D97-AF65-F5344CB8AC3E}">
        <p14:creationId xmlns:p14="http://schemas.microsoft.com/office/powerpoint/2010/main" val="136335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407B-7C89-51C2-F286-352C1016D90B}"/>
              </a:ext>
            </a:extLst>
          </p:cNvPr>
          <p:cNvSpPr>
            <a:spLocks noGrp="1"/>
          </p:cNvSpPr>
          <p:nvPr>
            <p:ph type="title"/>
          </p:nvPr>
        </p:nvSpPr>
        <p:spPr/>
        <p:txBody>
          <a:bodyPr/>
          <a:lstStyle/>
          <a:p>
            <a:r>
              <a:rPr lang="en-US" dirty="0"/>
              <a:t>Questions </a:t>
            </a:r>
          </a:p>
        </p:txBody>
      </p:sp>
      <p:sp>
        <p:nvSpPr>
          <p:cNvPr id="4" name="Slide Number Placeholder 3">
            <a:extLst>
              <a:ext uri="{FF2B5EF4-FFF2-40B4-BE49-F238E27FC236}">
                <a16:creationId xmlns:a16="http://schemas.microsoft.com/office/drawing/2014/main" id="{4841F035-2630-BD6F-1903-1F103FE93161}"/>
              </a:ext>
            </a:extLst>
          </p:cNvPr>
          <p:cNvSpPr>
            <a:spLocks noGrp="1"/>
          </p:cNvSpPr>
          <p:nvPr>
            <p:ph type="sldNum" sz="quarter" idx="12"/>
          </p:nvPr>
        </p:nvSpPr>
        <p:spPr/>
        <p:txBody>
          <a:bodyPr/>
          <a:lstStyle/>
          <a:p>
            <a:fld id="{4EC93DFA-70F6-4220-86AB-AD3183C08C91}" type="slidenum">
              <a:rPr lang="en-US" smtClean="0"/>
              <a:t>15</a:t>
            </a:fld>
            <a:endParaRPr lang="en-US" dirty="0"/>
          </a:p>
        </p:txBody>
      </p:sp>
    </p:spTree>
    <p:extLst>
      <p:ext uri="{BB962C8B-B14F-4D97-AF65-F5344CB8AC3E}">
        <p14:creationId xmlns:p14="http://schemas.microsoft.com/office/powerpoint/2010/main" val="3071594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Box 2">
            <a:extLst>
              <a:ext uri="{FF2B5EF4-FFF2-40B4-BE49-F238E27FC236}">
                <a16:creationId xmlns:a16="http://schemas.microsoft.com/office/drawing/2014/main" id="{F5785564-5413-4F3E-BB47-3F4EFE268F2F}"/>
              </a:ext>
            </a:extLst>
          </p:cNvPr>
          <p:cNvSpPr txBox="1"/>
          <p:nvPr/>
        </p:nvSpPr>
        <p:spPr>
          <a:xfrm>
            <a:off x="6989669" y="6223451"/>
            <a:ext cx="530915" cy="338554"/>
          </a:xfrm>
          <a:prstGeom prst="rect">
            <a:avLst/>
          </a:prstGeom>
          <a:noFill/>
        </p:spPr>
        <p:txBody>
          <a:bodyPr wrap="none" rtlCol="0">
            <a:spAutoFit/>
          </a:bodyPr>
          <a:lstStyle/>
          <a:p>
            <a:r>
              <a:rPr lang="en-US" sz="800" b="1" dirty="0"/>
              <a:t>[Name]</a:t>
            </a:r>
          </a:p>
          <a:p>
            <a:r>
              <a:rPr lang="en-US" sz="800" b="1" dirty="0"/>
              <a:t>[Date]</a:t>
            </a:r>
          </a:p>
        </p:txBody>
      </p:sp>
    </p:spTree>
    <p:extLst>
      <p:ext uri="{BB962C8B-B14F-4D97-AF65-F5344CB8AC3E}">
        <p14:creationId xmlns:p14="http://schemas.microsoft.com/office/powerpoint/2010/main" val="246043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5F664-327B-4B8C-9750-63788C09302E}"/>
              </a:ext>
            </a:extLst>
          </p:cNvPr>
          <p:cNvSpPr>
            <a:spLocks noGrp="1"/>
          </p:cNvSpPr>
          <p:nvPr>
            <p:ph type="title"/>
          </p:nvPr>
        </p:nvSpPr>
        <p:spPr/>
        <p:txBody>
          <a:bodyPr/>
          <a:lstStyle/>
          <a:p>
            <a:r>
              <a:rPr lang="en-US" dirty="0"/>
              <a:t>Electric Types </a:t>
            </a:r>
          </a:p>
        </p:txBody>
      </p:sp>
      <p:sp>
        <p:nvSpPr>
          <p:cNvPr id="4" name="Slide Number Placeholder 3">
            <a:extLst>
              <a:ext uri="{FF2B5EF4-FFF2-40B4-BE49-F238E27FC236}">
                <a16:creationId xmlns:a16="http://schemas.microsoft.com/office/drawing/2014/main" id="{CCE436DA-3DCD-41E3-9E06-AF21E5FF7B94}"/>
              </a:ext>
            </a:extLst>
          </p:cNvPr>
          <p:cNvSpPr>
            <a:spLocks noGrp="1"/>
          </p:cNvSpPr>
          <p:nvPr>
            <p:ph type="sldNum" sz="quarter" idx="12"/>
          </p:nvPr>
        </p:nvSpPr>
        <p:spPr/>
        <p:txBody>
          <a:bodyPr/>
          <a:lstStyle/>
          <a:p>
            <a:fld id="{4EC93DFA-70F6-4220-86AB-AD3183C08C91}" type="slidenum">
              <a:rPr lang="en-US" smtClean="0"/>
              <a:t>2</a:t>
            </a:fld>
            <a:endParaRPr lang="en-US" dirty="0"/>
          </a:p>
        </p:txBody>
      </p:sp>
      <p:pic>
        <p:nvPicPr>
          <p:cNvPr id="1030" name="Picture 6" descr="Battery Electric Vehicles (BEVs)">
            <a:extLst>
              <a:ext uri="{FF2B5EF4-FFF2-40B4-BE49-F238E27FC236}">
                <a16:creationId xmlns:a16="http://schemas.microsoft.com/office/drawing/2014/main" id="{F638D862-136A-B873-46B5-BD81EDED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933"/>
            <a:ext cx="2999057" cy="2108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ug-in Hybrid Electric Vehicles (PHEVs)">
            <a:extLst>
              <a:ext uri="{FF2B5EF4-FFF2-40B4-BE49-F238E27FC236}">
                <a16:creationId xmlns:a16="http://schemas.microsoft.com/office/drawing/2014/main" id="{9B58EE92-8A6F-1B63-E411-230E06338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519" y="1451933"/>
            <a:ext cx="3212311" cy="21080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ybrid Electric Vehicles (HEVs)">
            <a:extLst>
              <a:ext uri="{FF2B5EF4-FFF2-40B4-BE49-F238E27FC236}">
                <a16:creationId xmlns:a16="http://schemas.microsoft.com/office/drawing/2014/main" id="{5D4EB549-E424-1B73-1842-1FEC35EBF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366" y="3808599"/>
            <a:ext cx="2965844" cy="2385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230D21-9624-987A-F4AC-562C93BE324B}"/>
              </a:ext>
            </a:extLst>
          </p:cNvPr>
          <p:cNvSpPr txBox="1"/>
          <p:nvPr/>
        </p:nvSpPr>
        <p:spPr>
          <a:xfrm>
            <a:off x="33213" y="3885353"/>
            <a:ext cx="2965844" cy="2308324"/>
          </a:xfrm>
          <a:prstGeom prst="rect">
            <a:avLst/>
          </a:prstGeom>
          <a:noFill/>
        </p:spPr>
        <p:txBody>
          <a:bodyPr wrap="square" rtlCol="0">
            <a:spAutoFit/>
          </a:bodyPr>
          <a:lstStyle/>
          <a:p>
            <a:r>
              <a:rPr lang="en-US" b="1" dirty="0"/>
              <a:t>Battery Electric Vehicles (BEVs)</a:t>
            </a:r>
          </a:p>
          <a:p>
            <a:r>
              <a:rPr lang="en-US" dirty="0"/>
              <a:t>Powered solely by an electric battery, with no gas engine parts. Most BEVs are capable of fast charging and L2 charging. Zero emissions.</a:t>
            </a:r>
          </a:p>
        </p:txBody>
      </p:sp>
      <p:sp>
        <p:nvSpPr>
          <p:cNvPr id="6" name="TextBox 5">
            <a:extLst>
              <a:ext uri="{FF2B5EF4-FFF2-40B4-BE49-F238E27FC236}">
                <a16:creationId xmlns:a16="http://schemas.microsoft.com/office/drawing/2014/main" id="{B1E4774A-8DCF-7A85-3AC7-6FEA8F239055}"/>
              </a:ext>
            </a:extLst>
          </p:cNvPr>
          <p:cNvSpPr txBox="1"/>
          <p:nvPr/>
        </p:nvSpPr>
        <p:spPr>
          <a:xfrm>
            <a:off x="2999057" y="1528687"/>
            <a:ext cx="2866462" cy="2031325"/>
          </a:xfrm>
          <a:prstGeom prst="rect">
            <a:avLst/>
          </a:prstGeom>
          <a:noFill/>
        </p:spPr>
        <p:txBody>
          <a:bodyPr wrap="square" rtlCol="0">
            <a:spAutoFit/>
          </a:bodyPr>
          <a:lstStyle/>
          <a:p>
            <a:pPr algn="l"/>
            <a:r>
              <a:rPr lang="en-US" b="1" i="0" dirty="0">
                <a:solidFill>
                  <a:srgbClr val="002A39"/>
                </a:solidFill>
                <a:effectLst/>
              </a:rPr>
              <a:t>Hybrid Electric Vehicles (HEVs)</a:t>
            </a:r>
          </a:p>
          <a:p>
            <a:pPr algn="l"/>
            <a:r>
              <a:rPr lang="en-US" b="0" i="0" dirty="0">
                <a:solidFill>
                  <a:srgbClr val="002A39"/>
                </a:solidFill>
                <a:effectLst/>
              </a:rPr>
              <a:t>Low-emission vehicles that use an electric motor to assist gas-powered engines. All energy comes from gasoline.</a:t>
            </a:r>
          </a:p>
        </p:txBody>
      </p:sp>
      <p:sp>
        <p:nvSpPr>
          <p:cNvPr id="8" name="TextBox 7">
            <a:extLst>
              <a:ext uri="{FF2B5EF4-FFF2-40B4-BE49-F238E27FC236}">
                <a16:creationId xmlns:a16="http://schemas.microsoft.com/office/drawing/2014/main" id="{871B8017-E212-FC1F-A9EF-56B7940FE29A}"/>
              </a:ext>
            </a:extLst>
          </p:cNvPr>
          <p:cNvSpPr txBox="1"/>
          <p:nvPr/>
        </p:nvSpPr>
        <p:spPr>
          <a:xfrm>
            <a:off x="5915210" y="3805112"/>
            <a:ext cx="2866462" cy="2031325"/>
          </a:xfrm>
          <a:prstGeom prst="rect">
            <a:avLst/>
          </a:prstGeom>
          <a:noFill/>
        </p:spPr>
        <p:txBody>
          <a:bodyPr wrap="square" rtlCol="0">
            <a:spAutoFit/>
          </a:bodyPr>
          <a:lstStyle/>
          <a:p>
            <a:pPr algn="l"/>
            <a:r>
              <a:rPr lang="en-US" b="1" i="0" dirty="0">
                <a:solidFill>
                  <a:srgbClr val="002A39"/>
                </a:solidFill>
                <a:effectLst/>
                <a:latin typeface="__muli_e9e109"/>
              </a:rPr>
              <a:t>Plug-in Hybrid Electric Vehicles (PHEVs)</a:t>
            </a:r>
          </a:p>
          <a:p>
            <a:pPr algn="l"/>
            <a:r>
              <a:rPr lang="en-US" b="0" i="0" dirty="0">
                <a:solidFill>
                  <a:srgbClr val="002A39"/>
                </a:solidFill>
                <a:effectLst/>
                <a:latin typeface="__muli_e9e109"/>
              </a:rPr>
              <a:t>Similar to a Hybrid, but with a larger battery and electric motor. Has a gas tank and a charging port. Can charge by using L2 chargers.</a:t>
            </a:r>
          </a:p>
        </p:txBody>
      </p:sp>
      <p:sp>
        <p:nvSpPr>
          <p:cNvPr id="9" name="Rectangle 8">
            <a:extLst>
              <a:ext uri="{FF2B5EF4-FFF2-40B4-BE49-F238E27FC236}">
                <a16:creationId xmlns:a16="http://schemas.microsoft.com/office/drawing/2014/main" id="{953EAF70-BF5A-73ED-E1F8-E1A1BC6A6E59}"/>
              </a:ext>
            </a:extLst>
          </p:cNvPr>
          <p:cNvSpPr/>
          <p:nvPr/>
        </p:nvSpPr>
        <p:spPr>
          <a:xfrm>
            <a:off x="6337919" y="2491116"/>
            <a:ext cx="214844" cy="110601"/>
          </a:xfrm>
          <a:prstGeom prst="rect">
            <a:avLst/>
          </a:prstGeom>
          <a:solidFill>
            <a:srgbClr val="CAD2D3"/>
          </a:solidFill>
          <a:ln>
            <a:solidFill>
              <a:srgbClr val="CAD2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12DDA4-B91A-F8CF-EA70-0F144EC8524A}"/>
              </a:ext>
            </a:extLst>
          </p:cNvPr>
          <p:cNvSpPr/>
          <p:nvPr/>
        </p:nvSpPr>
        <p:spPr>
          <a:xfrm>
            <a:off x="429689" y="2426173"/>
            <a:ext cx="199125" cy="149343"/>
          </a:xfrm>
          <a:prstGeom prst="rect">
            <a:avLst/>
          </a:prstGeom>
          <a:solidFill>
            <a:srgbClr val="CAD2D3"/>
          </a:solidFill>
          <a:ln>
            <a:solidFill>
              <a:srgbClr val="CAD2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963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1428-E00F-9F7A-1C65-D82D50689222}"/>
              </a:ext>
            </a:extLst>
          </p:cNvPr>
          <p:cNvSpPr>
            <a:spLocks noGrp="1"/>
          </p:cNvSpPr>
          <p:nvPr>
            <p:ph type="title"/>
          </p:nvPr>
        </p:nvSpPr>
        <p:spPr/>
        <p:txBody>
          <a:bodyPr/>
          <a:lstStyle/>
          <a:p>
            <a:r>
              <a:rPr lang="en-US" dirty="0"/>
              <a:t>Vehicle Classes</a:t>
            </a:r>
          </a:p>
        </p:txBody>
      </p:sp>
      <p:sp>
        <p:nvSpPr>
          <p:cNvPr id="4" name="Slide Number Placeholder 3">
            <a:extLst>
              <a:ext uri="{FF2B5EF4-FFF2-40B4-BE49-F238E27FC236}">
                <a16:creationId xmlns:a16="http://schemas.microsoft.com/office/drawing/2014/main" id="{5F00EC93-1E95-F6FD-5314-592B5156F1F1}"/>
              </a:ext>
            </a:extLst>
          </p:cNvPr>
          <p:cNvSpPr>
            <a:spLocks noGrp="1"/>
          </p:cNvSpPr>
          <p:nvPr>
            <p:ph type="sldNum" sz="quarter" idx="12"/>
          </p:nvPr>
        </p:nvSpPr>
        <p:spPr/>
        <p:txBody>
          <a:bodyPr/>
          <a:lstStyle/>
          <a:p>
            <a:fld id="{4EC93DFA-70F6-4220-86AB-AD3183C08C91}" type="slidenum">
              <a:rPr lang="en-US" smtClean="0"/>
              <a:t>3</a:t>
            </a:fld>
            <a:endParaRPr lang="en-US" dirty="0"/>
          </a:p>
        </p:txBody>
      </p:sp>
      <p:pic>
        <p:nvPicPr>
          <p:cNvPr id="5" name="Picture 4">
            <a:extLst>
              <a:ext uri="{FF2B5EF4-FFF2-40B4-BE49-F238E27FC236}">
                <a16:creationId xmlns:a16="http://schemas.microsoft.com/office/drawing/2014/main" id="{F809165C-3C60-3A94-5BB1-761A520342F7}"/>
              </a:ext>
            </a:extLst>
          </p:cNvPr>
          <p:cNvPicPr>
            <a:picLocks noChangeAspect="1"/>
          </p:cNvPicPr>
          <p:nvPr/>
        </p:nvPicPr>
        <p:blipFill>
          <a:blip r:embed="rId2"/>
          <a:stretch>
            <a:fillRect/>
          </a:stretch>
        </p:blipFill>
        <p:spPr>
          <a:xfrm>
            <a:off x="2549105" y="1414241"/>
            <a:ext cx="4045790" cy="5180894"/>
          </a:xfrm>
          <a:prstGeom prst="rect">
            <a:avLst/>
          </a:prstGeom>
        </p:spPr>
      </p:pic>
      <p:pic>
        <p:nvPicPr>
          <p:cNvPr id="6" name="Picture 5">
            <a:extLst>
              <a:ext uri="{FF2B5EF4-FFF2-40B4-BE49-F238E27FC236}">
                <a16:creationId xmlns:a16="http://schemas.microsoft.com/office/drawing/2014/main" id="{FE27BFCB-C7E3-15FF-067C-1AB2A0B6C1F1}"/>
              </a:ext>
            </a:extLst>
          </p:cNvPr>
          <p:cNvPicPr>
            <a:picLocks noChangeAspect="1"/>
          </p:cNvPicPr>
          <p:nvPr/>
        </p:nvPicPr>
        <p:blipFill>
          <a:blip r:embed="rId3"/>
          <a:stretch>
            <a:fillRect/>
          </a:stretch>
        </p:blipFill>
        <p:spPr>
          <a:xfrm>
            <a:off x="175136" y="1488459"/>
            <a:ext cx="1647684" cy="1094926"/>
          </a:xfrm>
          <a:prstGeom prst="rect">
            <a:avLst/>
          </a:prstGeom>
        </p:spPr>
      </p:pic>
      <p:pic>
        <p:nvPicPr>
          <p:cNvPr id="7" name="Picture 6">
            <a:extLst>
              <a:ext uri="{FF2B5EF4-FFF2-40B4-BE49-F238E27FC236}">
                <a16:creationId xmlns:a16="http://schemas.microsoft.com/office/drawing/2014/main" id="{56448301-CB54-5B24-0DD1-857F6704D304}"/>
              </a:ext>
            </a:extLst>
          </p:cNvPr>
          <p:cNvPicPr>
            <a:picLocks noChangeAspect="1"/>
          </p:cNvPicPr>
          <p:nvPr/>
        </p:nvPicPr>
        <p:blipFill>
          <a:blip r:embed="rId4"/>
          <a:stretch>
            <a:fillRect/>
          </a:stretch>
        </p:blipFill>
        <p:spPr>
          <a:xfrm>
            <a:off x="154315" y="2841406"/>
            <a:ext cx="1649547" cy="923746"/>
          </a:xfrm>
          <a:prstGeom prst="rect">
            <a:avLst/>
          </a:prstGeom>
        </p:spPr>
      </p:pic>
      <p:pic>
        <p:nvPicPr>
          <p:cNvPr id="10" name="Picture 9">
            <a:extLst>
              <a:ext uri="{FF2B5EF4-FFF2-40B4-BE49-F238E27FC236}">
                <a16:creationId xmlns:a16="http://schemas.microsoft.com/office/drawing/2014/main" id="{996162E9-D157-92BB-68EF-4020E4A6191C}"/>
              </a:ext>
            </a:extLst>
          </p:cNvPr>
          <p:cNvPicPr>
            <a:picLocks noChangeAspect="1"/>
          </p:cNvPicPr>
          <p:nvPr/>
        </p:nvPicPr>
        <p:blipFill>
          <a:blip r:embed="rId5"/>
          <a:stretch>
            <a:fillRect/>
          </a:stretch>
        </p:blipFill>
        <p:spPr>
          <a:xfrm>
            <a:off x="181781" y="4081601"/>
            <a:ext cx="1641039" cy="923746"/>
          </a:xfrm>
          <a:prstGeom prst="rect">
            <a:avLst/>
          </a:prstGeom>
        </p:spPr>
      </p:pic>
      <p:pic>
        <p:nvPicPr>
          <p:cNvPr id="11" name="Picture 10">
            <a:extLst>
              <a:ext uri="{FF2B5EF4-FFF2-40B4-BE49-F238E27FC236}">
                <a16:creationId xmlns:a16="http://schemas.microsoft.com/office/drawing/2014/main" id="{28DC2E67-DDF1-A143-63F3-BCFD18FAD954}"/>
              </a:ext>
            </a:extLst>
          </p:cNvPr>
          <p:cNvPicPr>
            <a:picLocks noChangeAspect="1"/>
          </p:cNvPicPr>
          <p:nvPr/>
        </p:nvPicPr>
        <p:blipFill>
          <a:blip r:embed="rId6"/>
          <a:stretch>
            <a:fillRect/>
          </a:stretch>
        </p:blipFill>
        <p:spPr>
          <a:xfrm>
            <a:off x="180359" y="5263368"/>
            <a:ext cx="1642461" cy="1092983"/>
          </a:xfrm>
          <a:prstGeom prst="rect">
            <a:avLst/>
          </a:prstGeom>
        </p:spPr>
      </p:pic>
      <p:pic>
        <p:nvPicPr>
          <p:cNvPr id="13" name="Picture 12">
            <a:extLst>
              <a:ext uri="{FF2B5EF4-FFF2-40B4-BE49-F238E27FC236}">
                <a16:creationId xmlns:a16="http://schemas.microsoft.com/office/drawing/2014/main" id="{EE8C12DF-8AA2-A5AA-EDA1-454A10FB2D23}"/>
              </a:ext>
            </a:extLst>
          </p:cNvPr>
          <p:cNvPicPr>
            <a:picLocks noChangeAspect="1"/>
          </p:cNvPicPr>
          <p:nvPr/>
        </p:nvPicPr>
        <p:blipFill>
          <a:blip r:embed="rId7"/>
          <a:stretch>
            <a:fillRect/>
          </a:stretch>
        </p:blipFill>
        <p:spPr>
          <a:xfrm>
            <a:off x="7016616" y="1488459"/>
            <a:ext cx="1952248" cy="1094926"/>
          </a:xfrm>
          <a:prstGeom prst="rect">
            <a:avLst/>
          </a:prstGeom>
        </p:spPr>
      </p:pic>
      <p:pic>
        <p:nvPicPr>
          <p:cNvPr id="2050" name="Picture 2" descr="Kenworth K270E/K370E - kenworth sales co">
            <a:extLst>
              <a:ext uri="{FF2B5EF4-FFF2-40B4-BE49-F238E27FC236}">
                <a16:creationId xmlns:a16="http://schemas.microsoft.com/office/drawing/2014/main" id="{3F46DC20-0458-A09E-A7B1-890E59543D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8386" y="2583385"/>
            <a:ext cx="2208112" cy="11947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E99AC84-9627-056A-4CDD-D0E8F73695D7}"/>
              </a:ext>
            </a:extLst>
          </p:cNvPr>
          <p:cNvPicPr>
            <a:picLocks noChangeAspect="1"/>
          </p:cNvPicPr>
          <p:nvPr/>
        </p:nvPicPr>
        <p:blipFill>
          <a:blip r:embed="rId9"/>
          <a:stretch>
            <a:fillRect/>
          </a:stretch>
        </p:blipFill>
        <p:spPr>
          <a:xfrm>
            <a:off x="6828926" y="3933524"/>
            <a:ext cx="2143646" cy="1071823"/>
          </a:xfrm>
          <a:prstGeom prst="rect">
            <a:avLst/>
          </a:prstGeom>
        </p:spPr>
      </p:pic>
      <p:pic>
        <p:nvPicPr>
          <p:cNvPr id="15" name="Picture 14">
            <a:extLst>
              <a:ext uri="{FF2B5EF4-FFF2-40B4-BE49-F238E27FC236}">
                <a16:creationId xmlns:a16="http://schemas.microsoft.com/office/drawing/2014/main" id="{FC274070-ED61-2587-5668-CF8566252510}"/>
              </a:ext>
            </a:extLst>
          </p:cNvPr>
          <p:cNvPicPr>
            <a:picLocks noChangeAspect="1"/>
          </p:cNvPicPr>
          <p:nvPr/>
        </p:nvPicPr>
        <p:blipFill>
          <a:blip r:embed="rId10"/>
          <a:stretch>
            <a:fillRect/>
          </a:stretch>
        </p:blipFill>
        <p:spPr>
          <a:xfrm>
            <a:off x="7016616" y="5287964"/>
            <a:ext cx="1964328" cy="1307171"/>
          </a:xfrm>
          <a:prstGeom prst="rect">
            <a:avLst/>
          </a:prstGeom>
        </p:spPr>
      </p:pic>
    </p:spTree>
    <p:extLst>
      <p:ext uri="{BB962C8B-B14F-4D97-AF65-F5344CB8AC3E}">
        <p14:creationId xmlns:p14="http://schemas.microsoft.com/office/powerpoint/2010/main" val="1065757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1428-E00F-9F7A-1C65-D82D50689222}"/>
              </a:ext>
            </a:extLst>
          </p:cNvPr>
          <p:cNvSpPr>
            <a:spLocks noGrp="1"/>
          </p:cNvSpPr>
          <p:nvPr>
            <p:ph type="title"/>
          </p:nvPr>
        </p:nvSpPr>
        <p:spPr/>
        <p:txBody>
          <a:bodyPr/>
          <a:lstStyle/>
          <a:p>
            <a:r>
              <a:rPr lang="en-US" dirty="0"/>
              <a:t>Class 2</a:t>
            </a:r>
          </a:p>
        </p:txBody>
      </p:sp>
      <p:sp>
        <p:nvSpPr>
          <p:cNvPr id="3" name="Content Placeholder 2">
            <a:extLst>
              <a:ext uri="{FF2B5EF4-FFF2-40B4-BE49-F238E27FC236}">
                <a16:creationId xmlns:a16="http://schemas.microsoft.com/office/drawing/2014/main" id="{D0F353B2-9DAE-DD62-F400-E4D27C83A261}"/>
              </a:ext>
            </a:extLst>
          </p:cNvPr>
          <p:cNvSpPr>
            <a:spLocks noGrp="1"/>
          </p:cNvSpPr>
          <p:nvPr>
            <p:ph idx="1"/>
          </p:nvPr>
        </p:nvSpPr>
        <p:spPr>
          <a:xfrm>
            <a:off x="3657599" y="2583385"/>
            <a:ext cx="4425351" cy="5049712"/>
          </a:xfrm>
        </p:spPr>
        <p:txBody>
          <a:bodyPr>
            <a:normAutofit/>
          </a:bodyPr>
          <a:lstStyle/>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F00EC93-1E95-F6FD-5314-592B5156F1F1}"/>
              </a:ext>
            </a:extLst>
          </p:cNvPr>
          <p:cNvSpPr>
            <a:spLocks noGrp="1"/>
          </p:cNvSpPr>
          <p:nvPr>
            <p:ph type="sldNum" sz="quarter" idx="12"/>
          </p:nvPr>
        </p:nvSpPr>
        <p:spPr/>
        <p:txBody>
          <a:bodyPr/>
          <a:lstStyle/>
          <a:p>
            <a:fld id="{4EC93DFA-70F6-4220-86AB-AD3183C08C91}" type="slidenum">
              <a:rPr lang="en-US" smtClean="0"/>
              <a:t>4</a:t>
            </a:fld>
            <a:endParaRPr lang="en-US" dirty="0"/>
          </a:p>
        </p:txBody>
      </p:sp>
      <p:pic>
        <p:nvPicPr>
          <p:cNvPr id="6" name="Picture 5">
            <a:extLst>
              <a:ext uri="{FF2B5EF4-FFF2-40B4-BE49-F238E27FC236}">
                <a16:creationId xmlns:a16="http://schemas.microsoft.com/office/drawing/2014/main" id="{472E1966-B290-DC32-9CA3-DB4D9F3EADF4}"/>
              </a:ext>
            </a:extLst>
          </p:cNvPr>
          <p:cNvPicPr>
            <a:picLocks noChangeAspect="1"/>
          </p:cNvPicPr>
          <p:nvPr/>
        </p:nvPicPr>
        <p:blipFill>
          <a:blip r:embed="rId2"/>
          <a:stretch>
            <a:fillRect/>
          </a:stretch>
        </p:blipFill>
        <p:spPr>
          <a:xfrm>
            <a:off x="628650" y="1593780"/>
            <a:ext cx="7884543" cy="4899094"/>
          </a:xfrm>
          <a:prstGeom prst="rect">
            <a:avLst/>
          </a:prstGeom>
        </p:spPr>
      </p:pic>
    </p:spTree>
    <p:extLst>
      <p:ext uri="{BB962C8B-B14F-4D97-AF65-F5344CB8AC3E}">
        <p14:creationId xmlns:p14="http://schemas.microsoft.com/office/powerpoint/2010/main" val="1326318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1428-E00F-9F7A-1C65-D82D50689222}"/>
              </a:ext>
            </a:extLst>
          </p:cNvPr>
          <p:cNvSpPr>
            <a:spLocks noGrp="1"/>
          </p:cNvSpPr>
          <p:nvPr>
            <p:ph type="title"/>
          </p:nvPr>
        </p:nvSpPr>
        <p:spPr/>
        <p:txBody>
          <a:bodyPr/>
          <a:lstStyle/>
          <a:p>
            <a:r>
              <a:rPr lang="en-US" dirty="0"/>
              <a:t>Class 8</a:t>
            </a:r>
          </a:p>
        </p:txBody>
      </p:sp>
      <p:sp>
        <p:nvSpPr>
          <p:cNvPr id="4" name="Slide Number Placeholder 3">
            <a:extLst>
              <a:ext uri="{FF2B5EF4-FFF2-40B4-BE49-F238E27FC236}">
                <a16:creationId xmlns:a16="http://schemas.microsoft.com/office/drawing/2014/main" id="{5F00EC93-1E95-F6FD-5314-592B5156F1F1}"/>
              </a:ext>
            </a:extLst>
          </p:cNvPr>
          <p:cNvSpPr>
            <a:spLocks noGrp="1"/>
          </p:cNvSpPr>
          <p:nvPr>
            <p:ph type="sldNum" sz="quarter" idx="12"/>
          </p:nvPr>
        </p:nvSpPr>
        <p:spPr/>
        <p:txBody>
          <a:bodyPr/>
          <a:lstStyle/>
          <a:p>
            <a:fld id="{4EC93DFA-70F6-4220-86AB-AD3183C08C91}" type="slidenum">
              <a:rPr lang="en-US" smtClean="0"/>
              <a:t>5</a:t>
            </a:fld>
            <a:endParaRPr lang="en-US" dirty="0"/>
          </a:p>
        </p:txBody>
      </p:sp>
      <p:pic>
        <p:nvPicPr>
          <p:cNvPr id="9" name="Picture 8">
            <a:extLst>
              <a:ext uri="{FF2B5EF4-FFF2-40B4-BE49-F238E27FC236}">
                <a16:creationId xmlns:a16="http://schemas.microsoft.com/office/drawing/2014/main" id="{D25155A5-5175-033C-C2AE-63B39071C446}"/>
              </a:ext>
            </a:extLst>
          </p:cNvPr>
          <p:cNvPicPr>
            <a:picLocks noChangeAspect="1"/>
          </p:cNvPicPr>
          <p:nvPr/>
        </p:nvPicPr>
        <p:blipFill>
          <a:blip r:embed="rId2"/>
          <a:stretch>
            <a:fillRect/>
          </a:stretch>
        </p:blipFill>
        <p:spPr>
          <a:xfrm>
            <a:off x="141376" y="2712086"/>
            <a:ext cx="2363284" cy="1323439"/>
          </a:xfrm>
          <a:prstGeom prst="rect">
            <a:avLst/>
          </a:prstGeom>
        </p:spPr>
      </p:pic>
      <p:pic>
        <p:nvPicPr>
          <p:cNvPr id="10" name="Picture 9">
            <a:extLst>
              <a:ext uri="{FF2B5EF4-FFF2-40B4-BE49-F238E27FC236}">
                <a16:creationId xmlns:a16="http://schemas.microsoft.com/office/drawing/2014/main" id="{5F639460-2228-8818-4C37-0AB086ED3F99}"/>
              </a:ext>
            </a:extLst>
          </p:cNvPr>
          <p:cNvPicPr>
            <a:picLocks noChangeAspect="1"/>
          </p:cNvPicPr>
          <p:nvPr/>
        </p:nvPicPr>
        <p:blipFill>
          <a:blip r:embed="rId3"/>
          <a:stretch>
            <a:fillRect/>
          </a:stretch>
        </p:blipFill>
        <p:spPr>
          <a:xfrm>
            <a:off x="141376" y="4035525"/>
            <a:ext cx="2363285" cy="1323440"/>
          </a:xfrm>
          <a:prstGeom prst="rect">
            <a:avLst/>
          </a:prstGeom>
        </p:spPr>
      </p:pic>
      <p:pic>
        <p:nvPicPr>
          <p:cNvPr id="12" name="Picture 11">
            <a:extLst>
              <a:ext uri="{FF2B5EF4-FFF2-40B4-BE49-F238E27FC236}">
                <a16:creationId xmlns:a16="http://schemas.microsoft.com/office/drawing/2014/main" id="{6389D518-0CC6-CFBF-6D90-AE8518EC4C20}"/>
              </a:ext>
            </a:extLst>
          </p:cNvPr>
          <p:cNvPicPr>
            <a:picLocks noChangeAspect="1"/>
          </p:cNvPicPr>
          <p:nvPr/>
        </p:nvPicPr>
        <p:blipFill>
          <a:blip r:embed="rId4"/>
          <a:stretch>
            <a:fillRect/>
          </a:stretch>
        </p:blipFill>
        <p:spPr>
          <a:xfrm>
            <a:off x="6273953" y="1492177"/>
            <a:ext cx="2686502" cy="1343251"/>
          </a:xfrm>
          <a:prstGeom prst="rect">
            <a:avLst/>
          </a:prstGeom>
        </p:spPr>
      </p:pic>
      <p:pic>
        <p:nvPicPr>
          <p:cNvPr id="13" name="Picture 12">
            <a:extLst>
              <a:ext uri="{FF2B5EF4-FFF2-40B4-BE49-F238E27FC236}">
                <a16:creationId xmlns:a16="http://schemas.microsoft.com/office/drawing/2014/main" id="{B9C659E2-AB02-50CF-1D74-185E162379A6}"/>
              </a:ext>
            </a:extLst>
          </p:cNvPr>
          <p:cNvPicPr>
            <a:picLocks noChangeAspect="1"/>
          </p:cNvPicPr>
          <p:nvPr/>
        </p:nvPicPr>
        <p:blipFill>
          <a:blip r:embed="rId5"/>
          <a:stretch>
            <a:fillRect/>
          </a:stretch>
        </p:blipFill>
        <p:spPr>
          <a:xfrm>
            <a:off x="3228975" y="1495498"/>
            <a:ext cx="2686050" cy="1405452"/>
          </a:xfrm>
          <a:prstGeom prst="rect">
            <a:avLst/>
          </a:prstGeom>
        </p:spPr>
      </p:pic>
      <p:sp>
        <p:nvSpPr>
          <p:cNvPr id="14" name="TextBox 13">
            <a:extLst>
              <a:ext uri="{FF2B5EF4-FFF2-40B4-BE49-F238E27FC236}">
                <a16:creationId xmlns:a16="http://schemas.microsoft.com/office/drawing/2014/main" id="{C6380FF1-9E68-972F-1020-B80C6E9A337D}"/>
              </a:ext>
            </a:extLst>
          </p:cNvPr>
          <p:cNvSpPr txBox="1"/>
          <p:nvPr/>
        </p:nvSpPr>
        <p:spPr>
          <a:xfrm>
            <a:off x="118373" y="1490731"/>
            <a:ext cx="1293962" cy="369332"/>
          </a:xfrm>
          <a:prstGeom prst="rect">
            <a:avLst/>
          </a:prstGeom>
          <a:noFill/>
        </p:spPr>
        <p:txBody>
          <a:bodyPr wrap="square" rtlCol="0">
            <a:spAutoFit/>
          </a:bodyPr>
          <a:lstStyle/>
          <a:p>
            <a:r>
              <a:rPr lang="en-US" dirty="0">
                <a:solidFill>
                  <a:schemeClr val="bg1"/>
                </a:solidFill>
              </a:rPr>
              <a:t>Tesla</a:t>
            </a:r>
          </a:p>
        </p:txBody>
      </p:sp>
      <p:sp>
        <p:nvSpPr>
          <p:cNvPr id="15" name="TextBox 14">
            <a:extLst>
              <a:ext uri="{FF2B5EF4-FFF2-40B4-BE49-F238E27FC236}">
                <a16:creationId xmlns:a16="http://schemas.microsoft.com/office/drawing/2014/main" id="{BC4AB856-C4EC-7069-7825-A9D9A1584142}"/>
              </a:ext>
            </a:extLst>
          </p:cNvPr>
          <p:cNvSpPr txBox="1"/>
          <p:nvPr/>
        </p:nvSpPr>
        <p:spPr>
          <a:xfrm>
            <a:off x="108023" y="2773109"/>
            <a:ext cx="1293962" cy="369332"/>
          </a:xfrm>
          <a:prstGeom prst="rect">
            <a:avLst/>
          </a:prstGeom>
          <a:noFill/>
        </p:spPr>
        <p:txBody>
          <a:bodyPr wrap="square" rtlCol="0">
            <a:spAutoFit/>
          </a:bodyPr>
          <a:lstStyle/>
          <a:p>
            <a:r>
              <a:rPr lang="en-US" dirty="0"/>
              <a:t>Volvo</a:t>
            </a:r>
          </a:p>
        </p:txBody>
      </p:sp>
      <p:sp>
        <p:nvSpPr>
          <p:cNvPr id="16" name="TextBox 15">
            <a:extLst>
              <a:ext uri="{FF2B5EF4-FFF2-40B4-BE49-F238E27FC236}">
                <a16:creationId xmlns:a16="http://schemas.microsoft.com/office/drawing/2014/main" id="{5E7EB505-3585-A6CC-2020-CF3392F7A8B8}"/>
              </a:ext>
            </a:extLst>
          </p:cNvPr>
          <p:cNvSpPr txBox="1"/>
          <p:nvPr/>
        </p:nvSpPr>
        <p:spPr>
          <a:xfrm>
            <a:off x="141376" y="4081239"/>
            <a:ext cx="1293962" cy="369332"/>
          </a:xfrm>
          <a:prstGeom prst="rect">
            <a:avLst/>
          </a:prstGeom>
          <a:noFill/>
        </p:spPr>
        <p:txBody>
          <a:bodyPr wrap="square" rtlCol="0">
            <a:spAutoFit/>
          </a:bodyPr>
          <a:lstStyle/>
          <a:p>
            <a:r>
              <a:rPr lang="en-US" dirty="0"/>
              <a:t>Nikola</a:t>
            </a:r>
          </a:p>
        </p:txBody>
      </p:sp>
      <p:sp>
        <p:nvSpPr>
          <p:cNvPr id="17" name="TextBox 16">
            <a:extLst>
              <a:ext uri="{FF2B5EF4-FFF2-40B4-BE49-F238E27FC236}">
                <a16:creationId xmlns:a16="http://schemas.microsoft.com/office/drawing/2014/main" id="{40EBDB82-EA76-4F0A-766C-ADC3D5B1D72C}"/>
              </a:ext>
            </a:extLst>
          </p:cNvPr>
          <p:cNvSpPr txBox="1"/>
          <p:nvPr/>
        </p:nvSpPr>
        <p:spPr>
          <a:xfrm>
            <a:off x="6273953" y="2466096"/>
            <a:ext cx="1293962" cy="369332"/>
          </a:xfrm>
          <a:prstGeom prst="rect">
            <a:avLst/>
          </a:prstGeom>
          <a:noFill/>
        </p:spPr>
        <p:txBody>
          <a:bodyPr wrap="square" rtlCol="0">
            <a:spAutoFit/>
          </a:bodyPr>
          <a:lstStyle/>
          <a:p>
            <a:r>
              <a:rPr lang="en-US" dirty="0" err="1">
                <a:solidFill>
                  <a:schemeClr val="bg1"/>
                </a:solidFill>
              </a:rPr>
              <a:t>eCascadia</a:t>
            </a:r>
            <a:endParaRPr lang="en-US" dirty="0">
              <a:solidFill>
                <a:schemeClr val="bg1"/>
              </a:solidFill>
            </a:endParaRPr>
          </a:p>
        </p:txBody>
      </p:sp>
      <p:sp>
        <p:nvSpPr>
          <p:cNvPr id="18" name="TextBox 17">
            <a:extLst>
              <a:ext uri="{FF2B5EF4-FFF2-40B4-BE49-F238E27FC236}">
                <a16:creationId xmlns:a16="http://schemas.microsoft.com/office/drawing/2014/main" id="{52275511-3B4F-B037-F9BC-DF168DB82BA3}"/>
              </a:ext>
            </a:extLst>
          </p:cNvPr>
          <p:cNvSpPr txBox="1"/>
          <p:nvPr/>
        </p:nvSpPr>
        <p:spPr>
          <a:xfrm>
            <a:off x="3027340" y="1490731"/>
            <a:ext cx="1293962" cy="369332"/>
          </a:xfrm>
          <a:prstGeom prst="rect">
            <a:avLst/>
          </a:prstGeom>
          <a:noFill/>
        </p:spPr>
        <p:txBody>
          <a:bodyPr wrap="square" rtlCol="0">
            <a:spAutoFit/>
          </a:bodyPr>
          <a:lstStyle/>
          <a:p>
            <a:r>
              <a:rPr lang="en-US" dirty="0"/>
              <a:t>Peterbilt </a:t>
            </a:r>
          </a:p>
        </p:txBody>
      </p:sp>
      <p:pic>
        <p:nvPicPr>
          <p:cNvPr id="19" name="Picture 18">
            <a:extLst>
              <a:ext uri="{FF2B5EF4-FFF2-40B4-BE49-F238E27FC236}">
                <a16:creationId xmlns:a16="http://schemas.microsoft.com/office/drawing/2014/main" id="{0613EB30-2610-F295-9DB2-044DEAC2EB8F}"/>
              </a:ext>
            </a:extLst>
          </p:cNvPr>
          <p:cNvPicPr>
            <a:picLocks noChangeAspect="1"/>
          </p:cNvPicPr>
          <p:nvPr/>
        </p:nvPicPr>
        <p:blipFill>
          <a:blip r:embed="rId6"/>
          <a:stretch>
            <a:fillRect/>
          </a:stretch>
        </p:blipFill>
        <p:spPr>
          <a:xfrm>
            <a:off x="183998" y="1551754"/>
            <a:ext cx="2320664" cy="1160332"/>
          </a:xfrm>
          <a:prstGeom prst="rect">
            <a:avLst/>
          </a:prstGeom>
        </p:spPr>
      </p:pic>
      <p:sp>
        <p:nvSpPr>
          <p:cNvPr id="20" name="TextBox 19">
            <a:extLst>
              <a:ext uri="{FF2B5EF4-FFF2-40B4-BE49-F238E27FC236}">
                <a16:creationId xmlns:a16="http://schemas.microsoft.com/office/drawing/2014/main" id="{511C6BEC-DF28-6FCD-F220-83B36BD5E86E}"/>
              </a:ext>
            </a:extLst>
          </p:cNvPr>
          <p:cNvSpPr txBox="1"/>
          <p:nvPr/>
        </p:nvSpPr>
        <p:spPr>
          <a:xfrm>
            <a:off x="108023" y="1538183"/>
            <a:ext cx="1293962" cy="369332"/>
          </a:xfrm>
          <a:prstGeom prst="rect">
            <a:avLst/>
          </a:prstGeom>
          <a:noFill/>
        </p:spPr>
        <p:txBody>
          <a:bodyPr wrap="square" rtlCol="0">
            <a:spAutoFit/>
          </a:bodyPr>
          <a:lstStyle/>
          <a:p>
            <a:r>
              <a:rPr lang="en-US" dirty="0"/>
              <a:t>Kenworth</a:t>
            </a:r>
          </a:p>
        </p:txBody>
      </p:sp>
      <p:pic>
        <p:nvPicPr>
          <p:cNvPr id="22" name="Picture 21">
            <a:extLst>
              <a:ext uri="{FF2B5EF4-FFF2-40B4-BE49-F238E27FC236}">
                <a16:creationId xmlns:a16="http://schemas.microsoft.com/office/drawing/2014/main" id="{1047E212-A172-22B1-E973-20A2C5084A8C}"/>
              </a:ext>
            </a:extLst>
          </p:cNvPr>
          <p:cNvPicPr>
            <a:picLocks noChangeAspect="1"/>
          </p:cNvPicPr>
          <p:nvPr/>
        </p:nvPicPr>
        <p:blipFill>
          <a:blip r:embed="rId7"/>
          <a:stretch>
            <a:fillRect/>
          </a:stretch>
        </p:blipFill>
        <p:spPr>
          <a:xfrm>
            <a:off x="2968337" y="3055646"/>
            <a:ext cx="5893375" cy="3283197"/>
          </a:xfrm>
          <a:prstGeom prst="rect">
            <a:avLst/>
          </a:prstGeom>
          <a:solidFill>
            <a:schemeClr val="bg1">
              <a:lumMod val="95000"/>
            </a:schemeClr>
          </a:solidFill>
        </p:spPr>
      </p:pic>
      <p:pic>
        <p:nvPicPr>
          <p:cNvPr id="23" name="Picture 22">
            <a:extLst>
              <a:ext uri="{FF2B5EF4-FFF2-40B4-BE49-F238E27FC236}">
                <a16:creationId xmlns:a16="http://schemas.microsoft.com/office/drawing/2014/main" id="{674EC0B8-6015-B5E3-183A-FCA9DA030046}"/>
              </a:ext>
            </a:extLst>
          </p:cNvPr>
          <p:cNvPicPr>
            <a:picLocks noChangeAspect="1"/>
          </p:cNvPicPr>
          <p:nvPr/>
        </p:nvPicPr>
        <p:blipFill>
          <a:blip r:embed="rId8"/>
          <a:stretch>
            <a:fillRect/>
          </a:stretch>
        </p:blipFill>
        <p:spPr>
          <a:xfrm>
            <a:off x="108023" y="5358964"/>
            <a:ext cx="2396637" cy="1342117"/>
          </a:xfrm>
          <a:prstGeom prst="rect">
            <a:avLst/>
          </a:prstGeom>
        </p:spPr>
      </p:pic>
      <p:sp>
        <p:nvSpPr>
          <p:cNvPr id="24" name="TextBox 23">
            <a:extLst>
              <a:ext uri="{FF2B5EF4-FFF2-40B4-BE49-F238E27FC236}">
                <a16:creationId xmlns:a16="http://schemas.microsoft.com/office/drawing/2014/main" id="{0A3C0CFE-03F0-DF5B-BDE1-3552796E67DF}"/>
              </a:ext>
            </a:extLst>
          </p:cNvPr>
          <p:cNvSpPr txBox="1"/>
          <p:nvPr/>
        </p:nvSpPr>
        <p:spPr>
          <a:xfrm>
            <a:off x="141376" y="5404679"/>
            <a:ext cx="700513" cy="369332"/>
          </a:xfrm>
          <a:prstGeom prst="rect">
            <a:avLst/>
          </a:prstGeom>
          <a:noFill/>
        </p:spPr>
        <p:txBody>
          <a:bodyPr wrap="none" rtlCol="0">
            <a:spAutoFit/>
          </a:bodyPr>
          <a:lstStyle/>
          <a:p>
            <a:r>
              <a:rPr lang="en-US" dirty="0">
                <a:solidFill>
                  <a:schemeClr val="bg1"/>
                </a:solidFill>
              </a:rPr>
              <a:t>Tesla</a:t>
            </a:r>
          </a:p>
        </p:txBody>
      </p:sp>
    </p:spTree>
    <p:extLst>
      <p:ext uri="{BB962C8B-B14F-4D97-AF65-F5344CB8AC3E}">
        <p14:creationId xmlns:p14="http://schemas.microsoft.com/office/powerpoint/2010/main" val="130262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CB37-E74A-6FB4-573F-FDFE8A06F3CC}"/>
              </a:ext>
            </a:extLst>
          </p:cNvPr>
          <p:cNvSpPr>
            <a:spLocks noGrp="1"/>
          </p:cNvSpPr>
          <p:nvPr>
            <p:ph type="title"/>
          </p:nvPr>
        </p:nvSpPr>
        <p:spPr/>
        <p:txBody>
          <a:bodyPr/>
          <a:lstStyle/>
          <a:p>
            <a:r>
              <a:rPr lang="en-US" dirty="0"/>
              <a:t>Charging</a:t>
            </a:r>
          </a:p>
        </p:txBody>
      </p:sp>
      <p:sp>
        <p:nvSpPr>
          <p:cNvPr id="4" name="Slide Number Placeholder 3">
            <a:extLst>
              <a:ext uri="{FF2B5EF4-FFF2-40B4-BE49-F238E27FC236}">
                <a16:creationId xmlns:a16="http://schemas.microsoft.com/office/drawing/2014/main" id="{124E9610-2EDB-4BC7-B07E-4DF88B1F5FF7}"/>
              </a:ext>
            </a:extLst>
          </p:cNvPr>
          <p:cNvSpPr>
            <a:spLocks noGrp="1"/>
          </p:cNvSpPr>
          <p:nvPr>
            <p:ph type="sldNum" sz="quarter" idx="12"/>
          </p:nvPr>
        </p:nvSpPr>
        <p:spPr/>
        <p:txBody>
          <a:bodyPr/>
          <a:lstStyle/>
          <a:p>
            <a:fld id="{4EC93DFA-70F6-4220-86AB-AD3183C08C91}" type="slidenum">
              <a:rPr lang="en-US" smtClean="0"/>
              <a:t>6</a:t>
            </a:fld>
            <a:endParaRPr lang="en-US" dirty="0"/>
          </a:p>
        </p:txBody>
      </p:sp>
      <p:pic>
        <p:nvPicPr>
          <p:cNvPr id="9" name="Picture 8">
            <a:extLst>
              <a:ext uri="{FF2B5EF4-FFF2-40B4-BE49-F238E27FC236}">
                <a16:creationId xmlns:a16="http://schemas.microsoft.com/office/drawing/2014/main" id="{2654069B-922A-1E84-2A88-FF95ACC2C83A}"/>
              </a:ext>
            </a:extLst>
          </p:cNvPr>
          <p:cNvPicPr>
            <a:picLocks noChangeAspect="1"/>
          </p:cNvPicPr>
          <p:nvPr/>
        </p:nvPicPr>
        <p:blipFill>
          <a:blip r:embed="rId2"/>
          <a:stretch>
            <a:fillRect/>
          </a:stretch>
        </p:blipFill>
        <p:spPr>
          <a:xfrm>
            <a:off x="76466" y="1451748"/>
            <a:ext cx="3149221" cy="5041126"/>
          </a:xfrm>
          <a:prstGeom prst="rect">
            <a:avLst/>
          </a:prstGeom>
        </p:spPr>
      </p:pic>
      <p:sp>
        <p:nvSpPr>
          <p:cNvPr id="3" name="TextBox 2">
            <a:extLst>
              <a:ext uri="{FF2B5EF4-FFF2-40B4-BE49-F238E27FC236}">
                <a16:creationId xmlns:a16="http://schemas.microsoft.com/office/drawing/2014/main" id="{59E0C86C-DDCF-C651-1EB5-2E59D41CB3AC}"/>
              </a:ext>
            </a:extLst>
          </p:cNvPr>
          <p:cNvSpPr txBox="1"/>
          <p:nvPr/>
        </p:nvSpPr>
        <p:spPr>
          <a:xfrm>
            <a:off x="3286664" y="1451748"/>
            <a:ext cx="5780869" cy="5847755"/>
          </a:xfrm>
          <a:prstGeom prst="rect">
            <a:avLst/>
          </a:prstGeom>
          <a:noFill/>
        </p:spPr>
        <p:txBody>
          <a:bodyPr wrap="square" rtlCol="0">
            <a:spAutoFit/>
          </a:bodyPr>
          <a:lstStyle/>
          <a:p>
            <a:r>
              <a:rPr lang="en-US" sz="1400" b="1" dirty="0"/>
              <a:t>Level 1 Charging (120-Volt)</a:t>
            </a:r>
          </a:p>
          <a:p>
            <a:r>
              <a:rPr lang="en-US" sz="1100" b="1" dirty="0"/>
              <a:t>Connectors: </a:t>
            </a:r>
            <a:r>
              <a:rPr lang="en-US" sz="1100" dirty="0"/>
              <a:t>J1772, Tesla.</a:t>
            </a:r>
          </a:p>
          <a:p>
            <a:r>
              <a:rPr lang="en-US" sz="1100" b="1" dirty="0"/>
              <a:t>Speed: </a:t>
            </a:r>
            <a:r>
              <a:rPr lang="en-US" sz="1100" dirty="0"/>
              <a:t>3 to 5 miles per hour.</a:t>
            </a:r>
          </a:p>
          <a:p>
            <a:r>
              <a:rPr lang="en-US" sz="1100" b="1" dirty="0"/>
              <a:t>Locations:</a:t>
            </a:r>
            <a:r>
              <a:rPr lang="en-US" sz="1100" dirty="0"/>
              <a:t> Home, Workplace, Public.</a:t>
            </a:r>
          </a:p>
          <a:p>
            <a:r>
              <a:rPr lang="en-US" sz="1100" b="1" dirty="0"/>
              <a:t>Usage: </a:t>
            </a:r>
            <a:r>
              <a:rPr lang="en-US" sz="1100" dirty="0"/>
              <a:t>Common household outlet charging. Suitable for plug-in hybrid electric vehicles (PHEVs) with smaller batteries. Slowest charging method, ideal for minimal daily driving.</a:t>
            </a:r>
          </a:p>
          <a:p>
            <a:endParaRPr lang="en-US" sz="1400" b="1" dirty="0"/>
          </a:p>
          <a:p>
            <a:r>
              <a:rPr lang="en-US" sz="1400" b="1" dirty="0"/>
              <a:t>Level 2 Charging (208-Volt to 240-Volt)</a:t>
            </a:r>
          </a:p>
          <a:p>
            <a:r>
              <a:rPr lang="en-US" sz="1100" b="1" dirty="0"/>
              <a:t>Connectors: </a:t>
            </a:r>
            <a:r>
              <a:rPr lang="en-US" sz="1100" dirty="0"/>
              <a:t>J1772, Tesla.</a:t>
            </a:r>
          </a:p>
          <a:p>
            <a:r>
              <a:rPr lang="en-US" sz="1100" b="1" dirty="0"/>
              <a:t>Speed:</a:t>
            </a:r>
            <a:r>
              <a:rPr lang="en-US" sz="1100" dirty="0"/>
              <a:t> 12 to 80 miles per hour.</a:t>
            </a:r>
          </a:p>
          <a:p>
            <a:r>
              <a:rPr lang="en-US" sz="1100" b="1" dirty="0"/>
              <a:t>Locations: </a:t>
            </a:r>
            <a:r>
              <a:rPr lang="en-US" sz="1100" dirty="0"/>
              <a:t>Home, Workplace, Public.</a:t>
            </a:r>
          </a:p>
          <a:p>
            <a:r>
              <a:rPr lang="en-US" sz="1100" b="1" dirty="0"/>
              <a:t>Usage: </a:t>
            </a:r>
            <a:r>
              <a:rPr lang="en-US" sz="1100" dirty="0"/>
              <a:t>Most common for daily EV charging. Can be installed at home or public places. Charges up to 10 times faster than Level 1. Suitable for overnight charging. Chargers vary, with 40-amp chargers offering practical speed and cost balance.</a:t>
            </a:r>
          </a:p>
          <a:p>
            <a:endParaRPr lang="en-US" sz="1100" dirty="0"/>
          </a:p>
          <a:p>
            <a:r>
              <a:rPr lang="en-US" sz="1400" b="1" dirty="0"/>
              <a:t>Level 3 Charging (400-Volt to 900-Volt) - DC Fast Charge &amp; Supercharging</a:t>
            </a:r>
          </a:p>
          <a:p>
            <a:r>
              <a:rPr lang="en-US" sz="1100" b="1" dirty="0"/>
              <a:t>Connectors: </a:t>
            </a:r>
            <a:r>
              <a:rPr lang="en-US" sz="1100" dirty="0"/>
              <a:t>Combined Charging System (Combo), CHAdeMO, Tesla.</a:t>
            </a:r>
          </a:p>
          <a:p>
            <a:r>
              <a:rPr lang="en-US" sz="1100" b="1" dirty="0"/>
              <a:t>Speed:</a:t>
            </a:r>
            <a:r>
              <a:rPr lang="en-US" sz="1100" dirty="0"/>
              <a:t> 3 to 20 miles per minute.</a:t>
            </a:r>
          </a:p>
          <a:p>
            <a:r>
              <a:rPr lang="en-US" sz="1100" b="1" dirty="0"/>
              <a:t>Locations:</a:t>
            </a:r>
            <a:r>
              <a:rPr lang="en-US" sz="1100" dirty="0"/>
              <a:t> Public.</a:t>
            </a:r>
          </a:p>
          <a:p>
            <a:r>
              <a:rPr lang="en-US" sz="1100" b="1" dirty="0"/>
              <a:t>Usage: </a:t>
            </a:r>
            <a:r>
              <a:rPr lang="en-US" sz="1100" dirty="0"/>
              <a:t>Fastest charging type, using direct current (DC). Not suitable for home installation due to high voltage requirements and cost. Used in public stations for rapid charging.</a:t>
            </a:r>
          </a:p>
          <a:p>
            <a:endParaRPr lang="en-US" sz="1100" dirty="0"/>
          </a:p>
          <a:p>
            <a:r>
              <a:rPr lang="en-US" sz="1200" b="1" dirty="0"/>
              <a:t>In all cases, the vehicle determines the maximum power it can accept, ensuring safety regardless of the charger's capacity. Level 3 chargers are significantly more expensive and are typically found only in public locations due to their high-voltage requirements.</a:t>
            </a:r>
          </a:p>
          <a:p>
            <a:endParaRPr lang="en-US" sz="1000" dirty="0"/>
          </a:p>
          <a:p>
            <a:endParaRPr lang="en-US" sz="1000" dirty="0"/>
          </a:p>
          <a:p>
            <a:endParaRPr lang="en-US" sz="1000" dirty="0"/>
          </a:p>
          <a:p>
            <a:endParaRPr lang="en-US" sz="1000" dirty="0"/>
          </a:p>
          <a:p>
            <a:endParaRPr lang="en-US" dirty="0"/>
          </a:p>
        </p:txBody>
      </p:sp>
    </p:spTree>
    <p:extLst>
      <p:ext uri="{BB962C8B-B14F-4D97-AF65-F5344CB8AC3E}">
        <p14:creationId xmlns:p14="http://schemas.microsoft.com/office/powerpoint/2010/main" val="407326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CB37-E74A-6FB4-573F-FDFE8A06F3CC}"/>
              </a:ext>
            </a:extLst>
          </p:cNvPr>
          <p:cNvSpPr>
            <a:spLocks noGrp="1"/>
          </p:cNvSpPr>
          <p:nvPr>
            <p:ph type="title"/>
          </p:nvPr>
        </p:nvSpPr>
        <p:spPr/>
        <p:txBody>
          <a:bodyPr/>
          <a:lstStyle/>
          <a:p>
            <a:r>
              <a:rPr lang="en-US" dirty="0"/>
              <a:t>Charging</a:t>
            </a:r>
          </a:p>
        </p:txBody>
      </p:sp>
      <p:sp>
        <p:nvSpPr>
          <p:cNvPr id="4" name="Slide Number Placeholder 3">
            <a:extLst>
              <a:ext uri="{FF2B5EF4-FFF2-40B4-BE49-F238E27FC236}">
                <a16:creationId xmlns:a16="http://schemas.microsoft.com/office/drawing/2014/main" id="{124E9610-2EDB-4BC7-B07E-4DF88B1F5FF7}"/>
              </a:ext>
            </a:extLst>
          </p:cNvPr>
          <p:cNvSpPr>
            <a:spLocks noGrp="1"/>
          </p:cNvSpPr>
          <p:nvPr>
            <p:ph type="sldNum" sz="quarter" idx="12"/>
          </p:nvPr>
        </p:nvSpPr>
        <p:spPr/>
        <p:txBody>
          <a:bodyPr/>
          <a:lstStyle/>
          <a:p>
            <a:fld id="{4EC93DFA-70F6-4220-86AB-AD3183C08C91}" type="slidenum">
              <a:rPr lang="en-US" smtClean="0"/>
              <a:t>7</a:t>
            </a:fld>
            <a:endParaRPr lang="en-US" dirty="0"/>
          </a:p>
        </p:txBody>
      </p:sp>
      <p:pic>
        <p:nvPicPr>
          <p:cNvPr id="8" name="Picture 7">
            <a:extLst>
              <a:ext uri="{FF2B5EF4-FFF2-40B4-BE49-F238E27FC236}">
                <a16:creationId xmlns:a16="http://schemas.microsoft.com/office/drawing/2014/main" id="{92AD9AF1-D18A-74BD-30C9-DAE38F48BBD8}"/>
              </a:ext>
            </a:extLst>
          </p:cNvPr>
          <p:cNvPicPr>
            <a:picLocks noChangeAspect="1"/>
          </p:cNvPicPr>
          <p:nvPr/>
        </p:nvPicPr>
        <p:blipFill>
          <a:blip r:embed="rId2"/>
          <a:stretch>
            <a:fillRect/>
          </a:stretch>
        </p:blipFill>
        <p:spPr>
          <a:xfrm>
            <a:off x="4777862" y="1563273"/>
            <a:ext cx="4202236" cy="2489825"/>
          </a:xfrm>
          <a:prstGeom prst="rect">
            <a:avLst/>
          </a:prstGeom>
        </p:spPr>
      </p:pic>
      <p:sp>
        <p:nvSpPr>
          <p:cNvPr id="10" name="TextBox 9">
            <a:extLst>
              <a:ext uri="{FF2B5EF4-FFF2-40B4-BE49-F238E27FC236}">
                <a16:creationId xmlns:a16="http://schemas.microsoft.com/office/drawing/2014/main" id="{FB9716EF-4CCA-DF43-196C-7D55F367EE59}"/>
              </a:ext>
            </a:extLst>
          </p:cNvPr>
          <p:cNvSpPr txBox="1"/>
          <p:nvPr/>
        </p:nvSpPr>
        <p:spPr>
          <a:xfrm>
            <a:off x="163902" y="1823300"/>
            <a:ext cx="4459857" cy="1969770"/>
          </a:xfrm>
          <a:prstGeom prst="rect">
            <a:avLst/>
          </a:prstGeom>
          <a:solidFill>
            <a:schemeClr val="bg1"/>
          </a:solidFill>
        </p:spPr>
        <p:txBody>
          <a:bodyPr wrap="square" rtlCol="0">
            <a:spAutoFit/>
          </a:bodyPr>
          <a:lstStyle/>
          <a:p>
            <a:r>
              <a:rPr lang="en-US" sz="1400" dirty="0"/>
              <a:t>In North America, all EVs except Tesla use the same connector for Level 1 and Level 2 charging, called J1772 or the “J-Plug.” For Level 3 charging there are three standards currently in use. Tesla uses its proprietary plug, Nissan and Mitsubishi use the Asian standard called CHAdeMO, and all other manufacturers use the Combined Charging System, CCS or “Combo” plug.</a:t>
            </a:r>
            <a:endParaRPr lang="en-US" sz="1100" dirty="0"/>
          </a:p>
          <a:p>
            <a:endParaRPr lang="en-US" sz="1000" dirty="0"/>
          </a:p>
        </p:txBody>
      </p:sp>
      <p:graphicFrame>
        <p:nvGraphicFramePr>
          <p:cNvPr id="12" name="Table 11">
            <a:extLst>
              <a:ext uri="{FF2B5EF4-FFF2-40B4-BE49-F238E27FC236}">
                <a16:creationId xmlns:a16="http://schemas.microsoft.com/office/drawing/2014/main" id="{730BA655-66B9-6159-5D99-A1B2ECAC63CC}"/>
              </a:ext>
            </a:extLst>
          </p:cNvPr>
          <p:cNvGraphicFramePr>
            <a:graphicFrameLocks noGrp="1"/>
          </p:cNvGraphicFramePr>
          <p:nvPr>
            <p:extLst>
              <p:ext uri="{D42A27DB-BD31-4B8C-83A1-F6EECF244321}">
                <p14:modId xmlns:p14="http://schemas.microsoft.com/office/powerpoint/2010/main" val="3695629645"/>
              </p:ext>
            </p:extLst>
          </p:nvPr>
        </p:nvGraphicFramePr>
        <p:xfrm>
          <a:off x="834512" y="4467665"/>
          <a:ext cx="7886700" cy="1892808"/>
        </p:xfrm>
        <a:graphic>
          <a:graphicData uri="http://schemas.openxmlformats.org/drawingml/2006/table">
            <a:tbl>
              <a:tblPr/>
              <a:tblGrid>
                <a:gridCol w="1971675">
                  <a:extLst>
                    <a:ext uri="{9D8B030D-6E8A-4147-A177-3AD203B41FA5}">
                      <a16:colId xmlns:a16="http://schemas.microsoft.com/office/drawing/2014/main" val="2989861410"/>
                    </a:ext>
                  </a:extLst>
                </a:gridCol>
                <a:gridCol w="1971675">
                  <a:extLst>
                    <a:ext uri="{9D8B030D-6E8A-4147-A177-3AD203B41FA5}">
                      <a16:colId xmlns:a16="http://schemas.microsoft.com/office/drawing/2014/main" val="2334758228"/>
                    </a:ext>
                  </a:extLst>
                </a:gridCol>
                <a:gridCol w="1971675">
                  <a:extLst>
                    <a:ext uri="{9D8B030D-6E8A-4147-A177-3AD203B41FA5}">
                      <a16:colId xmlns:a16="http://schemas.microsoft.com/office/drawing/2014/main" val="2482340738"/>
                    </a:ext>
                  </a:extLst>
                </a:gridCol>
                <a:gridCol w="1971675">
                  <a:extLst>
                    <a:ext uri="{9D8B030D-6E8A-4147-A177-3AD203B41FA5}">
                      <a16:colId xmlns:a16="http://schemas.microsoft.com/office/drawing/2014/main" val="675299147"/>
                    </a:ext>
                  </a:extLst>
                </a:gridCol>
              </a:tblGrid>
              <a:tr h="329184">
                <a:tc gridSpan="4">
                  <a:txBody>
                    <a:bodyPr/>
                    <a:lstStyle/>
                    <a:p>
                      <a:pPr algn="ctr" fontAlgn="ctr" latinLnBrk="0"/>
                      <a:r>
                        <a:rPr lang="en-US" sz="1600" b="1" dirty="0">
                          <a:solidFill>
                            <a:srgbClr val="000000"/>
                          </a:solidFill>
                          <a:effectLst/>
                        </a:rPr>
                        <a:t>EV Charging Speed on Level 1, 2, 3 Chargers</a:t>
                      </a:r>
                    </a:p>
                  </a:txBody>
                  <a:tcPr marL="82296" marR="82296" marT="41148" marB="41148" anchor="ctr">
                    <a:lnL>
                      <a:noFill/>
                    </a:lnL>
                    <a:lnR w="12700" cap="flat" cmpd="sng" algn="ctr">
                      <a:solidFill>
                        <a:srgbClr val="B02282"/>
                      </a:solidFill>
                      <a:prstDash val="solid"/>
                      <a:round/>
                      <a:headEnd type="none" w="med" len="med"/>
                      <a:tailEnd type="none" w="med" len="med"/>
                    </a:lnR>
                    <a:lnT w="12700" cap="flat" cmpd="sng" algn="ctr">
                      <a:solidFill>
                        <a:srgbClr val="B02282"/>
                      </a:solidFill>
                      <a:prstDash val="solid"/>
                      <a:round/>
                      <a:headEnd type="none" w="med" len="med"/>
                      <a:tailEnd type="none" w="med" len="med"/>
                    </a:lnT>
                    <a:lnB w="12700" cap="flat" cmpd="sng" algn="ctr">
                      <a:solidFill>
                        <a:srgbClr val="B02282"/>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9984904"/>
                  </a:ext>
                </a:extLst>
              </a:tr>
              <a:tr h="576072">
                <a:tc>
                  <a:txBody>
                    <a:bodyPr/>
                    <a:lstStyle/>
                    <a:p>
                      <a:pPr algn="ctr" fontAlgn="ctr" latinLnBrk="0"/>
                      <a:r>
                        <a:rPr lang="en-US" sz="1600" b="1" dirty="0">
                          <a:solidFill>
                            <a:srgbClr val="000000"/>
                          </a:solidFill>
                          <a:effectLst/>
                        </a:rPr>
                        <a:t>Charging Level</a:t>
                      </a:r>
                      <a:endParaRPr lang="en-US" sz="1600" dirty="0">
                        <a:solidFill>
                          <a:srgbClr val="000000"/>
                        </a:solidFill>
                        <a:effectLst/>
                      </a:endParaRPr>
                    </a:p>
                  </a:txBody>
                  <a:tcPr marL="82296" marR="82296" marT="41148" marB="41148" anchor="ctr">
                    <a:lnL>
                      <a:noFill/>
                    </a:lnL>
                    <a:lnR>
                      <a:noFill/>
                    </a:lnR>
                    <a:lnT w="12700" cap="flat" cmpd="sng" algn="ctr">
                      <a:solidFill>
                        <a:srgbClr val="B02282"/>
                      </a:solidFill>
                      <a:prstDash val="solid"/>
                      <a:round/>
                      <a:headEnd type="none" w="med" len="med"/>
                      <a:tailEnd type="none" w="med" len="med"/>
                    </a:lnT>
                    <a:lnB w="19050" cap="flat" cmpd="sng" algn="ctr">
                      <a:solidFill>
                        <a:srgbClr val="D09F14"/>
                      </a:solidFill>
                      <a:prstDash val="solid"/>
                      <a:round/>
                      <a:headEnd type="none" w="med" len="med"/>
                      <a:tailEnd type="none" w="med" len="med"/>
                    </a:lnB>
                    <a:solidFill>
                      <a:schemeClr val="bg1"/>
                    </a:solidFill>
                  </a:tcPr>
                </a:tc>
                <a:tc>
                  <a:txBody>
                    <a:bodyPr/>
                    <a:lstStyle/>
                    <a:p>
                      <a:pPr algn="ctr" fontAlgn="ctr" latinLnBrk="0"/>
                      <a:r>
                        <a:rPr lang="en-US" sz="1600" b="1" dirty="0">
                          <a:solidFill>
                            <a:srgbClr val="000000"/>
                          </a:solidFill>
                          <a:effectLst/>
                        </a:rPr>
                        <a:t>Power Delivery</a:t>
                      </a:r>
                      <a:endParaRPr lang="en-US" sz="1600" dirty="0">
                        <a:solidFill>
                          <a:srgbClr val="000000"/>
                        </a:solidFill>
                        <a:effectLst/>
                      </a:endParaRPr>
                    </a:p>
                  </a:txBody>
                  <a:tcPr marL="82296" marR="82296" marT="41148" marB="41148" anchor="ctr">
                    <a:lnL>
                      <a:noFill/>
                    </a:lnL>
                    <a:lnR>
                      <a:noFill/>
                    </a:lnR>
                    <a:lnT w="12700" cap="flat" cmpd="sng" algn="ctr">
                      <a:solidFill>
                        <a:srgbClr val="B02282"/>
                      </a:solidFill>
                      <a:prstDash val="solid"/>
                      <a:round/>
                      <a:headEnd type="none" w="med" len="med"/>
                      <a:tailEnd type="none" w="med" len="med"/>
                    </a:lnT>
                    <a:lnB w="19050" cap="flat" cmpd="sng" algn="ctr">
                      <a:solidFill>
                        <a:srgbClr val="302782"/>
                      </a:solidFill>
                      <a:prstDash val="solid"/>
                      <a:round/>
                      <a:headEnd type="none" w="med" len="med"/>
                      <a:tailEnd type="none" w="med" len="med"/>
                    </a:lnB>
                    <a:solidFill>
                      <a:schemeClr val="bg1"/>
                    </a:solidFill>
                  </a:tcPr>
                </a:tc>
                <a:tc>
                  <a:txBody>
                    <a:bodyPr/>
                    <a:lstStyle/>
                    <a:p>
                      <a:pPr algn="ctr" fontAlgn="ctr" latinLnBrk="0"/>
                      <a:r>
                        <a:rPr lang="en-US" sz="1600" b="1" dirty="0">
                          <a:solidFill>
                            <a:srgbClr val="000000"/>
                          </a:solidFill>
                          <a:effectLst/>
                        </a:rPr>
                        <a:t>Range Added Per Hour</a:t>
                      </a:r>
                      <a:endParaRPr lang="en-US" sz="1600" dirty="0">
                        <a:solidFill>
                          <a:srgbClr val="000000"/>
                        </a:solidFill>
                        <a:effectLst/>
                      </a:endParaRPr>
                    </a:p>
                  </a:txBody>
                  <a:tcPr marL="82296" marR="82296" marT="41148" marB="41148" anchor="ctr">
                    <a:lnL>
                      <a:noFill/>
                    </a:lnL>
                    <a:lnR>
                      <a:noFill/>
                    </a:lnR>
                    <a:lnT w="12700" cap="flat" cmpd="sng" algn="ctr">
                      <a:solidFill>
                        <a:srgbClr val="B02282"/>
                      </a:solidFill>
                      <a:prstDash val="solid"/>
                      <a:round/>
                      <a:headEnd type="none" w="med" len="med"/>
                      <a:tailEnd type="none" w="med" len="med"/>
                    </a:lnT>
                    <a:lnB w="19050" cap="flat" cmpd="sng" algn="ctr">
                      <a:solidFill>
                        <a:srgbClr val="303A82"/>
                      </a:solidFill>
                      <a:prstDash val="solid"/>
                      <a:round/>
                      <a:headEnd type="none" w="med" len="med"/>
                      <a:tailEnd type="none" w="med" len="med"/>
                    </a:lnB>
                    <a:solidFill>
                      <a:schemeClr val="bg1"/>
                    </a:solidFill>
                  </a:tcPr>
                </a:tc>
                <a:tc>
                  <a:txBody>
                    <a:bodyPr/>
                    <a:lstStyle/>
                    <a:p>
                      <a:pPr algn="ctr" fontAlgn="ctr" latinLnBrk="0"/>
                      <a:r>
                        <a:rPr lang="en-US" sz="1600" b="1" dirty="0">
                          <a:solidFill>
                            <a:srgbClr val="000000"/>
                          </a:solidFill>
                          <a:effectLst/>
                        </a:rPr>
                        <a:t>Time to Charge 60 kWh EV</a:t>
                      </a:r>
                      <a:endParaRPr lang="en-US" sz="1600" dirty="0">
                        <a:solidFill>
                          <a:srgbClr val="000000"/>
                        </a:solidFill>
                        <a:effectLst/>
                      </a:endParaRPr>
                    </a:p>
                  </a:txBody>
                  <a:tcPr marL="82296" marR="82296" marT="41148" marB="41148" anchor="ctr">
                    <a:lnL>
                      <a:noFill/>
                    </a:lnL>
                    <a:lnR>
                      <a:noFill/>
                    </a:lnR>
                    <a:lnT w="12700" cap="flat" cmpd="sng" algn="ctr">
                      <a:solidFill>
                        <a:srgbClr val="B02282"/>
                      </a:solidFill>
                      <a:prstDash val="solid"/>
                      <a:round/>
                      <a:headEnd type="none" w="med" len="med"/>
                      <a:tailEnd type="none" w="med" len="med"/>
                    </a:lnT>
                    <a:lnB w="19050" cap="flat" cmpd="sng" algn="ctr">
                      <a:solidFill>
                        <a:srgbClr val="304182"/>
                      </a:solidFill>
                      <a:prstDash val="solid"/>
                      <a:round/>
                      <a:headEnd type="none" w="med" len="med"/>
                      <a:tailEnd type="none" w="med" len="med"/>
                    </a:lnB>
                    <a:solidFill>
                      <a:schemeClr val="bg1"/>
                    </a:solidFill>
                  </a:tcPr>
                </a:tc>
                <a:extLst>
                  <a:ext uri="{0D108BD9-81ED-4DB2-BD59-A6C34878D82A}">
                    <a16:rowId xmlns:a16="http://schemas.microsoft.com/office/drawing/2014/main" val="2659485878"/>
                  </a:ext>
                </a:extLst>
              </a:tr>
              <a:tr h="329184">
                <a:tc>
                  <a:txBody>
                    <a:bodyPr/>
                    <a:lstStyle/>
                    <a:p>
                      <a:pPr algn="ctr" fontAlgn="ctr" latinLnBrk="0"/>
                      <a:r>
                        <a:rPr lang="en-US" sz="1600">
                          <a:effectLst/>
                        </a:rPr>
                        <a:t>Level 1</a:t>
                      </a:r>
                    </a:p>
                  </a:txBody>
                  <a:tcPr marL="82296" marR="82296" marT="41148" marB="41148" anchor="ctr">
                    <a:lnL>
                      <a:noFill/>
                    </a:lnL>
                    <a:lnR>
                      <a:noFill/>
                    </a:lnR>
                    <a:lnT w="19050" cap="flat" cmpd="sng" algn="ctr">
                      <a:solidFill>
                        <a:srgbClr val="D09F14"/>
                      </a:solidFill>
                      <a:prstDash val="solid"/>
                      <a:round/>
                      <a:headEnd type="none" w="med" len="med"/>
                      <a:tailEnd type="none" w="med" len="med"/>
                    </a:lnT>
                    <a:lnB w="19050" cap="flat" cmpd="sng" algn="ctr">
                      <a:solidFill>
                        <a:srgbClr val="B09E14"/>
                      </a:solidFill>
                      <a:prstDash val="solid"/>
                      <a:round/>
                      <a:headEnd type="none" w="med" len="med"/>
                      <a:tailEnd type="none" w="med" len="med"/>
                    </a:lnB>
                    <a:solidFill>
                      <a:srgbClr val="FFFFFF"/>
                    </a:solidFill>
                  </a:tcPr>
                </a:tc>
                <a:tc>
                  <a:txBody>
                    <a:bodyPr/>
                    <a:lstStyle/>
                    <a:p>
                      <a:pPr algn="ctr" fontAlgn="ctr" latinLnBrk="0"/>
                      <a:r>
                        <a:rPr lang="en-US" sz="1600">
                          <a:effectLst/>
                        </a:rPr>
                        <a:t>1-1.4 kW</a:t>
                      </a:r>
                    </a:p>
                  </a:txBody>
                  <a:tcPr marL="82296" marR="82296" marT="41148" marB="41148" anchor="ctr">
                    <a:lnL>
                      <a:noFill/>
                    </a:lnL>
                    <a:lnR>
                      <a:noFill/>
                    </a:lnR>
                    <a:lnT w="19050" cap="flat" cmpd="sng" algn="ctr">
                      <a:solidFill>
                        <a:srgbClr val="302782"/>
                      </a:solidFill>
                      <a:prstDash val="solid"/>
                      <a:round/>
                      <a:headEnd type="none" w="med" len="med"/>
                      <a:tailEnd type="none" w="med" len="med"/>
                    </a:lnT>
                    <a:lnB w="19050" cap="flat" cmpd="sng" algn="ctr">
                      <a:solidFill>
                        <a:srgbClr val="F04082"/>
                      </a:solidFill>
                      <a:prstDash val="solid"/>
                      <a:round/>
                      <a:headEnd type="none" w="med" len="med"/>
                      <a:tailEnd type="none" w="med" len="med"/>
                    </a:lnB>
                    <a:solidFill>
                      <a:srgbClr val="FFFFFF"/>
                    </a:solidFill>
                  </a:tcPr>
                </a:tc>
                <a:tc>
                  <a:txBody>
                    <a:bodyPr/>
                    <a:lstStyle/>
                    <a:p>
                      <a:pPr algn="ctr" fontAlgn="ctr" latinLnBrk="0"/>
                      <a:r>
                        <a:rPr lang="en-US" sz="1600">
                          <a:effectLst/>
                        </a:rPr>
                        <a:t>3-5 miles</a:t>
                      </a:r>
                    </a:p>
                  </a:txBody>
                  <a:tcPr marL="82296" marR="82296" marT="41148" marB="41148" anchor="ctr">
                    <a:lnL>
                      <a:noFill/>
                    </a:lnL>
                    <a:lnR>
                      <a:noFill/>
                    </a:lnR>
                    <a:lnT w="19050" cap="flat" cmpd="sng" algn="ctr">
                      <a:solidFill>
                        <a:srgbClr val="303A82"/>
                      </a:solidFill>
                      <a:prstDash val="solid"/>
                      <a:round/>
                      <a:headEnd type="none" w="med" len="med"/>
                      <a:tailEnd type="none" w="med" len="med"/>
                    </a:lnT>
                    <a:lnB w="19050" cap="flat" cmpd="sng" algn="ctr">
                      <a:solidFill>
                        <a:srgbClr val="703482"/>
                      </a:solidFill>
                      <a:prstDash val="solid"/>
                      <a:round/>
                      <a:headEnd type="none" w="med" len="med"/>
                      <a:tailEnd type="none" w="med" len="med"/>
                    </a:lnB>
                    <a:solidFill>
                      <a:srgbClr val="FFFFFF"/>
                    </a:solidFill>
                  </a:tcPr>
                </a:tc>
                <a:tc>
                  <a:txBody>
                    <a:bodyPr/>
                    <a:lstStyle/>
                    <a:p>
                      <a:pPr algn="ctr" fontAlgn="ctr" latinLnBrk="0"/>
                      <a:r>
                        <a:rPr lang="en-US" sz="1600">
                          <a:effectLst/>
                        </a:rPr>
                        <a:t>30-40 hours</a:t>
                      </a:r>
                    </a:p>
                  </a:txBody>
                  <a:tcPr marL="82296" marR="82296" marT="41148" marB="41148" anchor="ctr">
                    <a:lnL>
                      <a:noFill/>
                    </a:lnL>
                    <a:lnR>
                      <a:noFill/>
                    </a:lnR>
                    <a:lnT w="19050" cap="flat" cmpd="sng" algn="ctr">
                      <a:solidFill>
                        <a:srgbClr val="304182"/>
                      </a:solidFill>
                      <a:prstDash val="solid"/>
                      <a:round/>
                      <a:headEnd type="none" w="med" len="med"/>
                      <a:tailEnd type="none" w="med" len="med"/>
                    </a:lnT>
                    <a:lnB w="19050" cap="flat" cmpd="sng" algn="ctr">
                      <a:solidFill>
                        <a:srgbClr val="B04D82"/>
                      </a:solidFill>
                      <a:prstDash val="solid"/>
                      <a:round/>
                      <a:headEnd type="none" w="med" len="med"/>
                      <a:tailEnd type="none" w="med" len="med"/>
                    </a:lnB>
                    <a:solidFill>
                      <a:srgbClr val="FFFFFF"/>
                    </a:solidFill>
                  </a:tcPr>
                </a:tc>
                <a:extLst>
                  <a:ext uri="{0D108BD9-81ED-4DB2-BD59-A6C34878D82A}">
                    <a16:rowId xmlns:a16="http://schemas.microsoft.com/office/drawing/2014/main" val="2951224172"/>
                  </a:ext>
                </a:extLst>
              </a:tr>
              <a:tr h="329184">
                <a:tc>
                  <a:txBody>
                    <a:bodyPr/>
                    <a:lstStyle/>
                    <a:p>
                      <a:pPr algn="ctr" fontAlgn="ctr" latinLnBrk="0"/>
                      <a:r>
                        <a:rPr lang="en-US" sz="1600">
                          <a:effectLst/>
                        </a:rPr>
                        <a:t>Level 2</a:t>
                      </a:r>
                    </a:p>
                  </a:txBody>
                  <a:tcPr marL="82296" marR="82296" marT="41148" marB="41148" anchor="ctr">
                    <a:lnL>
                      <a:noFill/>
                    </a:lnL>
                    <a:lnR>
                      <a:noFill/>
                    </a:lnR>
                    <a:lnT w="19050" cap="flat" cmpd="sng" algn="ctr">
                      <a:solidFill>
                        <a:srgbClr val="B09E14"/>
                      </a:solidFill>
                      <a:prstDash val="solid"/>
                      <a:round/>
                      <a:headEnd type="none" w="med" len="med"/>
                      <a:tailEnd type="none" w="med" len="med"/>
                    </a:lnT>
                    <a:lnB w="19050" cap="flat" cmpd="sng" algn="ctr">
                      <a:solidFill>
                        <a:srgbClr val="50C714"/>
                      </a:solidFill>
                      <a:prstDash val="solid"/>
                      <a:round/>
                      <a:headEnd type="none" w="med" len="med"/>
                      <a:tailEnd type="none" w="med" len="med"/>
                    </a:lnB>
                    <a:solidFill>
                      <a:srgbClr val="FFFFFF"/>
                    </a:solidFill>
                  </a:tcPr>
                </a:tc>
                <a:tc>
                  <a:txBody>
                    <a:bodyPr/>
                    <a:lstStyle/>
                    <a:p>
                      <a:pPr algn="ctr" fontAlgn="ctr" latinLnBrk="0"/>
                      <a:r>
                        <a:rPr lang="en-US" sz="1600">
                          <a:effectLst/>
                        </a:rPr>
                        <a:t>3.9-19.2 kW</a:t>
                      </a:r>
                    </a:p>
                  </a:txBody>
                  <a:tcPr marL="82296" marR="82296" marT="41148" marB="41148" anchor="ctr">
                    <a:lnL>
                      <a:noFill/>
                    </a:lnL>
                    <a:lnR>
                      <a:noFill/>
                    </a:lnR>
                    <a:lnT w="19050" cap="flat" cmpd="sng" algn="ctr">
                      <a:solidFill>
                        <a:srgbClr val="F04082"/>
                      </a:solidFill>
                      <a:prstDash val="solid"/>
                      <a:round/>
                      <a:headEnd type="none" w="med" len="med"/>
                      <a:tailEnd type="none" w="med" len="med"/>
                    </a:lnT>
                    <a:lnB w="19050" cap="flat" cmpd="sng" algn="ctr">
                      <a:solidFill>
                        <a:srgbClr val="B04F82"/>
                      </a:solidFill>
                      <a:prstDash val="solid"/>
                      <a:round/>
                      <a:headEnd type="none" w="med" len="med"/>
                      <a:tailEnd type="none" w="med" len="med"/>
                    </a:lnB>
                    <a:solidFill>
                      <a:srgbClr val="FFFFFF"/>
                    </a:solidFill>
                  </a:tcPr>
                </a:tc>
                <a:tc>
                  <a:txBody>
                    <a:bodyPr/>
                    <a:lstStyle/>
                    <a:p>
                      <a:pPr algn="ctr" fontAlgn="ctr" latinLnBrk="0"/>
                      <a:r>
                        <a:rPr lang="en-US" sz="1600">
                          <a:effectLst/>
                        </a:rPr>
                        <a:t>12-80 miles</a:t>
                      </a:r>
                    </a:p>
                  </a:txBody>
                  <a:tcPr marL="82296" marR="82296" marT="41148" marB="41148" anchor="ctr">
                    <a:lnL>
                      <a:noFill/>
                    </a:lnL>
                    <a:lnR>
                      <a:noFill/>
                    </a:lnR>
                    <a:lnT w="19050" cap="flat" cmpd="sng" algn="ctr">
                      <a:solidFill>
                        <a:srgbClr val="703482"/>
                      </a:solidFill>
                      <a:prstDash val="solid"/>
                      <a:round/>
                      <a:headEnd type="none" w="med" len="med"/>
                      <a:tailEnd type="none" w="med" len="med"/>
                    </a:lnT>
                    <a:lnB w="19050" cap="flat" cmpd="sng" algn="ctr">
                      <a:solidFill>
                        <a:srgbClr val="B05082"/>
                      </a:solidFill>
                      <a:prstDash val="solid"/>
                      <a:round/>
                      <a:headEnd type="none" w="med" len="med"/>
                      <a:tailEnd type="none" w="med" len="med"/>
                    </a:lnB>
                    <a:solidFill>
                      <a:srgbClr val="FFFFFF"/>
                    </a:solidFill>
                  </a:tcPr>
                </a:tc>
                <a:tc>
                  <a:txBody>
                    <a:bodyPr/>
                    <a:lstStyle/>
                    <a:p>
                      <a:pPr algn="ctr" fontAlgn="ctr" latinLnBrk="0"/>
                      <a:r>
                        <a:rPr lang="en-US" sz="1600">
                          <a:effectLst/>
                        </a:rPr>
                        <a:t>2.5-4.5 hours</a:t>
                      </a:r>
                    </a:p>
                  </a:txBody>
                  <a:tcPr marL="82296" marR="82296" marT="41148" marB="41148" anchor="ctr">
                    <a:lnL>
                      <a:noFill/>
                    </a:lnL>
                    <a:lnR>
                      <a:noFill/>
                    </a:lnR>
                    <a:lnT w="19050" cap="flat" cmpd="sng" algn="ctr">
                      <a:solidFill>
                        <a:srgbClr val="B04D82"/>
                      </a:solidFill>
                      <a:prstDash val="solid"/>
                      <a:round/>
                      <a:headEnd type="none" w="med" len="med"/>
                      <a:tailEnd type="none" w="med" len="med"/>
                    </a:lnT>
                    <a:lnB w="19050" cap="flat" cmpd="sng" algn="ctr">
                      <a:solidFill>
                        <a:srgbClr val="F04E82"/>
                      </a:solidFill>
                      <a:prstDash val="solid"/>
                      <a:round/>
                      <a:headEnd type="none" w="med" len="med"/>
                      <a:tailEnd type="none" w="med" len="med"/>
                    </a:lnB>
                    <a:solidFill>
                      <a:srgbClr val="FFFFFF"/>
                    </a:solidFill>
                  </a:tcPr>
                </a:tc>
                <a:extLst>
                  <a:ext uri="{0D108BD9-81ED-4DB2-BD59-A6C34878D82A}">
                    <a16:rowId xmlns:a16="http://schemas.microsoft.com/office/drawing/2014/main" val="1462158712"/>
                  </a:ext>
                </a:extLst>
              </a:tr>
              <a:tr h="329184">
                <a:tc>
                  <a:txBody>
                    <a:bodyPr/>
                    <a:lstStyle/>
                    <a:p>
                      <a:pPr algn="ctr" fontAlgn="ctr" latinLnBrk="0"/>
                      <a:r>
                        <a:rPr lang="en-US" sz="1600">
                          <a:effectLst/>
                        </a:rPr>
                        <a:t>Level 3</a:t>
                      </a:r>
                    </a:p>
                  </a:txBody>
                  <a:tcPr marL="82296" marR="82296" marT="41148" marB="41148" anchor="ctr">
                    <a:lnL>
                      <a:noFill/>
                    </a:lnL>
                    <a:lnR>
                      <a:noFill/>
                    </a:lnR>
                    <a:lnT w="19050" cap="flat" cmpd="sng" algn="ctr">
                      <a:solidFill>
                        <a:srgbClr val="50C714"/>
                      </a:solidFill>
                      <a:prstDash val="solid"/>
                      <a:round/>
                      <a:headEnd type="none" w="med" len="med"/>
                      <a:tailEnd type="none" w="med" len="med"/>
                    </a:lnT>
                    <a:lnB w="19050" cap="flat" cmpd="sng" algn="ctr">
                      <a:solidFill>
                        <a:srgbClr val="30CE14"/>
                      </a:solidFill>
                      <a:prstDash val="solid"/>
                      <a:round/>
                      <a:headEnd type="none" w="med" len="med"/>
                      <a:tailEnd type="none" w="med" len="med"/>
                    </a:lnB>
                    <a:solidFill>
                      <a:srgbClr val="FFFFFF"/>
                    </a:solidFill>
                  </a:tcPr>
                </a:tc>
                <a:tc>
                  <a:txBody>
                    <a:bodyPr/>
                    <a:lstStyle/>
                    <a:p>
                      <a:pPr algn="ctr" fontAlgn="ctr" latinLnBrk="0"/>
                      <a:r>
                        <a:rPr lang="en-US" sz="1600">
                          <a:effectLst/>
                        </a:rPr>
                        <a:t>24-300 kW</a:t>
                      </a:r>
                    </a:p>
                  </a:txBody>
                  <a:tcPr marL="82296" marR="82296" marT="41148" marB="41148" anchor="ctr">
                    <a:lnL>
                      <a:noFill/>
                    </a:lnL>
                    <a:lnR>
                      <a:noFill/>
                    </a:lnR>
                    <a:lnT w="19050" cap="flat" cmpd="sng" algn="ctr">
                      <a:solidFill>
                        <a:srgbClr val="B04F82"/>
                      </a:solidFill>
                      <a:prstDash val="solid"/>
                      <a:round/>
                      <a:headEnd type="none" w="med" len="med"/>
                      <a:tailEnd type="none" w="med" len="med"/>
                    </a:lnT>
                    <a:lnB w="19050" cap="flat" cmpd="sng" algn="ctr">
                      <a:solidFill>
                        <a:srgbClr val="705F82"/>
                      </a:solidFill>
                      <a:prstDash val="solid"/>
                      <a:round/>
                      <a:headEnd type="none" w="med" len="med"/>
                      <a:tailEnd type="none" w="med" len="med"/>
                    </a:lnB>
                    <a:solidFill>
                      <a:srgbClr val="FFFFFF"/>
                    </a:solidFill>
                  </a:tcPr>
                </a:tc>
                <a:tc>
                  <a:txBody>
                    <a:bodyPr/>
                    <a:lstStyle/>
                    <a:p>
                      <a:pPr algn="ctr" fontAlgn="ctr" latinLnBrk="0"/>
                      <a:r>
                        <a:rPr lang="en-US" sz="1600">
                          <a:effectLst/>
                        </a:rPr>
                        <a:t>75-1,200 miles</a:t>
                      </a:r>
                    </a:p>
                  </a:txBody>
                  <a:tcPr marL="82296" marR="82296" marT="41148" marB="41148" anchor="ctr">
                    <a:lnL>
                      <a:noFill/>
                    </a:lnL>
                    <a:lnR>
                      <a:noFill/>
                    </a:lnR>
                    <a:lnT w="19050" cap="flat" cmpd="sng" algn="ctr">
                      <a:solidFill>
                        <a:srgbClr val="B05082"/>
                      </a:solidFill>
                      <a:prstDash val="solid"/>
                      <a:round/>
                      <a:headEnd type="none" w="med" len="med"/>
                      <a:tailEnd type="none" w="med" len="med"/>
                    </a:lnT>
                    <a:lnB w="19050" cap="flat" cmpd="sng" algn="ctr">
                      <a:solidFill>
                        <a:srgbClr val="F05582"/>
                      </a:solidFill>
                      <a:prstDash val="solid"/>
                      <a:round/>
                      <a:headEnd type="none" w="med" len="med"/>
                      <a:tailEnd type="none" w="med" len="med"/>
                    </a:lnB>
                    <a:solidFill>
                      <a:srgbClr val="FFFFFF"/>
                    </a:solidFill>
                  </a:tcPr>
                </a:tc>
                <a:tc>
                  <a:txBody>
                    <a:bodyPr/>
                    <a:lstStyle/>
                    <a:p>
                      <a:pPr algn="ctr" fontAlgn="ctr" latinLnBrk="0"/>
                      <a:r>
                        <a:rPr lang="en-US" sz="1600" dirty="0">
                          <a:effectLst/>
                        </a:rPr>
                        <a:t>30-40 minutes</a:t>
                      </a:r>
                    </a:p>
                  </a:txBody>
                  <a:tcPr marL="82296" marR="82296" marT="41148" marB="41148" anchor="ctr">
                    <a:lnL>
                      <a:noFill/>
                    </a:lnL>
                    <a:lnR>
                      <a:noFill/>
                    </a:lnR>
                    <a:lnT w="19050" cap="flat" cmpd="sng" algn="ctr">
                      <a:solidFill>
                        <a:srgbClr val="F04E82"/>
                      </a:solidFill>
                      <a:prstDash val="solid"/>
                      <a:round/>
                      <a:headEnd type="none" w="med" len="med"/>
                      <a:tailEnd type="none" w="med" len="med"/>
                    </a:lnT>
                    <a:lnB w="19050" cap="flat" cmpd="sng" algn="ctr">
                      <a:solidFill>
                        <a:srgbClr val="F06082"/>
                      </a:solidFill>
                      <a:prstDash val="solid"/>
                      <a:round/>
                      <a:headEnd type="none" w="med" len="med"/>
                      <a:tailEnd type="none" w="med" len="med"/>
                    </a:lnB>
                    <a:solidFill>
                      <a:srgbClr val="FFFFFF"/>
                    </a:solidFill>
                  </a:tcPr>
                </a:tc>
                <a:extLst>
                  <a:ext uri="{0D108BD9-81ED-4DB2-BD59-A6C34878D82A}">
                    <a16:rowId xmlns:a16="http://schemas.microsoft.com/office/drawing/2014/main" val="3873735682"/>
                  </a:ext>
                </a:extLst>
              </a:tr>
            </a:tbl>
          </a:graphicData>
        </a:graphic>
      </p:graphicFrame>
    </p:spTree>
    <p:extLst>
      <p:ext uri="{BB962C8B-B14F-4D97-AF65-F5344CB8AC3E}">
        <p14:creationId xmlns:p14="http://schemas.microsoft.com/office/powerpoint/2010/main" val="228728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3C6B-4C39-5137-21EA-869A8DE93079}"/>
              </a:ext>
            </a:extLst>
          </p:cNvPr>
          <p:cNvSpPr>
            <a:spLocks noGrp="1"/>
          </p:cNvSpPr>
          <p:nvPr>
            <p:ph type="title"/>
          </p:nvPr>
        </p:nvSpPr>
        <p:spPr/>
        <p:txBody>
          <a:bodyPr>
            <a:normAutofit fontScale="90000"/>
          </a:bodyPr>
          <a:lstStyle/>
          <a:p>
            <a:r>
              <a:rPr lang="en-US" dirty="0"/>
              <a:t>Megawatt Charging (where we are going)</a:t>
            </a:r>
          </a:p>
        </p:txBody>
      </p:sp>
      <p:sp>
        <p:nvSpPr>
          <p:cNvPr id="4" name="Slide Number Placeholder 3">
            <a:extLst>
              <a:ext uri="{FF2B5EF4-FFF2-40B4-BE49-F238E27FC236}">
                <a16:creationId xmlns:a16="http://schemas.microsoft.com/office/drawing/2014/main" id="{00A8A347-06AD-1A1C-4B03-83994D0FF3A5}"/>
              </a:ext>
            </a:extLst>
          </p:cNvPr>
          <p:cNvSpPr>
            <a:spLocks noGrp="1"/>
          </p:cNvSpPr>
          <p:nvPr>
            <p:ph type="sldNum" sz="quarter" idx="12"/>
          </p:nvPr>
        </p:nvSpPr>
        <p:spPr/>
        <p:txBody>
          <a:bodyPr/>
          <a:lstStyle/>
          <a:p>
            <a:fld id="{4EC93DFA-70F6-4220-86AB-AD3183C08C91}" type="slidenum">
              <a:rPr lang="en-US" smtClean="0"/>
              <a:t>8</a:t>
            </a:fld>
            <a:endParaRPr lang="en-US" dirty="0"/>
          </a:p>
        </p:txBody>
      </p:sp>
      <p:pic>
        <p:nvPicPr>
          <p:cNvPr id="7" name="Picture 6">
            <a:extLst>
              <a:ext uri="{FF2B5EF4-FFF2-40B4-BE49-F238E27FC236}">
                <a16:creationId xmlns:a16="http://schemas.microsoft.com/office/drawing/2014/main" id="{D8FDE31D-E00E-7791-3648-552FE2B65750}"/>
              </a:ext>
            </a:extLst>
          </p:cNvPr>
          <p:cNvPicPr>
            <a:picLocks noChangeAspect="1"/>
          </p:cNvPicPr>
          <p:nvPr/>
        </p:nvPicPr>
        <p:blipFill>
          <a:blip r:embed="rId2"/>
          <a:stretch>
            <a:fillRect/>
          </a:stretch>
        </p:blipFill>
        <p:spPr>
          <a:xfrm>
            <a:off x="6457950" y="2736591"/>
            <a:ext cx="2600325" cy="2600325"/>
          </a:xfrm>
          <a:prstGeom prst="rect">
            <a:avLst/>
          </a:prstGeom>
        </p:spPr>
      </p:pic>
      <p:sp>
        <p:nvSpPr>
          <p:cNvPr id="9" name="TextBox 8">
            <a:extLst>
              <a:ext uri="{FF2B5EF4-FFF2-40B4-BE49-F238E27FC236}">
                <a16:creationId xmlns:a16="http://schemas.microsoft.com/office/drawing/2014/main" id="{3C13DEDC-C576-600A-53A3-EF6B96ECE35F}"/>
              </a:ext>
            </a:extLst>
          </p:cNvPr>
          <p:cNvSpPr txBox="1"/>
          <p:nvPr/>
        </p:nvSpPr>
        <p:spPr>
          <a:xfrm>
            <a:off x="257175" y="1666873"/>
            <a:ext cx="6429375" cy="4370427"/>
          </a:xfrm>
          <a:prstGeom prst="rect">
            <a:avLst/>
          </a:prstGeom>
          <a:noFill/>
        </p:spPr>
        <p:txBody>
          <a:bodyPr wrap="square" rtlCol="0">
            <a:spAutoFit/>
          </a:bodyPr>
          <a:lstStyle/>
          <a:p>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What is Megawatt Charging Standard (MCS)?</a:t>
            </a:r>
          </a:p>
          <a:p>
            <a:pPr marL="0" marR="0" lvl="0" indent="0" algn="l" defTabSz="4572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effectLst/>
                <a:uLnTx/>
                <a:uFillTx/>
                <a:ea typeface="+mn-ea"/>
                <a:cs typeface="+mn-cs"/>
              </a:rPr>
              <a:t>MCS is like the latest, most powerful phone charger but for electric commercial vehicles. Just like how some phone chargers fill up your battery faster, MCS does this for big electric vehicles, giving them a lot of power in a short time.</a:t>
            </a:r>
          </a:p>
          <a:p>
            <a:pPr algn="l"/>
            <a:endParaRPr lang="en-US" sz="1400" b="1" i="0" dirty="0">
              <a:solidFill>
                <a:srgbClr val="374151"/>
              </a:solidFill>
              <a:effectLst/>
            </a:endParaRPr>
          </a:p>
          <a:p>
            <a:pPr algn="l"/>
            <a:r>
              <a:rPr lang="en-US" sz="1400" b="1" i="0" dirty="0">
                <a:solidFill>
                  <a:srgbClr val="374151"/>
                </a:solidFill>
                <a:effectLst/>
              </a:rPr>
              <a:t>Who will benefit from the Megawatt Charging System (MCS)?</a:t>
            </a:r>
            <a:endParaRPr lang="en-US" sz="1400" b="0" i="0" dirty="0">
              <a:solidFill>
                <a:srgbClr val="374151"/>
              </a:solidFill>
              <a:effectLst/>
            </a:endParaRPr>
          </a:p>
          <a:p>
            <a:pPr algn="l"/>
            <a:r>
              <a:rPr lang="en-US" sz="1200" b="0" i="0" dirty="0">
                <a:solidFill>
                  <a:srgbClr val="374151"/>
                </a:solidFill>
                <a:effectLst/>
              </a:rPr>
              <a:t>It's going to be a game-changer for businesses that use these large vehicles, like shipping and transport companies. They can charge their vehicles quickly, which means less waiting and more driving.</a:t>
            </a:r>
          </a:p>
          <a:p>
            <a:pPr algn="l"/>
            <a:endParaRPr lang="en-US" sz="1400" b="1" i="0" dirty="0">
              <a:solidFill>
                <a:srgbClr val="374151"/>
              </a:solidFill>
              <a:effectLst/>
            </a:endParaRPr>
          </a:p>
          <a:p>
            <a:pPr algn="l"/>
            <a:r>
              <a:rPr lang="en-US" sz="1400" b="1" i="0" dirty="0">
                <a:solidFill>
                  <a:srgbClr val="374151"/>
                </a:solidFill>
                <a:effectLst/>
              </a:rPr>
              <a:t>When do we expect universal adaptation of MCS?</a:t>
            </a:r>
            <a:endParaRPr lang="en-US" sz="1400" b="0" i="0" dirty="0">
              <a:solidFill>
                <a:srgbClr val="374151"/>
              </a:solidFill>
              <a:effectLst/>
            </a:endParaRPr>
          </a:p>
          <a:p>
            <a:pPr algn="l"/>
            <a:r>
              <a:rPr lang="en-US" sz="1200" b="0" i="0" dirty="0">
                <a:solidFill>
                  <a:srgbClr val="374151"/>
                </a:solidFill>
                <a:effectLst/>
              </a:rPr>
              <a:t>It's a bit like waiting for the newest smartphone to become popular. Everyone knows it's great, but it takes time for everyone to start using it. For MCS, it might take a few years to become common because we need the right places to plug in these super chargers (capacity) and for everyone to agree on using them.</a:t>
            </a:r>
          </a:p>
          <a:p>
            <a:pPr algn="l"/>
            <a:endParaRPr lang="en-US" sz="1400" b="1" i="0" dirty="0">
              <a:solidFill>
                <a:srgbClr val="374151"/>
              </a:solidFill>
              <a:effectLst/>
            </a:endParaRPr>
          </a:p>
          <a:p>
            <a:pPr algn="l"/>
            <a:r>
              <a:rPr lang="en-US" sz="1400" b="1" i="0" dirty="0">
                <a:solidFill>
                  <a:srgbClr val="374151"/>
                </a:solidFill>
                <a:effectLst/>
              </a:rPr>
              <a:t>Why does MCS matter?</a:t>
            </a:r>
            <a:endParaRPr lang="en-US" sz="1400" b="0" i="0" dirty="0">
              <a:solidFill>
                <a:srgbClr val="374151"/>
              </a:solidFill>
              <a:effectLst/>
            </a:endParaRPr>
          </a:p>
          <a:p>
            <a:pPr algn="l"/>
            <a:r>
              <a:rPr lang="en-US" sz="1200" b="0" i="0" dirty="0">
                <a:solidFill>
                  <a:srgbClr val="374151"/>
                </a:solidFill>
                <a:effectLst/>
              </a:rPr>
              <a:t>MCS is important because it solves a big problem: how to charge big electric trucks quickly. This means these trucks can get back on the road faster, making electric vehicles a more attractive choice. </a:t>
            </a:r>
            <a:endParaRPr lang="en-US" sz="1200" dirty="0"/>
          </a:p>
          <a:p>
            <a:endParaRPr lang="en-US" sz="1200" dirty="0"/>
          </a:p>
        </p:txBody>
      </p:sp>
    </p:spTree>
    <p:extLst>
      <p:ext uri="{BB962C8B-B14F-4D97-AF65-F5344CB8AC3E}">
        <p14:creationId xmlns:p14="http://schemas.microsoft.com/office/powerpoint/2010/main" val="2763795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3C6B-4C39-5137-21EA-869A8DE93079}"/>
              </a:ext>
            </a:extLst>
          </p:cNvPr>
          <p:cNvSpPr>
            <a:spLocks noGrp="1"/>
          </p:cNvSpPr>
          <p:nvPr>
            <p:ph type="title"/>
          </p:nvPr>
        </p:nvSpPr>
        <p:spPr/>
        <p:txBody>
          <a:bodyPr/>
          <a:lstStyle/>
          <a:p>
            <a:r>
              <a:rPr lang="en-US" dirty="0"/>
              <a:t>Charging Stations</a:t>
            </a:r>
          </a:p>
        </p:txBody>
      </p:sp>
      <p:sp>
        <p:nvSpPr>
          <p:cNvPr id="4" name="Slide Number Placeholder 3">
            <a:extLst>
              <a:ext uri="{FF2B5EF4-FFF2-40B4-BE49-F238E27FC236}">
                <a16:creationId xmlns:a16="http://schemas.microsoft.com/office/drawing/2014/main" id="{00A8A347-06AD-1A1C-4B03-83994D0FF3A5}"/>
              </a:ext>
            </a:extLst>
          </p:cNvPr>
          <p:cNvSpPr>
            <a:spLocks noGrp="1"/>
          </p:cNvSpPr>
          <p:nvPr>
            <p:ph type="sldNum" sz="quarter" idx="12"/>
          </p:nvPr>
        </p:nvSpPr>
        <p:spPr/>
        <p:txBody>
          <a:bodyPr/>
          <a:lstStyle/>
          <a:p>
            <a:fld id="{4EC93DFA-70F6-4220-86AB-AD3183C08C91}" type="slidenum">
              <a:rPr lang="en-US" smtClean="0"/>
              <a:t>9</a:t>
            </a:fld>
            <a:endParaRPr lang="en-US" dirty="0"/>
          </a:p>
        </p:txBody>
      </p:sp>
      <p:sp>
        <p:nvSpPr>
          <p:cNvPr id="5" name="TextBox 4">
            <a:extLst>
              <a:ext uri="{FF2B5EF4-FFF2-40B4-BE49-F238E27FC236}">
                <a16:creationId xmlns:a16="http://schemas.microsoft.com/office/drawing/2014/main" id="{F49451C4-1A9F-498A-4796-5A04A7B7704F}"/>
              </a:ext>
            </a:extLst>
          </p:cNvPr>
          <p:cNvSpPr txBox="1"/>
          <p:nvPr/>
        </p:nvSpPr>
        <p:spPr>
          <a:xfrm>
            <a:off x="66675" y="1502619"/>
            <a:ext cx="6267450" cy="5001369"/>
          </a:xfrm>
          <a:prstGeom prst="rect">
            <a:avLst/>
          </a:prstGeom>
          <a:noFill/>
        </p:spPr>
        <p:txBody>
          <a:bodyPr wrap="square" rtlCol="0">
            <a:spAutoFit/>
          </a:bodyPr>
          <a:lstStyle/>
          <a:p>
            <a:r>
              <a:rPr lang="en-US" sz="1200" b="1" dirty="0"/>
              <a:t>Tesla, Inc</a:t>
            </a:r>
            <a:r>
              <a:rPr lang="en-US" sz="1100" b="1" dirty="0"/>
              <a:t>. </a:t>
            </a:r>
            <a:r>
              <a:rPr lang="en-US" sz="1100" dirty="0"/>
              <a:t>is known for its electric vehicles, but it also manufactures the Tesla Wall Connector for at-home charging. The Tesla Wall Connector is one of the highest-rated EV charging stations with a maximum charging speed of 44 miles per hour. It's easy to use and comes with a sleek, modern design.</a:t>
            </a:r>
          </a:p>
          <a:p>
            <a:endParaRPr lang="en-US" sz="1100" dirty="0"/>
          </a:p>
          <a:p>
            <a:r>
              <a:rPr lang="en-US" sz="1200" b="1" dirty="0"/>
              <a:t>ChargePoint</a:t>
            </a:r>
            <a:r>
              <a:rPr lang="en-US" sz="1200" dirty="0"/>
              <a:t> </a:t>
            </a:r>
            <a:r>
              <a:rPr lang="en-US" sz="1100" dirty="0"/>
              <a:t>offers over 100,000 charging stations across the US and Canada. It's not only popular amongst EV drivers, but also commercial property owners. They offer a range of charging stations, including ones with DC fast-charging capabilities. They have a mobile app that makes it easy to locate a charging station.</a:t>
            </a:r>
          </a:p>
          <a:p>
            <a:endParaRPr lang="en-US" sz="1200" dirty="0"/>
          </a:p>
          <a:p>
            <a:r>
              <a:rPr lang="en-US" sz="1200" b="1" dirty="0" err="1"/>
              <a:t>ClipperCreek</a:t>
            </a:r>
            <a:r>
              <a:rPr lang="en-US" sz="1200" dirty="0"/>
              <a:t> </a:t>
            </a:r>
            <a:r>
              <a:rPr lang="en-US" sz="1100" dirty="0"/>
              <a:t>is a US-based manufacturer that offers a variety of charging stations designed to be easy to use. They have charging stations that work for both home and commercial use and offer a range of features such as lockable stations, low-profile stations, and varying charging speeds.</a:t>
            </a:r>
          </a:p>
          <a:p>
            <a:endParaRPr lang="en-US" sz="1100" dirty="0"/>
          </a:p>
          <a:p>
            <a:r>
              <a:rPr lang="en-US" sz="1200" b="1" dirty="0"/>
              <a:t>Enel X </a:t>
            </a:r>
            <a:r>
              <a:rPr lang="en-US" sz="1100" dirty="0"/>
              <a:t>is an Italian-based company that has made its mark in the US market with its high-quality, robust charging stations. They have charging stations with a range of charging speeds that work for both home and commercial use. They offer a mobile app that makes finding a charging station easy.</a:t>
            </a:r>
          </a:p>
          <a:p>
            <a:endParaRPr lang="en-US" sz="1100" dirty="0"/>
          </a:p>
          <a:p>
            <a:r>
              <a:rPr lang="en-US" sz="1200" b="1" dirty="0"/>
              <a:t>AeroVironment</a:t>
            </a:r>
            <a:r>
              <a:rPr lang="en-US" sz="1100" dirty="0"/>
              <a:t> is a US-based company that has been designing energy solutions for a wide range of industries for over 50 years. They manufacture EV charging stations for homes, workplaces, apartments, and more. Their charging stations are easy to use and come with smart features such as a mobile app that lets users track and schedule their charging sessions.</a:t>
            </a:r>
          </a:p>
          <a:p>
            <a:endParaRPr lang="en-US" sz="1200" dirty="0"/>
          </a:p>
          <a:p>
            <a:r>
              <a:rPr lang="en-US" sz="1200" b="1" dirty="0"/>
              <a:t>Bosch</a:t>
            </a:r>
            <a:r>
              <a:rPr lang="en-US" sz="1200" dirty="0"/>
              <a:t> </a:t>
            </a:r>
            <a:r>
              <a:rPr lang="en-US" sz="1100" dirty="0"/>
              <a:t>is a German-based company that has been manufacturing EV charging stations for over a decade. They offer a wide range of charging stations designed for various locations such as homes, businesses, and parking garages. They have a reputation for being user-friendly and reliable.</a:t>
            </a:r>
          </a:p>
        </p:txBody>
      </p:sp>
      <p:pic>
        <p:nvPicPr>
          <p:cNvPr id="7" name="Picture 6">
            <a:extLst>
              <a:ext uri="{FF2B5EF4-FFF2-40B4-BE49-F238E27FC236}">
                <a16:creationId xmlns:a16="http://schemas.microsoft.com/office/drawing/2014/main" id="{FF39588B-B8B4-1CAE-64A7-D5CEF0DDF39A}"/>
              </a:ext>
            </a:extLst>
          </p:cNvPr>
          <p:cNvPicPr>
            <a:picLocks noChangeAspect="1"/>
          </p:cNvPicPr>
          <p:nvPr/>
        </p:nvPicPr>
        <p:blipFill>
          <a:blip r:embed="rId2"/>
          <a:stretch>
            <a:fillRect/>
          </a:stretch>
        </p:blipFill>
        <p:spPr>
          <a:xfrm>
            <a:off x="7398375" y="1462946"/>
            <a:ext cx="1463479" cy="1709737"/>
          </a:xfrm>
          <a:prstGeom prst="rect">
            <a:avLst/>
          </a:prstGeom>
        </p:spPr>
      </p:pic>
      <p:pic>
        <p:nvPicPr>
          <p:cNvPr id="8" name="Picture 7">
            <a:extLst>
              <a:ext uri="{FF2B5EF4-FFF2-40B4-BE49-F238E27FC236}">
                <a16:creationId xmlns:a16="http://schemas.microsoft.com/office/drawing/2014/main" id="{2CD85F24-43FB-7F1E-AED7-173EA59AC515}"/>
              </a:ext>
            </a:extLst>
          </p:cNvPr>
          <p:cNvPicPr>
            <a:picLocks noChangeAspect="1"/>
          </p:cNvPicPr>
          <p:nvPr/>
        </p:nvPicPr>
        <p:blipFill>
          <a:blip r:embed="rId3"/>
          <a:stretch>
            <a:fillRect/>
          </a:stretch>
        </p:blipFill>
        <p:spPr>
          <a:xfrm>
            <a:off x="6257925" y="3219477"/>
            <a:ext cx="1622158" cy="1709737"/>
          </a:xfrm>
          <a:prstGeom prst="rect">
            <a:avLst/>
          </a:prstGeom>
        </p:spPr>
      </p:pic>
      <p:pic>
        <p:nvPicPr>
          <p:cNvPr id="9" name="Picture 8">
            <a:extLst>
              <a:ext uri="{FF2B5EF4-FFF2-40B4-BE49-F238E27FC236}">
                <a16:creationId xmlns:a16="http://schemas.microsoft.com/office/drawing/2014/main" id="{BD545A8F-7185-EE48-510B-59CC22DFA8E3}"/>
              </a:ext>
            </a:extLst>
          </p:cNvPr>
          <p:cNvPicPr>
            <a:picLocks noChangeAspect="1"/>
          </p:cNvPicPr>
          <p:nvPr/>
        </p:nvPicPr>
        <p:blipFill>
          <a:blip r:embed="rId4"/>
          <a:stretch>
            <a:fillRect/>
          </a:stretch>
        </p:blipFill>
        <p:spPr>
          <a:xfrm>
            <a:off x="7607603" y="3219476"/>
            <a:ext cx="1137753" cy="1709737"/>
          </a:xfrm>
          <a:prstGeom prst="rect">
            <a:avLst/>
          </a:prstGeom>
        </p:spPr>
      </p:pic>
      <p:pic>
        <p:nvPicPr>
          <p:cNvPr id="10" name="Picture 9">
            <a:extLst>
              <a:ext uri="{FF2B5EF4-FFF2-40B4-BE49-F238E27FC236}">
                <a16:creationId xmlns:a16="http://schemas.microsoft.com/office/drawing/2014/main" id="{9B759111-ED55-907F-B4AB-7153FE319B41}"/>
              </a:ext>
            </a:extLst>
          </p:cNvPr>
          <p:cNvPicPr>
            <a:picLocks noChangeAspect="1"/>
          </p:cNvPicPr>
          <p:nvPr/>
        </p:nvPicPr>
        <p:blipFill>
          <a:blip r:embed="rId5"/>
          <a:stretch>
            <a:fillRect/>
          </a:stretch>
        </p:blipFill>
        <p:spPr>
          <a:xfrm>
            <a:off x="6457950" y="5102100"/>
            <a:ext cx="1210733" cy="1414462"/>
          </a:xfrm>
          <a:prstGeom prst="rect">
            <a:avLst/>
          </a:prstGeom>
        </p:spPr>
      </p:pic>
      <p:pic>
        <p:nvPicPr>
          <p:cNvPr id="11" name="Picture 10">
            <a:extLst>
              <a:ext uri="{FF2B5EF4-FFF2-40B4-BE49-F238E27FC236}">
                <a16:creationId xmlns:a16="http://schemas.microsoft.com/office/drawing/2014/main" id="{36AF8DEA-8219-62EB-CBB4-7316F3BD4EC0}"/>
              </a:ext>
            </a:extLst>
          </p:cNvPr>
          <p:cNvPicPr>
            <a:picLocks noChangeAspect="1"/>
          </p:cNvPicPr>
          <p:nvPr/>
        </p:nvPicPr>
        <p:blipFill>
          <a:blip r:embed="rId6"/>
          <a:stretch>
            <a:fillRect/>
          </a:stretch>
        </p:blipFill>
        <p:spPr>
          <a:xfrm>
            <a:off x="7607603" y="5102099"/>
            <a:ext cx="1254251" cy="1254251"/>
          </a:xfrm>
          <a:prstGeom prst="rect">
            <a:avLst/>
          </a:prstGeom>
        </p:spPr>
      </p:pic>
      <p:pic>
        <p:nvPicPr>
          <p:cNvPr id="12" name="Picture 11">
            <a:extLst>
              <a:ext uri="{FF2B5EF4-FFF2-40B4-BE49-F238E27FC236}">
                <a16:creationId xmlns:a16="http://schemas.microsoft.com/office/drawing/2014/main" id="{4E56B5EB-09D2-174A-BCE2-FFC9FC9B4B61}"/>
              </a:ext>
            </a:extLst>
          </p:cNvPr>
          <p:cNvPicPr>
            <a:picLocks noChangeAspect="1"/>
          </p:cNvPicPr>
          <p:nvPr/>
        </p:nvPicPr>
        <p:blipFill>
          <a:blip r:embed="rId7"/>
          <a:stretch>
            <a:fillRect/>
          </a:stretch>
        </p:blipFill>
        <p:spPr>
          <a:xfrm>
            <a:off x="6334125" y="1416154"/>
            <a:ext cx="1304677" cy="1803323"/>
          </a:xfrm>
          <a:prstGeom prst="rect">
            <a:avLst/>
          </a:prstGeom>
        </p:spPr>
      </p:pic>
    </p:spTree>
    <p:extLst>
      <p:ext uri="{BB962C8B-B14F-4D97-AF65-F5344CB8AC3E}">
        <p14:creationId xmlns:p14="http://schemas.microsoft.com/office/powerpoint/2010/main" val="1018650148"/>
      </p:ext>
    </p:extLst>
  </p:cSld>
  <p:clrMapOvr>
    <a:masterClrMapping/>
  </p:clrMapOvr>
</p:sld>
</file>

<file path=ppt/theme/theme1.xml><?xml version="1.0" encoding="utf-8"?>
<a:theme xmlns:a="http://schemas.openxmlformats.org/drawingml/2006/main" name="One Energy Presentation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DB2B937-A818-43D8-A812-C248108C9190}" vid="{D02390CC-4B2C-4DB2-B3AD-42CA879F1A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_OE MASTER Presentation Layout - Standard Page_20220601</Template>
  <TotalTime>332</TotalTime>
  <Words>2098</Words>
  <Application>Microsoft Office PowerPoint</Application>
  <PresentationFormat>On-screen Show (4:3)</PresentationFormat>
  <Paragraphs>178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__muli_e9e109</vt:lpstr>
      <vt:lpstr>Arial</vt:lpstr>
      <vt:lpstr>Calibri</vt:lpstr>
      <vt:lpstr>Century Gothic</vt:lpstr>
      <vt:lpstr>Palatino Linotype</vt:lpstr>
      <vt:lpstr>One Energy Presentations</vt:lpstr>
      <vt:lpstr>PowerPoint Presentation</vt:lpstr>
      <vt:lpstr>Electric Types </vt:lpstr>
      <vt:lpstr>Vehicle Classes</vt:lpstr>
      <vt:lpstr>Class 2</vt:lpstr>
      <vt:lpstr>Class 8</vt:lpstr>
      <vt:lpstr>Charging</vt:lpstr>
      <vt:lpstr>Charging</vt:lpstr>
      <vt:lpstr>Megawatt Charging (where we are going)</vt:lpstr>
      <vt:lpstr>Charging Stations</vt:lpstr>
      <vt:lpstr>Caas (charging as a service)</vt:lpstr>
      <vt:lpstr>Taas(Trucks as a service)</vt:lpstr>
      <vt:lpstr>Established Partnerships</vt:lpstr>
      <vt:lpstr>Legislation</vt:lpstr>
      <vt:lpstr>Roadblocks</vt:lpstr>
      <vt:lpstr>Questions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Brandy Rea</dc:creator>
  <cp:lastModifiedBy>Jill Ackermann</cp:lastModifiedBy>
  <cp:revision>3</cp:revision>
  <dcterms:created xsi:type="dcterms:W3CDTF">2024-01-04T20:15:54Z</dcterms:created>
  <dcterms:modified xsi:type="dcterms:W3CDTF">2024-01-09T18:13:24Z</dcterms:modified>
</cp:coreProperties>
</file>