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2" r:id="rId4"/>
    <p:sldId id="264" r:id="rId5"/>
    <p:sldId id="269" r:id="rId6"/>
    <p:sldId id="261" r:id="rId7"/>
    <p:sldId id="268" r:id="rId8"/>
    <p:sldId id="266" r:id="rId9"/>
    <p:sldId id="267" r:id="rId10"/>
    <p:sldId id="271" r:id="rId11"/>
    <p:sldId id="272" r:id="rId12"/>
    <p:sldId id="270" r:id="rId13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BB678A-A431-0E97-7A75-575816BA3C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33B0C-AA87-F6FF-41FC-9AF69323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3CC25-2BC1-4D59-80E7-F06DA60CC8F5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4707A-8AF7-F111-2A1A-10F80978A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F993C-D28E-1127-1E2F-08BA2B5D9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9312A-B993-419A-BC1C-5E4A0732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836809"/>
            <a:ext cx="284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Palatino Linotype" panose="02040502050505030304" pitchFamily="18" charset="0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rPr>
              <a:t>www.oneenergy.com</a:t>
            </a: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18544-6038-4E55-83AB-2BDF38AC1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13233" y="6252604"/>
            <a:ext cx="2841625" cy="328264"/>
          </a:xfrm>
          <a:prstGeom prst="rect">
            <a:avLst/>
          </a:prstGeom>
        </p:spPr>
        <p:txBody>
          <a:bodyPr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latin typeface="Palatino Linotype" panose="02040502050505030304" pitchFamily="18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[Date]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DC1C58-D316-79AA-9DA1-4AAE5615C4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77" y="263436"/>
            <a:ext cx="23416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F9F6BC-BD2C-480D-AE7A-AC0D1779272C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3741A1-E075-4A77-8317-1C6D1E49FF66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9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C7A17-4B7D-4D6E-B9C2-D28203B9BD80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" y="1371602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6" y="2299018"/>
            <a:ext cx="7419975" cy="931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0D938A8-2BFB-69C0-3D68-3DEA2D9FB0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39" y="78982"/>
            <a:ext cx="1903542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7872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37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7" y="365128"/>
            <a:ext cx="9629503" cy="4447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6" y="809899"/>
            <a:ext cx="9629503" cy="4175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832" y="365125"/>
            <a:ext cx="9636967" cy="763879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E1AD1-8C34-4217-B81B-B9ABC8BB312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33E46F-87FE-46F2-961E-ECA482E6E173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652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DA33A-E54C-442D-9186-352CD1C3D61D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A9B29F-4592-471E-BAC3-27AE3182B56C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1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6BD660-C672-4606-9D09-165DFF4FC29C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463DC-FC82-4ED9-AC86-9975A7C3DDCC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F9001-50EA-470E-A2C4-93317094E12C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C09D4-84DB-4B78-AF1D-B934C8797209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>
            <a:extLst>
              <a:ext uri="{FF2B5EF4-FFF2-40B4-BE49-F238E27FC236}">
                <a16:creationId xmlns:a16="http://schemas.microsoft.com/office/drawing/2014/main" id="{E925A04D-FFC3-41E8-A65A-0DA93D647F8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" y="1346954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19977" tIns="19977" rIns="19977" bIns="19977" numCol="1" anchor="t" anchorCtr="0" compatLnSpc="1">
            <a:prstTxWarp prst="textNoShape">
              <a:avLst/>
            </a:prstTxWarp>
          </a:bodyPr>
          <a:lstStyle/>
          <a:p>
            <a:endParaRPr lang="en-US" sz="983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4D5C5-A93C-448B-A59D-87FD2E2F8F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6"/>
            <a:ext cx="789492" cy="77347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270F08E-6621-467B-946F-E5746046A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0E1AD1-8C34-4217-B81B-B9ABC8BB3121}" type="datetime1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A86FF8-ED9A-40E0-B7F7-94183140F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Palatino Linotype" panose="0204050205050503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90CC94-2CD6-4679-87E2-1EF7B7DD2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Palatino Linotype" panose="02040502050505030304" pitchFamily="18" charset="0"/>
              </a:defRPr>
            </a:lvl1pPr>
          </a:lstStyle>
          <a:p>
            <a:fld id="{4EC93DFA-70F6-4220-86AB-AD3183C08C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4E28BD79-2F4A-4B3C-A60F-F0711422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56" y="365125"/>
            <a:ext cx="9364743" cy="773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744C55-5E63-434E-809C-34036DDB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  <p:sldLayoutId id="2147483650" r:id="rId14"/>
    <p:sldLayoutId id="2147483661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B4AD9B-AE52-4063-8B3D-786BCCAC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32" y="6354666"/>
            <a:ext cx="1955952" cy="461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Bobbi Covington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 b="1" dirty="0">
                <a:latin typeface="Century Gothic" panose="020B0502020202020204" pitchFamily="34" charset="0"/>
              </a:rPr>
              <a:t>1/31/2023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58D5-E54E-48D1-80CF-F4419F298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2" cy="5686425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E07608-9446-4B1A-B265-1752D2DA8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5780384"/>
            <a:ext cx="9105899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Atmospheric Stability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65DE0-E19C-47B6-9CEF-10E73CED6896}"/>
              </a:ext>
            </a:extLst>
          </p:cNvPr>
          <p:cNvSpPr txBox="1"/>
          <p:nvPr/>
        </p:nvSpPr>
        <p:spPr>
          <a:xfrm>
            <a:off x="9313232" y="5911281"/>
            <a:ext cx="293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6652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8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B0C644-A3F8-4631-A9FE-658609EA3C25}"/>
              </a:ext>
            </a:extLst>
          </p:cNvPr>
          <p:cNvCxnSpPr>
            <a:cxnSpLocks/>
          </p:cNvCxnSpPr>
          <p:nvPr/>
        </p:nvCxnSpPr>
        <p:spPr>
          <a:xfrm>
            <a:off x="9314339" y="5895577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5B983DE-29A5-76D8-6FC2-A967DAD6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77" y="263436"/>
            <a:ext cx="2341659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BD99816-7DDF-EEF0-3D9B-FA44042C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Storm Prediction Center</a:t>
            </a:r>
          </a:p>
        </p:txBody>
      </p:sp>
      <p:pic>
        <p:nvPicPr>
          <p:cNvPr id="8" name="Content Placeholder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5C6826E-29B2-4922-2582-E2A56AD024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" r="557"/>
          <a:stretch/>
        </p:blipFill>
        <p:spPr>
          <a:xfrm>
            <a:off x="838200" y="1825625"/>
            <a:ext cx="4547532" cy="4351338"/>
          </a:xfrm>
          <a:noFill/>
          <a:ln w="12700">
            <a:solidFill>
              <a:schemeClr val="tx1"/>
            </a:solidFill>
          </a:ln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57F74EB-D61C-B0B6-E8D3-787E01BF1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r>
              <a:rPr lang="en-US" dirty="0"/>
              <a:t>Storm Prediction Center</a:t>
            </a:r>
          </a:p>
          <a:p>
            <a:pPr lvl="1"/>
            <a:r>
              <a:rPr lang="en-US" dirty="0"/>
              <a:t>January 19, 2023</a:t>
            </a:r>
          </a:p>
          <a:p>
            <a:r>
              <a:rPr lang="en-US" dirty="0"/>
              <a:t>Severe Thunderstorms in Eastern IN and OH </a:t>
            </a:r>
          </a:p>
          <a:p>
            <a:r>
              <a:rPr lang="en-US" dirty="0"/>
              <a:t>Instability</a:t>
            </a:r>
          </a:p>
          <a:p>
            <a:pPr lvl="1"/>
            <a:r>
              <a:rPr lang="el-GR" dirty="0"/>
              <a:t>Γ</a:t>
            </a:r>
            <a:r>
              <a:rPr lang="en-US" baseline="-25000" dirty="0"/>
              <a:t>e </a:t>
            </a:r>
            <a:r>
              <a:rPr lang="en-US" dirty="0"/>
              <a:t>&gt; </a:t>
            </a:r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0-3 km</a:t>
            </a:r>
          </a:p>
          <a:p>
            <a:pPr lvl="2"/>
            <a:r>
              <a:rPr lang="en-US" dirty="0"/>
              <a:t>~10,000 ft</a:t>
            </a:r>
          </a:p>
          <a:p>
            <a:pPr lvl="1"/>
            <a:r>
              <a:rPr lang="en-US" dirty="0"/>
              <a:t>Unstable layer 1000mb-700mb</a:t>
            </a:r>
          </a:p>
          <a:p>
            <a:pPr lvl="1"/>
            <a:endParaRPr lang="en-US" dirty="0"/>
          </a:p>
          <a:p>
            <a:pPr lvl="1"/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DE0A6-CB4A-D00F-4D2D-650C1221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5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4E15FFA8-CCBF-3B47-CA26-E889BA15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University of Wyoming Soundings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6BFDD-B8C9-BA4E-F22E-3BFF4800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850"/>
            <a:ext cx="4716897" cy="435133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62D0A-62BE-1A62-60CA-144B4824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DDB9FD-65F5-BA00-F023-96269DDC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31" y="3286126"/>
            <a:ext cx="4868337" cy="2852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CE070A-8C56-CEA9-62B3-6A55C15D6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2" y="1825625"/>
            <a:ext cx="4855362" cy="14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E84E-00F4-00EF-7A9E-B97D6021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3C760-0564-D830-AFE8-F55093070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Bobbi Covington</a:t>
            </a:r>
          </a:p>
        </p:txBody>
      </p:sp>
    </p:spTree>
    <p:extLst>
      <p:ext uri="{BB962C8B-B14F-4D97-AF65-F5344CB8AC3E}">
        <p14:creationId xmlns:p14="http://schemas.microsoft.com/office/powerpoint/2010/main" val="210732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4B066-9993-40EE-975E-D8EA69FF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Atmospheric Stability?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7D6A33-8724-449C-AB3C-37D4EB35A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Definition: a measure of the atmosphere’s tendency to discourage or deter vertical motion. </a:t>
            </a:r>
          </a:p>
          <a:p>
            <a:pPr lvl="1"/>
            <a:r>
              <a:rPr lang="en-US" dirty="0"/>
              <a:t>Determines whether air will rise, sink, or essentially do nothing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Three Types of Stability:</a:t>
            </a:r>
          </a:p>
          <a:p>
            <a:pPr lvl="1"/>
            <a:r>
              <a:rPr lang="en-US" dirty="0"/>
              <a:t>Unstable</a:t>
            </a:r>
          </a:p>
          <a:p>
            <a:pPr lvl="2"/>
            <a:r>
              <a:rPr lang="en-US" dirty="0"/>
              <a:t>If an air parcel is warmer than the surrounding environment it will be less dense than the surrounding air and rise </a:t>
            </a:r>
          </a:p>
          <a:p>
            <a:pPr lvl="1"/>
            <a:r>
              <a:rPr lang="en-US" dirty="0"/>
              <a:t>Stable</a:t>
            </a:r>
          </a:p>
          <a:p>
            <a:pPr lvl="2"/>
            <a:r>
              <a:rPr lang="en-US" dirty="0"/>
              <a:t>If an air parcel is colder than the surrounding environment it will be denser than the surrounding air and sink</a:t>
            </a:r>
          </a:p>
          <a:p>
            <a:pPr lvl="1"/>
            <a:r>
              <a:rPr lang="en-US" dirty="0"/>
              <a:t>Neutral</a:t>
            </a:r>
          </a:p>
          <a:p>
            <a:pPr lvl="2"/>
            <a:r>
              <a:rPr lang="en-US" dirty="0"/>
              <a:t>If an air parcel is the same temperature as the surrounding environment, it will essentially do nothing 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parcel is always compared to the surrounding environment and not the other way around.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18757-666F-4F44-A295-4E612362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8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590D-ACC6-14A0-9C46-251A1D1E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40B6F-FDFD-965E-8CC7-85EE0C0CB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rate of change of an atmospheric variable with height</a:t>
            </a:r>
          </a:p>
          <a:p>
            <a:pPr lvl="1"/>
            <a:r>
              <a:rPr lang="en-US" dirty="0"/>
              <a:t>Stability: Change in temperature with height (°C/km)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Type of Lapse Rates:</a:t>
            </a:r>
          </a:p>
          <a:p>
            <a:pPr lvl="1"/>
            <a:r>
              <a:rPr lang="en-US" dirty="0"/>
              <a:t>Dry Adiabatic Lapse Rate (DALP)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d</a:t>
            </a:r>
            <a:r>
              <a:rPr lang="en-US" dirty="0"/>
              <a:t> = 10 °C km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Saturated (Moist) Adiabatic Lapse Rate (SALP or MALR)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s</a:t>
            </a:r>
            <a:r>
              <a:rPr lang="en-US" dirty="0"/>
              <a:t> = 6 °C km</a:t>
            </a:r>
            <a:r>
              <a:rPr lang="en-US" baseline="30000" dirty="0"/>
              <a:t>-1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For this presentation we will assume dry 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31FF-43E4-74C5-C9F8-6AF7C732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1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F2C3-4EBB-4F58-59A7-D616B611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Instability/Unstable Air</a:t>
            </a:r>
          </a:p>
        </p:txBody>
      </p:sp>
      <p:pic>
        <p:nvPicPr>
          <p:cNvPr id="2050" name="Picture 2" descr="Figure 12">
            <a:extLst>
              <a:ext uri="{FF2B5EF4-FFF2-40B4-BE49-F238E27FC236}">
                <a16:creationId xmlns:a16="http://schemas.microsoft.com/office/drawing/2014/main" id="{D58880E5-11EF-5362-8FEE-8F7CF7BC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89" y="1825625"/>
            <a:ext cx="5112822" cy="43513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sp>
        <p:nvSpPr>
          <p:cNvPr id="2055" name="Content Placeholder 3">
            <a:extLst>
              <a:ext uri="{FF2B5EF4-FFF2-40B4-BE49-F238E27FC236}">
                <a16:creationId xmlns:a16="http://schemas.microsoft.com/office/drawing/2014/main" id="{3D3F1422-32D7-274B-89D1-395E223F7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r>
              <a:rPr lang="el-GR" dirty="0"/>
              <a:t>Γ</a:t>
            </a:r>
            <a:r>
              <a:rPr lang="en-US" baseline="-25000" dirty="0"/>
              <a:t>e </a:t>
            </a:r>
            <a:r>
              <a:rPr lang="en-US" dirty="0"/>
              <a:t>&gt; </a:t>
            </a:r>
            <a:r>
              <a:rPr lang="el-GR" dirty="0"/>
              <a:t>Γ</a:t>
            </a:r>
            <a:r>
              <a:rPr lang="en-US" baseline="-25000" dirty="0"/>
              <a:t>d </a:t>
            </a: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100 kPa – 90 kPa</a:t>
            </a:r>
          </a:p>
          <a:p>
            <a:pPr lvl="1"/>
            <a:r>
              <a:rPr lang="en-US" dirty="0"/>
              <a:t>40°C - 25°C 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e </a:t>
            </a:r>
            <a:r>
              <a:rPr lang="en-US" dirty="0"/>
              <a:t>= 15 °C km</a:t>
            </a:r>
            <a:r>
              <a:rPr lang="en-US" baseline="30000" dirty="0"/>
              <a:t>-1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= 10 °C km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2799-1E35-4DE3-C4E5-F94A2DDA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25EE7-C1ED-9AAA-BDA8-706D120B21F7}"/>
              </a:ext>
            </a:extLst>
          </p:cNvPr>
          <p:cNvSpPr/>
          <p:nvPr/>
        </p:nvSpPr>
        <p:spPr>
          <a:xfrm>
            <a:off x="5017770" y="5253038"/>
            <a:ext cx="820103" cy="2352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FF2E-2E5D-D239-E320-9BDCDFEE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Unstable Environmental Conditions   </a:t>
            </a:r>
          </a:p>
        </p:txBody>
      </p:sp>
      <p:sp>
        <p:nvSpPr>
          <p:cNvPr id="6153" name="Text Placeholder 2">
            <a:extLst>
              <a:ext uri="{FF2B5EF4-FFF2-40B4-BE49-F238E27FC236}">
                <a16:creationId xmlns:a16="http://schemas.microsoft.com/office/drawing/2014/main" id="{1D0AF66D-DF9E-A357-5C9F-AE02DFFA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Thunderstorms</a:t>
            </a:r>
          </a:p>
        </p:txBody>
      </p:sp>
      <p:pic>
        <p:nvPicPr>
          <p:cNvPr id="6146" name="Picture 2" descr="Types of Clouds | NOAA SciJinks – All About Weather">
            <a:extLst>
              <a:ext uri="{FF2B5EF4-FFF2-40B4-BE49-F238E27FC236}">
                <a16:creationId xmlns:a16="http://schemas.microsoft.com/office/drawing/2014/main" id="{46249B96-A9EE-6425-0D25-1AF887C185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9824"/>
          <a:stretch/>
        </p:blipFill>
        <p:spPr bwMode="auto">
          <a:xfrm>
            <a:off x="839788" y="2505075"/>
            <a:ext cx="5157787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Placeholder 4">
            <a:extLst>
              <a:ext uri="{FF2B5EF4-FFF2-40B4-BE49-F238E27FC236}">
                <a16:creationId xmlns:a16="http://schemas.microsoft.com/office/drawing/2014/main" id="{F99DD181-5AAD-5BE5-A44B-2DEDF0E45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Supercells</a:t>
            </a:r>
          </a:p>
        </p:txBody>
      </p:sp>
      <p:pic>
        <p:nvPicPr>
          <p:cNvPr id="6154" name="Picture 10" descr="See Ominous Supercell Storm Clouds as They Barrel across the U.S. -  Scientific American">
            <a:extLst>
              <a:ext uri="{FF2B5EF4-FFF2-40B4-BE49-F238E27FC236}">
                <a16:creationId xmlns:a16="http://schemas.microsoft.com/office/drawing/2014/main" id="{41B13C2C-A54A-A7E3-E566-B8606AAEA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-2" b="-2"/>
          <a:stretch/>
        </p:blipFill>
        <p:spPr bwMode="auto">
          <a:xfrm>
            <a:off x="6172200" y="2505075"/>
            <a:ext cx="5183188" cy="3684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FDD0A-8627-0BAF-D397-49DDDF9C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ED26-68C0-D99D-F428-05E0EA69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Stability/Stable Air</a:t>
            </a:r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855C879A-03D3-8380-7096-147A8BABB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&gt; </a:t>
            </a:r>
            <a:r>
              <a:rPr lang="el-GR" dirty="0"/>
              <a:t>Γ</a:t>
            </a:r>
            <a:r>
              <a:rPr lang="en-US" baseline="-25000" dirty="0"/>
              <a:t>e </a:t>
            </a: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90 kPa – 80 kPa</a:t>
            </a:r>
          </a:p>
          <a:p>
            <a:pPr lvl="1"/>
            <a:r>
              <a:rPr lang="en-US" dirty="0"/>
              <a:t>25°C - 25°C 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e </a:t>
            </a:r>
            <a:r>
              <a:rPr lang="en-US" dirty="0"/>
              <a:t>= 0 °C km</a:t>
            </a:r>
            <a:r>
              <a:rPr lang="en-US" baseline="30000" dirty="0"/>
              <a:t>-1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= 10 °C km</a:t>
            </a:r>
            <a:r>
              <a:rPr lang="en-US" baseline="30000" dirty="0"/>
              <a:t>-1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Figure 12">
            <a:extLst>
              <a:ext uri="{FF2B5EF4-FFF2-40B4-BE49-F238E27FC236}">
                <a16:creationId xmlns:a16="http://schemas.microsoft.com/office/drawing/2014/main" id="{02C15A22-83B6-D290-FB90-148548C2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589" y="1825625"/>
            <a:ext cx="5112822" cy="43513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E88B4-ADBF-EB25-C8CA-A5DF846A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9F7DC-D7B7-5ED7-2822-1AE8FA753353}"/>
              </a:ext>
            </a:extLst>
          </p:cNvPr>
          <p:cNvSpPr/>
          <p:nvPr/>
        </p:nvSpPr>
        <p:spPr>
          <a:xfrm>
            <a:off x="10351770" y="5032058"/>
            <a:ext cx="820103" cy="2352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A7A6-61CD-FB80-D641-87EDF9FD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Stable Environmental Conditions</a:t>
            </a:r>
          </a:p>
        </p:txBody>
      </p:sp>
      <p:sp>
        <p:nvSpPr>
          <p:cNvPr id="5129" name="Text Placeholder 2">
            <a:extLst>
              <a:ext uri="{FF2B5EF4-FFF2-40B4-BE49-F238E27FC236}">
                <a16:creationId xmlns:a16="http://schemas.microsoft.com/office/drawing/2014/main" id="{0B95F0D6-FCD2-8913-2EF8-DF32E43B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pPr algn="ctr"/>
            <a:r>
              <a:rPr lang="en-US" dirty="0"/>
              <a:t>Smog</a:t>
            </a:r>
          </a:p>
        </p:txBody>
      </p:sp>
      <p:pic>
        <p:nvPicPr>
          <p:cNvPr id="5124" name="Picture 4" descr="Southern California is losing its fight against smog - Los Angeles Times">
            <a:extLst>
              <a:ext uri="{FF2B5EF4-FFF2-40B4-BE49-F238E27FC236}">
                <a16:creationId xmlns:a16="http://schemas.microsoft.com/office/drawing/2014/main" id="{B8936DD3-B25B-04E6-15F9-EC1E5A761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446"/>
          <a:stretch/>
        </p:blipFill>
        <p:spPr bwMode="auto">
          <a:xfrm>
            <a:off x="839788" y="2505075"/>
            <a:ext cx="5157787" cy="3684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31" name="Text Placeholder 4">
            <a:extLst>
              <a:ext uri="{FF2B5EF4-FFF2-40B4-BE49-F238E27FC236}">
                <a16:creationId xmlns:a16="http://schemas.microsoft.com/office/drawing/2014/main" id="{8AA85736-7853-BF5C-E9AF-BC16BA5F7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pPr algn="ctr"/>
            <a:r>
              <a:rPr lang="en-US" dirty="0"/>
              <a:t>Fog</a:t>
            </a:r>
          </a:p>
        </p:txBody>
      </p:sp>
      <p:pic>
        <p:nvPicPr>
          <p:cNvPr id="5122" name="Picture 2" descr="Photos: A surreal, dense fog blanketed Boston on Tuesday">
            <a:extLst>
              <a:ext uri="{FF2B5EF4-FFF2-40B4-BE49-F238E27FC236}">
                <a16:creationId xmlns:a16="http://schemas.microsoft.com/office/drawing/2014/main" id="{0ABF66CD-ADE7-BBC8-D75A-073DFE15597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5025" b="1"/>
          <a:stretch/>
        </p:blipFill>
        <p:spPr bwMode="auto">
          <a:xfrm>
            <a:off x="6172200" y="2505075"/>
            <a:ext cx="5183188" cy="36845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D00CD-A0D0-7BA9-2423-E743C763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9E3A-D7F9-DE62-AF3A-463ED450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Neutral/Neutral Air</a:t>
            </a:r>
          </a:p>
        </p:txBody>
      </p:sp>
      <p:pic>
        <p:nvPicPr>
          <p:cNvPr id="4098" name="Picture 2" descr="Figure 12">
            <a:extLst>
              <a:ext uri="{FF2B5EF4-FFF2-40B4-BE49-F238E27FC236}">
                <a16:creationId xmlns:a16="http://schemas.microsoft.com/office/drawing/2014/main" id="{3E61F913-0310-55F3-055F-6A08CD93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89" y="1825625"/>
            <a:ext cx="5112822" cy="4351338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</p:pic>
      <p:sp>
        <p:nvSpPr>
          <p:cNvPr id="4103" name="Content Placeholder 3">
            <a:extLst>
              <a:ext uri="{FF2B5EF4-FFF2-40B4-BE49-F238E27FC236}">
                <a16:creationId xmlns:a16="http://schemas.microsoft.com/office/drawing/2014/main" id="{7007F39B-C45C-94F4-EF32-04C47A494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/>
          <a:p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= </a:t>
            </a:r>
            <a:r>
              <a:rPr lang="el-GR" dirty="0"/>
              <a:t>Γ</a:t>
            </a:r>
            <a:r>
              <a:rPr lang="en-US" baseline="-25000" dirty="0"/>
              <a:t>e </a:t>
            </a: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65 kPa - 50 kPa</a:t>
            </a:r>
          </a:p>
          <a:p>
            <a:pPr lvl="1"/>
            <a:r>
              <a:rPr lang="en-US" dirty="0"/>
              <a:t>10°C - -10°C 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e </a:t>
            </a:r>
            <a:r>
              <a:rPr lang="en-US" dirty="0"/>
              <a:t>= 10 °C km</a:t>
            </a:r>
            <a:r>
              <a:rPr lang="en-US" baseline="30000" dirty="0"/>
              <a:t>-1</a:t>
            </a:r>
          </a:p>
          <a:p>
            <a:pPr lvl="2"/>
            <a:r>
              <a:rPr lang="el-GR" dirty="0"/>
              <a:t>Γ</a:t>
            </a:r>
            <a:r>
              <a:rPr lang="en-US" baseline="-25000" dirty="0"/>
              <a:t>d </a:t>
            </a:r>
            <a:r>
              <a:rPr lang="en-US" dirty="0"/>
              <a:t>= 10 °C km</a:t>
            </a:r>
            <a:r>
              <a:rPr lang="en-US" baseline="30000" dirty="0"/>
              <a:t>-1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C3BC2-71B6-FA6B-DFFE-FB84ABAD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B3C2C-1DE7-E387-2126-0CB6704A068F}"/>
              </a:ext>
            </a:extLst>
          </p:cNvPr>
          <p:cNvSpPr/>
          <p:nvPr/>
        </p:nvSpPr>
        <p:spPr>
          <a:xfrm flipV="1">
            <a:off x="3429000" y="4091940"/>
            <a:ext cx="1276350" cy="5333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0026-FFFC-994C-762B-6BF49DAF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Neutral Environmental Conditions</a:t>
            </a:r>
          </a:p>
        </p:txBody>
      </p:sp>
      <p:pic>
        <p:nvPicPr>
          <p:cNvPr id="7170" name="Picture 2" descr="Clear Skies For Bitcoin As Tether Settles With NYAG | Bitcoinist.com">
            <a:extLst>
              <a:ext uri="{FF2B5EF4-FFF2-40B4-BE49-F238E27FC236}">
                <a16:creationId xmlns:a16="http://schemas.microsoft.com/office/drawing/2014/main" id="{8C6CC851-D484-2F02-0841-3CAB883E1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3" b="-1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umulus humilis (Cu hum) | WhatsThisCloud">
            <a:extLst>
              <a:ext uri="{FF2B5EF4-FFF2-40B4-BE49-F238E27FC236}">
                <a16:creationId xmlns:a16="http://schemas.microsoft.com/office/drawing/2014/main" id="{7E30D34E-967F-E083-1CF3-5C6AEE7730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r="20880" b="-1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8EB66-844B-5A1F-18DD-66370069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C93DFA-70F6-4220-86AB-AD3183C08C9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9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6CEC72DD-8745-4A15-B69F-6A951F86B9FC}" vid="{C93F7CB8-25DF-4EE8-9311-5E50206A3C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_OE MASTER Presentation Layout - Wide Pg - rotor_ 20220601</Template>
  <TotalTime>625</TotalTime>
  <Words>384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Palatino Linotype</vt:lpstr>
      <vt:lpstr>One Energy Presentations</vt:lpstr>
      <vt:lpstr>Atmospheric Stability </vt:lpstr>
      <vt:lpstr>What is Atmospheric Stability?</vt:lpstr>
      <vt:lpstr>Lapse Rate</vt:lpstr>
      <vt:lpstr>Instability/Unstable Air</vt:lpstr>
      <vt:lpstr>Unstable Environmental Conditions   </vt:lpstr>
      <vt:lpstr>Stability/Stable Air</vt:lpstr>
      <vt:lpstr>Stable Environmental Conditions</vt:lpstr>
      <vt:lpstr>Neutral/Neutral Air</vt:lpstr>
      <vt:lpstr>Neutral Environmental Conditions</vt:lpstr>
      <vt:lpstr>Storm Prediction Center</vt:lpstr>
      <vt:lpstr>University of Wyoming Soundings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Bobbi Covington</dc:creator>
  <cp:lastModifiedBy>Bobbi Covington</cp:lastModifiedBy>
  <cp:revision>6</cp:revision>
  <cp:lastPrinted>2017-03-15T21:18:02Z</cp:lastPrinted>
  <dcterms:created xsi:type="dcterms:W3CDTF">2022-12-06T15:53:51Z</dcterms:created>
  <dcterms:modified xsi:type="dcterms:W3CDTF">2023-01-31T14:05:16Z</dcterms:modified>
</cp:coreProperties>
</file>