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9" r:id="rId3"/>
    <p:sldId id="263" r:id="rId4"/>
    <p:sldId id="261" r:id="rId5"/>
    <p:sldId id="266" r:id="rId6"/>
    <p:sldId id="262" r:id="rId7"/>
    <p:sldId id="268" r:id="rId8"/>
    <p:sldId id="267" r:id="rId9"/>
    <p:sldId id="270" r:id="rId10"/>
    <p:sldId id="271" r:id="rId11"/>
    <p:sldId id="272" r:id="rId12"/>
    <p:sldId id="264"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CBE7"/>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680" autoAdjust="0"/>
  </p:normalViewPr>
  <p:slideViewPr>
    <p:cSldViewPr snapToGrid="0">
      <p:cViewPr varScale="1">
        <p:scale>
          <a:sx n="82" d="100"/>
          <a:sy n="82" d="100"/>
        </p:scale>
        <p:origin x="1507" y="3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6" d="100"/>
          <a:sy n="66" d="100"/>
        </p:scale>
        <p:origin x="313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7651B-EE9E-4E4E-AF22-09B808E1E7B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D44C89D-EFEA-4627-8260-39222EF68F87}">
      <dgm:prSet phldrT="[Text]"/>
      <dgm:spPr>
        <a:solidFill>
          <a:srgbClr val="004A8A"/>
        </a:solidFill>
      </dgm:spPr>
      <dgm:t>
        <a:bodyPr/>
        <a:lstStyle/>
        <a:p>
          <a:r>
            <a:rPr lang="en-US" b="1" dirty="0"/>
            <a:t>Database</a:t>
          </a:r>
        </a:p>
      </dgm:t>
    </dgm:pt>
    <dgm:pt modelId="{36CC2A34-7A43-42CA-A197-545065060140}" type="parTrans" cxnId="{ED7CBC66-D034-4ECA-B5F2-461F966D48AF}">
      <dgm:prSet/>
      <dgm:spPr/>
      <dgm:t>
        <a:bodyPr/>
        <a:lstStyle/>
        <a:p>
          <a:endParaRPr lang="en-US"/>
        </a:p>
      </dgm:t>
    </dgm:pt>
    <dgm:pt modelId="{721991C9-576C-4875-9F30-608C5320308D}" type="sibTrans" cxnId="{ED7CBC66-D034-4ECA-B5F2-461F966D48AF}">
      <dgm:prSet/>
      <dgm:spPr/>
      <dgm:t>
        <a:bodyPr/>
        <a:lstStyle/>
        <a:p>
          <a:endParaRPr lang="en-US"/>
        </a:p>
      </dgm:t>
    </dgm:pt>
    <dgm:pt modelId="{125E6FD3-5D73-4D00-B889-35F5CB9B366F}">
      <dgm:prSet phldrT="[Text]"/>
      <dgm:spPr>
        <a:solidFill>
          <a:srgbClr val="004A8A"/>
        </a:solidFill>
      </dgm:spPr>
      <dgm:t>
        <a:bodyPr/>
        <a:lstStyle/>
        <a:p>
          <a:r>
            <a:rPr lang="en-US" b="1" dirty="0"/>
            <a:t>Web Server</a:t>
          </a:r>
        </a:p>
      </dgm:t>
    </dgm:pt>
    <dgm:pt modelId="{CE00CC49-95E5-4161-99A3-BAE7978749CE}" type="parTrans" cxnId="{4BB1816F-5F83-474B-ADC3-CCBA544B3B0D}">
      <dgm:prSet/>
      <dgm:spPr/>
      <dgm:t>
        <a:bodyPr/>
        <a:lstStyle/>
        <a:p>
          <a:endParaRPr lang="en-US"/>
        </a:p>
      </dgm:t>
    </dgm:pt>
    <dgm:pt modelId="{2C47F500-A1B5-4350-962E-857DC8F37968}" type="sibTrans" cxnId="{4BB1816F-5F83-474B-ADC3-CCBA544B3B0D}">
      <dgm:prSet/>
      <dgm:spPr/>
      <dgm:t>
        <a:bodyPr/>
        <a:lstStyle/>
        <a:p>
          <a:endParaRPr lang="en-US"/>
        </a:p>
      </dgm:t>
    </dgm:pt>
    <dgm:pt modelId="{3E0BAECC-3911-4C8D-848A-645B2070E1C4}">
      <dgm:prSet phldrT="[Text]"/>
      <dgm:spPr>
        <a:solidFill>
          <a:srgbClr val="004A8A"/>
        </a:solidFill>
      </dgm:spPr>
      <dgm:t>
        <a:bodyPr/>
        <a:lstStyle/>
        <a:p>
          <a:r>
            <a:rPr lang="en-US" b="1" dirty="0"/>
            <a:t>API</a:t>
          </a:r>
        </a:p>
      </dgm:t>
    </dgm:pt>
    <dgm:pt modelId="{AAEBA8BE-C58B-4E24-93BD-4B65D6E0B28A}" type="parTrans" cxnId="{1FC806CA-8BCA-488D-8F96-B89710B52B81}">
      <dgm:prSet/>
      <dgm:spPr/>
      <dgm:t>
        <a:bodyPr/>
        <a:lstStyle/>
        <a:p>
          <a:endParaRPr lang="en-US"/>
        </a:p>
      </dgm:t>
    </dgm:pt>
    <dgm:pt modelId="{5EB13A8B-7B06-4C6C-8CB0-BE5753CBF8EB}" type="sibTrans" cxnId="{1FC806CA-8BCA-488D-8F96-B89710B52B81}">
      <dgm:prSet/>
      <dgm:spPr/>
      <dgm:t>
        <a:bodyPr/>
        <a:lstStyle/>
        <a:p>
          <a:endParaRPr lang="en-US"/>
        </a:p>
      </dgm:t>
    </dgm:pt>
    <dgm:pt modelId="{BA3D3914-8BDB-4FDC-B1ED-30B2D1DB6EF1}">
      <dgm:prSet/>
      <dgm:spPr>
        <a:solidFill>
          <a:srgbClr val="004A8A"/>
        </a:solidFill>
      </dgm:spPr>
      <dgm:t>
        <a:bodyPr/>
        <a:lstStyle/>
        <a:p>
          <a:r>
            <a:rPr lang="en-US" b="1" dirty="0"/>
            <a:t>Internet</a:t>
          </a:r>
        </a:p>
      </dgm:t>
    </dgm:pt>
    <dgm:pt modelId="{E39256ED-823B-4B4E-9537-6683649319A0}" type="parTrans" cxnId="{FD831163-B1C8-4B89-A358-FA805CE9E569}">
      <dgm:prSet/>
      <dgm:spPr/>
      <dgm:t>
        <a:bodyPr/>
        <a:lstStyle/>
        <a:p>
          <a:endParaRPr lang="en-US"/>
        </a:p>
      </dgm:t>
    </dgm:pt>
    <dgm:pt modelId="{D5A554C3-AC86-413F-A3E4-B5093EDBF6BE}" type="sibTrans" cxnId="{FD831163-B1C8-4B89-A358-FA805CE9E569}">
      <dgm:prSet/>
      <dgm:spPr>
        <a:solidFill>
          <a:srgbClr val="B5CBE7"/>
        </a:solidFill>
      </dgm:spPr>
      <dgm:t>
        <a:bodyPr/>
        <a:lstStyle/>
        <a:p>
          <a:endParaRPr lang="en-US"/>
        </a:p>
      </dgm:t>
    </dgm:pt>
    <dgm:pt modelId="{9561EEEC-170D-4E6C-8861-D43139F3046E}">
      <dgm:prSet/>
      <dgm:spPr>
        <a:solidFill>
          <a:srgbClr val="004A8A"/>
        </a:solidFill>
      </dgm:spPr>
      <dgm:t>
        <a:bodyPr/>
        <a:lstStyle/>
        <a:p>
          <a:r>
            <a:rPr lang="en-US" b="1" dirty="0"/>
            <a:t>Web App</a:t>
          </a:r>
        </a:p>
      </dgm:t>
    </dgm:pt>
    <dgm:pt modelId="{F0DB2789-7FB6-434A-94B5-777A9BE62A78}" type="parTrans" cxnId="{CE0817AD-6C00-491B-AAC1-6A104A66ECAD}">
      <dgm:prSet/>
      <dgm:spPr/>
      <dgm:t>
        <a:bodyPr/>
        <a:lstStyle/>
        <a:p>
          <a:endParaRPr lang="en-US"/>
        </a:p>
      </dgm:t>
    </dgm:pt>
    <dgm:pt modelId="{1BF3F3EF-BE6E-4C9C-B538-C1F39241FE47}" type="sibTrans" cxnId="{CE0817AD-6C00-491B-AAC1-6A104A66ECAD}">
      <dgm:prSet/>
      <dgm:spPr/>
      <dgm:t>
        <a:bodyPr/>
        <a:lstStyle/>
        <a:p>
          <a:endParaRPr lang="en-US"/>
        </a:p>
      </dgm:t>
    </dgm:pt>
    <dgm:pt modelId="{DB8E138E-A0C3-47D4-ABF9-89370BE81021}" type="pres">
      <dgm:prSet presAssocID="{1397651B-EE9E-4E4E-AF22-09B808E1E7BB}" presName="Name0" presStyleCnt="0">
        <dgm:presLayoutVars>
          <dgm:dir/>
          <dgm:resizeHandles val="exact"/>
        </dgm:presLayoutVars>
      </dgm:prSet>
      <dgm:spPr/>
    </dgm:pt>
    <dgm:pt modelId="{2730CA37-2AC1-45E8-A33A-50F1B34F4890}" type="pres">
      <dgm:prSet presAssocID="{3D44C89D-EFEA-4627-8260-39222EF68F87}" presName="node" presStyleLbl="node1" presStyleIdx="0" presStyleCnt="5">
        <dgm:presLayoutVars>
          <dgm:bulletEnabled val="1"/>
        </dgm:presLayoutVars>
      </dgm:prSet>
      <dgm:spPr/>
    </dgm:pt>
    <dgm:pt modelId="{CB038CEB-07DF-42C0-B16C-27AF7AFCEB2E}" type="pres">
      <dgm:prSet presAssocID="{721991C9-576C-4875-9F30-608C5320308D}" presName="sibTrans" presStyleLbl="sibTrans2D1" presStyleIdx="0" presStyleCnt="4" custScaleX="191926"/>
      <dgm:spPr>
        <a:prstGeom prst="leftRightArrow">
          <a:avLst/>
        </a:prstGeom>
      </dgm:spPr>
    </dgm:pt>
    <dgm:pt modelId="{FE8D36A4-BC20-41D7-BD93-DA3361DA3877}" type="pres">
      <dgm:prSet presAssocID="{721991C9-576C-4875-9F30-608C5320308D}" presName="connectorText" presStyleLbl="sibTrans2D1" presStyleIdx="0" presStyleCnt="4"/>
      <dgm:spPr/>
    </dgm:pt>
    <dgm:pt modelId="{5C883AA6-E57A-4628-BC99-81672D3D2018}" type="pres">
      <dgm:prSet presAssocID="{125E6FD3-5D73-4D00-B889-35F5CB9B366F}" presName="node" presStyleLbl="node1" presStyleIdx="1" presStyleCnt="5">
        <dgm:presLayoutVars>
          <dgm:bulletEnabled val="1"/>
        </dgm:presLayoutVars>
      </dgm:prSet>
      <dgm:spPr/>
    </dgm:pt>
    <dgm:pt modelId="{C8B2FB98-FE91-4101-B322-6A96D6CC0AB9}" type="pres">
      <dgm:prSet presAssocID="{2C47F500-A1B5-4350-962E-857DC8F37968}" presName="sibTrans" presStyleLbl="sibTrans2D1" presStyleIdx="1" presStyleCnt="4" custScaleX="192059"/>
      <dgm:spPr>
        <a:prstGeom prst="leftRightArrow">
          <a:avLst/>
        </a:prstGeom>
      </dgm:spPr>
    </dgm:pt>
    <dgm:pt modelId="{020DB0D0-4315-4F38-88BC-01EEC7FF5F54}" type="pres">
      <dgm:prSet presAssocID="{2C47F500-A1B5-4350-962E-857DC8F37968}" presName="connectorText" presStyleLbl="sibTrans2D1" presStyleIdx="1" presStyleCnt="4"/>
      <dgm:spPr/>
    </dgm:pt>
    <dgm:pt modelId="{8CCF70B0-2979-4324-8377-46DE4C1DF00A}" type="pres">
      <dgm:prSet presAssocID="{3E0BAECC-3911-4C8D-848A-645B2070E1C4}" presName="node" presStyleLbl="node1" presStyleIdx="2" presStyleCnt="5">
        <dgm:presLayoutVars>
          <dgm:bulletEnabled val="1"/>
        </dgm:presLayoutVars>
      </dgm:prSet>
      <dgm:spPr/>
    </dgm:pt>
    <dgm:pt modelId="{33B959B8-5771-46A2-8512-81A40503076F}" type="pres">
      <dgm:prSet presAssocID="{5EB13A8B-7B06-4C6C-8CB0-BE5753CBF8EB}" presName="sibTrans" presStyleLbl="sibTrans2D1" presStyleIdx="2" presStyleCnt="4" custScaleX="191232"/>
      <dgm:spPr>
        <a:prstGeom prst="leftRightArrow">
          <a:avLst/>
        </a:prstGeom>
      </dgm:spPr>
    </dgm:pt>
    <dgm:pt modelId="{604A2DD0-3843-4E41-A220-60A6D359E41B}" type="pres">
      <dgm:prSet presAssocID="{5EB13A8B-7B06-4C6C-8CB0-BE5753CBF8EB}" presName="connectorText" presStyleLbl="sibTrans2D1" presStyleIdx="2" presStyleCnt="4"/>
      <dgm:spPr/>
    </dgm:pt>
    <dgm:pt modelId="{4D533E22-C697-428B-9FBA-0D46B501CBA7}" type="pres">
      <dgm:prSet presAssocID="{BA3D3914-8BDB-4FDC-B1ED-30B2D1DB6EF1}" presName="node" presStyleLbl="node1" presStyleIdx="3" presStyleCnt="5">
        <dgm:presLayoutVars>
          <dgm:bulletEnabled val="1"/>
        </dgm:presLayoutVars>
      </dgm:prSet>
      <dgm:spPr/>
    </dgm:pt>
    <dgm:pt modelId="{61AF98CC-836A-49E8-A8E8-2DCFC1E7AAE4}" type="pres">
      <dgm:prSet presAssocID="{D5A554C3-AC86-413F-A3E4-B5093EDBF6BE}" presName="sibTrans" presStyleLbl="sibTrans2D1" presStyleIdx="3" presStyleCnt="4" custScaleX="191232"/>
      <dgm:spPr>
        <a:prstGeom prst="leftRightArrow">
          <a:avLst/>
        </a:prstGeom>
      </dgm:spPr>
    </dgm:pt>
    <dgm:pt modelId="{0026075C-FBE5-4AEC-B464-4BDEE12A0136}" type="pres">
      <dgm:prSet presAssocID="{D5A554C3-AC86-413F-A3E4-B5093EDBF6BE}" presName="connectorText" presStyleLbl="sibTrans2D1" presStyleIdx="3" presStyleCnt="4"/>
      <dgm:spPr/>
    </dgm:pt>
    <dgm:pt modelId="{1846F9D2-361C-40C8-967D-AE1D13574825}" type="pres">
      <dgm:prSet presAssocID="{9561EEEC-170D-4E6C-8861-D43139F3046E}" presName="node" presStyleLbl="node1" presStyleIdx="4" presStyleCnt="5">
        <dgm:presLayoutVars>
          <dgm:bulletEnabled val="1"/>
        </dgm:presLayoutVars>
      </dgm:prSet>
      <dgm:spPr/>
    </dgm:pt>
  </dgm:ptLst>
  <dgm:cxnLst>
    <dgm:cxn modelId="{3020EC09-ADA8-47A2-964E-7AFDF562B3F6}" type="presOf" srcId="{721991C9-576C-4875-9F30-608C5320308D}" destId="{FE8D36A4-BC20-41D7-BD93-DA3361DA3877}" srcOrd="1" destOrd="0" presId="urn:microsoft.com/office/officeart/2005/8/layout/process1"/>
    <dgm:cxn modelId="{260A700F-BC32-4750-B066-F0FC628CD640}" type="presOf" srcId="{721991C9-576C-4875-9F30-608C5320308D}" destId="{CB038CEB-07DF-42C0-B16C-27AF7AFCEB2E}" srcOrd="0" destOrd="0" presId="urn:microsoft.com/office/officeart/2005/8/layout/process1"/>
    <dgm:cxn modelId="{8A165314-06B7-4D56-BAD1-3891CB33E199}" type="presOf" srcId="{D5A554C3-AC86-413F-A3E4-B5093EDBF6BE}" destId="{61AF98CC-836A-49E8-A8E8-2DCFC1E7AAE4}" srcOrd="0" destOrd="0" presId="urn:microsoft.com/office/officeart/2005/8/layout/process1"/>
    <dgm:cxn modelId="{98F5E534-1547-4004-9547-791F78377856}" type="presOf" srcId="{1397651B-EE9E-4E4E-AF22-09B808E1E7BB}" destId="{DB8E138E-A0C3-47D4-ABF9-89370BE81021}" srcOrd="0" destOrd="0" presId="urn:microsoft.com/office/officeart/2005/8/layout/process1"/>
    <dgm:cxn modelId="{3D3E0037-7D7C-4096-8C7A-C71D8AE6DEA6}" type="presOf" srcId="{2C47F500-A1B5-4350-962E-857DC8F37968}" destId="{020DB0D0-4315-4F38-88BC-01EEC7FF5F54}" srcOrd="1" destOrd="0" presId="urn:microsoft.com/office/officeart/2005/8/layout/process1"/>
    <dgm:cxn modelId="{FD831163-B1C8-4B89-A358-FA805CE9E569}" srcId="{1397651B-EE9E-4E4E-AF22-09B808E1E7BB}" destId="{BA3D3914-8BDB-4FDC-B1ED-30B2D1DB6EF1}" srcOrd="3" destOrd="0" parTransId="{E39256ED-823B-4B4E-9537-6683649319A0}" sibTransId="{D5A554C3-AC86-413F-A3E4-B5093EDBF6BE}"/>
    <dgm:cxn modelId="{71EF7964-3BC6-4832-8299-1050A179A31A}" type="presOf" srcId="{3E0BAECC-3911-4C8D-848A-645B2070E1C4}" destId="{8CCF70B0-2979-4324-8377-46DE4C1DF00A}" srcOrd="0" destOrd="0" presId="urn:microsoft.com/office/officeart/2005/8/layout/process1"/>
    <dgm:cxn modelId="{ED7CBC66-D034-4ECA-B5F2-461F966D48AF}" srcId="{1397651B-EE9E-4E4E-AF22-09B808E1E7BB}" destId="{3D44C89D-EFEA-4627-8260-39222EF68F87}" srcOrd="0" destOrd="0" parTransId="{36CC2A34-7A43-42CA-A197-545065060140}" sibTransId="{721991C9-576C-4875-9F30-608C5320308D}"/>
    <dgm:cxn modelId="{4BF4694F-2E0E-448F-A8BF-5D48077669C7}" type="presOf" srcId="{9561EEEC-170D-4E6C-8861-D43139F3046E}" destId="{1846F9D2-361C-40C8-967D-AE1D13574825}" srcOrd="0" destOrd="0" presId="urn:microsoft.com/office/officeart/2005/8/layout/process1"/>
    <dgm:cxn modelId="{4BB1816F-5F83-474B-ADC3-CCBA544B3B0D}" srcId="{1397651B-EE9E-4E4E-AF22-09B808E1E7BB}" destId="{125E6FD3-5D73-4D00-B889-35F5CB9B366F}" srcOrd="1" destOrd="0" parTransId="{CE00CC49-95E5-4161-99A3-BAE7978749CE}" sibTransId="{2C47F500-A1B5-4350-962E-857DC8F37968}"/>
    <dgm:cxn modelId="{05D3CA74-D862-4365-8BF1-BA920A64D7DB}" type="presOf" srcId="{3D44C89D-EFEA-4627-8260-39222EF68F87}" destId="{2730CA37-2AC1-45E8-A33A-50F1B34F4890}" srcOrd="0" destOrd="0" presId="urn:microsoft.com/office/officeart/2005/8/layout/process1"/>
    <dgm:cxn modelId="{7CADC757-E64A-47E0-87AA-FADFA29DB8C3}" type="presOf" srcId="{D5A554C3-AC86-413F-A3E4-B5093EDBF6BE}" destId="{0026075C-FBE5-4AEC-B464-4BDEE12A0136}" srcOrd="1" destOrd="0" presId="urn:microsoft.com/office/officeart/2005/8/layout/process1"/>
    <dgm:cxn modelId="{F2DEAC7D-5426-4271-B648-FE42184B5F0A}" type="presOf" srcId="{5EB13A8B-7B06-4C6C-8CB0-BE5753CBF8EB}" destId="{33B959B8-5771-46A2-8512-81A40503076F}" srcOrd="0" destOrd="0" presId="urn:microsoft.com/office/officeart/2005/8/layout/process1"/>
    <dgm:cxn modelId="{CE0817AD-6C00-491B-AAC1-6A104A66ECAD}" srcId="{1397651B-EE9E-4E4E-AF22-09B808E1E7BB}" destId="{9561EEEC-170D-4E6C-8861-D43139F3046E}" srcOrd="4" destOrd="0" parTransId="{F0DB2789-7FB6-434A-94B5-777A9BE62A78}" sibTransId="{1BF3F3EF-BE6E-4C9C-B538-C1F39241FE47}"/>
    <dgm:cxn modelId="{6992A9C5-DD25-4D30-83DA-2256D160A347}" type="presOf" srcId="{2C47F500-A1B5-4350-962E-857DC8F37968}" destId="{C8B2FB98-FE91-4101-B322-6A96D6CC0AB9}" srcOrd="0" destOrd="0" presId="urn:microsoft.com/office/officeart/2005/8/layout/process1"/>
    <dgm:cxn modelId="{1FC806CA-8BCA-488D-8F96-B89710B52B81}" srcId="{1397651B-EE9E-4E4E-AF22-09B808E1E7BB}" destId="{3E0BAECC-3911-4C8D-848A-645B2070E1C4}" srcOrd="2" destOrd="0" parTransId="{AAEBA8BE-C58B-4E24-93BD-4B65D6E0B28A}" sibTransId="{5EB13A8B-7B06-4C6C-8CB0-BE5753CBF8EB}"/>
    <dgm:cxn modelId="{5E7A4CEA-2E8C-4685-B651-F09CFCE68BBF}" type="presOf" srcId="{125E6FD3-5D73-4D00-B889-35F5CB9B366F}" destId="{5C883AA6-E57A-4628-BC99-81672D3D2018}" srcOrd="0" destOrd="0" presId="urn:microsoft.com/office/officeart/2005/8/layout/process1"/>
    <dgm:cxn modelId="{ED3D22EC-6EFF-45F5-B061-E394380A702E}" type="presOf" srcId="{BA3D3914-8BDB-4FDC-B1ED-30B2D1DB6EF1}" destId="{4D533E22-C697-428B-9FBA-0D46B501CBA7}" srcOrd="0" destOrd="0" presId="urn:microsoft.com/office/officeart/2005/8/layout/process1"/>
    <dgm:cxn modelId="{97DBCBEE-5DEC-4F66-BAEA-129DD3B7C48D}" type="presOf" srcId="{5EB13A8B-7B06-4C6C-8CB0-BE5753CBF8EB}" destId="{604A2DD0-3843-4E41-A220-60A6D359E41B}" srcOrd="1" destOrd="0" presId="urn:microsoft.com/office/officeart/2005/8/layout/process1"/>
    <dgm:cxn modelId="{F71F139C-5652-44A7-9640-ED3B0CE3CEEB}" type="presParOf" srcId="{DB8E138E-A0C3-47D4-ABF9-89370BE81021}" destId="{2730CA37-2AC1-45E8-A33A-50F1B34F4890}" srcOrd="0" destOrd="0" presId="urn:microsoft.com/office/officeart/2005/8/layout/process1"/>
    <dgm:cxn modelId="{BCF2963D-06FF-4353-A832-F668FEAC300E}" type="presParOf" srcId="{DB8E138E-A0C3-47D4-ABF9-89370BE81021}" destId="{CB038CEB-07DF-42C0-B16C-27AF7AFCEB2E}" srcOrd="1" destOrd="0" presId="urn:microsoft.com/office/officeart/2005/8/layout/process1"/>
    <dgm:cxn modelId="{270281E7-1739-4CCF-8407-7535D3DF847B}" type="presParOf" srcId="{CB038CEB-07DF-42C0-B16C-27AF7AFCEB2E}" destId="{FE8D36A4-BC20-41D7-BD93-DA3361DA3877}" srcOrd="0" destOrd="0" presId="urn:microsoft.com/office/officeart/2005/8/layout/process1"/>
    <dgm:cxn modelId="{C0D891BC-8101-4B2B-8AAC-F3A9E717BE65}" type="presParOf" srcId="{DB8E138E-A0C3-47D4-ABF9-89370BE81021}" destId="{5C883AA6-E57A-4628-BC99-81672D3D2018}" srcOrd="2" destOrd="0" presId="urn:microsoft.com/office/officeart/2005/8/layout/process1"/>
    <dgm:cxn modelId="{DDF3D383-254F-4C30-838B-6228AFC52CF4}" type="presParOf" srcId="{DB8E138E-A0C3-47D4-ABF9-89370BE81021}" destId="{C8B2FB98-FE91-4101-B322-6A96D6CC0AB9}" srcOrd="3" destOrd="0" presId="urn:microsoft.com/office/officeart/2005/8/layout/process1"/>
    <dgm:cxn modelId="{DC2944B5-DA4E-42D2-ACBD-40110538F436}" type="presParOf" srcId="{C8B2FB98-FE91-4101-B322-6A96D6CC0AB9}" destId="{020DB0D0-4315-4F38-88BC-01EEC7FF5F54}" srcOrd="0" destOrd="0" presId="urn:microsoft.com/office/officeart/2005/8/layout/process1"/>
    <dgm:cxn modelId="{40410620-4BC3-4B06-8392-DA7462E3F9BC}" type="presParOf" srcId="{DB8E138E-A0C3-47D4-ABF9-89370BE81021}" destId="{8CCF70B0-2979-4324-8377-46DE4C1DF00A}" srcOrd="4" destOrd="0" presId="urn:microsoft.com/office/officeart/2005/8/layout/process1"/>
    <dgm:cxn modelId="{917446CC-22F1-41EE-8097-47B7C94882A8}" type="presParOf" srcId="{DB8E138E-A0C3-47D4-ABF9-89370BE81021}" destId="{33B959B8-5771-46A2-8512-81A40503076F}" srcOrd="5" destOrd="0" presId="urn:microsoft.com/office/officeart/2005/8/layout/process1"/>
    <dgm:cxn modelId="{7ABC1C9A-9B54-4D27-8DA9-D46F4486B117}" type="presParOf" srcId="{33B959B8-5771-46A2-8512-81A40503076F}" destId="{604A2DD0-3843-4E41-A220-60A6D359E41B}" srcOrd="0" destOrd="0" presId="urn:microsoft.com/office/officeart/2005/8/layout/process1"/>
    <dgm:cxn modelId="{B35AC339-A4A3-4097-B4C9-0BF7055745C0}" type="presParOf" srcId="{DB8E138E-A0C3-47D4-ABF9-89370BE81021}" destId="{4D533E22-C697-428B-9FBA-0D46B501CBA7}" srcOrd="6" destOrd="0" presId="urn:microsoft.com/office/officeart/2005/8/layout/process1"/>
    <dgm:cxn modelId="{DC8BEC53-F13D-4003-9C72-C63FBA364DB9}" type="presParOf" srcId="{DB8E138E-A0C3-47D4-ABF9-89370BE81021}" destId="{61AF98CC-836A-49E8-A8E8-2DCFC1E7AAE4}" srcOrd="7" destOrd="0" presId="urn:microsoft.com/office/officeart/2005/8/layout/process1"/>
    <dgm:cxn modelId="{038C2FFC-DB71-4F5C-87A7-A6C0AA791602}" type="presParOf" srcId="{61AF98CC-836A-49E8-A8E8-2DCFC1E7AAE4}" destId="{0026075C-FBE5-4AEC-B464-4BDEE12A0136}" srcOrd="0" destOrd="0" presId="urn:microsoft.com/office/officeart/2005/8/layout/process1"/>
    <dgm:cxn modelId="{CAE033EB-7377-4508-BE5A-1362ABA954E7}" type="presParOf" srcId="{DB8E138E-A0C3-47D4-ABF9-89370BE81021}" destId="{1846F9D2-361C-40C8-967D-AE1D13574825}"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0CA37-2AC1-45E8-A33A-50F1B34F4890}">
      <dsp:nvSpPr>
        <dsp:cNvPr id="0" name=""/>
        <dsp:cNvSpPr/>
      </dsp:nvSpPr>
      <dsp:spPr>
        <a:xfrm>
          <a:off x="4292" y="985673"/>
          <a:ext cx="1330738" cy="798443"/>
        </a:xfrm>
        <a:prstGeom prst="roundRect">
          <a:avLst>
            <a:gd name="adj" fmla="val 10000"/>
          </a:avLst>
        </a:prstGeom>
        <a:solidFill>
          <a:srgbClr val="00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Database</a:t>
          </a:r>
        </a:p>
      </dsp:txBody>
      <dsp:txXfrm>
        <a:off x="27678" y="1009059"/>
        <a:ext cx="1283966" cy="751671"/>
      </dsp:txXfrm>
    </dsp:sp>
    <dsp:sp modelId="{CB038CEB-07DF-42C0-B16C-27AF7AFCEB2E}">
      <dsp:nvSpPr>
        <dsp:cNvPr id="0" name=""/>
        <dsp:cNvSpPr/>
      </dsp:nvSpPr>
      <dsp:spPr>
        <a:xfrm>
          <a:off x="1338435" y="1219883"/>
          <a:ext cx="541455" cy="33002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38435" y="1285888"/>
        <a:ext cx="442448" cy="198013"/>
      </dsp:txXfrm>
    </dsp:sp>
    <dsp:sp modelId="{5C883AA6-E57A-4628-BC99-81672D3D2018}">
      <dsp:nvSpPr>
        <dsp:cNvPr id="0" name=""/>
        <dsp:cNvSpPr/>
      </dsp:nvSpPr>
      <dsp:spPr>
        <a:xfrm>
          <a:off x="1867326" y="985673"/>
          <a:ext cx="1330738" cy="798443"/>
        </a:xfrm>
        <a:prstGeom prst="roundRect">
          <a:avLst>
            <a:gd name="adj" fmla="val 10000"/>
          </a:avLst>
        </a:prstGeom>
        <a:solidFill>
          <a:srgbClr val="00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Web Server</a:t>
          </a:r>
        </a:p>
      </dsp:txBody>
      <dsp:txXfrm>
        <a:off x="1890712" y="1009059"/>
        <a:ext cx="1283966" cy="751671"/>
      </dsp:txXfrm>
    </dsp:sp>
    <dsp:sp modelId="{C8B2FB98-FE91-4101-B322-6A96D6CC0AB9}">
      <dsp:nvSpPr>
        <dsp:cNvPr id="0" name=""/>
        <dsp:cNvSpPr/>
      </dsp:nvSpPr>
      <dsp:spPr>
        <a:xfrm>
          <a:off x="3201282" y="1219883"/>
          <a:ext cx="541830" cy="33002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01282" y="1285888"/>
        <a:ext cx="442823" cy="198013"/>
      </dsp:txXfrm>
    </dsp:sp>
    <dsp:sp modelId="{8CCF70B0-2979-4324-8377-46DE4C1DF00A}">
      <dsp:nvSpPr>
        <dsp:cNvPr id="0" name=""/>
        <dsp:cNvSpPr/>
      </dsp:nvSpPr>
      <dsp:spPr>
        <a:xfrm>
          <a:off x="3730360" y="985673"/>
          <a:ext cx="1330738" cy="798443"/>
        </a:xfrm>
        <a:prstGeom prst="roundRect">
          <a:avLst>
            <a:gd name="adj" fmla="val 10000"/>
          </a:avLst>
        </a:prstGeom>
        <a:solidFill>
          <a:srgbClr val="00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API</a:t>
          </a:r>
        </a:p>
      </dsp:txBody>
      <dsp:txXfrm>
        <a:off x="3753746" y="1009059"/>
        <a:ext cx="1283966" cy="751671"/>
      </dsp:txXfrm>
    </dsp:sp>
    <dsp:sp modelId="{33B959B8-5771-46A2-8512-81A40503076F}">
      <dsp:nvSpPr>
        <dsp:cNvPr id="0" name=""/>
        <dsp:cNvSpPr/>
      </dsp:nvSpPr>
      <dsp:spPr>
        <a:xfrm>
          <a:off x="5065482" y="1219883"/>
          <a:ext cx="539497" cy="330023"/>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65482" y="1285888"/>
        <a:ext cx="440490" cy="198013"/>
      </dsp:txXfrm>
    </dsp:sp>
    <dsp:sp modelId="{4D533E22-C697-428B-9FBA-0D46B501CBA7}">
      <dsp:nvSpPr>
        <dsp:cNvPr id="0" name=""/>
        <dsp:cNvSpPr/>
      </dsp:nvSpPr>
      <dsp:spPr>
        <a:xfrm>
          <a:off x="5593394" y="985673"/>
          <a:ext cx="1330738" cy="798443"/>
        </a:xfrm>
        <a:prstGeom prst="roundRect">
          <a:avLst>
            <a:gd name="adj" fmla="val 10000"/>
          </a:avLst>
        </a:prstGeom>
        <a:solidFill>
          <a:srgbClr val="00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Internet</a:t>
          </a:r>
        </a:p>
      </dsp:txBody>
      <dsp:txXfrm>
        <a:off x="5616780" y="1009059"/>
        <a:ext cx="1283966" cy="751671"/>
      </dsp:txXfrm>
    </dsp:sp>
    <dsp:sp modelId="{61AF98CC-836A-49E8-A8E8-2DCFC1E7AAE4}">
      <dsp:nvSpPr>
        <dsp:cNvPr id="0" name=""/>
        <dsp:cNvSpPr/>
      </dsp:nvSpPr>
      <dsp:spPr>
        <a:xfrm>
          <a:off x="6928516" y="1219883"/>
          <a:ext cx="539497" cy="330023"/>
        </a:xfrm>
        <a:prstGeom prst="leftRightArrow">
          <a:avLst/>
        </a:prstGeom>
        <a:solidFill>
          <a:srgbClr val="B5CBE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928516" y="1285888"/>
        <a:ext cx="440490" cy="198013"/>
      </dsp:txXfrm>
    </dsp:sp>
    <dsp:sp modelId="{1846F9D2-361C-40C8-967D-AE1D13574825}">
      <dsp:nvSpPr>
        <dsp:cNvPr id="0" name=""/>
        <dsp:cNvSpPr/>
      </dsp:nvSpPr>
      <dsp:spPr>
        <a:xfrm>
          <a:off x="7456428" y="985673"/>
          <a:ext cx="1330738" cy="798443"/>
        </a:xfrm>
        <a:prstGeom prst="roundRect">
          <a:avLst>
            <a:gd name="adj" fmla="val 10000"/>
          </a:avLst>
        </a:prstGeom>
        <a:solidFill>
          <a:srgbClr val="004A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Web App</a:t>
          </a:r>
        </a:p>
      </dsp:txBody>
      <dsp:txXfrm>
        <a:off x="7479814" y="1009059"/>
        <a:ext cx="1283966" cy="7516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B8DED-EBA2-4766-908C-A1784D075350}" type="datetimeFigureOut">
              <a:rPr lang="en-US" smtClean="0"/>
              <a:t>11/8/2022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a:t>
            </a:fld>
            <a:endParaRPr lang="en-US"/>
          </a:p>
        </p:txBody>
      </p:sp>
    </p:spTree>
    <p:extLst>
      <p:ext uri="{BB962C8B-B14F-4D97-AF65-F5344CB8AC3E}">
        <p14:creationId xmlns:p14="http://schemas.microsoft.com/office/powerpoint/2010/main" val="39468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12</a:t>
            </a:fld>
            <a:endParaRPr lang="en-US"/>
          </a:p>
        </p:txBody>
      </p:sp>
    </p:spTree>
    <p:extLst>
      <p:ext uri="{BB962C8B-B14F-4D97-AF65-F5344CB8AC3E}">
        <p14:creationId xmlns:p14="http://schemas.microsoft.com/office/powerpoint/2010/main" val="347652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programming interfaces, or APIs, are an intermediary type of software that allow two or more programs to interact with each other. The term API is often used to refer to two things: the API specification or the API implementation. API specifications refer to the document or standard that describes how the API is used or built. API implementation occurs when a computer system meets those standards. That system then “implements” or “exposes” the API.</a:t>
            </a:r>
          </a:p>
          <a:p>
            <a:endParaRPr lang="en-US" dirty="0"/>
          </a:p>
          <a:p>
            <a:r>
              <a:rPr lang="en-US" dirty="0"/>
              <a:t>APIs are different from user interfaces in that they are not intended to be used directly by a person (other than the programmer), while user interfaces are intended to connect the computer to the end user. APIs allow the programmer to access information hosted by another software programmatically, instead of having to hard-code according to the specific system the request is sent to. Think about this like plugs and sockets in our home. Devices that use electricity have a standard interface, two or three prongs, that are easily interchangeable to the outlets in our house. The API acts as the interface, or the outlet/prong standard to allow plugging and playing of different software.</a:t>
            </a:r>
          </a:p>
          <a:p>
            <a:endParaRPr lang="en-US" dirty="0"/>
          </a:p>
          <a:p>
            <a:r>
              <a:rPr lang="en-US" dirty="0"/>
              <a:t>APIs are typically used to send calls and receive requests. An API call is a subroutine, method, request, or endpoint that is defined by the API specifications mentioned earlier. The instructions and how to implement the call are also laid out in the specifications.</a:t>
            </a:r>
          </a:p>
        </p:txBody>
      </p:sp>
      <p:sp>
        <p:nvSpPr>
          <p:cNvPr id="4" name="Slide Number Placeholder 3"/>
          <p:cNvSpPr>
            <a:spLocks noGrp="1"/>
          </p:cNvSpPr>
          <p:nvPr>
            <p:ph type="sldNum" sz="quarter" idx="5"/>
          </p:nvPr>
        </p:nvSpPr>
        <p:spPr/>
        <p:txBody>
          <a:bodyPr/>
          <a:lstStyle/>
          <a:p>
            <a:fld id="{320F8B05-337B-4454-B558-930237D0DB5A}" type="slidenum">
              <a:rPr lang="en-US" smtClean="0"/>
              <a:t>2</a:t>
            </a:fld>
            <a:endParaRPr lang="en-US"/>
          </a:p>
        </p:txBody>
      </p:sp>
    </p:spTree>
    <p:extLst>
      <p:ext uri="{BB962C8B-B14F-4D97-AF65-F5344CB8AC3E}">
        <p14:creationId xmlns:p14="http://schemas.microsoft.com/office/powerpoint/2010/main" val="248367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an example in a restaurant. You sit down and view a menu in front of you. After deciding what you want to eat the waiter asks for your order. The waiter delivers the order to the kitchen. The kitchen then interprets your request and produces a response, your food! The waiter then delivers the response to you. This is what occurs with the API. The user sends a request, usually in the form of an HTTP request, to the API. The API then delivers that response to the system, which then produces a response. This response is then sent back to the user.</a:t>
            </a:r>
          </a:p>
          <a:p>
            <a:endParaRPr lang="en-US" dirty="0"/>
          </a:p>
          <a:p>
            <a:r>
              <a:rPr lang="en-US" dirty="0"/>
              <a:t>Now let’s consider a similar example that uses a real API to accomplish a similar task. Restaurants on the Uber eats app have their own database that consists of the menu and the stock of each item. When ordering from that restaurant’s website, it could be directly accessing the restaurant’s database. When you order from the Uber Eats app, all the databases from each restaurant are connected via the website’s API. This allows the user to have access to every local restaurant’s information (like menus, hours, etc.) from one place. The API also enables the Uber Eats application to update the stock of the restaurants, view the menus, and many other functions.</a:t>
            </a:r>
          </a:p>
          <a:p>
            <a:endParaRPr lang="en-US" dirty="0"/>
          </a:p>
          <a:p>
            <a:r>
              <a:rPr lang="en-US" dirty="0"/>
              <a:t>One thing to note is that APIs allow the system to keep sensitive information private, only allowing specific information to be available to the users.</a:t>
            </a:r>
          </a:p>
        </p:txBody>
      </p:sp>
      <p:sp>
        <p:nvSpPr>
          <p:cNvPr id="4" name="Slide Number Placeholder 3"/>
          <p:cNvSpPr>
            <a:spLocks noGrp="1"/>
          </p:cNvSpPr>
          <p:nvPr>
            <p:ph type="sldNum" sz="quarter" idx="5"/>
          </p:nvPr>
        </p:nvSpPr>
        <p:spPr/>
        <p:txBody>
          <a:bodyPr/>
          <a:lstStyle/>
          <a:p>
            <a:fld id="{320F8B05-337B-4454-B558-930237D0DB5A}" type="slidenum">
              <a:rPr lang="en-US" smtClean="0"/>
              <a:t>3</a:t>
            </a:fld>
            <a:endParaRPr lang="en-US"/>
          </a:p>
        </p:txBody>
      </p:sp>
    </p:spTree>
    <p:extLst>
      <p:ext uri="{BB962C8B-B14F-4D97-AF65-F5344CB8AC3E}">
        <p14:creationId xmlns:p14="http://schemas.microsoft.com/office/powerpoint/2010/main" val="3655741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different use cases for APIs and the more you think about how your daily programs work, the more you may be able to identify an API use case. There are a few different types of APIs that are used:</a:t>
            </a:r>
          </a:p>
          <a:p>
            <a:endParaRPr lang="en-US" dirty="0"/>
          </a:p>
          <a:p>
            <a:endParaRPr lang="en-US" dirty="0"/>
          </a:p>
          <a:p>
            <a:r>
              <a:rPr lang="en-US" dirty="0"/>
              <a:t>Libraries and frameworks utilize APIs to communicate with software. This allows programmers to use information that is not typically compatible with the language they are writing in.</a:t>
            </a:r>
          </a:p>
          <a:p>
            <a:endParaRPr lang="en-US" dirty="0"/>
          </a:p>
          <a:p>
            <a:r>
              <a:rPr lang="en-US" dirty="0"/>
              <a:t>Operating systems use APIs to communicate to the software downloaded onto the computer.</a:t>
            </a:r>
          </a:p>
          <a:p>
            <a:endParaRPr lang="en-US" dirty="0"/>
          </a:p>
          <a:p>
            <a:r>
              <a:rPr lang="en-US" dirty="0"/>
              <a:t>Remote APIs are APIs designed to interact through a communications network, I.E. the resources are outside of the computer making the request.</a:t>
            </a:r>
          </a:p>
          <a:p>
            <a:endParaRPr lang="en-US" dirty="0"/>
          </a:p>
          <a:p>
            <a:r>
              <a:rPr lang="en-US" dirty="0"/>
              <a:t>Web APIs are becoming most common and are typically what is being referred to when APIs are mentioned. Let’s dive further into web APIs.</a:t>
            </a:r>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23045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APIs are used as a software interface for a web server or web browser.</a:t>
            </a:r>
          </a:p>
          <a:p>
            <a:endParaRPr lang="en-US" dirty="0"/>
          </a:p>
          <a:p>
            <a:r>
              <a:rPr lang="en-US" dirty="0"/>
              <a:t>Client-side APIs are programmatic interfaces that extend the functionality of that web browser or HTTP client. When thinking of client-side API’s, think of plug-in browser extensions. For example, Google Chrome extensions allow customization of many different things such as themes, translators, and various other tools.</a:t>
            </a:r>
          </a:p>
          <a:p>
            <a:endParaRPr lang="en-US" dirty="0"/>
          </a:p>
          <a:p>
            <a:r>
              <a:rPr lang="en-US" dirty="0"/>
              <a:t>Server-side APIs are programmatic interfaces that are made up of two things: endpoints and a request-response message system. Endpoints specify where the resources are located that can be queried by third party software. Server-side APIs are typically accessed by URI’s (uniform resource identifiers) where requests are posted, and responses are expected. </a:t>
            </a:r>
          </a:p>
          <a:p>
            <a:endParaRPr lang="en-US" dirty="0"/>
          </a:p>
          <a:p>
            <a:r>
              <a:rPr lang="en-US" dirty="0"/>
              <a:t>Now let’s think about some of the websites we visit on a regular basis. For example, the weather app on iPhones. The app gets its data from The Weather Channel. These forecasts from the meteorologists rely on data from the National Weather Service, NASA, satellites, and weather balloons. This data is accessible through the respective APIs that is then compiled and interpreted. (sorry android, </a:t>
            </a:r>
            <a:r>
              <a:rPr lang="en-US" dirty="0" err="1"/>
              <a:t>Im</a:t>
            </a:r>
            <a:r>
              <a:rPr lang="en-US" dirty="0"/>
              <a:t> sure there’s something similar LOL). This is an example of a mashup, which is a web application that uses multiple server-side APIs. Now that we have explored the different types of APIs, lets brainstorm some other examples we might use on a regular basis.</a:t>
            </a:r>
          </a:p>
        </p:txBody>
      </p:sp>
      <p:sp>
        <p:nvSpPr>
          <p:cNvPr id="4" name="Slide Number Placeholder 3"/>
          <p:cNvSpPr>
            <a:spLocks noGrp="1"/>
          </p:cNvSpPr>
          <p:nvPr>
            <p:ph type="sldNum" sz="quarter" idx="5"/>
          </p:nvPr>
        </p:nvSpPr>
        <p:spPr/>
        <p:txBody>
          <a:bodyPr/>
          <a:lstStyle/>
          <a:p>
            <a:fld id="{320F8B05-337B-4454-B558-930237D0DB5A}" type="slidenum">
              <a:rPr lang="en-US" smtClean="0"/>
              <a:t>5</a:t>
            </a:fld>
            <a:endParaRPr lang="en-US"/>
          </a:p>
        </p:txBody>
      </p:sp>
    </p:spTree>
    <p:extLst>
      <p:ext uri="{BB962C8B-B14F-4D97-AF65-F5344CB8AC3E}">
        <p14:creationId xmlns:p14="http://schemas.microsoft.com/office/powerpoint/2010/main" val="282384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6</a:t>
            </a:fld>
            <a:endParaRPr lang="en-US"/>
          </a:p>
        </p:txBody>
      </p:sp>
    </p:spTree>
    <p:extLst>
      <p:ext uri="{BB962C8B-B14F-4D97-AF65-F5344CB8AC3E}">
        <p14:creationId xmlns:p14="http://schemas.microsoft.com/office/powerpoint/2010/main" val="342324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2.0 uses REST and SOAP interactions most often. We will be exploring REST, or Representational State Transfer, mostly for this knowledge night. REST APIs use HTTP methods to access methods using URL parameters and JSON or XML to transmit the data.</a:t>
            </a:r>
          </a:p>
          <a:p>
            <a:endParaRPr lang="en-US" dirty="0"/>
          </a:p>
          <a:p>
            <a:r>
              <a:rPr lang="en-US" dirty="0"/>
              <a:t>Documentation for server-side APIs detail references, tutorials, and/or examples that help developers use the API. The documentation does not expose the sensitive information to the developer, only how to use the API that will give access to the information they will have available. YouTube’s API has organized, helpful information and is a good example of documentation. They even have a built-in tool to test methods.</a:t>
            </a:r>
          </a:p>
          <a:p>
            <a:endParaRPr lang="en-US" dirty="0"/>
          </a:p>
          <a:p>
            <a:r>
              <a:rPr lang="en-US" dirty="0"/>
              <a:t>The number of Web APIs has grown over the past few years, from 105 in 2005 to 24,000 in 2022.</a:t>
            </a:r>
          </a:p>
          <a:p>
            <a:endParaRPr lang="en-US" dirty="0"/>
          </a:p>
          <a:p>
            <a:r>
              <a:rPr lang="en-US" dirty="0"/>
              <a:t>This is a fun fact I found, In 2014, Netflix received about 5 BILLION API requests, within their private API.</a:t>
            </a:r>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420911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what an application might be doing behind the scenes. This is a python script that is sending an HTTPS request to NREL’s WIND TOOLKIT API. Okay, what does that actually mean? We are sending a URL (uniform resource locator) to the NREL API that will then use that URL to locate the information we are trying to query. The URL we are sending to the API is made up of four parts:</a:t>
            </a:r>
          </a:p>
          <a:p>
            <a:r>
              <a:rPr lang="en-US" dirty="0"/>
              <a:t>The scheme, which identifies the protocol to be used to access the resource.</a:t>
            </a:r>
          </a:p>
          <a:p>
            <a:r>
              <a:rPr lang="en-US" dirty="0"/>
              <a:t>The host, which identifies the host name that holds the resource, in this case that is developer.nrel.gov</a:t>
            </a:r>
          </a:p>
          <a:p>
            <a:r>
              <a:rPr lang="en-US" dirty="0"/>
              <a:t>The path, which identifies the specific resource in the host we are trying to access. In this case that is /api/wind-toolkit/wtk-download.csv</a:t>
            </a:r>
          </a:p>
          <a:p>
            <a:r>
              <a:rPr lang="en-US" dirty="0"/>
              <a:t>And finally, the query string, which provides a string of information that the resource, in this case the WIND TOOLKIT database, can use to interpret the request.</a:t>
            </a:r>
          </a:p>
          <a:p>
            <a:endParaRPr lang="en-US" dirty="0"/>
          </a:p>
          <a:p>
            <a:r>
              <a:rPr lang="en-US" dirty="0"/>
              <a:t>With all of that, NREL’s WIND TOOLKIT will receive an HTTPS request from the API, extract the meteorological data we are requesting, and sending it back to us in the form of a .csv file via the API.</a:t>
            </a:r>
          </a:p>
          <a:p>
            <a:endParaRPr lang="en-US" dirty="0"/>
          </a:p>
          <a:p>
            <a:endParaRPr lang="en-US" dirty="0"/>
          </a:p>
          <a:p>
            <a:r>
              <a:rPr lang="en-US" dirty="0"/>
              <a:t>To actually send the HTTPS request, we are using a web-based computing platform that supports Python called Jupyter Notebook. The code is written in python and utilizes the requests library. (side-note, the library we are accessing also uses an API so that we can extract the data we need from it!) Jupyter Notebook then compiles and runs the program, which sends the get request and receives the .csv file.</a:t>
            </a:r>
          </a:p>
        </p:txBody>
      </p:sp>
      <p:sp>
        <p:nvSpPr>
          <p:cNvPr id="4" name="Slide Number Placeholder 3"/>
          <p:cNvSpPr>
            <a:spLocks noGrp="1"/>
          </p:cNvSpPr>
          <p:nvPr>
            <p:ph type="sldNum" sz="quarter" idx="5"/>
          </p:nvPr>
        </p:nvSpPr>
        <p:spPr/>
        <p:txBody>
          <a:bodyPr/>
          <a:lstStyle/>
          <a:p>
            <a:fld id="{320F8B05-337B-4454-B558-930237D0DB5A}" type="slidenum">
              <a:rPr lang="en-US" smtClean="0"/>
              <a:t>8</a:t>
            </a:fld>
            <a:endParaRPr lang="en-US"/>
          </a:p>
        </p:txBody>
      </p:sp>
    </p:spTree>
    <p:extLst>
      <p:ext uri="{BB962C8B-B14F-4D97-AF65-F5344CB8AC3E}">
        <p14:creationId xmlns:p14="http://schemas.microsoft.com/office/powerpoint/2010/main" val="338039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2284715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9144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Placeholder 14"/>
          <p:cNvSpPr>
            <a:spLocks noGrp="1"/>
          </p:cNvSpPr>
          <p:nvPr>
            <p:ph type="body" sz="quarter" idx="10"/>
          </p:nvPr>
        </p:nvSpPr>
        <p:spPr>
          <a:xfrm>
            <a:off x="2738880" y="2299018"/>
            <a:ext cx="5564981"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pic>
        <p:nvPicPr>
          <p:cNvPr id="3" name="Picture 2" descr="Icon&#10;&#10;Description automatically generated">
            <a:extLst>
              <a:ext uri="{FF2B5EF4-FFF2-40B4-BE49-F238E27FC236}">
                <a16:creationId xmlns:a16="http://schemas.microsoft.com/office/drawing/2014/main" id="{2816C634-8B61-DBD3-DF87-C7C94D0C0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9608" y="156833"/>
            <a:ext cx="1707145" cy="1033272"/>
          </a:xfrm>
          <a:prstGeom prst="rect">
            <a:avLst/>
          </a:prstGeom>
        </p:spPr>
      </p:pic>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1353"/>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471353"/>
            <a:ext cx="462915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3148791"/>
            <a:ext cx="2949178"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82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1482826"/>
            <a:ext cx="462915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3150524"/>
            <a:ext cx="2949178"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54727"/>
            <a:ext cx="1971675"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7225" y="1454727"/>
            <a:ext cx="5800725"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7" y="365135"/>
            <a:ext cx="7222127"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5941"/>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43418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6989" y="374073"/>
            <a:ext cx="6629552"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862" y="365126"/>
            <a:ext cx="6711488"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11/8/2022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1"/>
            <a:ext cx="9144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28650" y="379612"/>
            <a:ext cx="826075"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5" r:id="rId3"/>
    <p:sldLayoutId id="2147483664" r:id="rId4"/>
    <p:sldLayoutId id="2147483665"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50" r:id="rId14"/>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10741-A0E5-4B6A-8F04-7EA613470AF1}"/>
              </a:ext>
            </a:extLst>
          </p:cNvPr>
          <p:cNvSpPr/>
          <p:nvPr/>
        </p:nvSpPr>
        <p:spPr>
          <a:xfrm>
            <a:off x="1860177" y="2129157"/>
            <a:ext cx="7283823" cy="2599686"/>
          </a:xfrm>
          <a:prstGeom prst="rect">
            <a:avLst/>
          </a:prstGeom>
        </p:spPr>
        <p:txBody>
          <a:bodyPr wrap="square">
            <a:spAutoFit/>
          </a:bodyPr>
          <a:lstStyle/>
          <a:p>
            <a:pPr lvl="0" algn="ctr" defTabSz="914400">
              <a:spcBef>
                <a:spcPts val="1800"/>
              </a:spcBef>
            </a:pPr>
            <a:r>
              <a:rPr lang="en-US" sz="3600" b="1" cap="all" dirty="0">
                <a:solidFill>
                  <a:prstClr val="white"/>
                </a:solidFill>
                <a:latin typeface="Century Gothic" panose="020B0502020202020204"/>
              </a:rPr>
              <a:t>KNOWLEDGE NIGHT:</a:t>
            </a:r>
          </a:p>
          <a:p>
            <a:pPr lvl="0" algn="ctr" defTabSz="914400">
              <a:lnSpc>
                <a:spcPct val="90000"/>
              </a:lnSpc>
              <a:spcBef>
                <a:spcPts val="1000"/>
              </a:spcBef>
            </a:pPr>
            <a:r>
              <a:rPr lang="en-US" sz="3200" b="1" cap="all" dirty="0">
                <a:solidFill>
                  <a:prstClr val="white"/>
                </a:solidFill>
                <a:latin typeface="Century Gothic" panose="020B0502020202020204"/>
              </a:rPr>
              <a:t>All things </a:t>
            </a:r>
            <a:r>
              <a:rPr lang="en-US" sz="3200" b="1" cap="all" dirty="0" err="1">
                <a:solidFill>
                  <a:prstClr val="white"/>
                </a:solidFill>
                <a:latin typeface="Century Gothic" panose="020B0502020202020204"/>
              </a:rPr>
              <a:t>api’s</a:t>
            </a:r>
            <a:endParaRPr lang="en-US" sz="3200" b="1" cap="all" dirty="0">
              <a:solidFill>
                <a:prstClr val="white"/>
              </a:solidFill>
              <a:latin typeface="Century Gothic" panose="020B0502020202020204"/>
            </a:endParaRPr>
          </a:p>
          <a:p>
            <a:pPr lvl="0" algn="ctr" defTabSz="914400">
              <a:lnSpc>
                <a:spcPct val="90000"/>
              </a:lnSpc>
              <a:spcBef>
                <a:spcPts val="1000"/>
              </a:spcBef>
            </a:pPr>
            <a:endParaRPr lang="en-US" sz="3200" b="1" cap="all" dirty="0">
              <a:solidFill>
                <a:prstClr val="white"/>
              </a:solidFill>
              <a:latin typeface="Century Gothic" panose="020B0502020202020204"/>
            </a:endParaRPr>
          </a:p>
          <a:p>
            <a:pPr lvl="0" algn="ctr" defTabSz="914400">
              <a:lnSpc>
                <a:spcPct val="90000"/>
              </a:lnSpc>
              <a:spcBef>
                <a:spcPts val="1000"/>
              </a:spcBef>
            </a:pPr>
            <a:r>
              <a:rPr lang="en-US" sz="2000" cap="all" dirty="0">
                <a:solidFill>
                  <a:prstClr val="white"/>
                </a:solidFill>
                <a:latin typeface="Century Gothic" panose="020B0502020202020204"/>
              </a:rPr>
              <a:t>Bower Sarra</a:t>
            </a:r>
          </a:p>
          <a:p>
            <a:pPr lvl="0" algn="ctr" defTabSz="914400">
              <a:lnSpc>
                <a:spcPct val="90000"/>
              </a:lnSpc>
              <a:spcBef>
                <a:spcPts val="1000"/>
              </a:spcBef>
            </a:pPr>
            <a:fld id="{0B69D62C-DB67-43DE-B7EC-4FB8780DE1BA}" type="datetime4">
              <a:rPr lang="en-US" sz="2000" cap="all" smtClean="0">
                <a:solidFill>
                  <a:prstClr val="white"/>
                </a:solidFill>
                <a:latin typeface="Century Gothic" panose="020B0502020202020204"/>
              </a:rPr>
              <a:t>November 8, 2022</a:t>
            </a:fld>
            <a:endParaRPr lang="en-US" sz="2000" cap="all" dirty="0">
              <a:solidFill>
                <a:prstClr val="white"/>
              </a:solidFill>
              <a:latin typeface="Century Gothic" panose="020B0502020202020204"/>
            </a:endParaRP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1994-E475-23AA-F7FB-35995DB95BC0}"/>
              </a:ext>
            </a:extLst>
          </p:cNvPr>
          <p:cNvSpPr>
            <a:spLocks noGrp="1"/>
          </p:cNvSpPr>
          <p:nvPr>
            <p:ph type="title"/>
          </p:nvPr>
        </p:nvSpPr>
        <p:spPr/>
        <p:txBody>
          <a:bodyPr/>
          <a:lstStyle/>
          <a:p>
            <a:r>
              <a:rPr lang="en-US" dirty="0"/>
              <a:t>API WALK THROUGH</a:t>
            </a:r>
          </a:p>
        </p:txBody>
      </p:sp>
      <p:sp>
        <p:nvSpPr>
          <p:cNvPr id="4" name="Slide Number Placeholder 3">
            <a:extLst>
              <a:ext uri="{FF2B5EF4-FFF2-40B4-BE49-F238E27FC236}">
                <a16:creationId xmlns:a16="http://schemas.microsoft.com/office/drawing/2014/main" id="{3C53EA5D-BB18-F530-EB6F-307738A68F0F}"/>
              </a:ext>
            </a:extLst>
          </p:cNvPr>
          <p:cNvSpPr>
            <a:spLocks noGrp="1"/>
          </p:cNvSpPr>
          <p:nvPr>
            <p:ph type="sldNum" sz="quarter" idx="12"/>
          </p:nvPr>
        </p:nvSpPr>
        <p:spPr/>
        <p:txBody>
          <a:bodyPr/>
          <a:lstStyle/>
          <a:p>
            <a:fld id="{4EC93DFA-70F6-4220-86AB-AD3183C08C91}" type="slidenum">
              <a:rPr lang="en-US" smtClean="0"/>
              <a:t>10</a:t>
            </a:fld>
            <a:endParaRPr lang="en-US" dirty="0"/>
          </a:p>
        </p:txBody>
      </p:sp>
      <p:pic>
        <p:nvPicPr>
          <p:cNvPr id="6" name="Picture 5">
            <a:extLst>
              <a:ext uri="{FF2B5EF4-FFF2-40B4-BE49-F238E27FC236}">
                <a16:creationId xmlns:a16="http://schemas.microsoft.com/office/drawing/2014/main" id="{68D6001E-E49A-AD75-59D5-74A1C1EFF385}"/>
              </a:ext>
            </a:extLst>
          </p:cNvPr>
          <p:cNvPicPr>
            <a:picLocks noChangeAspect="1"/>
          </p:cNvPicPr>
          <p:nvPr/>
        </p:nvPicPr>
        <p:blipFill>
          <a:blip r:embed="rId2"/>
          <a:stretch>
            <a:fillRect/>
          </a:stretch>
        </p:blipFill>
        <p:spPr>
          <a:xfrm>
            <a:off x="628650" y="1576089"/>
            <a:ext cx="1744862" cy="1744862"/>
          </a:xfrm>
          <a:prstGeom prst="rect">
            <a:avLst/>
          </a:prstGeom>
          <a:ln w="12700">
            <a:solidFill>
              <a:schemeClr val="tx1"/>
            </a:solidFill>
          </a:ln>
        </p:spPr>
      </p:pic>
      <p:pic>
        <p:nvPicPr>
          <p:cNvPr id="8" name="Picture 7">
            <a:extLst>
              <a:ext uri="{FF2B5EF4-FFF2-40B4-BE49-F238E27FC236}">
                <a16:creationId xmlns:a16="http://schemas.microsoft.com/office/drawing/2014/main" id="{CE14A2F3-78D5-6C4B-C28F-2DE40D0DC6BB}"/>
              </a:ext>
            </a:extLst>
          </p:cNvPr>
          <p:cNvPicPr>
            <a:picLocks noChangeAspect="1"/>
          </p:cNvPicPr>
          <p:nvPr/>
        </p:nvPicPr>
        <p:blipFill rotWithShape="1">
          <a:blip r:embed="rId3"/>
          <a:srcRect b="44578"/>
          <a:stretch/>
        </p:blipFill>
        <p:spPr>
          <a:xfrm>
            <a:off x="3659738" y="1681268"/>
            <a:ext cx="4870383" cy="1464500"/>
          </a:xfrm>
          <a:prstGeom prst="rect">
            <a:avLst/>
          </a:prstGeom>
          <a:ln w="12700">
            <a:solidFill>
              <a:schemeClr val="tx1"/>
            </a:solidFill>
          </a:ln>
        </p:spPr>
      </p:pic>
      <p:sp>
        <p:nvSpPr>
          <p:cNvPr id="9" name="Arrow: Right 8">
            <a:extLst>
              <a:ext uri="{FF2B5EF4-FFF2-40B4-BE49-F238E27FC236}">
                <a16:creationId xmlns:a16="http://schemas.microsoft.com/office/drawing/2014/main" id="{9E1E3903-C6C9-D027-443C-6A66066180E1}"/>
              </a:ext>
            </a:extLst>
          </p:cNvPr>
          <p:cNvSpPr/>
          <p:nvPr/>
        </p:nvSpPr>
        <p:spPr>
          <a:xfrm>
            <a:off x="2527421" y="2317645"/>
            <a:ext cx="978408" cy="484632"/>
          </a:xfrm>
          <a:prstGeom prst="rightArrow">
            <a:avLst/>
          </a:prstGeom>
          <a:solidFill>
            <a:srgbClr val="B5C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EE39B2-5B25-9D86-30E1-E238A22184FE}"/>
              </a:ext>
            </a:extLst>
          </p:cNvPr>
          <p:cNvPicPr>
            <a:picLocks noChangeAspect="1"/>
          </p:cNvPicPr>
          <p:nvPr/>
        </p:nvPicPr>
        <p:blipFill>
          <a:blip r:embed="rId4"/>
          <a:stretch>
            <a:fillRect/>
          </a:stretch>
        </p:blipFill>
        <p:spPr>
          <a:xfrm>
            <a:off x="613879" y="3492049"/>
            <a:ext cx="7916242" cy="2826713"/>
          </a:xfrm>
          <a:prstGeom prst="rect">
            <a:avLst/>
          </a:prstGeom>
          <a:ln w="12700">
            <a:solidFill>
              <a:schemeClr val="tx1"/>
            </a:solidFill>
          </a:ln>
        </p:spPr>
      </p:pic>
    </p:spTree>
    <p:extLst>
      <p:ext uri="{BB962C8B-B14F-4D97-AF65-F5344CB8AC3E}">
        <p14:creationId xmlns:p14="http://schemas.microsoft.com/office/powerpoint/2010/main" val="45264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578C-176E-5619-7DE5-1AC8E89BDECF}"/>
              </a:ext>
            </a:extLst>
          </p:cNvPr>
          <p:cNvSpPr>
            <a:spLocks noGrp="1"/>
          </p:cNvSpPr>
          <p:nvPr>
            <p:ph type="title"/>
          </p:nvPr>
        </p:nvSpPr>
        <p:spPr/>
        <p:txBody>
          <a:bodyPr/>
          <a:lstStyle/>
          <a:p>
            <a:r>
              <a:rPr lang="en-US" dirty="0"/>
              <a:t>What is sent to </a:t>
            </a:r>
            <a:r>
              <a:rPr lang="en-US" dirty="0" err="1"/>
              <a:t>nrel</a:t>
            </a:r>
            <a:r>
              <a:rPr lang="en-US" dirty="0"/>
              <a:t>?</a:t>
            </a:r>
          </a:p>
        </p:txBody>
      </p:sp>
      <p:sp>
        <p:nvSpPr>
          <p:cNvPr id="3" name="Content Placeholder 2">
            <a:extLst>
              <a:ext uri="{FF2B5EF4-FFF2-40B4-BE49-F238E27FC236}">
                <a16:creationId xmlns:a16="http://schemas.microsoft.com/office/drawing/2014/main" id="{824C42AF-967D-A000-563B-CF104294902C}"/>
              </a:ext>
            </a:extLst>
          </p:cNvPr>
          <p:cNvSpPr>
            <a:spLocks noGrp="1"/>
          </p:cNvSpPr>
          <p:nvPr>
            <p:ph idx="1"/>
          </p:nvPr>
        </p:nvSpPr>
        <p:spPr>
          <a:xfrm>
            <a:off x="628650" y="1836642"/>
            <a:ext cx="7886700" cy="4351338"/>
          </a:xfrm>
        </p:spPr>
        <p:txBody>
          <a:bodyPr>
            <a:normAutofit/>
          </a:bodyPr>
          <a:lstStyle/>
          <a:p>
            <a:r>
              <a:rPr lang="en-US" b="1" dirty="0">
                <a:latin typeface="+mj-lt"/>
              </a:rPr>
              <a:t>HTTPS GET REQUEST:</a:t>
            </a:r>
          </a:p>
          <a:p>
            <a:pPr marL="0" indent="0" algn="ctr">
              <a:buNone/>
            </a:pPr>
            <a:r>
              <a:rPr lang="en-US" sz="1800" dirty="0">
                <a:latin typeface="+mj-lt"/>
              </a:rPr>
              <a:t>https://developer.nrel.gov/api/wind-toolkit/v2/wind/wtk-download.csv?</a:t>
            </a:r>
            <a:r>
              <a:rPr lang="en-US" sz="1800" dirty="0">
                <a:highlight>
                  <a:srgbClr val="FFFF00"/>
                </a:highlight>
                <a:latin typeface="+mj-lt"/>
              </a:rPr>
              <a:t>api_key=Y0aQiZ19pEHO5XDqZmXFsHSoqiQZRcI7rK2wFU</a:t>
            </a:r>
            <a:r>
              <a:rPr lang="en-US" sz="1800" dirty="0">
                <a:latin typeface="+mj-lt"/>
              </a:rPr>
              <a:t>&amp;</a:t>
            </a:r>
            <a:r>
              <a:rPr lang="en-US" sz="1800" dirty="0">
                <a:highlight>
                  <a:srgbClr val="00FF00"/>
                </a:highlight>
                <a:latin typeface="+mj-lt"/>
              </a:rPr>
              <a:t>wkt=POINT%28-83+41%29</a:t>
            </a:r>
            <a:r>
              <a:rPr lang="en-US" sz="1800" dirty="0">
                <a:latin typeface="+mj-lt"/>
              </a:rPr>
              <a:t>&amp;</a:t>
            </a:r>
            <a:r>
              <a:rPr lang="en-US" sz="1800" dirty="0">
                <a:highlight>
                  <a:srgbClr val="00FFFF"/>
                </a:highlight>
                <a:latin typeface="+mj-lt"/>
              </a:rPr>
              <a:t>attributes=windspeed_80m+windspeed_100m</a:t>
            </a:r>
            <a:r>
              <a:rPr lang="en-US" sz="1800" dirty="0">
                <a:latin typeface="+mj-lt"/>
              </a:rPr>
              <a:t>&amp;</a:t>
            </a:r>
            <a:r>
              <a:rPr lang="en-US" sz="1800" dirty="0">
                <a:highlight>
                  <a:srgbClr val="FF0000"/>
                </a:highlight>
                <a:latin typeface="+mj-lt"/>
              </a:rPr>
              <a:t>names=2014</a:t>
            </a:r>
            <a:r>
              <a:rPr lang="en-US" sz="1800" dirty="0">
                <a:latin typeface="+mj-lt"/>
              </a:rPr>
              <a:t>&amp;</a:t>
            </a:r>
            <a:r>
              <a:rPr lang="en-US" sz="1800" dirty="0">
                <a:highlight>
                  <a:srgbClr val="C0C0C0"/>
                </a:highlight>
                <a:latin typeface="+mj-lt"/>
              </a:rPr>
              <a:t>email=ppt%40oneenergyllc.com</a:t>
            </a:r>
          </a:p>
          <a:p>
            <a:pPr marL="0" indent="0" algn="ctr">
              <a:buNone/>
            </a:pPr>
            <a:endParaRPr lang="en-US" sz="1800" dirty="0">
              <a:highlight>
                <a:srgbClr val="C0C0C0"/>
              </a:highlight>
              <a:latin typeface="+mj-lt"/>
            </a:endParaRPr>
          </a:p>
          <a:p>
            <a:r>
              <a:rPr lang="en-US" b="1" dirty="0">
                <a:latin typeface="+mj-lt"/>
              </a:rPr>
              <a:t>RESPONSE</a:t>
            </a:r>
          </a:p>
          <a:p>
            <a:pPr marL="0" indent="0" algn="ctr">
              <a:buNone/>
            </a:pPr>
            <a:r>
              <a:rPr lang="en-US" sz="1800" dirty="0">
                <a:latin typeface="+mj-lt"/>
              </a:rPr>
              <a:t>https://gds-hsds-wtk-files.nrelcloud.org/data/wind/1892313_41.10_-83.64_2014_83fe4a661571d7405bf12b50f52fa855.csv</a:t>
            </a:r>
          </a:p>
        </p:txBody>
      </p:sp>
      <p:sp>
        <p:nvSpPr>
          <p:cNvPr id="4" name="Slide Number Placeholder 3">
            <a:extLst>
              <a:ext uri="{FF2B5EF4-FFF2-40B4-BE49-F238E27FC236}">
                <a16:creationId xmlns:a16="http://schemas.microsoft.com/office/drawing/2014/main" id="{D5F04992-7C0B-BDA2-2692-2FC29919F8C6}"/>
              </a:ext>
            </a:extLst>
          </p:cNvPr>
          <p:cNvSpPr>
            <a:spLocks noGrp="1"/>
          </p:cNvSpPr>
          <p:nvPr>
            <p:ph type="sldNum" sz="quarter" idx="12"/>
          </p:nvPr>
        </p:nvSpPr>
        <p:spPr/>
        <p:txBody>
          <a:bodyPr/>
          <a:lstStyle/>
          <a:p>
            <a:fld id="{4EC93DFA-70F6-4220-86AB-AD3183C08C91}" type="slidenum">
              <a:rPr lang="en-US" smtClean="0"/>
              <a:t>11</a:t>
            </a:fld>
            <a:endParaRPr lang="en-US" dirty="0"/>
          </a:p>
        </p:txBody>
      </p:sp>
    </p:spTree>
    <p:extLst>
      <p:ext uri="{BB962C8B-B14F-4D97-AF65-F5344CB8AC3E}">
        <p14:creationId xmlns:p14="http://schemas.microsoft.com/office/powerpoint/2010/main" val="88061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5805-6239-B035-22D9-04004718E919}"/>
              </a:ext>
            </a:extLst>
          </p:cNvPr>
          <p:cNvSpPr>
            <a:spLocks noGrp="1"/>
          </p:cNvSpPr>
          <p:nvPr>
            <p:ph type="title"/>
          </p:nvPr>
        </p:nvSpPr>
        <p:spPr>
          <a:xfrm>
            <a:off x="1803862" y="365126"/>
            <a:ext cx="6711488" cy="802447"/>
          </a:xfrm>
        </p:spPr>
        <p:txBody>
          <a:bodyPr anchor="ctr">
            <a:normAutofit/>
          </a:bodyPr>
          <a:lstStyle/>
          <a:p>
            <a:r>
              <a:rPr lang="en-US" dirty="0"/>
              <a:t>OE APPLICABILITY</a:t>
            </a:r>
          </a:p>
        </p:txBody>
      </p:sp>
      <p:sp>
        <p:nvSpPr>
          <p:cNvPr id="3" name="Content Placeholder 2">
            <a:extLst>
              <a:ext uri="{FF2B5EF4-FFF2-40B4-BE49-F238E27FC236}">
                <a16:creationId xmlns:a16="http://schemas.microsoft.com/office/drawing/2014/main" id="{8962ECFA-105C-79BF-1861-C158274A9057}"/>
              </a:ext>
            </a:extLst>
          </p:cNvPr>
          <p:cNvSpPr>
            <a:spLocks noGrp="1"/>
          </p:cNvSpPr>
          <p:nvPr>
            <p:ph sz="half" idx="1"/>
          </p:nvPr>
        </p:nvSpPr>
        <p:spPr>
          <a:xfrm>
            <a:off x="628650" y="1825625"/>
            <a:ext cx="3886200" cy="4351338"/>
          </a:xfrm>
        </p:spPr>
        <p:txBody>
          <a:bodyPr>
            <a:normAutofit/>
          </a:bodyPr>
          <a:lstStyle/>
          <a:p>
            <a:r>
              <a:rPr lang="en-US" dirty="0">
                <a:latin typeface="+mj-lt"/>
              </a:rPr>
              <a:t>Database access</a:t>
            </a:r>
          </a:p>
          <a:p>
            <a:r>
              <a:rPr lang="en-US" dirty="0">
                <a:latin typeface="+mj-lt"/>
              </a:rPr>
              <a:t>Web browser enhancements</a:t>
            </a:r>
          </a:p>
          <a:p>
            <a:r>
              <a:rPr lang="en-US" dirty="0">
                <a:latin typeface="+mj-lt"/>
              </a:rPr>
              <a:t>Improved extraction tools</a:t>
            </a:r>
          </a:p>
        </p:txBody>
      </p:sp>
      <p:pic>
        <p:nvPicPr>
          <p:cNvPr id="6" name="Picture 5" descr="A picture containing sky, outdoor, grass, windmill&#10;&#10;Description automatically generated">
            <a:extLst>
              <a:ext uri="{FF2B5EF4-FFF2-40B4-BE49-F238E27FC236}">
                <a16:creationId xmlns:a16="http://schemas.microsoft.com/office/drawing/2014/main" id="{4DAC8748-5AB9-1324-B95A-E391E65A2188}"/>
              </a:ext>
            </a:extLst>
          </p:cNvPr>
          <p:cNvPicPr>
            <a:picLocks noChangeAspect="1"/>
          </p:cNvPicPr>
          <p:nvPr/>
        </p:nvPicPr>
        <p:blipFill rotWithShape="1">
          <a:blip r:embed="rId3">
            <a:extLst>
              <a:ext uri="{28A0092B-C50C-407E-A947-70E740481C1C}">
                <a14:useLocalDpi xmlns:a14="http://schemas.microsoft.com/office/drawing/2010/main" val="0"/>
              </a:ext>
            </a:extLst>
          </a:blip>
          <a:srcRect l="20833" r="32054" b="-2"/>
          <a:stretch/>
        </p:blipFill>
        <p:spPr>
          <a:xfrm>
            <a:off x="4629150" y="1825625"/>
            <a:ext cx="3886200" cy="4351338"/>
          </a:xfrm>
          <a:prstGeom prst="rect">
            <a:avLst/>
          </a:prstGeom>
          <a:noFill/>
          <a:ln w="12700">
            <a:solidFill>
              <a:schemeClr val="tx1"/>
            </a:solidFill>
          </a:ln>
        </p:spPr>
      </p:pic>
      <p:sp>
        <p:nvSpPr>
          <p:cNvPr id="4" name="Slide Number Placeholder 3">
            <a:extLst>
              <a:ext uri="{FF2B5EF4-FFF2-40B4-BE49-F238E27FC236}">
                <a16:creationId xmlns:a16="http://schemas.microsoft.com/office/drawing/2014/main" id="{96330293-830D-5ACD-E7F0-6355DF5F82ED}"/>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EC93DFA-70F6-4220-86AB-AD3183C08C91}" type="slidenum">
              <a:rPr lang="en-US" smtClean="0"/>
              <a:pPr>
                <a:spcAft>
                  <a:spcPts val="600"/>
                </a:spcAft>
              </a:pPr>
              <a:t>12</a:t>
            </a:fld>
            <a:endParaRPr lang="en-US"/>
          </a:p>
        </p:txBody>
      </p:sp>
    </p:spTree>
    <p:extLst>
      <p:ext uri="{BB962C8B-B14F-4D97-AF65-F5344CB8AC3E}">
        <p14:creationId xmlns:p14="http://schemas.microsoft.com/office/powerpoint/2010/main" val="199135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BD2EB1-291C-49EF-1AA2-6750D1E43C08}"/>
              </a:ext>
            </a:extLst>
          </p:cNvPr>
          <p:cNvSpPr>
            <a:spLocks noGrp="1"/>
          </p:cNvSpPr>
          <p:nvPr>
            <p:ph type="title"/>
          </p:nvPr>
        </p:nvSpPr>
        <p:spPr/>
        <p:txBody>
          <a:bodyPr/>
          <a:lstStyle/>
          <a:p>
            <a:r>
              <a:rPr lang="en-US" dirty="0"/>
              <a:t>THE END</a:t>
            </a:r>
          </a:p>
        </p:txBody>
      </p:sp>
      <p:sp>
        <p:nvSpPr>
          <p:cNvPr id="7" name="Content Placeholder 6">
            <a:extLst>
              <a:ext uri="{FF2B5EF4-FFF2-40B4-BE49-F238E27FC236}">
                <a16:creationId xmlns:a16="http://schemas.microsoft.com/office/drawing/2014/main" id="{C974EE93-C6A7-F785-20EA-67F19BC83E53}"/>
              </a:ext>
            </a:extLst>
          </p:cNvPr>
          <p:cNvSpPr>
            <a:spLocks noGrp="1"/>
          </p:cNvSpPr>
          <p:nvPr>
            <p:ph idx="1"/>
          </p:nvPr>
        </p:nvSpPr>
        <p:spPr/>
        <p:txBody>
          <a:bodyPr anchor="ctr"/>
          <a:lstStyle/>
          <a:p>
            <a:pPr marL="0" indent="0" algn="ctr">
              <a:buNone/>
            </a:pPr>
            <a:r>
              <a:rPr lang="en-US" b="1" dirty="0">
                <a:latin typeface="+mj-lt"/>
              </a:rPr>
              <a:t>QUESTIONS?</a:t>
            </a:r>
          </a:p>
        </p:txBody>
      </p:sp>
      <p:sp>
        <p:nvSpPr>
          <p:cNvPr id="5" name="Slide Number Placeholder 4">
            <a:extLst>
              <a:ext uri="{FF2B5EF4-FFF2-40B4-BE49-F238E27FC236}">
                <a16:creationId xmlns:a16="http://schemas.microsoft.com/office/drawing/2014/main" id="{A90FA26D-74EC-EE46-C20D-70E5FCAF33BD}"/>
              </a:ext>
            </a:extLst>
          </p:cNvPr>
          <p:cNvSpPr>
            <a:spLocks noGrp="1"/>
          </p:cNvSpPr>
          <p:nvPr>
            <p:ph type="sldNum" sz="quarter" idx="12"/>
          </p:nvPr>
        </p:nvSpPr>
        <p:spPr/>
        <p:txBody>
          <a:bodyPr/>
          <a:lstStyle/>
          <a:p>
            <a:fld id="{4EC93DFA-70F6-4220-86AB-AD3183C08C91}" type="slidenum">
              <a:rPr lang="en-US" smtClean="0"/>
              <a:t>13</a:t>
            </a:fld>
            <a:endParaRPr lang="en-US"/>
          </a:p>
        </p:txBody>
      </p:sp>
    </p:spTree>
    <p:extLst>
      <p:ext uri="{BB962C8B-B14F-4D97-AF65-F5344CB8AC3E}">
        <p14:creationId xmlns:p14="http://schemas.microsoft.com/office/powerpoint/2010/main" val="82716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lstStyle/>
          <a:p>
            <a:r>
              <a:rPr lang="en-US" dirty="0"/>
              <a:t>WHAT IS AN API?</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sp>
        <p:nvSpPr>
          <p:cNvPr id="6" name="Content Placeholder 5">
            <a:extLst>
              <a:ext uri="{FF2B5EF4-FFF2-40B4-BE49-F238E27FC236}">
                <a16:creationId xmlns:a16="http://schemas.microsoft.com/office/drawing/2014/main" id="{8F13B228-AEE2-9511-96E4-0903EB7366A3}"/>
              </a:ext>
            </a:extLst>
          </p:cNvPr>
          <p:cNvSpPr>
            <a:spLocks noGrp="1"/>
          </p:cNvSpPr>
          <p:nvPr>
            <p:ph idx="1"/>
          </p:nvPr>
        </p:nvSpPr>
        <p:spPr/>
        <p:txBody>
          <a:bodyPr/>
          <a:lstStyle/>
          <a:p>
            <a:r>
              <a:rPr lang="en-US" b="1" dirty="0">
                <a:latin typeface="+mj-lt"/>
              </a:rPr>
              <a:t>A</a:t>
            </a:r>
            <a:r>
              <a:rPr lang="en-US" dirty="0">
                <a:latin typeface="+mj-lt"/>
              </a:rPr>
              <a:t>pplication </a:t>
            </a:r>
            <a:r>
              <a:rPr lang="en-US" b="1" dirty="0">
                <a:latin typeface="+mj-lt"/>
              </a:rPr>
              <a:t>P</a:t>
            </a:r>
            <a:r>
              <a:rPr lang="en-US" dirty="0">
                <a:latin typeface="+mj-lt"/>
              </a:rPr>
              <a:t>rogramming </a:t>
            </a:r>
            <a:r>
              <a:rPr lang="en-US" b="1" dirty="0">
                <a:latin typeface="+mj-lt"/>
              </a:rPr>
              <a:t>I</a:t>
            </a:r>
            <a:r>
              <a:rPr lang="en-US" dirty="0">
                <a:latin typeface="+mj-lt"/>
              </a:rPr>
              <a:t>nterface</a:t>
            </a:r>
          </a:p>
          <a:p>
            <a:pPr lvl="1"/>
            <a:r>
              <a:rPr lang="en-US" dirty="0">
                <a:latin typeface="+mj-lt"/>
              </a:rPr>
              <a:t>APIs originated in the 1940’s, term not used until 1960’s and 70’s</a:t>
            </a:r>
          </a:p>
          <a:p>
            <a:pPr lvl="1"/>
            <a:r>
              <a:rPr lang="en-US" dirty="0">
                <a:latin typeface="+mj-lt"/>
              </a:rPr>
              <a:t>Software intermediary that allows two (or more) programs to talk to each other</a:t>
            </a:r>
          </a:p>
          <a:p>
            <a:pPr lvl="1"/>
            <a:r>
              <a:rPr lang="en-US" dirty="0">
                <a:latin typeface="+mj-lt"/>
              </a:rPr>
              <a:t>API specification vs. implementation</a:t>
            </a:r>
          </a:p>
          <a:p>
            <a:pPr lvl="1"/>
            <a:r>
              <a:rPr lang="en-US" dirty="0">
                <a:latin typeface="+mj-lt"/>
              </a:rPr>
              <a:t>Different from a user interface</a:t>
            </a:r>
          </a:p>
          <a:p>
            <a:pPr lvl="1"/>
            <a:r>
              <a:rPr lang="en-US" dirty="0">
                <a:latin typeface="+mj-lt"/>
              </a:rPr>
              <a:t>API calls</a:t>
            </a:r>
          </a:p>
        </p:txBody>
      </p:sp>
      <p:graphicFrame>
        <p:nvGraphicFramePr>
          <p:cNvPr id="3" name="Diagram 2">
            <a:extLst>
              <a:ext uri="{FF2B5EF4-FFF2-40B4-BE49-F238E27FC236}">
                <a16:creationId xmlns:a16="http://schemas.microsoft.com/office/drawing/2014/main" id="{562A84FC-3D80-DCF5-71AE-4EB31E4F14F8}"/>
              </a:ext>
            </a:extLst>
          </p:cNvPr>
          <p:cNvGraphicFramePr/>
          <p:nvPr>
            <p:extLst>
              <p:ext uri="{D42A27DB-BD31-4B8C-83A1-F6EECF244321}">
                <p14:modId xmlns:p14="http://schemas.microsoft.com/office/powerpoint/2010/main" val="1705530691"/>
              </p:ext>
            </p:extLst>
          </p:nvPr>
        </p:nvGraphicFramePr>
        <p:xfrm>
          <a:off x="176270" y="4088210"/>
          <a:ext cx="8791460" cy="2769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or: Curved 6">
            <a:extLst>
              <a:ext uri="{FF2B5EF4-FFF2-40B4-BE49-F238E27FC236}">
                <a16:creationId xmlns:a16="http://schemas.microsoft.com/office/drawing/2014/main" id="{314FF89A-827D-EA73-8185-284244EEF417}"/>
              </a:ext>
            </a:extLst>
          </p:cNvPr>
          <p:cNvCxnSpPr>
            <a:cxnSpLocks/>
            <a:endCxn id="18" idx="1"/>
          </p:cNvCxnSpPr>
          <p:nvPr/>
        </p:nvCxnSpPr>
        <p:spPr>
          <a:xfrm rot="16200000" flipV="1">
            <a:off x="6868097" y="4730826"/>
            <a:ext cx="883193" cy="121182"/>
          </a:xfrm>
          <a:prstGeom prst="curvedConnector4">
            <a:avLst>
              <a:gd name="adj1" fmla="val 38931"/>
              <a:gd name="adj2" fmla="val 434101"/>
            </a:avLst>
          </a:prstGeom>
          <a:ln>
            <a:solidFill>
              <a:srgbClr val="B5CBE7"/>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BAB67CF-6870-2EAD-F7F7-0D38700ACBCC}"/>
              </a:ext>
            </a:extLst>
          </p:cNvPr>
          <p:cNvSpPr/>
          <p:nvPr/>
        </p:nvSpPr>
        <p:spPr>
          <a:xfrm>
            <a:off x="7249102" y="4088210"/>
            <a:ext cx="1211852" cy="523220"/>
          </a:xfrm>
          <a:prstGeom prst="roundRect">
            <a:avLst/>
          </a:prstGeom>
          <a:solidFill>
            <a:srgbClr val="004A8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Request/ Response</a:t>
            </a:r>
            <a:endParaRPr lang="en-US" b="1" dirty="0"/>
          </a:p>
        </p:txBody>
      </p:sp>
    </p:spTree>
    <p:extLst>
      <p:ext uri="{BB962C8B-B14F-4D97-AF65-F5344CB8AC3E}">
        <p14:creationId xmlns:p14="http://schemas.microsoft.com/office/powerpoint/2010/main" val="213096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2BED-70D2-A3B4-349F-2199FFA7B2FE}"/>
              </a:ext>
            </a:extLst>
          </p:cNvPr>
          <p:cNvSpPr>
            <a:spLocks noGrp="1"/>
          </p:cNvSpPr>
          <p:nvPr>
            <p:ph type="title"/>
          </p:nvPr>
        </p:nvSpPr>
        <p:spPr/>
        <p:txBody>
          <a:bodyPr/>
          <a:lstStyle/>
          <a:p>
            <a:r>
              <a:rPr lang="en-US" dirty="0"/>
              <a:t>HOW APIS MAKE TASKS EASIER</a:t>
            </a:r>
          </a:p>
        </p:txBody>
      </p:sp>
      <p:sp>
        <p:nvSpPr>
          <p:cNvPr id="3" name="Content Placeholder 2">
            <a:extLst>
              <a:ext uri="{FF2B5EF4-FFF2-40B4-BE49-F238E27FC236}">
                <a16:creationId xmlns:a16="http://schemas.microsoft.com/office/drawing/2014/main" id="{2E29D886-B25B-BE6E-1E77-014D38928476}"/>
              </a:ext>
            </a:extLst>
          </p:cNvPr>
          <p:cNvSpPr>
            <a:spLocks noGrp="1"/>
          </p:cNvSpPr>
          <p:nvPr>
            <p:ph idx="1"/>
          </p:nvPr>
        </p:nvSpPr>
        <p:spPr/>
        <p:txBody>
          <a:bodyPr/>
          <a:lstStyle/>
          <a:p>
            <a:r>
              <a:rPr lang="en-US" dirty="0">
                <a:latin typeface="+mj-lt"/>
              </a:rPr>
              <a:t>Restaurant analogy</a:t>
            </a:r>
          </a:p>
          <a:p>
            <a:pPr lvl="1"/>
            <a:r>
              <a:rPr lang="en-US" dirty="0">
                <a:latin typeface="+mj-lt"/>
              </a:rPr>
              <a:t>Menu – Request</a:t>
            </a:r>
          </a:p>
          <a:p>
            <a:pPr lvl="1"/>
            <a:r>
              <a:rPr lang="en-US" dirty="0">
                <a:latin typeface="+mj-lt"/>
              </a:rPr>
              <a:t>Waiter – API</a:t>
            </a:r>
          </a:p>
          <a:p>
            <a:pPr lvl="1"/>
            <a:r>
              <a:rPr lang="en-US" dirty="0">
                <a:latin typeface="+mj-lt"/>
              </a:rPr>
              <a:t>Kitchen – System</a:t>
            </a:r>
          </a:p>
          <a:p>
            <a:pPr lvl="1"/>
            <a:endParaRPr lang="en-US" dirty="0">
              <a:latin typeface="+mj-lt"/>
            </a:endParaRPr>
          </a:p>
          <a:p>
            <a:r>
              <a:rPr lang="en-US" dirty="0">
                <a:latin typeface="+mj-lt"/>
              </a:rPr>
              <a:t>Applying to real world:</a:t>
            </a:r>
          </a:p>
          <a:p>
            <a:pPr lvl="1"/>
            <a:r>
              <a:rPr lang="en-US" dirty="0">
                <a:latin typeface="+mj-lt"/>
              </a:rPr>
              <a:t>Uber eats</a:t>
            </a:r>
          </a:p>
          <a:p>
            <a:pPr lvl="1"/>
            <a:endParaRPr lang="en-US" dirty="0">
              <a:latin typeface="+mj-lt"/>
            </a:endParaRPr>
          </a:p>
          <a:p>
            <a:r>
              <a:rPr lang="en-US" dirty="0">
                <a:latin typeface="+mj-lt"/>
              </a:rPr>
              <a:t>Hiding Information</a:t>
            </a:r>
          </a:p>
        </p:txBody>
      </p:sp>
      <p:sp>
        <p:nvSpPr>
          <p:cNvPr id="4" name="Slide Number Placeholder 3">
            <a:extLst>
              <a:ext uri="{FF2B5EF4-FFF2-40B4-BE49-F238E27FC236}">
                <a16:creationId xmlns:a16="http://schemas.microsoft.com/office/drawing/2014/main" id="{F42F06C3-404E-8193-2300-AC48D03D2A21}"/>
              </a:ext>
            </a:extLst>
          </p:cNvPr>
          <p:cNvSpPr>
            <a:spLocks noGrp="1"/>
          </p:cNvSpPr>
          <p:nvPr>
            <p:ph type="sldNum" sz="quarter" idx="12"/>
          </p:nvPr>
        </p:nvSpPr>
        <p:spPr/>
        <p:txBody>
          <a:bodyPr/>
          <a:lstStyle/>
          <a:p>
            <a:fld id="{4EC93DFA-70F6-4220-86AB-AD3183C08C91}" type="slidenum">
              <a:rPr lang="en-US" smtClean="0"/>
              <a:t>3</a:t>
            </a:fld>
            <a:endParaRPr lang="en-US" dirty="0"/>
          </a:p>
        </p:txBody>
      </p:sp>
      <p:pic>
        <p:nvPicPr>
          <p:cNvPr id="1026" name="Picture 2" descr="Premium Vector | Cartoon drawing of a waiter">
            <a:extLst>
              <a:ext uri="{FF2B5EF4-FFF2-40B4-BE49-F238E27FC236}">
                <a16:creationId xmlns:a16="http://schemas.microsoft.com/office/drawing/2014/main" id="{215630E2-833F-279F-3D8B-DC60630B2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68" y="2194097"/>
            <a:ext cx="3433782" cy="34337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6" name="Connector: Curved 5">
            <a:extLst>
              <a:ext uri="{FF2B5EF4-FFF2-40B4-BE49-F238E27FC236}">
                <a16:creationId xmlns:a16="http://schemas.microsoft.com/office/drawing/2014/main" id="{6E3F9181-584D-586D-8DB5-08852608AC48}"/>
              </a:ext>
            </a:extLst>
          </p:cNvPr>
          <p:cNvCxnSpPr>
            <a:cxnSpLocks/>
            <a:stCxn id="10" idx="0"/>
          </p:cNvCxnSpPr>
          <p:nvPr/>
        </p:nvCxnSpPr>
        <p:spPr>
          <a:xfrm rot="5400000" flipH="1" flipV="1">
            <a:off x="5577280" y="4137333"/>
            <a:ext cx="549084" cy="460853"/>
          </a:xfrm>
          <a:prstGeom prst="curvedConnector3">
            <a:avLst>
              <a:gd name="adj1" fmla="val 96147"/>
            </a:avLst>
          </a:prstGeom>
          <a:ln>
            <a:solidFill>
              <a:srgbClr val="B5CBE7"/>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424A73AD-5237-ACAB-A7F4-DDBA3FFD5F43}"/>
              </a:ext>
            </a:extLst>
          </p:cNvPr>
          <p:cNvSpPr/>
          <p:nvPr/>
        </p:nvSpPr>
        <p:spPr>
          <a:xfrm>
            <a:off x="5160542" y="4642301"/>
            <a:ext cx="921707" cy="561860"/>
          </a:xfrm>
          <a:prstGeom prst="round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API</a:t>
            </a:r>
          </a:p>
        </p:txBody>
      </p:sp>
      <p:sp>
        <p:nvSpPr>
          <p:cNvPr id="19" name="Rectangle: Top Corners Snipped 18">
            <a:extLst>
              <a:ext uri="{FF2B5EF4-FFF2-40B4-BE49-F238E27FC236}">
                <a16:creationId xmlns:a16="http://schemas.microsoft.com/office/drawing/2014/main" id="{922D9A96-49A9-1597-14A7-AAE587C52145}"/>
              </a:ext>
            </a:extLst>
          </p:cNvPr>
          <p:cNvSpPr/>
          <p:nvPr/>
        </p:nvSpPr>
        <p:spPr>
          <a:xfrm>
            <a:off x="7127913" y="3182497"/>
            <a:ext cx="1167787" cy="493005"/>
          </a:xfrm>
          <a:prstGeom prst="snip2SameRect">
            <a:avLst>
              <a:gd name="adj1" fmla="val 50000"/>
              <a:gd name="adj2" fmla="val 26816"/>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REQUEST/RESPONSE</a:t>
            </a:r>
            <a:endParaRPr lang="en-US" sz="1600" dirty="0"/>
          </a:p>
        </p:txBody>
      </p:sp>
      <p:sp>
        <p:nvSpPr>
          <p:cNvPr id="7" name="TextBox 6">
            <a:extLst>
              <a:ext uri="{FF2B5EF4-FFF2-40B4-BE49-F238E27FC236}">
                <a16:creationId xmlns:a16="http://schemas.microsoft.com/office/drawing/2014/main" id="{BAB166AA-0648-22ED-BA12-2447228415C4}"/>
              </a:ext>
            </a:extLst>
          </p:cNvPr>
          <p:cNvSpPr txBox="1"/>
          <p:nvPr/>
        </p:nvSpPr>
        <p:spPr>
          <a:xfrm>
            <a:off x="628650" y="6352144"/>
            <a:ext cx="3433782" cy="338554"/>
          </a:xfrm>
          <a:prstGeom prst="rect">
            <a:avLst/>
          </a:prstGeom>
          <a:noFill/>
        </p:spPr>
        <p:txBody>
          <a:bodyPr wrap="square">
            <a:spAutoFit/>
          </a:bodyPr>
          <a:lstStyle/>
          <a:p>
            <a:r>
              <a:rPr lang="en-US" sz="800" dirty="0">
                <a:latin typeface="+mj-lt"/>
              </a:rPr>
              <a:t>https://www.freepik.com/premium-vector/cartoon-drawing-waiter_20243831.htm</a:t>
            </a:r>
          </a:p>
        </p:txBody>
      </p:sp>
    </p:spTree>
    <p:extLst>
      <p:ext uri="{BB962C8B-B14F-4D97-AF65-F5344CB8AC3E}">
        <p14:creationId xmlns:p14="http://schemas.microsoft.com/office/powerpoint/2010/main" val="156252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56FA-3E1F-7C48-2E93-3967DF34C329}"/>
              </a:ext>
            </a:extLst>
          </p:cNvPr>
          <p:cNvSpPr>
            <a:spLocks noGrp="1"/>
          </p:cNvSpPr>
          <p:nvPr>
            <p:ph type="title"/>
          </p:nvPr>
        </p:nvSpPr>
        <p:spPr/>
        <p:txBody>
          <a:bodyPr/>
          <a:lstStyle/>
          <a:p>
            <a:r>
              <a:rPr lang="en-US" dirty="0"/>
              <a:t>USE CASES</a:t>
            </a:r>
          </a:p>
        </p:txBody>
      </p:sp>
      <p:sp>
        <p:nvSpPr>
          <p:cNvPr id="3" name="Content Placeholder 2">
            <a:extLst>
              <a:ext uri="{FF2B5EF4-FFF2-40B4-BE49-F238E27FC236}">
                <a16:creationId xmlns:a16="http://schemas.microsoft.com/office/drawing/2014/main" id="{61261184-AB2C-D2CE-1998-A84E40EC1B0C}"/>
              </a:ext>
            </a:extLst>
          </p:cNvPr>
          <p:cNvSpPr>
            <a:spLocks noGrp="1"/>
          </p:cNvSpPr>
          <p:nvPr>
            <p:ph idx="1"/>
          </p:nvPr>
        </p:nvSpPr>
        <p:spPr/>
        <p:txBody>
          <a:bodyPr/>
          <a:lstStyle/>
          <a:p>
            <a:r>
              <a:rPr lang="en-US" b="1" dirty="0">
                <a:latin typeface="+mj-lt"/>
              </a:rPr>
              <a:t>Libraries and Frameworks</a:t>
            </a:r>
          </a:p>
          <a:p>
            <a:pPr lvl="1"/>
            <a:r>
              <a:rPr lang="en-US" dirty="0">
                <a:latin typeface="+mj-lt"/>
              </a:rPr>
              <a:t>Use APIs to communicate with software</a:t>
            </a:r>
          </a:p>
          <a:p>
            <a:r>
              <a:rPr lang="en-US" b="1" dirty="0">
                <a:latin typeface="+mj-lt"/>
              </a:rPr>
              <a:t>Operating Systems</a:t>
            </a:r>
          </a:p>
          <a:p>
            <a:pPr lvl="1"/>
            <a:endParaRPr lang="en-US" dirty="0">
              <a:latin typeface="+mj-lt"/>
            </a:endParaRPr>
          </a:p>
          <a:p>
            <a:r>
              <a:rPr lang="en-US" b="1" dirty="0">
                <a:latin typeface="+mj-lt"/>
              </a:rPr>
              <a:t>Remote APIs</a:t>
            </a:r>
          </a:p>
          <a:p>
            <a:pPr lvl="1"/>
            <a:endParaRPr lang="en-US" dirty="0">
              <a:latin typeface="+mj-lt"/>
            </a:endParaRPr>
          </a:p>
          <a:p>
            <a:r>
              <a:rPr lang="en-US" b="1" dirty="0">
                <a:latin typeface="+mj-lt"/>
              </a:rPr>
              <a:t>Web APIs</a:t>
            </a:r>
          </a:p>
          <a:p>
            <a:pPr lvl="1"/>
            <a:r>
              <a:rPr lang="en-US" dirty="0">
                <a:latin typeface="+mj-lt"/>
              </a:rPr>
              <a:t>The subject when APIs are being referred to</a:t>
            </a:r>
          </a:p>
        </p:txBody>
      </p:sp>
      <p:sp>
        <p:nvSpPr>
          <p:cNvPr id="4" name="Slide Number Placeholder 3">
            <a:extLst>
              <a:ext uri="{FF2B5EF4-FFF2-40B4-BE49-F238E27FC236}">
                <a16:creationId xmlns:a16="http://schemas.microsoft.com/office/drawing/2014/main" id="{2B9FA963-2BF4-F750-3A27-1AA1269DFE80}"/>
              </a:ext>
            </a:extLst>
          </p:cNvPr>
          <p:cNvSpPr>
            <a:spLocks noGrp="1"/>
          </p:cNvSpPr>
          <p:nvPr>
            <p:ph type="sldNum" sz="quarter" idx="12"/>
          </p:nvPr>
        </p:nvSpPr>
        <p:spPr/>
        <p:txBody>
          <a:bodyPr/>
          <a:lstStyle/>
          <a:p>
            <a:fld id="{4EC93DFA-70F6-4220-86AB-AD3183C08C91}" type="slidenum">
              <a:rPr lang="en-US" smtClean="0"/>
              <a:t>4</a:t>
            </a:fld>
            <a:endParaRPr lang="en-US" dirty="0"/>
          </a:p>
        </p:txBody>
      </p:sp>
    </p:spTree>
    <p:extLst>
      <p:ext uri="{BB962C8B-B14F-4D97-AF65-F5344CB8AC3E}">
        <p14:creationId xmlns:p14="http://schemas.microsoft.com/office/powerpoint/2010/main" val="362752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41A1-5941-C3EF-31EB-2B0B37B80CDA}"/>
              </a:ext>
            </a:extLst>
          </p:cNvPr>
          <p:cNvSpPr>
            <a:spLocks noGrp="1"/>
          </p:cNvSpPr>
          <p:nvPr>
            <p:ph type="title"/>
          </p:nvPr>
        </p:nvSpPr>
        <p:spPr>
          <a:xfrm>
            <a:off x="1803862" y="365126"/>
            <a:ext cx="6711488" cy="802447"/>
          </a:xfrm>
        </p:spPr>
        <p:txBody>
          <a:bodyPr anchor="ctr">
            <a:normAutofit/>
          </a:bodyPr>
          <a:lstStyle/>
          <a:p>
            <a:r>
              <a:rPr lang="en-US" dirty="0"/>
              <a:t>WEB APIs	</a:t>
            </a:r>
          </a:p>
        </p:txBody>
      </p:sp>
      <p:sp>
        <p:nvSpPr>
          <p:cNvPr id="3" name="Content Placeholder 2">
            <a:extLst>
              <a:ext uri="{FF2B5EF4-FFF2-40B4-BE49-F238E27FC236}">
                <a16:creationId xmlns:a16="http://schemas.microsoft.com/office/drawing/2014/main" id="{305D32EA-6F20-EF86-BD81-2D438734CE43}"/>
              </a:ext>
            </a:extLst>
          </p:cNvPr>
          <p:cNvSpPr>
            <a:spLocks noGrp="1"/>
          </p:cNvSpPr>
          <p:nvPr>
            <p:ph sz="half" idx="1"/>
          </p:nvPr>
        </p:nvSpPr>
        <p:spPr>
          <a:xfrm>
            <a:off x="628650" y="1825625"/>
            <a:ext cx="3886200" cy="4351338"/>
          </a:xfrm>
        </p:spPr>
        <p:txBody>
          <a:bodyPr>
            <a:normAutofit lnSpcReduction="10000"/>
          </a:bodyPr>
          <a:lstStyle/>
          <a:p>
            <a:r>
              <a:rPr lang="en-US" dirty="0">
                <a:latin typeface="+mj-lt"/>
              </a:rPr>
              <a:t>Web APIs can be either client or server side</a:t>
            </a:r>
          </a:p>
          <a:p>
            <a:r>
              <a:rPr lang="en-US" b="1" dirty="0">
                <a:latin typeface="+mj-lt"/>
              </a:rPr>
              <a:t>Client-Side</a:t>
            </a:r>
          </a:p>
          <a:p>
            <a:pPr lvl="2"/>
            <a:r>
              <a:rPr lang="en-US" dirty="0">
                <a:latin typeface="+mj-lt"/>
              </a:rPr>
              <a:t>Commonly in the form of native plug-in browser extensions</a:t>
            </a:r>
          </a:p>
          <a:p>
            <a:r>
              <a:rPr lang="en-US" b="1" dirty="0">
                <a:latin typeface="+mj-lt"/>
              </a:rPr>
              <a:t>Server-Side</a:t>
            </a:r>
          </a:p>
          <a:p>
            <a:pPr lvl="2"/>
            <a:r>
              <a:rPr lang="en-US" dirty="0">
                <a:latin typeface="+mj-lt"/>
              </a:rPr>
              <a:t>Consists of one or more publicly exposed endpoints and a defined request-response message system</a:t>
            </a:r>
          </a:p>
        </p:txBody>
      </p:sp>
      <p:pic>
        <p:nvPicPr>
          <p:cNvPr id="7" name="Picture 6">
            <a:extLst>
              <a:ext uri="{FF2B5EF4-FFF2-40B4-BE49-F238E27FC236}">
                <a16:creationId xmlns:a16="http://schemas.microsoft.com/office/drawing/2014/main" id="{A4DAEBB4-52AE-048C-6E2D-E918D489AC82}"/>
              </a:ext>
            </a:extLst>
          </p:cNvPr>
          <p:cNvPicPr>
            <a:picLocks noChangeAspect="1"/>
          </p:cNvPicPr>
          <p:nvPr/>
        </p:nvPicPr>
        <p:blipFill>
          <a:blip r:embed="rId3"/>
          <a:stretch>
            <a:fillRect/>
          </a:stretch>
        </p:blipFill>
        <p:spPr>
          <a:xfrm>
            <a:off x="4629150" y="2908300"/>
            <a:ext cx="3886200" cy="2185987"/>
          </a:xfrm>
          <a:prstGeom prst="rect">
            <a:avLst/>
          </a:prstGeom>
          <a:noFill/>
          <a:ln w="12700">
            <a:solidFill>
              <a:schemeClr val="tx1"/>
            </a:solidFill>
          </a:ln>
        </p:spPr>
      </p:pic>
      <p:sp>
        <p:nvSpPr>
          <p:cNvPr id="4" name="Slide Number Placeholder 3">
            <a:extLst>
              <a:ext uri="{FF2B5EF4-FFF2-40B4-BE49-F238E27FC236}">
                <a16:creationId xmlns:a16="http://schemas.microsoft.com/office/drawing/2014/main" id="{CA2697DF-90D7-CFFE-C8DB-273A7ED65187}"/>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EC93DFA-70F6-4220-86AB-AD3183C08C91}" type="slidenum">
              <a:rPr lang="en-US" smtClean="0"/>
              <a:pPr>
                <a:spcAft>
                  <a:spcPts val="600"/>
                </a:spcAft>
              </a:pPr>
              <a:t>5</a:t>
            </a:fld>
            <a:endParaRPr lang="en-US"/>
          </a:p>
        </p:txBody>
      </p:sp>
    </p:spTree>
    <p:extLst>
      <p:ext uri="{BB962C8B-B14F-4D97-AF65-F5344CB8AC3E}">
        <p14:creationId xmlns:p14="http://schemas.microsoft.com/office/powerpoint/2010/main" val="4619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9942-55FA-B1BB-6E66-62CE584B2254}"/>
              </a:ext>
            </a:extLst>
          </p:cNvPr>
          <p:cNvSpPr>
            <a:spLocks noGrp="1"/>
          </p:cNvSpPr>
          <p:nvPr>
            <p:ph type="title"/>
          </p:nvPr>
        </p:nvSpPr>
        <p:spPr/>
        <p:txBody>
          <a:bodyPr/>
          <a:lstStyle/>
          <a:p>
            <a:r>
              <a:rPr lang="en-US" dirty="0"/>
              <a:t>Examples of apis</a:t>
            </a:r>
          </a:p>
        </p:txBody>
      </p:sp>
      <p:sp>
        <p:nvSpPr>
          <p:cNvPr id="3" name="Content Placeholder 2">
            <a:extLst>
              <a:ext uri="{FF2B5EF4-FFF2-40B4-BE49-F238E27FC236}">
                <a16:creationId xmlns:a16="http://schemas.microsoft.com/office/drawing/2014/main" id="{7E116B7E-3DFC-32E8-4698-0127EEF9227D}"/>
              </a:ext>
            </a:extLst>
          </p:cNvPr>
          <p:cNvSpPr>
            <a:spLocks noGrp="1"/>
          </p:cNvSpPr>
          <p:nvPr>
            <p:ph idx="1"/>
          </p:nvPr>
        </p:nvSpPr>
        <p:spPr/>
        <p:txBody>
          <a:bodyPr/>
          <a:lstStyle/>
          <a:p>
            <a:r>
              <a:rPr lang="en-US" dirty="0">
                <a:latin typeface="+mj-lt"/>
              </a:rPr>
              <a:t>Flight searches</a:t>
            </a:r>
          </a:p>
          <a:p>
            <a:r>
              <a:rPr lang="en-US" dirty="0">
                <a:latin typeface="+mj-lt"/>
              </a:rPr>
              <a:t>Twitter API</a:t>
            </a:r>
          </a:p>
          <a:p>
            <a:r>
              <a:rPr lang="en-US" dirty="0">
                <a:latin typeface="+mj-lt"/>
              </a:rPr>
              <a:t>Google API</a:t>
            </a:r>
          </a:p>
          <a:p>
            <a:r>
              <a:rPr lang="en-US" dirty="0">
                <a:latin typeface="+mj-lt"/>
              </a:rPr>
              <a:t>YouTube API</a:t>
            </a:r>
          </a:p>
          <a:p>
            <a:r>
              <a:rPr lang="en-US" dirty="0">
                <a:latin typeface="+mj-lt"/>
              </a:rPr>
              <a:t>And MORE!!!</a:t>
            </a:r>
          </a:p>
        </p:txBody>
      </p:sp>
      <p:sp>
        <p:nvSpPr>
          <p:cNvPr id="4" name="Slide Number Placeholder 3">
            <a:extLst>
              <a:ext uri="{FF2B5EF4-FFF2-40B4-BE49-F238E27FC236}">
                <a16:creationId xmlns:a16="http://schemas.microsoft.com/office/drawing/2014/main" id="{E4F078DD-4415-A475-BE51-3A1E1BDBE3A2}"/>
              </a:ext>
            </a:extLst>
          </p:cNvPr>
          <p:cNvSpPr>
            <a:spLocks noGrp="1"/>
          </p:cNvSpPr>
          <p:nvPr>
            <p:ph type="sldNum" sz="quarter" idx="12"/>
          </p:nvPr>
        </p:nvSpPr>
        <p:spPr/>
        <p:txBody>
          <a:bodyPr/>
          <a:lstStyle/>
          <a:p>
            <a:fld id="{4EC93DFA-70F6-4220-86AB-AD3183C08C91}" type="slidenum">
              <a:rPr lang="en-US" smtClean="0"/>
              <a:t>6</a:t>
            </a:fld>
            <a:endParaRPr lang="en-US" dirty="0"/>
          </a:p>
        </p:txBody>
      </p:sp>
    </p:spTree>
    <p:extLst>
      <p:ext uri="{BB962C8B-B14F-4D97-AF65-F5344CB8AC3E}">
        <p14:creationId xmlns:p14="http://schemas.microsoft.com/office/powerpoint/2010/main" val="44175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55B6-73F8-12E6-9E09-4D5F347E5F06}"/>
              </a:ext>
            </a:extLst>
          </p:cNvPr>
          <p:cNvSpPr>
            <a:spLocks noGrp="1"/>
          </p:cNvSpPr>
          <p:nvPr>
            <p:ph type="title"/>
          </p:nvPr>
        </p:nvSpPr>
        <p:spPr>
          <a:xfrm>
            <a:off x="1803862" y="365126"/>
            <a:ext cx="6711488" cy="802447"/>
          </a:xfrm>
        </p:spPr>
        <p:txBody>
          <a:bodyPr anchor="ctr">
            <a:normAutofit/>
          </a:bodyPr>
          <a:lstStyle/>
          <a:p>
            <a:r>
              <a:rPr lang="en-US" dirty="0"/>
              <a:t>Web APIs Cont.</a:t>
            </a:r>
          </a:p>
        </p:txBody>
      </p:sp>
      <p:sp>
        <p:nvSpPr>
          <p:cNvPr id="6" name="Content Placeholder 5">
            <a:extLst>
              <a:ext uri="{FF2B5EF4-FFF2-40B4-BE49-F238E27FC236}">
                <a16:creationId xmlns:a16="http://schemas.microsoft.com/office/drawing/2014/main" id="{42185D04-8B37-6B28-082D-38FE59750F8E}"/>
              </a:ext>
            </a:extLst>
          </p:cNvPr>
          <p:cNvSpPr>
            <a:spLocks noGrp="1"/>
          </p:cNvSpPr>
          <p:nvPr>
            <p:ph sz="half" idx="1"/>
          </p:nvPr>
        </p:nvSpPr>
        <p:spPr>
          <a:xfrm>
            <a:off x="628650" y="1825625"/>
            <a:ext cx="3886200" cy="4351338"/>
          </a:xfrm>
        </p:spPr>
        <p:txBody>
          <a:bodyPr>
            <a:normAutofit/>
          </a:bodyPr>
          <a:lstStyle/>
          <a:p>
            <a:r>
              <a:rPr lang="en-US" b="1" dirty="0">
                <a:latin typeface="+mj-lt"/>
              </a:rPr>
              <a:t>Additional Information</a:t>
            </a:r>
          </a:p>
          <a:p>
            <a:pPr lvl="1"/>
            <a:r>
              <a:rPr lang="en-US" sz="2400" dirty="0">
                <a:latin typeface="+mj-lt"/>
              </a:rPr>
              <a:t>Resources</a:t>
            </a:r>
          </a:p>
          <a:p>
            <a:pPr lvl="1"/>
            <a:r>
              <a:rPr lang="en-US" sz="2400" dirty="0">
                <a:latin typeface="+mj-lt"/>
              </a:rPr>
              <a:t>Documentation</a:t>
            </a:r>
          </a:p>
          <a:p>
            <a:pPr lvl="1"/>
            <a:r>
              <a:rPr lang="en-US" sz="2400" dirty="0">
                <a:latin typeface="+mj-lt"/>
              </a:rPr>
              <a:t>Growth and Impact</a:t>
            </a:r>
          </a:p>
          <a:p>
            <a:pPr lvl="1"/>
            <a:r>
              <a:rPr lang="en-US" sz="2400" dirty="0">
                <a:latin typeface="+mj-lt"/>
              </a:rPr>
              <a:t>Business</a:t>
            </a:r>
          </a:p>
        </p:txBody>
      </p:sp>
      <p:pic>
        <p:nvPicPr>
          <p:cNvPr id="4" name="Picture 3" descr="Graphical user interface, text, application, email&#10;&#10;Description automatically generated">
            <a:extLst>
              <a:ext uri="{FF2B5EF4-FFF2-40B4-BE49-F238E27FC236}">
                <a16:creationId xmlns:a16="http://schemas.microsoft.com/office/drawing/2014/main" id="{5A69A2B3-DE17-1EC7-A879-CDEEB8B10D1A}"/>
              </a:ext>
            </a:extLst>
          </p:cNvPr>
          <p:cNvPicPr>
            <a:picLocks noChangeAspect="1"/>
          </p:cNvPicPr>
          <p:nvPr/>
        </p:nvPicPr>
        <p:blipFill>
          <a:blip r:embed="rId3"/>
          <a:stretch>
            <a:fillRect/>
          </a:stretch>
        </p:blipFill>
        <p:spPr>
          <a:xfrm>
            <a:off x="4629150" y="3054033"/>
            <a:ext cx="3886200" cy="1894522"/>
          </a:xfrm>
          <a:prstGeom prst="rect">
            <a:avLst/>
          </a:prstGeom>
          <a:noFill/>
          <a:ln w="12700">
            <a:solidFill>
              <a:schemeClr val="tx1"/>
            </a:solidFill>
          </a:ln>
        </p:spPr>
      </p:pic>
      <p:sp>
        <p:nvSpPr>
          <p:cNvPr id="5" name="Slide Number Placeholder 4">
            <a:extLst>
              <a:ext uri="{FF2B5EF4-FFF2-40B4-BE49-F238E27FC236}">
                <a16:creationId xmlns:a16="http://schemas.microsoft.com/office/drawing/2014/main" id="{0E59895B-9B0F-F591-1AF1-6460B3FBF91C}"/>
              </a:ext>
            </a:extLst>
          </p:cNvPr>
          <p:cNvSpPr>
            <a:spLocks noGrp="1"/>
          </p:cNvSpPr>
          <p:nvPr>
            <p:ph type="sldNum" sz="quarter" idx="12"/>
          </p:nvPr>
        </p:nvSpPr>
        <p:spPr>
          <a:xfrm>
            <a:off x="6457950" y="6356351"/>
            <a:ext cx="2057400" cy="365125"/>
          </a:xfrm>
        </p:spPr>
        <p:txBody>
          <a:bodyPr anchor="ctr">
            <a:normAutofit/>
          </a:bodyPr>
          <a:lstStyle/>
          <a:p>
            <a:pPr>
              <a:spcAft>
                <a:spcPts val="600"/>
              </a:spcAft>
            </a:pPr>
            <a:fld id="{4EC93DFA-70F6-4220-86AB-AD3183C08C91}" type="slidenum">
              <a:rPr lang="en-US" smtClean="0"/>
              <a:pPr>
                <a:spcAft>
                  <a:spcPts val="600"/>
                </a:spcAft>
              </a:pPr>
              <a:t>7</a:t>
            </a:fld>
            <a:endParaRPr lang="en-US"/>
          </a:p>
        </p:txBody>
      </p:sp>
    </p:spTree>
    <p:extLst>
      <p:ext uri="{BB962C8B-B14F-4D97-AF65-F5344CB8AC3E}">
        <p14:creationId xmlns:p14="http://schemas.microsoft.com/office/powerpoint/2010/main" val="277868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3E5D-37E2-5B46-CA1D-FEBD458BA55E}"/>
              </a:ext>
            </a:extLst>
          </p:cNvPr>
          <p:cNvSpPr>
            <a:spLocks noGrp="1"/>
          </p:cNvSpPr>
          <p:nvPr>
            <p:ph type="title"/>
          </p:nvPr>
        </p:nvSpPr>
        <p:spPr/>
        <p:txBody>
          <a:bodyPr/>
          <a:lstStyle/>
          <a:p>
            <a:r>
              <a:rPr lang="en-US" dirty="0"/>
              <a:t>API Walk Through</a:t>
            </a:r>
          </a:p>
        </p:txBody>
      </p:sp>
      <p:sp>
        <p:nvSpPr>
          <p:cNvPr id="4" name="Slide Number Placeholder 3">
            <a:extLst>
              <a:ext uri="{FF2B5EF4-FFF2-40B4-BE49-F238E27FC236}">
                <a16:creationId xmlns:a16="http://schemas.microsoft.com/office/drawing/2014/main" id="{B79DC873-7E8A-9B88-E27F-A3651B0D7B1E}"/>
              </a:ext>
            </a:extLst>
          </p:cNvPr>
          <p:cNvSpPr>
            <a:spLocks noGrp="1"/>
          </p:cNvSpPr>
          <p:nvPr>
            <p:ph type="sldNum" sz="quarter" idx="12"/>
          </p:nvPr>
        </p:nvSpPr>
        <p:spPr/>
        <p:txBody>
          <a:bodyPr/>
          <a:lstStyle/>
          <a:p>
            <a:fld id="{4EC93DFA-70F6-4220-86AB-AD3183C08C91}" type="slidenum">
              <a:rPr lang="en-US" smtClean="0"/>
              <a:t>8</a:t>
            </a:fld>
            <a:endParaRPr lang="en-US" dirty="0"/>
          </a:p>
        </p:txBody>
      </p:sp>
      <p:pic>
        <p:nvPicPr>
          <p:cNvPr id="6" name="Picture 5">
            <a:extLst>
              <a:ext uri="{FF2B5EF4-FFF2-40B4-BE49-F238E27FC236}">
                <a16:creationId xmlns:a16="http://schemas.microsoft.com/office/drawing/2014/main" id="{FBA312FC-7993-84CD-1F44-03E0656C2BFA}"/>
              </a:ext>
            </a:extLst>
          </p:cNvPr>
          <p:cNvPicPr>
            <a:picLocks noChangeAspect="1"/>
          </p:cNvPicPr>
          <p:nvPr/>
        </p:nvPicPr>
        <p:blipFill>
          <a:blip r:embed="rId3"/>
          <a:stretch>
            <a:fillRect/>
          </a:stretch>
        </p:blipFill>
        <p:spPr>
          <a:xfrm>
            <a:off x="468217" y="2911451"/>
            <a:ext cx="8207566" cy="2930738"/>
          </a:xfrm>
          <a:prstGeom prst="rect">
            <a:avLst/>
          </a:prstGeom>
          <a:ln w="12700">
            <a:solidFill>
              <a:schemeClr val="tx1"/>
            </a:solidFill>
          </a:ln>
        </p:spPr>
      </p:pic>
      <p:sp>
        <p:nvSpPr>
          <p:cNvPr id="8" name="Content Placeholder 2">
            <a:extLst>
              <a:ext uri="{FF2B5EF4-FFF2-40B4-BE49-F238E27FC236}">
                <a16:creationId xmlns:a16="http://schemas.microsoft.com/office/drawing/2014/main" id="{3FC2FEF1-9E41-20E2-C7FE-6B68E7562694}"/>
              </a:ext>
            </a:extLst>
          </p:cNvPr>
          <p:cNvSpPr>
            <a:spLocks noGrp="1"/>
          </p:cNvSpPr>
          <p:nvPr>
            <p:ph idx="1"/>
          </p:nvPr>
        </p:nvSpPr>
        <p:spPr>
          <a:xfrm>
            <a:off x="628650" y="1825625"/>
            <a:ext cx="7886700" cy="802447"/>
          </a:xfrm>
        </p:spPr>
        <p:txBody>
          <a:bodyPr/>
          <a:lstStyle/>
          <a:p>
            <a:r>
              <a:rPr lang="en-US" dirty="0">
                <a:latin typeface="+mj-lt"/>
              </a:rPr>
              <a:t>Let’s step through the nitty gritty:</a:t>
            </a:r>
          </a:p>
        </p:txBody>
      </p:sp>
    </p:spTree>
    <p:extLst>
      <p:ext uri="{BB962C8B-B14F-4D97-AF65-F5344CB8AC3E}">
        <p14:creationId xmlns:p14="http://schemas.microsoft.com/office/powerpoint/2010/main" val="281255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E4D1-2084-272C-D756-D7AAF3ABC9E4}"/>
              </a:ext>
            </a:extLst>
          </p:cNvPr>
          <p:cNvSpPr>
            <a:spLocks noGrp="1"/>
          </p:cNvSpPr>
          <p:nvPr>
            <p:ph type="title"/>
          </p:nvPr>
        </p:nvSpPr>
        <p:spPr/>
        <p:txBody>
          <a:bodyPr/>
          <a:lstStyle/>
          <a:p>
            <a:r>
              <a:rPr lang="en-US" dirty="0"/>
              <a:t>API WALK THROUGH</a:t>
            </a:r>
          </a:p>
        </p:txBody>
      </p:sp>
      <p:pic>
        <p:nvPicPr>
          <p:cNvPr id="6" name="Content Placeholder 5">
            <a:extLst>
              <a:ext uri="{FF2B5EF4-FFF2-40B4-BE49-F238E27FC236}">
                <a16:creationId xmlns:a16="http://schemas.microsoft.com/office/drawing/2014/main" id="{C2DD03FD-75B0-22B4-F371-EC7000ADBBAC}"/>
              </a:ext>
            </a:extLst>
          </p:cNvPr>
          <p:cNvPicPr>
            <a:picLocks noGrp="1" noChangeAspect="1"/>
          </p:cNvPicPr>
          <p:nvPr>
            <p:ph idx="1"/>
          </p:nvPr>
        </p:nvPicPr>
        <p:blipFill rotWithShape="1">
          <a:blip r:embed="rId2"/>
          <a:srcRect t="1340" r="1078" b="77944"/>
          <a:stretch/>
        </p:blipFill>
        <p:spPr>
          <a:xfrm>
            <a:off x="631134" y="1883884"/>
            <a:ext cx="7796770" cy="901434"/>
          </a:xfrm>
          <a:ln w="12700">
            <a:solidFill>
              <a:schemeClr val="tx1"/>
            </a:solidFill>
          </a:ln>
        </p:spPr>
      </p:pic>
      <p:sp>
        <p:nvSpPr>
          <p:cNvPr id="4" name="Slide Number Placeholder 3">
            <a:extLst>
              <a:ext uri="{FF2B5EF4-FFF2-40B4-BE49-F238E27FC236}">
                <a16:creationId xmlns:a16="http://schemas.microsoft.com/office/drawing/2014/main" id="{1A87C8BD-05CD-B99A-BDC7-AAACBEA0842C}"/>
              </a:ext>
            </a:extLst>
          </p:cNvPr>
          <p:cNvSpPr>
            <a:spLocks noGrp="1"/>
          </p:cNvSpPr>
          <p:nvPr>
            <p:ph type="sldNum" sz="quarter" idx="12"/>
          </p:nvPr>
        </p:nvSpPr>
        <p:spPr/>
        <p:txBody>
          <a:bodyPr/>
          <a:lstStyle/>
          <a:p>
            <a:fld id="{4EC93DFA-70F6-4220-86AB-AD3183C08C91}" type="slidenum">
              <a:rPr lang="en-US" smtClean="0"/>
              <a:t>9</a:t>
            </a:fld>
            <a:endParaRPr lang="en-US" dirty="0"/>
          </a:p>
        </p:txBody>
      </p:sp>
      <p:pic>
        <p:nvPicPr>
          <p:cNvPr id="8" name="Picture 7">
            <a:extLst>
              <a:ext uri="{FF2B5EF4-FFF2-40B4-BE49-F238E27FC236}">
                <a16:creationId xmlns:a16="http://schemas.microsoft.com/office/drawing/2014/main" id="{FE0005A2-96C2-6F16-1BCE-62D26BD75351}"/>
              </a:ext>
            </a:extLst>
          </p:cNvPr>
          <p:cNvPicPr>
            <a:picLocks noChangeAspect="1"/>
          </p:cNvPicPr>
          <p:nvPr/>
        </p:nvPicPr>
        <p:blipFill rotWithShape="1">
          <a:blip r:embed="rId3"/>
          <a:srcRect r="545" b="24280"/>
          <a:stretch/>
        </p:blipFill>
        <p:spPr>
          <a:xfrm>
            <a:off x="628650" y="3150442"/>
            <a:ext cx="7799254" cy="3205909"/>
          </a:xfrm>
          <a:prstGeom prst="rect">
            <a:avLst/>
          </a:prstGeom>
          <a:ln w="12700">
            <a:solidFill>
              <a:schemeClr val="tx1"/>
            </a:solidFill>
          </a:ln>
        </p:spPr>
      </p:pic>
    </p:spTree>
    <p:extLst>
      <p:ext uri="{BB962C8B-B14F-4D97-AF65-F5344CB8AC3E}">
        <p14:creationId xmlns:p14="http://schemas.microsoft.com/office/powerpoint/2010/main" val="1716707230"/>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E MASTER Presentation Layout - Standard Page_20190429" id="{9A4FFCF9-717A-4A76-8E13-CBA647C257D6}" vid="{7FEEE67B-B7F2-4F58-85B4-5BE786037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Standard Page_20190429</Template>
  <TotalTime>3154</TotalTime>
  <Words>1734</Words>
  <Application>Microsoft Office PowerPoint</Application>
  <PresentationFormat>On-screen Show (4:3)</PresentationFormat>
  <Paragraphs>140</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Palatino Linotype</vt:lpstr>
      <vt:lpstr>One Energy Presentations</vt:lpstr>
      <vt:lpstr>PowerPoint Presentation</vt:lpstr>
      <vt:lpstr>WHAT IS AN API?</vt:lpstr>
      <vt:lpstr>HOW APIS MAKE TASKS EASIER</vt:lpstr>
      <vt:lpstr>USE CASES</vt:lpstr>
      <vt:lpstr>WEB APIs </vt:lpstr>
      <vt:lpstr>Examples of apis</vt:lpstr>
      <vt:lpstr>Web APIs Cont.</vt:lpstr>
      <vt:lpstr>API Walk Through</vt:lpstr>
      <vt:lpstr>API WALK THROUGH</vt:lpstr>
      <vt:lpstr>API WALK THROUGH</vt:lpstr>
      <vt:lpstr>What is sent to nrel?</vt:lpstr>
      <vt:lpstr>OE APPLICABILITY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dc:creator>
  <cp:lastModifiedBy>Bower Sarra</cp:lastModifiedBy>
  <cp:revision>307</cp:revision>
  <dcterms:created xsi:type="dcterms:W3CDTF">2022-03-28T17:16:16Z</dcterms:created>
  <dcterms:modified xsi:type="dcterms:W3CDTF">2022-11-08T19:23:21Z</dcterms:modified>
</cp:coreProperties>
</file>