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3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7" r:id="rId22"/>
    <p:sldId id="278" r:id="rId23"/>
    <p:sldId id="280" r:id="rId24"/>
    <p:sldId id="25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1411" autoAdjust="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1/4/2022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3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8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1354976"/>
            <a:ext cx="9144000" cy="5503024"/>
            <a:chOff x="687278" y="1354975"/>
            <a:chExt cx="9144000" cy="550302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5" t="20859" r="73275" b="953"/>
            <a:stretch/>
          </p:blipFill>
          <p:spPr>
            <a:xfrm>
              <a:off x="687278" y="1354975"/>
              <a:ext cx="1844366" cy="55030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 r="3411"/>
            <a:stretch/>
          </p:blipFill>
          <p:spPr>
            <a:xfrm>
              <a:off x="2474284" y="5037513"/>
              <a:ext cx="7356994" cy="182048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 userDrawn="1"/>
          </p:nvSpPr>
          <p:spPr>
            <a:xfrm>
              <a:off x="2474284" y="1354976"/>
              <a:ext cx="7356994" cy="3682537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389" y="159447"/>
            <a:ext cx="1619585" cy="1030658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738880" y="2299018"/>
            <a:ext cx="5564981" cy="931862"/>
          </a:xfrm>
        </p:spPr>
        <p:txBody>
          <a:bodyPr>
            <a:noAutofit/>
          </a:bodyPr>
          <a:lstStyle>
            <a:lvl1pPr marL="0" indent="0" algn="ctr">
              <a:buNone/>
              <a:defRPr sz="4800"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30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2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7135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471353"/>
            <a:ext cx="4629150" cy="46373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148791"/>
            <a:ext cx="2949178" cy="29599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9D4-84DB-4B78-AF1D-B934C8797209}" type="datetime1">
              <a:rPr lang="en-US" smtClean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23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8282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200" y="1482826"/>
            <a:ext cx="4629150" cy="467690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150524"/>
            <a:ext cx="2949178" cy="30092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6BC-BD2C-480D-AE7A-AC0D1779272C}" type="datetime1">
              <a:rPr lang="en-US" smtClean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5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41A1-E075-4A77-8317-1C6D1E49FF66}" type="datetime1">
              <a:rPr lang="en-US" smtClean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54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54727"/>
            <a:ext cx="1971675" cy="472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1454727"/>
            <a:ext cx="5800725" cy="472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7A17-4B7D-4D6E-B9C2-D28203B9BD80}" type="datetime1">
              <a:rPr lang="en-US" smtClean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7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93227" y="365135"/>
            <a:ext cx="7222127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0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847" r="8681" b="9286"/>
          <a:stretch/>
        </p:blipFill>
        <p:spPr>
          <a:xfrm>
            <a:off x="0" y="0"/>
            <a:ext cx="9183469" cy="568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81" y="264830"/>
            <a:ext cx="1689697" cy="1060988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2870" y="5780384"/>
            <a:ext cx="6829425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985760" y="5828900"/>
            <a:ext cx="215824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25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825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25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25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825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825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www.oneenergy.com</a:t>
            </a:r>
            <a:endParaRPr lang="en-US" sz="825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985760" y="5895575"/>
            <a:ext cx="1" cy="598864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5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6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33A-E54C-442D-9186-352CD1C3D61D}" type="datetime1">
              <a:rPr lang="en-US" smtClean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9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29F-4592-471E-BAC3-27AE3182B56C}" type="datetime1">
              <a:rPr lang="en-US" smtClean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0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5941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1871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E46F-87FE-46F2-961E-ECA482E6E173}" type="datetime1">
              <a:rPr lang="en-US" smtClean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667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989" y="374073"/>
            <a:ext cx="6629552" cy="798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1447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144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660-C672-4606-9D09-165DFF4FC29C}" type="datetime1">
              <a:rPr lang="en-US" smtClean="0"/>
              <a:t>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5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63DC-FC82-4ED9-AC86-9975A7C3DDCC}" type="datetime1">
              <a:rPr lang="en-US" smtClean="0"/>
              <a:t>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7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3862" y="365126"/>
            <a:ext cx="6711488" cy="802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E46F-87FE-46F2-961E-ECA482E6E173}" type="datetime1">
              <a:rPr lang="en-US" smtClean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 flipV="1">
            <a:off x="0" y="1346961"/>
            <a:ext cx="9144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</p:spPr>
        <p:txBody>
          <a:bodyPr vert="horz" wrap="square" lIns="20596" tIns="20596" rIns="20596" bIns="20596" numCol="1" anchor="t" anchorCtr="0" compatLnSpc="1">
            <a:prstTxWarp prst="textNoShape">
              <a:avLst/>
            </a:prstTxWarp>
          </a:bodyPr>
          <a:lstStyle/>
          <a:p>
            <a:endParaRPr lang="en-US" sz="1013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79612"/>
            <a:ext cx="826075" cy="7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0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74" r:id="rId3"/>
    <p:sldLayoutId id="2147483675" r:id="rId4"/>
    <p:sldLayoutId id="2147483664" r:id="rId5"/>
    <p:sldLayoutId id="2147483665" r:id="rId6"/>
    <p:sldLayoutId id="2147483662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50" r:id="rId15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C10741-A0E5-4B6A-8F04-7EA613470AF1}"/>
              </a:ext>
            </a:extLst>
          </p:cNvPr>
          <p:cNvSpPr/>
          <p:nvPr/>
        </p:nvSpPr>
        <p:spPr>
          <a:xfrm>
            <a:off x="1819835" y="1380565"/>
            <a:ext cx="7283823" cy="281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200000"/>
              </a:lnSpc>
              <a:spcBef>
                <a:spcPts val="1800"/>
              </a:spcBef>
            </a:pPr>
            <a:r>
              <a:rPr lang="en-US" sz="4800" b="1" cap="all" dirty="0">
                <a:solidFill>
                  <a:prstClr val="white"/>
                </a:solidFill>
                <a:latin typeface="Century Gothic" panose="020B0502020202020204"/>
              </a:rPr>
              <a:t>Algae Biofuels:         An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E51FA9-F92C-4F07-B3A7-307602FC10C4}"/>
              </a:ext>
            </a:extLst>
          </p:cNvPr>
          <p:cNvSpPr txBox="1"/>
          <p:nvPr/>
        </p:nvSpPr>
        <p:spPr>
          <a:xfrm>
            <a:off x="1816274" y="4183693"/>
            <a:ext cx="7327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CLAIRE HANRAHAN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1/4/2022</a:t>
            </a:r>
          </a:p>
        </p:txBody>
      </p:sp>
    </p:spTree>
    <p:extLst>
      <p:ext uri="{BB962C8B-B14F-4D97-AF65-F5344CB8AC3E}">
        <p14:creationId xmlns:p14="http://schemas.microsoft.com/office/powerpoint/2010/main" val="32895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A787-D6D8-410F-B5A0-A34CB18E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862" y="365126"/>
            <a:ext cx="6711488" cy="802447"/>
          </a:xfrm>
        </p:spPr>
        <p:txBody>
          <a:bodyPr anchor="ctr">
            <a:normAutofit/>
          </a:bodyPr>
          <a:lstStyle/>
          <a:p>
            <a:r>
              <a:rPr lang="en-US" dirty="0"/>
              <a:t>Growing Algae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B625C-4332-435C-A961-A9ADA1728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r>
              <a:rPr lang="en-US" dirty="0"/>
              <a:t>Photobioreactors</a:t>
            </a:r>
          </a:p>
          <a:p>
            <a:pPr lvl="1"/>
            <a:r>
              <a:rPr lang="en-US" dirty="0"/>
              <a:t>High Capital Cost</a:t>
            </a:r>
          </a:p>
          <a:p>
            <a:pPr lvl="1"/>
            <a:r>
              <a:rPr lang="en-US" dirty="0"/>
              <a:t>More controlled</a:t>
            </a:r>
          </a:p>
          <a:p>
            <a:pPr lvl="2"/>
            <a:r>
              <a:rPr lang="en-US" dirty="0"/>
              <a:t>CO2</a:t>
            </a:r>
          </a:p>
          <a:p>
            <a:pPr lvl="2"/>
            <a:r>
              <a:rPr lang="en-US" dirty="0"/>
              <a:t>Temperature</a:t>
            </a:r>
          </a:p>
          <a:p>
            <a:pPr lvl="2"/>
            <a:r>
              <a:rPr lang="en-US" dirty="0"/>
              <a:t>Nutrients</a:t>
            </a:r>
          </a:p>
          <a:p>
            <a:pPr lvl="2"/>
            <a:r>
              <a:rPr lang="en-US" dirty="0"/>
              <a:t>Mixing</a:t>
            </a:r>
          </a:p>
          <a:p>
            <a:pPr lvl="2"/>
            <a:r>
              <a:rPr lang="en-US" dirty="0"/>
              <a:t>Light intensity</a:t>
            </a:r>
          </a:p>
          <a:p>
            <a:pPr lvl="1"/>
            <a:r>
              <a:rPr lang="en-US" dirty="0"/>
              <a:t>Easier to harvest</a:t>
            </a:r>
          </a:p>
          <a:p>
            <a:pPr lvl="2"/>
            <a:r>
              <a:rPr lang="en-US" dirty="0"/>
              <a:t>Biomass density ~30x raceway pond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04474C-BF0B-4191-9C78-AA2F26DC5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r="29020" b="-3"/>
          <a:stretch/>
        </p:blipFill>
        <p:spPr bwMode="auto">
          <a:xfrm>
            <a:off x="4629150" y="1825625"/>
            <a:ext cx="3886200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AC6D5-C86A-4D30-91BC-9F7B5AFF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1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5D0E-4D97-4F40-86D5-BD82ED44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AB585-66FC-49A6-9F38-3B31346CC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two steps:</a:t>
            </a:r>
          </a:p>
          <a:p>
            <a:pPr lvl="1"/>
            <a:r>
              <a:rPr lang="en-US" dirty="0"/>
              <a:t>Bulk Harvesting</a:t>
            </a:r>
          </a:p>
          <a:p>
            <a:pPr lvl="1"/>
            <a:r>
              <a:rPr lang="en-US" dirty="0"/>
              <a:t>Thickening</a:t>
            </a:r>
          </a:p>
          <a:p>
            <a:r>
              <a:rPr lang="en-US" dirty="0"/>
              <a:t>Bulk Harvesting</a:t>
            </a:r>
          </a:p>
          <a:p>
            <a:pPr lvl="1"/>
            <a:r>
              <a:rPr lang="en-US" dirty="0"/>
              <a:t>Flocculation to clump algae</a:t>
            </a:r>
          </a:p>
          <a:p>
            <a:pPr lvl="1"/>
            <a:r>
              <a:rPr lang="en-US" dirty="0"/>
              <a:t>Filtration, flotation, or gravity to collect clumps</a:t>
            </a:r>
          </a:p>
          <a:p>
            <a:r>
              <a:rPr lang="en-US" dirty="0"/>
              <a:t>Thickening:</a:t>
            </a:r>
          </a:p>
          <a:p>
            <a:pPr lvl="1"/>
            <a:r>
              <a:rPr lang="en-US" dirty="0"/>
              <a:t>Concentrate biomass after it is separated</a:t>
            </a:r>
          </a:p>
          <a:p>
            <a:pPr lvl="2"/>
            <a:r>
              <a:rPr lang="en-US" dirty="0"/>
              <a:t>Centrifuging most common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909DB-F21D-4A66-86FC-ED005989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1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FA460-5E12-4E38-8B61-9D3C6433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Dewatering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F5105-F592-4992-9BB0-66706B196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source of energy use</a:t>
            </a:r>
          </a:p>
          <a:p>
            <a:r>
              <a:rPr lang="en-US" dirty="0"/>
              <a:t>Often used in tandem with harvesting</a:t>
            </a:r>
          </a:p>
          <a:p>
            <a:r>
              <a:rPr lang="en-US" dirty="0"/>
              <a:t>Some methods</a:t>
            </a:r>
          </a:p>
          <a:p>
            <a:pPr lvl="1"/>
            <a:r>
              <a:rPr lang="en-US" dirty="0"/>
              <a:t>Sun Drying</a:t>
            </a:r>
          </a:p>
          <a:p>
            <a:pPr lvl="2"/>
            <a:r>
              <a:rPr lang="en-US" dirty="0"/>
              <a:t>Raceway ponds</a:t>
            </a:r>
          </a:p>
          <a:p>
            <a:pPr lvl="1"/>
            <a:r>
              <a:rPr lang="en-US" dirty="0"/>
              <a:t>Spray drying</a:t>
            </a:r>
          </a:p>
          <a:p>
            <a:pPr lvl="2"/>
            <a:r>
              <a:rPr lang="en-US" dirty="0"/>
              <a:t>Rapid drying with hot gas</a:t>
            </a:r>
          </a:p>
          <a:p>
            <a:r>
              <a:rPr lang="en-US" dirty="0"/>
              <a:t>Trade off between efficiency of fuel conversion and energy use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AF039-0C99-405C-B72B-63CAAB47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14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079E-5D44-4498-B67B-07946D11D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8D64-4979-4402-9FEC-FE095F737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Mechanical Press</a:t>
            </a:r>
          </a:p>
          <a:p>
            <a:pPr lvl="1"/>
            <a:r>
              <a:rPr lang="en-US" sz="2400" dirty="0"/>
              <a:t>Squish the algae</a:t>
            </a:r>
          </a:p>
          <a:p>
            <a:pPr lvl="1"/>
            <a:r>
              <a:rPr lang="en-US" sz="2400" dirty="0"/>
              <a:t>Up to 70% oil extraction</a:t>
            </a:r>
          </a:p>
          <a:p>
            <a:pPr lvl="1"/>
            <a:r>
              <a:rPr lang="en-US" sz="2400" dirty="0"/>
              <a:t>Requires dry algae</a:t>
            </a:r>
          </a:p>
          <a:p>
            <a:r>
              <a:rPr lang="en-US" dirty="0"/>
              <a:t>Hexane solvent</a:t>
            </a:r>
          </a:p>
          <a:p>
            <a:pPr lvl="1"/>
            <a:r>
              <a:rPr lang="en-US" sz="2400" dirty="0"/>
              <a:t>Oil dissolves in solvent</a:t>
            </a:r>
          </a:p>
          <a:p>
            <a:pPr lvl="1"/>
            <a:r>
              <a:rPr lang="en-US" sz="2400" dirty="0"/>
              <a:t>Solvent then separated and filtered</a:t>
            </a:r>
          </a:p>
          <a:p>
            <a:pPr lvl="1"/>
            <a:r>
              <a:rPr lang="en-US" sz="2400" dirty="0"/>
              <a:t>Up to 95% oil extracted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47D4B-5163-4A51-A964-3AEE9AEB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13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53C005C-F77A-43B4-B519-2B383066B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37" y="1761292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7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ACD0-F934-4CD1-AD55-012B64D4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Oil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9AA1A-2EC5-4B14-B44B-721142200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Hydrothermal Liquefaction (HTL)</a:t>
            </a:r>
          </a:p>
          <a:p>
            <a:pPr lvl="1"/>
            <a:r>
              <a:rPr lang="en-US" dirty="0"/>
              <a:t>Uses heat along with pressure (supercritical)</a:t>
            </a:r>
          </a:p>
          <a:p>
            <a:pPr lvl="2"/>
            <a:r>
              <a:rPr lang="en-US" dirty="0"/>
              <a:t>~15-30 min</a:t>
            </a:r>
          </a:p>
          <a:p>
            <a:pPr lvl="1"/>
            <a:r>
              <a:rPr lang="en-US" dirty="0"/>
              <a:t>Separates liquid, gaseous, and solid products</a:t>
            </a:r>
          </a:p>
          <a:p>
            <a:pPr lvl="1"/>
            <a:r>
              <a:rPr lang="en-US" dirty="0"/>
              <a:t>Does not require dewatering</a:t>
            </a:r>
          </a:p>
          <a:p>
            <a:pPr lvl="1"/>
            <a:r>
              <a:rPr lang="en-US" dirty="0"/>
              <a:t>Does not require solvents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B5CB5-DFBA-4A3A-81C7-5D31D487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14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6B225E-FB0F-4EAE-AB74-397606CF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13" y="3868578"/>
            <a:ext cx="6293158" cy="28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5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22BB0-946C-4099-99A3-6C60F442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Lowering the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268EA-0C16-48C2-9615-56DA96FD7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species selection</a:t>
            </a:r>
          </a:p>
          <a:p>
            <a:pPr lvl="1"/>
            <a:r>
              <a:rPr lang="en-US" dirty="0"/>
              <a:t>Bioprospecting</a:t>
            </a:r>
          </a:p>
          <a:p>
            <a:r>
              <a:rPr lang="en-US" dirty="0"/>
              <a:t>Co-products</a:t>
            </a:r>
          </a:p>
          <a:p>
            <a:r>
              <a:rPr lang="en-US" dirty="0"/>
              <a:t>Recycling:</a:t>
            </a:r>
          </a:p>
          <a:p>
            <a:pPr lvl="1"/>
            <a:r>
              <a:rPr lang="en-US" dirty="0"/>
              <a:t>Carbon</a:t>
            </a:r>
          </a:p>
          <a:p>
            <a:pPr lvl="1"/>
            <a:r>
              <a:rPr lang="en-US" dirty="0"/>
              <a:t>Heat</a:t>
            </a:r>
          </a:p>
          <a:p>
            <a:pPr lvl="1"/>
            <a:r>
              <a:rPr lang="en-US" dirty="0"/>
              <a:t>Nutrients</a:t>
            </a:r>
          </a:p>
          <a:p>
            <a:r>
              <a:rPr lang="en-US" dirty="0"/>
              <a:t>Crop protection</a:t>
            </a:r>
          </a:p>
          <a:p>
            <a:r>
              <a:rPr lang="en-US" dirty="0"/>
              <a:t>Harvesting wild algae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0F2B4-4D92-4F8D-AC67-ADB1F274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C13EF-18BE-455E-A145-FE24777D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Bioprospecting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D765-66A3-4C85-B519-5457709DC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Systematic search for useful compounds and organisms</a:t>
            </a:r>
          </a:p>
          <a:p>
            <a:r>
              <a:rPr lang="en-US" dirty="0"/>
              <a:t>Yellowstone as classic example</a:t>
            </a:r>
          </a:p>
          <a:p>
            <a:r>
              <a:rPr lang="en-US" dirty="0"/>
              <a:t>Looking for:</a:t>
            </a:r>
          </a:p>
          <a:p>
            <a:pPr lvl="1"/>
            <a:r>
              <a:rPr lang="en-US" dirty="0"/>
              <a:t>High lipid content</a:t>
            </a:r>
          </a:p>
          <a:p>
            <a:pPr lvl="2"/>
            <a:r>
              <a:rPr lang="en-US" dirty="0"/>
              <a:t>TAGs as opposed to polar lipids</a:t>
            </a:r>
          </a:p>
          <a:p>
            <a:pPr lvl="1"/>
            <a:r>
              <a:rPr lang="en-US" dirty="0"/>
              <a:t>High growth rate</a:t>
            </a:r>
          </a:p>
          <a:p>
            <a:pPr lvl="1"/>
            <a:r>
              <a:rPr lang="en-US" dirty="0"/>
              <a:t>High growth density</a:t>
            </a:r>
          </a:p>
          <a:p>
            <a:pPr lvl="1"/>
            <a:r>
              <a:rPr lang="en-US" dirty="0"/>
              <a:t>Valuable co-products</a:t>
            </a:r>
          </a:p>
          <a:p>
            <a:r>
              <a:rPr lang="en-US" dirty="0"/>
              <a:t>Potentially millions of species</a:t>
            </a:r>
          </a:p>
          <a:p>
            <a:pPr lvl="1"/>
            <a:r>
              <a:rPr lang="en-US" dirty="0"/>
              <a:t>More chances for useful traits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C145-4571-4B91-9F95-711D8C0C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30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EE53-44D4-40AA-9B1C-2BB747EA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optimal species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93C4-AB99-4FEC-B4CA-4821D5AFE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likely to find perfect species</a:t>
            </a:r>
          </a:p>
          <a:p>
            <a:r>
              <a:rPr lang="en-US" dirty="0"/>
              <a:t>Either breed, or genetically modify </a:t>
            </a:r>
          </a:p>
          <a:p>
            <a:pPr lvl="1"/>
            <a:r>
              <a:rPr lang="en-US" dirty="0"/>
              <a:t>High, energy-rich lipid count</a:t>
            </a:r>
          </a:p>
          <a:p>
            <a:r>
              <a:rPr lang="en-US" dirty="0"/>
              <a:t>Create mixture of symbiotic algae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38F4D-4ACB-4C7E-BC20-6715AC5C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2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0A74-B8D9-41E4-B847-CE60D5EB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862" y="365126"/>
            <a:ext cx="6711488" cy="802447"/>
          </a:xfrm>
        </p:spPr>
        <p:txBody>
          <a:bodyPr anchor="ctr">
            <a:normAutofit/>
          </a:bodyPr>
          <a:lstStyle/>
          <a:p>
            <a:r>
              <a:rPr lang="en-US" dirty="0"/>
              <a:t>Co-Products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875F2-35B1-4519-AC4D-CF0596967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667249"/>
          </a:xfrm>
        </p:spPr>
        <p:txBody>
          <a:bodyPr>
            <a:normAutofit/>
          </a:bodyPr>
          <a:lstStyle/>
          <a:p>
            <a:r>
              <a:rPr lang="en-US" sz="2000" dirty="0"/>
              <a:t>Industries:</a:t>
            </a:r>
          </a:p>
          <a:p>
            <a:pPr lvl="1"/>
            <a:r>
              <a:rPr lang="en-US" dirty="0"/>
              <a:t>Cosmetics</a:t>
            </a:r>
          </a:p>
          <a:p>
            <a:pPr lvl="1"/>
            <a:r>
              <a:rPr lang="en-US" dirty="0"/>
              <a:t>Pharmaceuticals</a:t>
            </a:r>
          </a:p>
          <a:p>
            <a:pPr lvl="2"/>
            <a:r>
              <a:rPr lang="en-US" dirty="0"/>
              <a:t>Vitamins, antibiotics, Omega-3,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Research</a:t>
            </a:r>
          </a:p>
          <a:p>
            <a:pPr lvl="2"/>
            <a:r>
              <a:rPr lang="en-US" dirty="0"/>
              <a:t>Dyes</a:t>
            </a:r>
          </a:p>
          <a:p>
            <a:pPr lvl="2"/>
            <a:r>
              <a:rPr lang="en-US" dirty="0"/>
              <a:t>Stable isotope biomolecules</a:t>
            </a:r>
          </a:p>
          <a:p>
            <a:pPr lvl="1"/>
            <a:r>
              <a:rPr lang="en-US" dirty="0"/>
              <a:t>Food</a:t>
            </a:r>
          </a:p>
          <a:p>
            <a:pPr lvl="2"/>
            <a:r>
              <a:rPr lang="en-US" dirty="0"/>
              <a:t>dyes</a:t>
            </a:r>
          </a:p>
          <a:p>
            <a:pPr lvl="1"/>
            <a:r>
              <a:rPr lang="en-US" dirty="0"/>
              <a:t>Animal Husbandry</a:t>
            </a:r>
          </a:p>
          <a:p>
            <a:pPr lvl="2"/>
            <a:r>
              <a:rPr lang="en-US" dirty="0"/>
              <a:t>Left over biomass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D01E1-9CB1-4C0D-944C-71C839E44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2032694"/>
            <a:ext cx="3886200" cy="39372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4B4E8-97FA-42B6-A09D-8D1C95D3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62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CD1B-9A5A-4952-8BF4-6EC1E4B0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862" y="365126"/>
            <a:ext cx="6711488" cy="802447"/>
          </a:xfrm>
        </p:spPr>
        <p:txBody>
          <a:bodyPr anchor="ctr">
            <a:normAutofit/>
          </a:bodyPr>
          <a:lstStyle/>
          <a:p>
            <a:r>
              <a:rPr lang="en-US" dirty="0" err="1"/>
              <a:t>REcycling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99C5C-1E9F-4C30-BD52-2E873106C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484" y="1721867"/>
            <a:ext cx="5962465" cy="3703573"/>
          </a:xfrm>
        </p:spPr>
        <p:txBody>
          <a:bodyPr>
            <a:normAutofit/>
          </a:bodyPr>
          <a:lstStyle/>
          <a:p>
            <a:r>
              <a:rPr lang="en-US" dirty="0"/>
              <a:t>Wastewater</a:t>
            </a:r>
          </a:p>
          <a:p>
            <a:pPr lvl="1"/>
            <a:r>
              <a:rPr lang="en-US" sz="2400" dirty="0"/>
              <a:t>Remove Nitrogen and Phosphorous</a:t>
            </a:r>
          </a:p>
          <a:p>
            <a:pPr lvl="1"/>
            <a:r>
              <a:rPr lang="en-US" sz="2400" dirty="0"/>
              <a:t>Smaller capital cost</a:t>
            </a:r>
          </a:p>
          <a:p>
            <a:r>
              <a:rPr lang="en-US" dirty="0"/>
              <a:t>Heat and CO2 can be recycled from power plants</a:t>
            </a:r>
          </a:p>
          <a:p>
            <a:pPr lvl="1"/>
            <a:r>
              <a:rPr lang="en-US" sz="2400" dirty="0"/>
              <a:t>Drying is most energy intensive process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FB9D321-4D9C-4E77-B034-001464BF6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6" r="30092" b="-1"/>
          <a:stretch/>
        </p:blipFill>
        <p:spPr bwMode="auto">
          <a:xfrm>
            <a:off x="6220326" y="1415549"/>
            <a:ext cx="2923674" cy="327360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0A260-2C37-43A3-8F5B-BEF98F5C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F664-327B-4B8C-9750-63788C09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algae?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2BB529-65CA-4F4E-8300-2B94EDD6D4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Macro</a:t>
            </a:r>
          </a:p>
          <a:p>
            <a:r>
              <a:rPr lang="en-US" dirty="0"/>
              <a:t>Seaweed</a:t>
            </a:r>
          </a:p>
          <a:p>
            <a:r>
              <a:rPr lang="en-US" dirty="0"/>
              <a:t>Not typically part of the conversation for biofuels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BE5741-4080-4CE7-8396-3B168404B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3053" y="1825625"/>
            <a:ext cx="38862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Micro</a:t>
            </a:r>
          </a:p>
          <a:p>
            <a:r>
              <a:rPr lang="en-US" dirty="0"/>
              <a:t>Sometimes called phytoplankton</a:t>
            </a:r>
          </a:p>
          <a:p>
            <a:r>
              <a:rPr lang="en-US" dirty="0"/>
              <a:t>Unicellular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436DA-3DCD-41E3-9E06-AF21E5FF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B241EFD-9DB9-4A9E-8487-B3A3128C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826043"/>
            <a:ext cx="4007534" cy="2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7CC9688D-2C99-42E8-876D-99C2FEC142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825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C1CD6-E3CC-47AC-A6D9-18927239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253" y="3896637"/>
            <a:ext cx="4427485" cy="24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6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E239-6D22-4847-A310-1C737C25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Crop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1068D-0778-4E7D-A116-6ED8B8F5F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Contamination damages yields</a:t>
            </a:r>
          </a:p>
          <a:p>
            <a:pPr lvl="1"/>
            <a:r>
              <a:rPr lang="en-US" dirty="0"/>
              <a:t>Competing for resources</a:t>
            </a:r>
          </a:p>
          <a:p>
            <a:pPr lvl="1"/>
            <a:r>
              <a:rPr lang="en-US" dirty="0"/>
              <a:t>Predation</a:t>
            </a:r>
          </a:p>
          <a:p>
            <a:r>
              <a:rPr lang="en-US" dirty="0"/>
              <a:t>Cultivate extremophile algae</a:t>
            </a:r>
          </a:p>
          <a:p>
            <a:pPr lvl="1"/>
            <a:r>
              <a:rPr lang="en-US" dirty="0"/>
              <a:t>E.g. able to withstand 35% salinity</a:t>
            </a:r>
          </a:p>
          <a:p>
            <a:pPr lvl="1"/>
            <a:r>
              <a:rPr lang="en-US" dirty="0"/>
              <a:t>Possible for other species to adapt</a:t>
            </a:r>
          </a:p>
          <a:p>
            <a:r>
              <a:rPr lang="en-US" dirty="0"/>
              <a:t>Add cyanobacteria to algae mix</a:t>
            </a:r>
          </a:p>
          <a:p>
            <a:pPr lvl="1"/>
            <a:r>
              <a:rPr lang="en-US" dirty="0"/>
              <a:t>Secrete toxins </a:t>
            </a:r>
          </a:p>
          <a:p>
            <a:r>
              <a:rPr lang="en-US" dirty="0"/>
              <a:t>Genetically engineer algae with defense mechanisms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77130-36C6-4B19-9BFF-4399CC5C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96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1D7E7B6-58CB-43BE-98E9-F1DB95575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r="6799" b="-1"/>
          <a:stretch/>
        </p:blipFill>
        <p:spPr bwMode="auto">
          <a:xfrm>
            <a:off x="3881093" y="1491449"/>
            <a:ext cx="5213004" cy="522223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D97BB-32E2-48EF-B198-8446A3DEC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3148791"/>
            <a:ext cx="2949178" cy="2959909"/>
          </a:xfrm>
        </p:spPr>
        <p:txBody>
          <a:bodyPr>
            <a:normAutofit/>
          </a:bodyPr>
          <a:lstStyle/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095CE-94DD-444B-851F-354B10AA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CA08059C-10CA-4757-8F44-0AC3E1FD6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6" y="4225771"/>
            <a:ext cx="3734205" cy="24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A4291D2-9530-4470-AB89-1F56267A4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3" y="1626730"/>
            <a:ext cx="2051018" cy="259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42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D0D4-1930-41AB-AF12-56EA02D4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Harvesting Wild algae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2E3D-4F16-45CF-9E32-C125AEC8B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Theoretically reduces capital cost upfront</a:t>
            </a:r>
          </a:p>
          <a:p>
            <a:pPr>
              <a:lnSpc>
                <a:spcPct val="150000"/>
              </a:lnSpc>
            </a:pPr>
            <a:r>
              <a:rPr lang="en-US" dirty="0"/>
              <a:t>Incentivizes cleaning up ponds and lakes</a:t>
            </a:r>
          </a:p>
          <a:p>
            <a:pPr>
              <a:lnSpc>
                <a:spcPct val="150000"/>
              </a:lnSpc>
            </a:pPr>
            <a:r>
              <a:rPr lang="en-US" dirty="0"/>
              <a:t>Impossible to control for optimal traits</a:t>
            </a:r>
          </a:p>
          <a:p>
            <a:pPr>
              <a:lnSpc>
                <a:spcPct val="150000"/>
              </a:lnSpc>
            </a:pPr>
            <a:r>
              <a:rPr lang="en-US" dirty="0"/>
              <a:t>Might be difficult to harvest co-products</a:t>
            </a:r>
          </a:p>
          <a:p>
            <a:pPr>
              <a:lnSpc>
                <a:spcPct val="150000"/>
              </a:lnSpc>
            </a:pPr>
            <a:r>
              <a:rPr lang="en-US" dirty="0"/>
              <a:t>Harvesting would be a challenge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More surface area to cover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Lower density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EB0F7-D644-42FD-BC20-BB155C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18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5D05-CD3C-4DD6-8779-B9392CAD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Limiting factors for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8B7FA-0FA5-456F-90A5-E93C46079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 use</a:t>
            </a:r>
          </a:p>
          <a:p>
            <a:pPr lvl="1"/>
            <a:r>
              <a:rPr lang="en-US" dirty="0"/>
              <a:t>Where to put algae farms?</a:t>
            </a:r>
          </a:p>
          <a:p>
            <a:pPr lvl="2"/>
            <a:r>
              <a:rPr lang="en-US" dirty="0"/>
              <a:t>Coast vs. desert</a:t>
            </a:r>
          </a:p>
          <a:p>
            <a:r>
              <a:rPr lang="en-US" dirty="0"/>
              <a:t>Nutrients</a:t>
            </a:r>
          </a:p>
          <a:p>
            <a:pPr lvl="1"/>
            <a:r>
              <a:rPr lang="en-US" dirty="0"/>
              <a:t>Traditional fertilizers are finite</a:t>
            </a:r>
          </a:p>
          <a:p>
            <a:pPr lvl="1"/>
            <a:r>
              <a:rPr lang="en-US" dirty="0"/>
              <a:t>Wastewater can mitigate to an extent</a:t>
            </a:r>
          </a:p>
          <a:p>
            <a:pPr lvl="2"/>
            <a:r>
              <a:rPr lang="en-US" dirty="0"/>
              <a:t>Back to placement of farms</a:t>
            </a:r>
          </a:p>
          <a:p>
            <a:r>
              <a:rPr lang="en-US" dirty="0"/>
              <a:t>Water use</a:t>
            </a:r>
          </a:p>
          <a:p>
            <a:pPr lvl="1"/>
            <a:r>
              <a:rPr lang="en-US" dirty="0"/>
              <a:t>Requires a lot of water</a:t>
            </a:r>
          </a:p>
          <a:p>
            <a:pPr lvl="2"/>
            <a:r>
              <a:rPr lang="en-US" dirty="0"/>
              <a:t>Back to placement of farms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D14CB-6946-4BEC-96C5-9698E888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51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785564-5413-4F3E-BB47-3F4EFE268F2F}"/>
              </a:ext>
            </a:extLst>
          </p:cNvPr>
          <p:cNvSpPr txBox="1"/>
          <p:nvPr/>
        </p:nvSpPr>
        <p:spPr>
          <a:xfrm>
            <a:off x="6989669" y="6223451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[Name]</a:t>
            </a:r>
          </a:p>
          <a:p>
            <a:r>
              <a:rPr lang="en-US" sz="800" b="1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24604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1895-97C4-4C5D-BCF2-0F0AA485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Microalgae in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B383-A20F-43FB-9353-1FAEEEA9B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all over</a:t>
            </a:r>
          </a:p>
          <a:p>
            <a:pPr lvl="1"/>
            <a:r>
              <a:rPr lang="en-US" dirty="0"/>
              <a:t>Freshwater, salt water, brackish,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Arctic</a:t>
            </a:r>
          </a:p>
          <a:p>
            <a:r>
              <a:rPr lang="en-US" dirty="0"/>
              <a:t>Grows rapidly</a:t>
            </a:r>
          </a:p>
          <a:p>
            <a:pPr lvl="1"/>
            <a:r>
              <a:rPr lang="en-US" dirty="0"/>
              <a:t>Some double w/n 6 hours</a:t>
            </a:r>
          </a:p>
          <a:p>
            <a:r>
              <a:rPr lang="en-US" dirty="0"/>
              <a:t>Potentially millions of species</a:t>
            </a:r>
          </a:p>
          <a:p>
            <a:r>
              <a:rPr lang="en-US" dirty="0"/>
              <a:t>Energy-rich oils</a:t>
            </a:r>
          </a:p>
          <a:p>
            <a:pPr lvl="1"/>
            <a:r>
              <a:rPr lang="en-US" dirty="0"/>
              <a:t>Depends on species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18A91-4A91-475D-A2BA-5040FB1E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7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6A91B-9B0E-4FB1-B2BF-8CD1D1E1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Eukaryotic vs prokaryotic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E627-4ADE-440E-BF6E-199B16FD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Eukaryotic</a:t>
            </a:r>
          </a:p>
          <a:p>
            <a:pPr lvl="1"/>
            <a:r>
              <a:rPr lang="en-US" dirty="0"/>
              <a:t>Distinct organelles</a:t>
            </a:r>
          </a:p>
          <a:p>
            <a:pPr lvl="1"/>
            <a:r>
              <a:rPr lang="en-US" dirty="0"/>
              <a:t>Higher lipid content</a:t>
            </a:r>
          </a:p>
          <a:p>
            <a:pPr lvl="2"/>
            <a:r>
              <a:rPr lang="en-US" dirty="0"/>
              <a:t>Triacylglycerols (TAGs)</a:t>
            </a:r>
          </a:p>
          <a:p>
            <a:r>
              <a:rPr lang="en-US" dirty="0"/>
              <a:t>Prokaryotic</a:t>
            </a:r>
          </a:p>
          <a:p>
            <a:pPr lvl="1"/>
            <a:r>
              <a:rPr lang="en-US" dirty="0"/>
              <a:t>Cyanobacteria or blue-green algae</a:t>
            </a:r>
          </a:p>
          <a:p>
            <a:pPr lvl="2"/>
            <a:r>
              <a:rPr lang="en-US" dirty="0"/>
              <a:t>Not technically algae</a:t>
            </a:r>
          </a:p>
          <a:p>
            <a:pPr lvl="1"/>
            <a:r>
              <a:rPr lang="en-US" dirty="0"/>
              <a:t>Easier to genetically engineer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5E6AE-7F76-445B-8735-7AF90E06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8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72AD-9E3C-47D6-B8F5-DDA67671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Biofuels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1976F-5FF6-4545-B029-4AF3FDE53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Fuel made from organic matter</a:t>
            </a:r>
          </a:p>
          <a:p>
            <a:pPr lvl="1"/>
            <a:r>
              <a:rPr lang="en-US" dirty="0"/>
              <a:t>Wood, sugar, oil,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generation</a:t>
            </a:r>
          </a:p>
          <a:p>
            <a:pPr lvl="1"/>
            <a:r>
              <a:rPr lang="en-US" dirty="0"/>
              <a:t>Conventional biofuels</a:t>
            </a:r>
          </a:p>
          <a:p>
            <a:pPr lvl="1"/>
            <a:r>
              <a:rPr lang="en-US" dirty="0"/>
              <a:t>Come from food sources</a:t>
            </a:r>
          </a:p>
          <a:p>
            <a:pPr lvl="2"/>
            <a:r>
              <a:rPr lang="en-US" dirty="0"/>
              <a:t>Sugar, starch, vegetable oil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generation</a:t>
            </a:r>
          </a:p>
          <a:p>
            <a:pPr lvl="1"/>
            <a:r>
              <a:rPr lang="en-US" dirty="0"/>
              <a:t>Come from non-food sources</a:t>
            </a:r>
          </a:p>
          <a:p>
            <a:pPr lvl="2"/>
            <a:r>
              <a:rPr lang="en-US" dirty="0"/>
              <a:t>Wood, organic waste, food waste, and certain crops</a:t>
            </a:r>
          </a:p>
          <a:p>
            <a:pPr lvl="1"/>
            <a:r>
              <a:rPr lang="en-US" dirty="0"/>
              <a:t>Requires pre-treatment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generation</a:t>
            </a:r>
          </a:p>
          <a:p>
            <a:pPr lvl="1"/>
            <a:r>
              <a:rPr lang="en-US" dirty="0"/>
              <a:t>Algae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C3C14-5925-436F-9D83-1144B6B7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61F9-7EEA-47BD-9FB4-D5CD79BD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9ED0-3451-4456-9014-A46101718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Infrastructure already in place</a:t>
            </a:r>
          </a:p>
          <a:p>
            <a:pPr lvl="1"/>
            <a:r>
              <a:rPr lang="en-US" dirty="0"/>
              <a:t>Relatively simple to convert to ethanol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Relatively low fuel production</a:t>
            </a:r>
          </a:p>
          <a:p>
            <a:pPr lvl="2"/>
            <a:r>
              <a:rPr lang="en-US" dirty="0"/>
              <a:t>Sugar cane is highest at 650 gallons/acre</a:t>
            </a:r>
          </a:p>
          <a:p>
            <a:pPr lvl="1"/>
            <a:r>
              <a:rPr lang="en-US" dirty="0"/>
              <a:t>Directly competes for food sources and land availability</a:t>
            </a:r>
          </a:p>
          <a:p>
            <a:pPr lvl="1"/>
            <a:r>
              <a:rPr lang="en-US" dirty="0"/>
              <a:t>Requires pesticides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7B95D-198D-4635-9B70-7120F552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9EDD-AF1B-413A-9212-B55BD59C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5AAA-2C6F-4985-817B-DA943574E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Does not compete with food sources</a:t>
            </a:r>
          </a:p>
          <a:p>
            <a:pPr lvl="1"/>
            <a:r>
              <a:rPr lang="en-US" dirty="0"/>
              <a:t>Plants can typically grow on marginal land</a:t>
            </a:r>
          </a:p>
          <a:p>
            <a:pPr lvl="1"/>
            <a:r>
              <a:rPr lang="en-US" dirty="0"/>
              <a:t>Allows for recycling of waste products</a:t>
            </a:r>
          </a:p>
          <a:p>
            <a:pPr lvl="1"/>
            <a:r>
              <a:rPr lang="en-US" dirty="0"/>
              <a:t>Certain sources are readily available</a:t>
            </a:r>
          </a:p>
          <a:p>
            <a:pPr lvl="1"/>
            <a:r>
              <a:rPr lang="en-US" dirty="0"/>
              <a:t>Higher energy yield than 1</a:t>
            </a:r>
            <a:r>
              <a:rPr lang="en-US" baseline="30000" dirty="0"/>
              <a:t>st</a:t>
            </a:r>
            <a:r>
              <a:rPr lang="en-US" dirty="0"/>
              <a:t> generation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Many sources require pre-treatment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C9B30-6D29-4700-8672-67B0C343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9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CD79-83A5-416C-AA96-F22357E2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CD4F0-1C19-4116-89CF-EE291C178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Highest yield per acre</a:t>
            </a:r>
          </a:p>
          <a:p>
            <a:pPr lvl="1"/>
            <a:r>
              <a:rPr lang="en-US" dirty="0"/>
              <a:t>Does not compete with food</a:t>
            </a:r>
          </a:p>
          <a:p>
            <a:pPr lvl="1"/>
            <a:r>
              <a:rPr lang="en-US" dirty="0"/>
              <a:t>Does not compete with arable land</a:t>
            </a:r>
          </a:p>
          <a:p>
            <a:pPr lvl="1"/>
            <a:r>
              <a:rPr lang="en-US" dirty="0"/>
              <a:t>Does not need to complete for available freshwater</a:t>
            </a:r>
          </a:p>
          <a:p>
            <a:pPr lvl="2"/>
            <a:r>
              <a:rPr lang="en-US" dirty="0"/>
              <a:t>Wastewater, saline, brackish</a:t>
            </a:r>
          </a:p>
          <a:p>
            <a:pPr lvl="1"/>
            <a:r>
              <a:rPr lang="en-US" dirty="0"/>
              <a:t>Potential for high-value co-products</a:t>
            </a:r>
          </a:p>
          <a:p>
            <a:pPr lvl="1"/>
            <a:r>
              <a:rPr lang="en-US" dirty="0"/>
              <a:t>Can recycle carbon from power plants</a:t>
            </a:r>
          </a:p>
          <a:p>
            <a:pPr lvl="2"/>
            <a:r>
              <a:rPr lang="en-US" dirty="0"/>
              <a:t>Closed system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Not currently economically viable</a:t>
            </a:r>
          </a:p>
          <a:p>
            <a:pPr lvl="2"/>
            <a:r>
              <a:rPr lang="en-US" dirty="0"/>
              <a:t>Estimates ($10-$93 per gallon)</a:t>
            </a:r>
          </a:p>
          <a:p>
            <a:pPr lvl="2"/>
            <a:r>
              <a:rPr lang="en-US" dirty="0"/>
              <a:t>Heavily reliant on co-products to bring down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27F3B-3421-4512-AD16-AAB9D2A7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0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08DE-3F41-43BA-967B-8BF6B8D7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862" y="365126"/>
            <a:ext cx="6711488" cy="802447"/>
          </a:xfrm>
        </p:spPr>
        <p:txBody>
          <a:bodyPr anchor="ctr">
            <a:normAutofit/>
          </a:bodyPr>
          <a:lstStyle/>
          <a:p>
            <a:r>
              <a:rPr lang="en-US" dirty="0"/>
              <a:t>Growing Algae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763B5-7209-48A8-A6CF-ED524851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r>
              <a:rPr lang="en-US" dirty="0"/>
              <a:t>Open ponds</a:t>
            </a:r>
          </a:p>
          <a:p>
            <a:pPr lvl="1"/>
            <a:r>
              <a:rPr lang="en-US" sz="2400" dirty="0"/>
              <a:t>Either open ponds or “raceway” ponds</a:t>
            </a:r>
          </a:p>
          <a:p>
            <a:pPr lvl="1"/>
            <a:r>
              <a:rPr lang="en-US" sz="2400" dirty="0"/>
              <a:t>May or may not have mixing</a:t>
            </a:r>
          </a:p>
          <a:p>
            <a:pPr lvl="1"/>
            <a:r>
              <a:rPr lang="en-US" sz="2400" dirty="0"/>
              <a:t>Cheapest capital cost</a:t>
            </a:r>
          </a:p>
          <a:p>
            <a:pPr lvl="1"/>
            <a:r>
              <a:rPr lang="en-US" sz="2400" dirty="0"/>
              <a:t>Prone to contamination</a:t>
            </a:r>
          </a:p>
          <a:p>
            <a:r>
              <a:rPr lang="en-US" dirty="0"/>
              <a:t>Closed Loop System</a:t>
            </a:r>
          </a:p>
          <a:p>
            <a:pPr lvl="1"/>
            <a:r>
              <a:rPr lang="en-US" sz="2400" dirty="0"/>
              <a:t>Sterile CO2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7CECFB-2F2A-4EBC-BF85-B12FE9009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3" r="3542" b="-3"/>
          <a:stretch/>
        </p:blipFill>
        <p:spPr bwMode="auto">
          <a:xfrm>
            <a:off x="4629150" y="1825625"/>
            <a:ext cx="3886200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AA5C2-0814-45B3-9B57-8B019C0C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73624"/>
      </p:ext>
    </p:extLst>
  </p:cSld>
  <p:clrMapOvr>
    <a:masterClrMapping/>
  </p:clrMapOvr>
</p:sld>
</file>

<file path=ppt/theme/theme1.xml><?xml version="1.0" encoding="utf-8"?>
<a:theme xmlns:a="http://schemas.openxmlformats.org/drawingml/2006/main" name="One Energy Presentat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OE MASTER Presentation Layout - Standard Page_20190429" id="{9A4FFCF9-717A-4A76-8E13-CBA647C257D6}" vid="{7FEEE67B-B7F2-4F58-85B4-5BE7860371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_OE MASTER Presentation Layout - Standard Page_20190429</Template>
  <TotalTime>4762</TotalTime>
  <Words>757</Words>
  <Application>Microsoft Office PowerPoint</Application>
  <PresentationFormat>On-screen Show (4:3)</PresentationFormat>
  <Paragraphs>231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Palatino Linotype</vt:lpstr>
      <vt:lpstr>One Energy Presentations</vt:lpstr>
      <vt:lpstr>PowerPoint Presentation</vt:lpstr>
      <vt:lpstr>What is algae?</vt:lpstr>
      <vt:lpstr>Microalgae in detail</vt:lpstr>
      <vt:lpstr>Eukaryotic vs prokaryotic</vt:lpstr>
      <vt:lpstr>Biofuels</vt:lpstr>
      <vt:lpstr>1st generation</vt:lpstr>
      <vt:lpstr>2nd generation</vt:lpstr>
      <vt:lpstr>3rd generation</vt:lpstr>
      <vt:lpstr>Growing Algae</vt:lpstr>
      <vt:lpstr>Growing Algae Continued</vt:lpstr>
      <vt:lpstr>Harvesting</vt:lpstr>
      <vt:lpstr>Dewatering</vt:lpstr>
      <vt:lpstr>Extracting oil</vt:lpstr>
      <vt:lpstr>Extracting Oil continued</vt:lpstr>
      <vt:lpstr>Lowering the cost</vt:lpstr>
      <vt:lpstr>Bioprospecting</vt:lpstr>
      <vt:lpstr>Creating an optimal species</vt:lpstr>
      <vt:lpstr>Co-Products</vt:lpstr>
      <vt:lpstr>REcycling</vt:lpstr>
      <vt:lpstr>Crop protection</vt:lpstr>
      <vt:lpstr>PowerPoint Presentation</vt:lpstr>
      <vt:lpstr>Harvesting Wild algae</vt:lpstr>
      <vt:lpstr>Limiting factors for expansion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 Employee</dc:creator>
  <cp:lastModifiedBy>Claire Hanrahan</cp:lastModifiedBy>
  <cp:revision>18</cp:revision>
  <dcterms:created xsi:type="dcterms:W3CDTF">2021-09-13T05:15:35Z</dcterms:created>
  <dcterms:modified xsi:type="dcterms:W3CDTF">2022-01-05T13:10:35Z</dcterms:modified>
</cp:coreProperties>
</file>