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3"/>
  </p:notesMasterIdLst>
  <p:sldIdLst>
    <p:sldId id="256" r:id="rId2"/>
    <p:sldId id="259" r:id="rId3"/>
    <p:sldId id="263" r:id="rId4"/>
    <p:sldId id="264" r:id="rId5"/>
    <p:sldId id="266" r:id="rId6"/>
    <p:sldId id="283" r:id="rId7"/>
    <p:sldId id="265" r:id="rId8"/>
    <p:sldId id="257" r:id="rId9"/>
    <p:sldId id="262" r:id="rId10"/>
    <p:sldId id="260" r:id="rId11"/>
    <p:sldId id="261" r:id="rId12"/>
    <p:sldId id="286" r:id="rId13"/>
    <p:sldId id="258" r:id="rId14"/>
    <p:sldId id="267" r:id="rId15"/>
    <p:sldId id="268" r:id="rId16"/>
    <p:sldId id="270" r:id="rId17"/>
    <p:sldId id="269" r:id="rId18"/>
    <p:sldId id="271" r:id="rId19"/>
    <p:sldId id="272" r:id="rId20"/>
    <p:sldId id="284" r:id="rId21"/>
    <p:sldId id="281" r:id="rId22"/>
    <p:sldId id="273" r:id="rId23"/>
    <p:sldId id="274" r:id="rId24"/>
    <p:sldId id="275" r:id="rId25"/>
    <p:sldId id="276" r:id="rId26"/>
    <p:sldId id="277" r:id="rId27"/>
    <p:sldId id="278" r:id="rId28"/>
    <p:sldId id="279" r:id="rId29"/>
    <p:sldId id="280" r:id="rId30"/>
    <p:sldId id="282" r:id="rId31"/>
    <p:sldId id="28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48C0"/>
    <a:srgbClr val="004A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102"/>
      </p:cViewPr>
      <p:guideLst/>
    </p:cSldViewPr>
  </p:slideViewPr>
  <p:notesTextViewPr>
    <p:cViewPr>
      <p:scale>
        <a:sx n="3" d="2"/>
        <a:sy n="3" d="2"/>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3B8DED-EBA2-4766-908C-A1784D075350}" type="datetimeFigureOut">
              <a:rPr lang="en-US" smtClean="0"/>
              <a:t>7/19/2021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F8B05-337B-4454-B558-930237D0DB5A}" type="slidenum">
              <a:rPr lang="en-US" smtClean="0"/>
              <a:t>‹#›</a:t>
            </a:fld>
            <a:endParaRPr lang="en-US"/>
          </a:p>
        </p:txBody>
      </p:sp>
    </p:spTree>
    <p:extLst>
      <p:ext uri="{BB962C8B-B14F-4D97-AF65-F5344CB8AC3E}">
        <p14:creationId xmlns:p14="http://schemas.microsoft.com/office/powerpoint/2010/main" val="721734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12" name="Group 11"/>
          <p:cNvGrpSpPr/>
          <p:nvPr userDrawn="1"/>
        </p:nvGrpSpPr>
        <p:grpSpPr>
          <a:xfrm>
            <a:off x="0" y="1354976"/>
            <a:ext cx="9144000" cy="5503024"/>
            <a:chOff x="687278" y="1354975"/>
            <a:chExt cx="9144000" cy="5503025"/>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7255" t="20859" r="73275" b="953"/>
            <a:stretch/>
          </p:blipFill>
          <p:spPr>
            <a:xfrm>
              <a:off x="687278" y="1354975"/>
              <a:ext cx="1844366" cy="5503025"/>
            </a:xfrm>
            <a:prstGeom prst="rect">
              <a:avLst/>
            </a:prstGeom>
          </p:spPr>
        </p:pic>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27447" t="78760" r="3411"/>
            <a:stretch/>
          </p:blipFill>
          <p:spPr>
            <a:xfrm>
              <a:off x="2474284" y="5037513"/>
              <a:ext cx="7356994" cy="1820487"/>
            </a:xfrm>
            <a:prstGeom prst="rect">
              <a:avLst/>
            </a:prstGeom>
          </p:spPr>
        </p:pic>
        <p:sp>
          <p:nvSpPr>
            <p:cNvPr id="16" name="Rectangle 15"/>
            <p:cNvSpPr/>
            <p:nvPr userDrawn="1"/>
          </p:nvSpPr>
          <p:spPr>
            <a:xfrm>
              <a:off x="2474284" y="1354976"/>
              <a:ext cx="7356994" cy="3682537"/>
            </a:xfrm>
            <a:prstGeom prst="rect">
              <a:avLst/>
            </a:prstGeom>
            <a:solidFill>
              <a:srgbClr val="00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73389" y="159447"/>
            <a:ext cx="1619585" cy="1030658"/>
          </a:xfrm>
          <a:prstGeom prst="rect">
            <a:avLst/>
          </a:prstGeom>
        </p:spPr>
      </p:pic>
      <p:sp>
        <p:nvSpPr>
          <p:cNvPr id="15" name="Text Placeholder 14"/>
          <p:cNvSpPr>
            <a:spLocks noGrp="1"/>
          </p:cNvSpPr>
          <p:nvPr>
            <p:ph type="body" sz="quarter" idx="10"/>
          </p:nvPr>
        </p:nvSpPr>
        <p:spPr>
          <a:xfrm>
            <a:off x="2738880" y="2299018"/>
            <a:ext cx="5564981" cy="931862"/>
          </a:xfrm>
        </p:spPr>
        <p:txBody>
          <a:bodyPr>
            <a:noAutofit/>
          </a:bodyPr>
          <a:lstStyle>
            <a:lvl1pPr marL="0" indent="0" algn="ctr">
              <a:buNone/>
              <a:defRPr sz="4800" b="1" cap="all" baseline="0">
                <a:solidFill>
                  <a:schemeClr val="bg1"/>
                </a:solidFill>
                <a:latin typeface="+mj-lt"/>
              </a:defRPr>
            </a:lvl1pPr>
            <a:lvl2pPr>
              <a:defRPr b="1" cap="all" baseline="0">
                <a:solidFill>
                  <a:schemeClr val="bg1"/>
                </a:solidFill>
                <a:latin typeface="+mj-lt"/>
              </a:defRPr>
            </a:lvl2pPr>
            <a:lvl3pPr>
              <a:defRPr b="1" cap="all" baseline="0">
                <a:solidFill>
                  <a:schemeClr val="bg1"/>
                </a:solidFill>
                <a:latin typeface="+mj-lt"/>
              </a:defRPr>
            </a:lvl3pPr>
            <a:lvl4pPr>
              <a:defRPr b="1" cap="all" baseline="0">
                <a:solidFill>
                  <a:schemeClr val="bg1"/>
                </a:solidFill>
                <a:latin typeface="+mj-lt"/>
              </a:defRPr>
            </a:lvl4pPr>
            <a:lvl5pPr>
              <a:defRPr b="1" cap="all" baseline="0">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265630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F9001-50EA-470E-A2C4-93317094E12C}" type="datetime1">
              <a:rPr lang="en-US" smtClean="0"/>
              <a:t>7/19/2021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14772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1471353"/>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6200" y="1471353"/>
            <a:ext cx="4629150" cy="46373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8650" y="3148791"/>
            <a:ext cx="2949178" cy="29599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3C09D4-84DB-4B78-AF1D-B934C8797209}" type="datetime1">
              <a:rPr lang="en-US" smtClean="0"/>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718223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1482826"/>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6200" y="1482826"/>
            <a:ext cx="4629150" cy="467690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8650" y="3150524"/>
            <a:ext cx="2949178" cy="30092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F9F6BC-BD2C-480D-AE7A-AC0D1779272C}" type="datetime1">
              <a:rPr lang="en-US" smtClean="0"/>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831755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3741A1-E075-4A77-8317-1C6D1E49FF66}" type="datetime1">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454754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454727"/>
            <a:ext cx="1971675" cy="47222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57225" y="1454727"/>
            <a:ext cx="5800725" cy="472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AC7A17-4B7D-4D6E-B9C2-D28203B9BD80}" type="datetime1">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235276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100" b="1">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E1AD1-8C34-4217-B81B-B9ABC8BB3121}" type="datetime1">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
        <p:nvSpPr>
          <p:cNvPr id="16" name="Title 1"/>
          <p:cNvSpPr>
            <a:spLocks noGrp="1"/>
          </p:cNvSpPr>
          <p:nvPr>
            <p:ph type="title"/>
          </p:nvPr>
        </p:nvSpPr>
        <p:spPr>
          <a:xfrm>
            <a:off x="1293227" y="365135"/>
            <a:ext cx="7222127" cy="787269"/>
          </a:xfrm>
        </p:spPr>
        <p:txBody>
          <a:bodyPr/>
          <a:lstStyle/>
          <a:p>
            <a:r>
              <a:rPr lang="en-US"/>
              <a:t>Click to edit Master title style</a:t>
            </a:r>
          </a:p>
        </p:txBody>
      </p:sp>
    </p:spTree>
    <p:extLst>
      <p:ext uri="{BB962C8B-B14F-4D97-AF65-F5344CB8AC3E}">
        <p14:creationId xmlns:p14="http://schemas.microsoft.com/office/powerpoint/2010/main" val="1970544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E1AD1-8C34-4217-B81B-B9ABC8BB3121}" type="datetime1">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Tree>
    <p:extLst>
      <p:ext uri="{BB962C8B-B14F-4D97-AF65-F5344CB8AC3E}">
        <p14:creationId xmlns:p14="http://schemas.microsoft.com/office/powerpoint/2010/main" val="1514006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074" t="20847" r="8681" b="9286"/>
          <a:stretch/>
        </p:blipFill>
        <p:spPr>
          <a:xfrm>
            <a:off x="0" y="0"/>
            <a:ext cx="9183469" cy="568642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69081" y="264830"/>
            <a:ext cx="1689697" cy="1060988"/>
          </a:xfrm>
          <a:prstGeom prst="rect">
            <a:avLst/>
          </a:prstGeom>
        </p:spPr>
      </p:pic>
      <p:sp>
        <p:nvSpPr>
          <p:cNvPr id="11" name="Title Placeholder 1"/>
          <p:cNvSpPr>
            <a:spLocks noGrp="1"/>
          </p:cNvSpPr>
          <p:nvPr>
            <p:ph type="title"/>
          </p:nvPr>
        </p:nvSpPr>
        <p:spPr>
          <a:xfrm>
            <a:off x="92870" y="5780384"/>
            <a:ext cx="6829425" cy="829246"/>
          </a:xfrm>
          <a:prstGeom prst="rect">
            <a:avLst/>
          </a:prstGeom>
        </p:spPr>
        <p:txBody>
          <a:bodyPr vert="horz" lIns="91440" tIns="45720" rIns="91440" bIns="45720" rtlCol="0" anchor="ctr">
            <a:normAutofit/>
          </a:bodyPr>
          <a:lstStyle>
            <a:lvl1pPr algn="l">
              <a:defRPr/>
            </a:lvl1pPr>
          </a:lstStyle>
          <a:p>
            <a:r>
              <a:rPr lang="en-US"/>
              <a:t>Click to edit Master title style</a:t>
            </a:r>
            <a:endParaRPr lang="en-US" dirty="0"/>
          </a:p>
        </p:txBody>
      </p:sp>
      <p:sp>
        <p:nvSpPr>
          <p:cNvPr id="12" name="TextBox 11"/>
          <p:cNvSpPr txBox="1"/>
          <p:nvPr userDrawn="1"/>
        </p:nvSpPr>
        <p:spPr>
          <a:xfrm>
            <a:off x="6985760" y="5828900"/>
            <a:ext cx="2158240" cy="47320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825" b="1" dirty="0">
                <a:solidFill>
                  <a:schemeClr val="tx1"/>
                </a:solidFill>
                <a:latin typeface="+mn-lt"/>
              </a:rPr>
              <a:t>12385 Township Rd</a:t>
            </a:r>
            <a:r>
              <a:rPr lang="en-US" sz="825" b="1" baseline="0" dirty="0">
                <a:solidFill>
                  <a:schemeClr val="tx1"/>
                </a:solidFill>
                <a:latin typeface="+mn-lt"/>
              </a:rPr>
              <a:t> 215 | PO Box 894</a:t>
            </a:r>
          </a:p>
          <a:p>
            <a:pPr marL="0" marR="0" lvl="0" indent="0" algn="l" defTabSz="685783" rtl="0" eaLnBrk="1" fontAlgn="auto" latinLnBrk="0" hangingPunct="1">
              <a:lnSpc>
                <a:spcPct val="100000"/>
              </a:lnSpc>
              <a:spcBef>
                <a:spcPts val="0"/>
              </a:spcBef>
              <a:spcAft>
                <a:spcPts val="0"/>
              </a:spcAft>
              <a:buClrTx/>
              <a:buSzTx/>
              <a:buFontTx/>
              <a:buNone/>
              <a:tabLst/>
              <a:defRPr/>
            </a:pPr>
            <a:r>
              <a:rPr lang="en-US" sz="825" b="1" baseline="0" dirty="0">
                <a:solidFill>
                  <a:schemeClr val="tx1"/>
                </a:solidFill>
                <a:latin typeface="+mn-lt"/>
              </a:rPr>
              <a:t>Findlay, Ohio 45840</a:t>
            </a:r>
          </a:p>
          <a:p>
            <a:pPr marL="0" marR="0" lvl="0" indent="0" algn="l" defTabSz="685783" rtl="0" eaLnBrk="1" fontAlgn="auto" latinLnBrk="0" hangingPunct="1">
              <a:lnSpc>
                <a:spcPct val="100000"/>
              </a:lnSpc>
              <a:spcBef>
                <a:spcPts val="0"/>
              </a:spcBef>
              <a:spcAft>
                <a:spcPts val="0"/>
              </a:spcAft>
              <a:buClrTx/>
              <a:buSzTx/>
              <a:buFontTx/>
              <a:buNone/>
              <a:tabLst/>
              <a:defRPr/>
            </a:pPr>
            <a:r>
              <a:rPr lang="en-US" sz="825" b="1" kern="1200" dirty="0">
                <a:solidFill>
                  <a:schemeClr val="tx1"/>
                </a:solidFill>
                <a:latin typeface="+mn-lt"/>
                <a:ea typeface="+mn-ea"/>
                <a:cs typeface="+mn-cs"/>
              </a:rPr>
              <a:t>877-298-5853</a:t>
            </a:r>
            <a:r>
              <a:rPr lang="en-US" sz="825" b="1" kern="1200" baseline="0" dirty="0">
                <a:solidFill>
                  <a:schemeClr val="tx1"/>
                </a:solidFill>
                <a:latin typeface="+mn-lt"/>
                <a:ea typeface="+mn-ea"/>
                <a:cs typeface="+mn-cs"/>
              </a:rPr>
              <a:t> | </a:t>
            </a:r>
            <a:r>
              <a:rPr lang="en-US" sz="825" b="1" kern="1200" dirty="0">
                <a:solidFill>
                  <a:schemeClr val="tx1"/>
                </a:solidFill>
                <a:latin typeface="+mn-lt"/>
                <a:ea typeface="+mn-ea"/>
                <a:cs typeface="+mn-cs"/>
              </a:rPr>
              <a:t>www.oneenergy.com</a:t>
            </a:r>
            <a:endParaRPr lang="en-US" sz="825" b="1" dirty="0">
              <a:solidFill>
                <a:schemeClr val="tx1"/>
              </a:solidFill>
              <a:latin typeface="+mn-lt"/>
            </a:endParaRPr>
          </a:p>
        </p:txBody>
      </p:sp>
      <p:cxnSp>
        <p:nvCxnSpPr>
          <p:cNvPr id="3" name="Straight Connector 2"/>
          <p:cNvCxnSpPr/>
          <p:nvPr userDrawn="1"/>
        </p:nvCxnSpPr>
        <p:spPr>
          <a:xfrm>
            <a:off x="6985760" y="5895575"/>
            <a:ext cx="1" cy="598864"/>
          </a:xfrm>
          <a:prstGeom prst="line">
            <a:avLst/>
          </a:prstGeom>
          <a:ln w="19050">
            <a:solidFill>
              <a:srgbClr val="004A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853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E1AD1-8C34-4217-B81B-B9ABC8BB3121}" type="datetime1">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Tree>
    <p:extLst>
      <p:ext uri="{BB962C8B-B14F-4D97-AF65-F5344CB8AC3E}">
        <p14:creationId xmlns:p14="http://schemas.microsoft.com/office/powerpoint/2010/main" val="144396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FDA33A-E54C-442D-9186-352CD1C3D61D}" type="datetime1">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3397893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A9B29F-4592-471E-BAC3-27AE3182B56C}" type="datetime1">
              <a:rPr lang="en-US" smtClean="0"/>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961801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95941"/>
            <a:ext cx="7772400" cy="2387600"/>
          </a:xfrm>
        </p:spPr>
        <p:txBody>
          <a:bodyPr anchor="b">
            <a:norm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1143000" y="4341871"/>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33E46F-87FE-46F2-961E-ECA482E6E173}" type="datetime1">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Tree>
    <p:extLst>
      <p:ext uri="{BB962C8B-B14F-4D97-AF65-F5344CB8AC3E}">
        <p14:creationId xmlns:p14="http://schemas.microsoft.com/office/powerpoint/2010/main" val="295656672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6989" y="374073"/>
            <a:ext cx="6629552" cy="79802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8650" y="1514475"/>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514475"/>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6BD660-C672-4606-9D09-165DFF4FC29C}" type="datetime1">
              <a:rPr lang="en-US" smtClean="0"/>
              <a:t>7/19/2021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383451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C463DC-FC82-4ED9-AC86-9975A7C3DDCC}" type="datetime1">
              <a:rPr lang="en-US" smtClean="0"/>
              <a:t>7/19/2021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420478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03862" y="365126"/>
            <a:ext cx="6711488" cy="80244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3E46F-87FE-46F2-961E-ECA482E6E173}" type="datetime1">
              <a:rPr lang="en-US" smtClean="0"/>
              <a:t>7/19/2021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93DFA-70F6-4220-86AB-AD3183C08C91}" type="slidenum">
              <a:rPr lang="en-US" smtClean="0"/>
              <a:t>‹#›</a:t>
            </a:fld>
            <a:endParaRPr lang="en-US" dirty="0"/>
          </a:p>
        </p:txBody>
      </p:sp>
      <p:sp>
        <p:nvSpPr>
          <p:cNvPr id="7" name="Rectangle 19"/>
          <p:cNvSpPr>
            <a:spLocks noChangeArrowheads="1"/>
          </p:cNvSpPr>
          <p:nvPr userDrawn="1"/>
        </p:nvSpPr>
        <p:spPr bwMode="auto">
          <a:xfrm flipV="1">
            <a:off x="0" y="1346961"/>
            <a:ext cx="9144000" cy="53951"/>
          </a:xfrm>
          <a:prstGeom prst="rect">
            <a:avLst/>
          </a:prstGeom>
          <a:solidFill>
            <a:srgbClr val="004A8B"/>
          </a:solidFill>
          <a:ln>
            <a:noFill/>
          </a:ln>
          <a:effectLst/>
        </p:spPr>
        <p:txBody>
          <a:bodyPr vert="horz" wrap="square" lIns="20596" tIns="20596" rIns="20596" bIns="20596" numCol="1" anchor="t" anchorCtr="0" compatLnSpc="1">
            <a:prstTxWarp prst="textNoShape">
              <a:avLst/>
            </a:prstTxWarp>
          </a:bodyPr>
          <a:lstStyle/>
          <a:p>
            <a:endParaRPr lang="en-US" sz="1013" dirty="0"/>
          </a:p>
        </p:txBody>
      </p:sp>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28650" y="379612"/>
            <a:ext cx="826075" cy="773474"/>
          </a:xfrm>
          <a:prstGeom prst="rect">
            <a:avLst/>
          </a:prstGeom>
        </p:spPr>
      </p:pic>
    </p:spTree>
    <p:extLst>
      <p:ext uri="{BB962C8B-B14F-4D97-AF65-F5344CB8AC3E}">
        <p14:creationId xmlns:p14="http://schemas.microsoft.com/office/powerpoint/2010/main" val="1307707659"/>
      </p:ext>
    </p:extLst>
  </p:cSld>
  <p:clrMap bg1="lt1" tx1="dk1" bg2="lt2" tx2="dk2" accent1="accent1" accent2="accent2" accent3="accent3" accent4="accent4" accent5="accent5" accent6="accent6" hlink="hlink" folHlink="folHlink"/>
  <p:sldLayoutIdLst>
    <p:sldLayoutId id="2147483673" r:id="rId1"/>
    <p:sldLayoutId id="2147483663" r:id="rId2"/>
    <p:sldLayoutId id="2147483674" r:id="rId3"/>
    <p:sldLayoutId id="2147483675" r:id="rId4"/>
    <p:sldLayoutId id="2147483664" r:id="rId5"/>
    <p:sldLayoutId id="2147483665" r:id="rId6"/>
    <p:sldLayoutId id="2147483662" r:id="rId7"/>
    <p:sldLayoutId id="2147483666" r:id="rId8"/>
    <p:sldLayoutId id="2147483667" r:id="rId9"/>
    <p:sldLayoutId id="2147483668" r:id="rId10"/>
    <p:sldLayoutId id="2147483669" r:id="rId11"/>
    <p:sldLayoutId id="2147483670" r:id="rId12"/>
    <p:sldLayoutId id="2147483671" r:id="rId13"/>
    <p:sldLayoutId id="2147483672" r:id="rId14"/>
    <p:sldLayoutId id="2147483650" r:id="rId15"/>
  </p:sldLayoutIdLst>
  <p:hf hdr="0" ftr="0" dt="0"/>
  <p:txStyles>
    <p:titleStyle>
      <a:lvl1pPr algn="r" defTabSz="914400" rtl="0" eaLnBrk="1" latinLnBrk="0" hangingPunct="1">
        <a:lnSpc>
          <a:spcPct val="90000"/>
        </a:lnSpc>
        <a:spcBef>
          <a:spcPct val="0"/>
        </a:spcBef>
        <a:buNone/>
        <a:defRPr sz="3000" b="1" i="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45C78A97-E2D6-4A96-8198-1406FBA364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147" y="115629"/>
            <a:ext cx="3980406" cy="63942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9082B8D-FB58-473A-830B-8A2F3FF3D1D7}"/>
              </a:ext>
            </a:extLst>
          </p:cNvPr>
          <p:cNvSpPr txBox="1"/>
          <p:nvPr/>
        </p:nvSpPr>
        <p:spPr>
          <a:xfrm rot="19988522">
            <a:off x="5468654" y="3353142"/>
            <a:ext cx="1367406" cy="369332"/>
          </a:xfrm>
          <a:prstGeom prst="rect">
            <a:avLst/>
          </a:prstGeom>
          <a:noFill/>
        </p:spPr>
        <p:txBody>
          <a:bodyPr wrap="square" rtlCol="0">
            <a:spAutoFit/>
          </a:bodyPr>
          <a:lstStyle/>
          <a:p>
            <a:r>
              <a:rPr lang="en-US" dirty="0"/>
              <a:t>accounting</a:t>
            </a:r>
          </a:p>
        </p:txBody>
      </p:sp>
      <p:sp>
        <p:nvSpPr>
          <p:cNvPr id="3" name="Multiplication Sign 2">
            <a:extLst>
              <a:ext uri="{FF2B5EF4-FFF2-40B4-BE49-F238E27FC236}">
                <a16:creationId xmlns:a16="http://schemas.microsoft.com/office/drawing/2014/main" id="{41928028-C21B-41B9-85B8-E04B6AEEBC06}"/>
              </a:ext>
            </a:extLst>
          </p:cNvPr>
          <p:cNvSpPr/>
          <p:nvPr/>
        </p:nvSpPr>
        <p:spPr>
          <a:xfrm>
            <a:off x="5942417" y="3072727"/>
            <a:ext cx="302002" cy="4700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inus Sign 4">
            <a:extLst>
              <a:ext uri="{FF2B5EF4-FFF2-40B4-BE49-F238E27FC236}">
                <a16:creationId xmlns:a16="http://schemas.microsoft.com/office/drawing/2014/main" id="{073D70D0-CBE5-49E6-91F8-2137D51F174D}"/>
              </a:ext>
            </a:extLst>
          </p:cNvPr>
          <p:cNvSpPr/>
          <p:nvPr/>
        </p:nvSpPr>
        <p:spPr>
          <a:xfrm>
            <a:off x="3431096" y="4765671"/>
            <a:ext cx="3470354" cy="286241"/>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DD0CE9D-8AF4-491C-A18A-CF609330D2BE}"/>
              </a:ext>
            </a:extLst>
          </p:cNvPr>
          <p:cNvSpPr txBox="1"/>
          <p:nvPr/>
        </p:nvSpPr>
        <p:spPr>
          <a:xfrm>
            <a:off x="4129322" y="5051912"/>
            <a:ext cx="2659309" cy="307777"/>
          </a:xfrm>
          <a:prstGeom prst="rect">
            <a:avLst/>
          </a:prstGeom>
          <a:noFill/>
        </p:spPr>
        <p:txBody>
          <a:bodyPr wrap="square" rtlCol="0">
            <a:spAutoFit/>
          </a:bodyPr>
          <a:lstStyle/>
          <a:p>
            <a:r>
              <a:rPr lang="en-US" sz="1400" dirty="0"/>
              <a:t>Anne B. Bain, CPA</a:t>
            </a:r>
          </a:p>
        </p:txBody>
      </p:sp>
      <p:sp>
        <p:nvSpPr>
          <p:cNvPr id="7" name="TextBox 6">
            <a:extLst>
              <a:ext uri="{FF2B5EF4-FFF2-40B4-BE49-F238E27FC236}">
                <a16:creationId xmlns:a16="http://schemas.microsoft.com/office/drawing/2014/main" id="{26F2B863-FD66-4C99-AD18-AB88E952457C}"/>
              </a:ext>
            </a:extLst>
          </p:cNvPr>
          <p:cNvSpPr txBox="1"/>
          <p:nvPr/>
        </p:nvSpPr>
        <p:spPr>
          <a:xfrm>
            <a:off x="4488110" y="1367406"/>
            <a:ext cx="1275127" cy="369332"/>
          </a:xfrm>
          <a:prstGeom prst="rect">
            <a:avLst/>
          </a:prstGeom>
          <a:noFill/>
        </p:spPr>
        <p:txBody>
          <a:bodyPr wrap="square" rtlCol="0">
            <a:spAutoFit/>
          </a:bodyPr>
          <a:lstStyle/>
          <a:p>
            <a:r>
              <a:rPr lang="en-US" dirty="0"/>
              <a:t>(in 1969)</a:t>
            </a:r>
          </a:p>
        </p:txBody>
      </p:sp>
      <p:sp>
        <p:nvSpPr>
          <p:cNvPr id="8" name="TextBox 7">
            <a:extLst>
              <a:ext uri="{FF2B5EF4-FFF2-40B4-BE49-F238E27FC236}">
                <a16:creationId xmlns:a16="http://schemas.microsoft.com/office/drawing/2014/main" id="{AB89007F-5918-4133-9EB7-BA082BB12D7B}"/>
              </a:ext>
            </a:extLst>
          </p:cNvPr>
          <p:cNvSpPr txBox="1"/>
          <p:nvPr/>
        </p:nvSpPr>
        <p:spPr>
          <a:xfrm>
            <a:off x="3431096" y="5796793"/>
            <a:ext cx="3271708" cy="307777"/>
          </a:xfrm>
          <a:prstGeom prst="rect">
            <a:avLst/>
          </a:prstGeom>
          <a:noFill/>
        </p:spPr>
        <p:txBody>
          <a:bodyPr wrap="square" rtlCol="0">
            <a:spAutoFit/>
          </a:bodyPr>
          <a:lstStyle/>
          <a:p>
            <a:r>
              <a:rPr lang="en-US" sz="1400" dirty="0"/>
              <a:t>(also a 1972 movie by Woody Allen)</a:t>
            </a:r>
          </a:p>
        </p:txBody>
      </p:sp>
    </p:spTree>
    <p:extLst>
      <p:ext uri="{BB962C8B-B14F-4D97-AF65-F5344CB8AC3E}">
        <p14:creationId xmlns:p14="http://schemas.microsoft.com/office/powerpoint/2010/main" val="328952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normAutofit/>
          </a:bodyPr>
          <a:lstStyle/>
          <a:p>
            <a:r>
              <a:rPr lang="en-US" dirty="0"/>
              <a:t>Accounting</a:t>
            </a:r>
          </a:p>
        </p:txBody>
      </p:sp>
      <p:sp>
        <p:nvSpPr>
          <p:cNvPr id="3" name="Content Placeholder 2">
            <a:extLst>
              <a:ext uri="{FF2B5EF4-FFF2-40B4-BE49-F238E27FC236}">
                <a16:creationId xmlns:a16="http://schemas.microsoft.com/office/drawing/2014/main" id="{BCB12449-7A59-40B4-AD2F-FEFAAE5F2206}"/>
              </a:ext>
            </a:extLst>
          </p:cNvPr>
          <p:cNvSpPr>
            <a:spLocks noGrp="1"/>
          </p:cNvSpPr>
          <p:nvPr>
            <p:ph idx="1"/>
          </p:nvPr>
        </p:nvSpPr>
        <p:spPr>
          <a:xfrm>
            <a:off x="628650" y="1825624"/>
            <a:ext cx="7886700" cy="4591953"/>
          </a:xfrm>
        </p:spPr>
        <p:txBody>
          <a:bodyPr/>
          <a:lstStyle/>
          <a:p>
            <a:r>
              <a:rPr lang="en-US" dirty="0"/>
              <a:t>Financial Statements</a:t>
            </a:r>
          </a:p>
          <a:p>
            <a:pPr lvl="1"/>
            <a:r>
              <a:rPr lang="en-US" dirty="0"/>
              <a:t>Balance Sheet --  a snapshot in time of where your company is as of a specific date, typically the end of a period (a month, a quarter, a year)</a:t>
            </a:r>
          </a:p>
          <a:p>
            <a:pPr lvl="1"/>
            <a:r>
              <a:rPr lang="en-US" dirty="0"/>
              <a:t>Income Statement – more of a movie which tells the story (in numbers of course) of what happened during a certain period</a:t>
            </a:r>
          </a:p>
          <a:p>
            <a:pPr lvl="1"/>
            <a:r>
              <a:rPr lang="en-US" dirty="0"/>
              <a:t>Cash Flow – where did your cash come from (sources of cash) and where did it go (uses of cash)</a:t>
            </a:r>
          </a:p>
          <a:p>
            <a:pPr lvl="1"/>
            <a:r>
              <a:rPr lang="en-US" dirty="0"/>
              <a:t>Accrual Basis (vs. Cash Basis) – based on the “matching principle” where you put your costs and your revenues together in the same period of time</a:t>
            </a:r>
          </a:p>
          <a:p>
            <a:pPr lvl="1"/>
            <a:r>
              <a:rPr lang="en-US" dirty="0"/>
              <a:t>Prepared according to GAAP – Generally Accepted Accounting Principles – a set of common rules that everyone follows so that you can compare one business to another</a:t>
            </a:r>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10</a:t>
            </a:fld>
            <a:endParaRPr lang="en-US" dirty="0"/>
          </a:p>
        </p:txBody>
      </p:sp>
    </p:spTree>
    <p:extLst>
      <p:ext uri="{BB962C8B-B14F-4D97-AF65-F5344CB8AC3E}">
        <p14:creationId xmlns:p14="http://schemas.microsoft.com/office/powerpoint/2010/main" val="2837087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normAutofit/>
          </a:bodyPr>
          <a:lstStyle/>
          <a:p>
            <a:r>
              <a:rPr lang="en-US" dirty="0"/>
              <a:t>GAAP Accounting</a:t>
            </a:r>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11</a:t>
            </a:fld>
            <a:endParaRPr lang="en-US" dirty="0"/>
          </a:p>
        </p:txBody>
      </p:sp>
      <p:pic>
        <p:nvPicPr>
          <p:cNvPr id="1028" name="Picture 4" descr="universal translator | VoVatia">
            <a:extLst>
              <a:ext uri="{FF2B5EF4-FFF2-40B4-BE49-F238E27FC236}">
                <a16:creationId xmlns:a16="http://schemas.microsoft.com/office/drawing/2014/main" id="{ABD28A3E-7A93-4DBF-893C-CEFB9FF55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533" y="1480673"/>
            <a:ext cx="6392934" cy="487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893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normAutofit/>
          </a:bodyPr>
          <a:lstStyle/>
          <a:p>
            <a:r>
              <a:rPr lang="en-US" dirty="0"/>
              <a:t>Accounting</a:t>
            </a:r>
          </a:p>
        </p:txBody>
      </p:sp>
      <p:sp>
        <p:nvSpPr>
          <p:cNvPr id="3" name="Content Placeholder 2">
            <a:extLst>
              <a:ext uri="{FF2B5EF4-FFF2-40B4-BE49-F238E27FC236}">
                <a16:creationId xmlns:a16="http://schemas.microsoft.com/office/drawing/2014/main" id="{BCB12449-7A59-40B4-AD2F-FEFAAE5F2206}"/>
              </a:ext>
            </a:extLst>
          </p:cNvPr>
          <p:cNvSpPr>
            <a:spLocks noGrp="1"/>
          </p:cNvSpPr>
          <p:nvPr>
            <p:ph idx="1"/>
          </p:nvPr>
        </p:nvSpPr>
        <p:spPr>
          <a:xfrm>
            <a:off x="628650" y="1825624"/>
            <a:ext cx="4505412" cy="4591953"/>
          </a:xfrm>
        </p:spPr>
        <p:txBody>
          <a:bodyPr/>
          <a:lstStyle/>
          <a:p>
            <a:pPr marL="0" indent="0">
              <a:buNone/>
            </a:pPr>
            <a:r>
              <a:rPr lang="en-US" dirty="0"/>
              <a:t>Accountants like Ledgers </a:t>
            </a:r>
          </a:p>
          <a:p>
            <a:r>
              <a:rPr lang="en-US" dirty="0"/>
              <a:t>General Ledger</a:t>
            </a:r>
          </a:p>
          <a:p>
            <a:r>
              <a:rPr lang="en-US" dirty="0"/>
              <a:t>Accounts Payable Ledger</a:t>
            </a:r>
          </a:p>
          <a:p>
            <a:r>
              <a:rPr lang="en-US" dirty="0"/>
              <a:t>Accounts Receivable Ledger</a:t>
            </a:r>
          </a:p>
          <a:p>
            <a:r>
              <a:rPr lang="en-US" dirty="0"/>
              <a:t>Fixed Asset Ledger</a:t>
            </a:r>
          </a:p>
          <a:p>
            <a:r>
              <a:rPr lang="en-US" dirty="0"/>
              <a:t>Inventory Ledger</a:t>
            </a:r>
          </a:p>
          <a:p>
            <a:pPr marL="0" indent="0">
              <a:buNone/>
            </a:pPr>
            <a:r>
              <a:rPr lang="en-US" i="1" dirty="0"/>
              <a:t>In software, we might call this a “Module”</a:t>
            </a:r>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12</a:t>
            </a:fld>
            <a:endParaRPr lang="en-US" dirty="0"/>
          </a:p>
        </p:txBody>
      </p:sp>
      <p:sp>
        <p:nvSpPr>
          <p:cNvPr id="5" name="TextBox 4">
            <a:extLst>
              <a:ext uri="{FF2B5EF4-FFF2-40B4-BE49-F238E27FC236}">
                <a16:creationId xmlns:a16="http://schemas.microsoft.com/office/drawing/2014/main" id="{96EA2243-F02E-4BE7-A218-D5EB096ECF29}"/>
              </a:ext>
            </a:extLst>
          </p:cNvPr>
          <p:cNvSpPr txBox="1"/>
          <p:nvPr/>
        </p:nvSpPr>
        <p:spPr>
          <a:xfrm>
            <a:off x="7621308" y="2641814"/>
            <a:ext cx="2839764" cy="467430"/>
          </a:xfrm>
          <a:prstGeom prst="rect">
            <a:avLst/>
          </a:prstGeom>
          <a:noFill/>
        </p:spPr>
        <p:txBody>
          <a:bodyPr wrap="square" rtlCol="0">
            <a:spAutoFit/>
          </a:bodyPr>
          <a:lstStyle/>
          <a:p>
            <a:endParaRPr lang="en-US" dirty="0"/>
          </a:p>
        </p:txBody>
      </p:sp>
      <p:pic>
        <p:nvPicPr>
          <p:cNvPr id="5122" name="Picture 2" descr="Accountant Lamp Picture: Accountant Green Visor">
            <a:extLst>
              <a:ext uri="{FF2B5EF4-FFF2-40B4-BE49-F238E27FC236}">
                <a16:creationId xmlns:a16="http://schemas.microsoft.com/office/drawing/2014/main" id="{6706A7C2-1EB1-45B1-BD84-614FD6B40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1109" y="1652349"/>
            <a:ext cx="3504505" cy="42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359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8B3B-60D9-456F-9147-68A0E79FF60F}"/>
              </a:ext>
            </a:extLst>
          </p:cNvPr>
          <p:cNvSpPr>
            <a:spLocks noGrp="1"/>
          </p:cNvSpPr>
          <p:nvPr>
            <p:ph type="title"/>
          </p:nvPr>
        </p:nvSpPr>
        <p:spPr/>
        <p:txBody>
          <a:bodyPr/>
          <a:lstStyle/>
          <a:p>
            <a:r>
              <a:rPr lang="en-US" dirty="0"/>
              <a:t>Balance Sheet</a:t>
            </a:r>
          </a:p>
        </p:txBody>
      </p:sp>
      <p:sp>
        <p:nvSpPr>
          <p:cNvPr id="3" name="Content Placeholder 2">
            <a:extLst>
              <a:ext uri="{FF2B5EF4-FFF2-40B4-BE49-F238E27FC236}">
                <a16:creationId xmlns:a16="http://schemas.microsoft.com/office/drawing/2014/main" id="{6602A437-3F1A-4223-8D90-C1C3BC4ED840}"/>
              </a:ext>
            </a:extLst>
          </p:cNvPr>
          <p:cNvSpPr>
            <a:spLocks noGrp="1"/>
          </p:cNvSpPr>
          <p:nvPr>
            <p:ph idx="1"/>
          </p:nvPr>
        </p:nvSpPr>
        <p:spPr/>
        <p:txBody>
          <a:bodyPr/>
          <a:lstStyle/>
          <a:p>
            <a:r>
              <a:rPr lang="en-US" dirty="0"/>
              <a:t>ASSETS – what you have </a:t>
            </a:r>
          </a:p>
          <a:p>
            <a:r>
              <a:rPr lang="en-US" dirty="0"/>
              <a:t>LIABILITIES – what you owe</a:t>
            </a:r>
          </a:p>
          <a:p>
            <a:r>
              <a:rPr lang="en-US" dirty="0"/>
              <a:t>EQUITY (also CAPITAL) – what you are worth</a:t>
            </a:r>
          </a:p>
          <a:p>
            <a:endParaRPr lang="en-US" dirty="0"/>
          </a:p>
          <a:p>
            <a:r>
              <a:rPr lang="en-US" dirty="0"/>
              <a:t>Assets minus Liabilities leaves you with Equity</a:t>
            </a:r>
          </a:p>
          <a:p>
            <a:endParaRPr lang="en-US" dirty="0"/>
          </a:p>
          <a:p>
            <a:r>
              <a:rPr lang="en-US" dirty="0"/>
              <a:t>Assets = Liabilities + Equity</a:t>
            </a:r>
          </a:p>
        </p:txBody>
      </p:sp>
      <p:sp>
        <p:nvSpPr>
          <p:cNvPr id="4" name="Slide Number Placeholder 3">
            <a:extLst>
              <a:ext uri="{FF2B5EF4-FFF2-40B4-BE49-F238E27FC236}">
                <a16:creationId xmlns:a16="http://schemas.microsoft.com/office/drawing/2014/main" id="{F367A01A-0B36-4162-B5AF-800CB4522664}"/>
              </a:ext>
            </a:extLst>
          </p:cNvPr>
          <p:cNvSpPr>
            <a:spLocks noGrp="1"/>
          </p:cNvSpPr>
          <p:nvPr>
            <p:ph type="sldNum" sz="quarter" idx="12"/>
          </p:nvPr>
        </p:nvSpPr>
        <p:spPr/>
        <p:txBody>
          <a:bodyPr/>
          <a:lstStyle/>
          <a:p>
            <a:fld id="{4EC93DFA-70F6-4220-86AB-AD3183C08C91}" type="slidenum">
              <a:rPr lang="en-US" smtClean="0"/>
              <a:t>13</a:t>
            </a:fld>
            <a:endParaRPr lang="en-US" dirty="0"/>
          </a:p>
        </p:txBody>
      </p:sp>
    </p:spTree>
    <p:extLst>
      <p:ext uri="{BB962C8B-B14F-4D97-AF65-F5344CB8AC3E}">
        <p14:creationId xmlns:p14="http://schemas.microsoft.com/office/powerpoint/2010/main" val="2126689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8B3B-60D9-456F-9147-68A0E79FF60F}"/>
              </a:ext>
            </a:extLst>
          </p:cNvPr>
          <p:cNvSpPr>
            <a:spLocks noGrp="1"/>
          </p:cNvSpPr>
          <p:nvPr>
            <p:ph type="title"/>
          </p:nvPr>
        </p:nvSpPr>
        <p:spPr/>
        <p:txBody>
          <a:bodyPr/>
          <a:lstStyle/>
          <a:p>
            <a:r>
              <a:rPr lang="en-US" dirty="0"/>
              <a:t>Balance Sheet</a:t>
            </a:r>
          </a:p>
        </p:txBody>
      </p:sp>
      <p:pic>
        <p:nvPicPr>
          <p:cNvPr id="6" name="Content Placeholder 5">
            <a:extLst>
              <a:ext uri="{FF2B5EF4-FFF2-40B4-BE49-F238E27FC236}">
                <a16:creationId xmlns:a16="http://schemas.microsoft.com/office/drawing/2014/main" id="{82C2B49D-D3D9-4F62-8711-E651E99555CB}"/>
              </a:ext>
            </a:extLst>
          </p:cNvPr>
          <p:cNvPicPr>
            <a:picLocks noGrp="1" noChangeAspect="1"/>
          </p:cNvPicPr>
          <p:nvPr>
            <p:ph idx="1"/>
          </p:nvPr>
        </p:nvPicPr>
        <p:blipFill>
          <a:blip r:embed="rId2"/>
          <a:stretch>
            <a:fillRect/>
          </a:stretch>
        </p:blipFill>
        <p:spPr>
          <a:xfrm>
            <a:off x="500478" y="1586292"/>
            <a:ext cx="3848017" cy="5135183"/>
          </a:xfrm>
        </p:spPr>
      </p:pic>
      <p:sp>
        <p:nvSpPr>
          <p:cNvPr id="4" name="Slide Number Placeholder 3">
            <a:extLst>
              <a:ext uri="{FF2B5EF4-FFF2-40B4-BE49-F238E27FC236}">
                <a16:creationId xmlns:a16="http://schemas.microsoft.com/office/drawing/2014/main" id="{F367A01A-0B36-4162-B5AF-800CB4522664}"/>
              </a:ext>
            </a:extLst>
          </p:cNvPr>
          <p:cNvSpPr>
            <a:spLocks noGrp="1"/>
          </p:cNvSpPr>
          <p:nvPr>
            <p:ph type="sldNum" sz="quarter" idx="12"/>
          </p:nvPr>
        </p:nvSpPr>
        <p:spPr/>
        <p:txBody>
          <a:bodyPr/>
          <a:lstStyle/>
          <a:p>
            <a:fld id="{4EC93DFA-70F6-4220-86AB-AD3183C08C91}" type="slidenum">
              <a:rPr lang="en-US" smtClean="0"/>
              <a:t>14</a:t>
            </a:fld>
            <a:endParaRPr lang="en-US" dirty="0"/>
          </a:p>
        </p:txBody>
      </p:sp>
      <p:sp>
        <p:nvSpPr>
          <p:cNvPr id="9" name="Arrow: Left 8">
            <a:extLst>
              <a:ext uri="{FF2B5EF4-FFF2-40B4-BE49-F238E27FC236}">
                <a16:creationId xmlns:a16="http://schemas.microsoft.com/office/drawing/2014/main" id="{745A47B2-6258-41C6-A8D6-5A23072CB049}"/>
              </a:ext>
            </a:extLst>
          </p:cNvPr>
          <p:cNvSpPr/>
          <p:nvPr/>
        </p:nvSpPr>
        <p:spPr>
          <a:xfrm>
            <a:off x="4286774" y="3884103"/>
            <a:ext cx="508733" cy="12583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AAF2A4E1-5B8E-4646-9A4F-7B6A1D473AED}"/>
              </a:ext>
            </a:extLst>
          </p:cNvPr>
          <p:cNvSpPr/>
          <p:nvPr/>
        </p:nvSpPr>
        <p:spPr>
          <a:xfrm>
            <a:off x="4286774" y="6425967"/>
            <a:ext cx="604008" cy="12583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2215EA5-71CC-40F7-9DE9-8EE862983BF3}"/>
              </a:ext>
            </a:extLst>
          </p:cNvPr>
          <p:cNvSpPr txBox="1"/>
          <p:nvPr/>
        </p:nvSpPr>
        <p:spPr>
          <a:xfrm>
            <a:off x="5360565" y="1853967"/>
            <a:ext cx="3523376" cy="3970318"/>
          </a:xfrm>
          <a:prstGeom prst="rect">
            <a:avLst/>
          </a:prstGeom>
          <a:noFill/>
        </p:spPr>
        <p:txBody>
          <a:bodyPr wrap="square" rtlCol="0">
            <a:spAutoFit/>
          </a:bodyPr>
          <a:lstStyle/>
          <a:p>
            <a:r>
              <a:rPr lang="en-US" i="1" dirty="0"/>
              <a:t>Within each section, line items are in order of </a:t>
            </a:r>
            <a:r>
              <a:rPr lang="en-US" b="1" i="1" u="sng" dirty="0"/>
              <a:t>liquidity</a:t>
            </a:r>
            <a:r>
              <a:rPr lang="en-US" i="1" dirty="0"/>
              <a:t> – how fast we expect them to turn to cash</a:t>
            </a:r>
          </a:p>
          <a:p>
            <a:endParaRPr lang="en-US" i="1" dirty="0"/>
          </a:p>
          <a:p>
            <a:r>
              <a:rPr lang="en-US" i="1" dirty="0"/>
              <a:t>“Current” generally means within a year</a:t>
            </a:r>
          </a:p>
          <a:p>
            <a:endParaRPr lang="en-US" i="1" dirty="0"/>
          </a:p>
          <a:p>
            <a:r>
              <a:rPr lang="en-US" i="1" dirty="0"/>
              <a:t>“Long-term” generally means in more than a year</a:t>
            </a:r>
          </a:p>
          <a:p>
            <a:endParaRPr lang="en-US" i="1" dirty="0"/>
          </a:p>
          <a:p>
            <a:r>
              <a:rPr lang="en-US" i="1" dirty="0"/>
              <a:t>It is a BALANCE sheet, which means that it must </a:t>
            </a:r>
            <a:r>
              <a:rPr lang="en-US" b="1" i="1" u="sng" dirty="0"/>
              <a:t>balance</a:t>
            </a:r>
            <a:r>
              <a:rPr lang="en-US" i="1" dirty="0"/>
              <a:t> – see how Total Assets = Total Liabilities &amp; Capital</a:t>
            </a:r>
          </a:p>
        </p:txBody>
      </p:sp>
    </p:spTree>
    <p:extLst>
      <p:ext uri="{BB962C8B-B14F-4D97-AF65-F5344CB8AC3E}">
        <p14:creationId xmlns:p14="http://schemas.microsoft.com/office/powerpoint/2010/main" val="2680886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8B3B-60D9-456F-9147-68A0E79FF60F}"/>
              </a:ext>
            </a:extLst>
          </p:cNvPr>
          <p:cNvSpPr>
            <a:spLocks noGrp="1"/>
          </p:cNvSpPr>
          <p:nvPr>
            <p:ph type="title"/>
          </p:nvPr>
        </p:nvSpPr>
        <p:spPr/>
        <p:txBody>
          <a:bodyPr/>
          <a:lstStyle/>
          <a:p>
            <a:r>
              <a:rPr lang="en-US" dirty="0"/>
              <a:t>Balance Sheet</a:t>
            </a:r>
          </a:p>
        </p:txBody>
      </p:sp>
      <p:sp>
        <p:nvSpPr>
          <p:cNvPr id="4" name="Slide Number Placeholder 3">
            <a:extLst>
              <a:ext uri="{FF2B5EF4-FFF2-40B4-BE49-F238E27FC236}">
                <a16:creationId xmlns:a16="http://schemas.microsoft.com/office/drawing/2014/main" id="{F367A01A-0B36-4162-B5AF-800CB4522664}"/>
              </a:ext>
            </a:extLst>
          </p:cNvPr>
          <p:cNvSpPr>
            <a:spLocks noGrp="1"/>
          </p:cNvSpPr>
          <p:nvPr>
            <p:ph type="sldNum" sz="quarter" idx="12"/>
          </p:nvPr>
        </p:nvSpPr>
        <p:spPr/>
        <p:txBody>
          <a:bodyPr/>
          <a:lstStyle/>
          <a:p>
            <a:fld id="{4EC93DFA-70F6-4220-86AB-AD3183C08C91}" type="slidenum">
              <a:rPr lang="en-US" smtClean="0"/>
              <a:t>15</a:t>
            </a:fld>
            <a:endParaRPr lang="en-US" dirty="0"/>
          </a:p>
        </p:txBody>
      </p:sp>
      <p:sp>
        <p:nvSpPr>
          <p:cNvPr id="9" name="Arrow: Left 8">
            <a:extLst>
              <a:ext uri="{FF2B5EF4-FFF2-40B4-BE49-F238E27FC236}">
                <a16:creationId xmlns:a16="http://schemas.microsoft.com/office/drawing/2014/main" id="{745A47B2-6258-41C6-A8D6-5A23072CB049}"/>
              </a:ext>
            </a:extLst>
          </p:cNvPr>
          <p:cNvSpPr/>
          <p:nvPr/>
        </p:nvSpPr>
        <p:spPr>
          <a:xfrm rot="2490749">
            <a:off x="3809912" y="4169490"/>
            <a:ext cx="707941" cy="13062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AAF2A4E1-5B8E-4646-9A4F-7B6A1D473AED}"/>
              </a:ext>
            </a:extLst>
          </p:cNvPr>
          <p:cNvSpPr/>
          <p:nvPr/>
        </p:nvSpPr>
        <p:spPr>
          <a:xfrm rot="9629604">
            <a:off x="7530203" y="4750618"/>
            <a:ext cx="604008" cy="12583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2215EA5-71CC-40F7-9DE9-8EE862983BF3}"/>
              </a:ext>
            </a:extLst>
          </p:cNvPr>
          <p:cNvSpPr txBox="1"/>
          <p:nvPr/>
        </p:nvSpPr>
        <p:spPr>
          <a:xfrm>
            <a:off x="532701" y="5760341"/>
            <a:ext cx="8716161" cy="369332"/>
          </a:xfrm>
          <a:prstGeom prst="rect">
            <a:avLst/>
          </a:prstGeom>
          <a:noFill/>
        </p:spPr>
        <p:txBody>
          <a:bodyPr wrap="square" rtlCol="0">
            <a:spAutoFit/>
          </a:bodyPr>
          <a:lstStyle/>
          <a:p>
            <a:r>
              <a:rPr lang="en-US" i="1" dirty="0"/>
              <a:t>Another way to present a Balance Sheet if you don’t mind a landscape view</a:t>
            </a:r>
          </a:p>
        </p:txBody>
      </p:sp>
      <p:pic>
        <p:nvPicPr>
          <p:cNvPr id="8" name="Content Placeholder 7">
            <a:extLst>
              <a:ext uri="{FF2B5EF4-FFF2-40B4-BE49-F238E27FC236}">
                <a16:creationId xmlns:a16="http://schemas.microsoft.com/office/drawing/2014/main" id="{C6DE03D1-F9E3-4FBB-B05F-735B54BBA296}"/>
              </a:ext>
            </a:extLst>
          </p:cNvPr>
          <p:cNvPicPr>
            <a:picLocks noGrp="1" noChangeAspect="1"/>
          </p:cNvPicPr>
          <p:nvPr>
            <p:ph idx="1"/>
          </p:nvPr>
        </p:nvPicPr>
        <p:blipFill>
          <a:blip r:embed="rId2"/>
          <a:stretch>
            <a:fillRect/>
          </a:stretch>
        </p:blipFill>
        <p:spPr>
          <a:xfrm>
            <a:off x="216068" y="1639085"/>
            <a:ext cx="2141238" cy="2149570"/>
          </a:xfrm>
        </p:spPr>
      </p:pic>
      <p:pic>
        <p:nvPicPr>
          <p:cNvPr id="14" name="Picture 13">
            <a:extLst>
              <a:ext uri="{FF2B5EF4-FFF2-40B4-BE49-F238E27FC236}">
                <a16:creationId xmlns:a16="http://schemas.microsoft.com/office/drawing/2014/main" id="{7B2980E4-A2EC-419B-BA4C-02A1811DB6D4}"/>
              </a:ext>
            </a:extLst>
          </p:cNvPr>
          <p:cNvPicPr>
            <a:picLocks noChangeAspect="1"/>
          </p:cNvPicPr>
          <p:nvPr/>
        </p:nvPicPr>
        <p:blipFill>
          <a:blip r:embed="rId3"/>
          <a:stretch>
            <a:fillRect/>
          </a:stretch>
        </p:blipFill>
        <p:spPr>
          <a:xfrm>
            <a:off x="2106290" y="2026212"/>
            <a:ext cx="2078644" cy="1927163"/>
          </a:xfrm>
          <a:prstGeom prst="rect">
            <a:avLst/>
          </a:prstGeom>
        </p:spPr>
      </p:pic>
      <p:pic>
        <p:nvPicPr>
          <p:cNvPr id="20" name="Picture 19">
            <a:extLst>
              <a:ext uri="{FF2B5EF4-FFF2-40B4-BE49-F238E27FC236}">
                <a16:creationId xmlns:a16="http://schemas.microsoft.com/office/drawing/2014/main" id="{8350E825-560A-43E7-8FA8-0DBD3CA15067}"/>
              </a:ext>
            </a:extLst>
          </p:cNvPr>
          <p:cNvPicPr>
            <a:picLocks noChangeAspect="1"/>
          </p:cNvPicPr>
          <p:nvPr/>
        </p:nvPicPr>
        <p:blipFill>
          <a:blip r:embed="rId4"/>
          <a:stretch>
            <a:fillRect/>
          </a:stretch>
        </p:blipFill>
        <p:spPr>
          <a:xfrm>
            <a:off x="4678991" y="1768253"/>
            <a:ext cx="4271671" cy="2879248"/>
          </a:xfrm>
          <a:prstGeom prst="rect">
            <a:avLst/>
          </a:prstGeom>
        </p:spPr>
      </p:pic>
    </p:spTree>
    <p:extLst>
      <p:ext uri="{BB962C8B-B14F-4D97-AF65-F5344CB8AC3E}">
        <p14:creationId xmlns:p14="http://schemas.microsoft.com/office/powerpoint/2010/main" val="1644018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8B3B-60D9-456F-9147-68A0E79FF60F}"/>
              </a:ext>
            </a:extLst>
          </p:cNvPr>
          <p:cNvSpPr>
            <a:spLocks noGrp="1"/>
          </p:cNvSpPr>
          <p:nvPr>
            <p:ph type="title"/>
          </p:nvPr>
        </p:nvSpPr>
        <p:spPr/>
        <p:txBody>
          <a:bodyPr/>
          <a:lstStyle/>
          <a:p>
            <a:r>
              <a:rPr lang="en-US" dirty="0"/>
              <a:t>Income statement</a:t>
            </a:r>
          </a:p>
        </p:txBody>
      </p:sp>
      <p:sp>
        <p:nvSpPr>
          <p:cNvPr id="3" name="Content Placeholder 2">
            <a:extLst>
              <a:ext uri="{FF2B5EF4-FFF2-40B4-BE49-F238E27FC236}">
                <a16:creationId xmlns:a16="http://schemas.microsoft.com/office/drawing/2014/main" id="{6602A437-3F1A-4223-8D90-C1C3BC4ED840}"/>
              </a:ext>
            </a:extLst>
          </p:cNvPr>
          <p:cNvSpPr>
            <a:spLocks noGrp="1"/>
          </p:cNvSpPr>
          <p:nvPr>
            <p:ph idx="1"/>
          </p:nvPr>
        </p:nvSpPr>
        <p:spPr/>
        <p:txBody>
          <a:bodyPr>
            <a:normAutofit fontScale="92500"/>
          </a:bodyPr>
          <a:lstStyle/>
          <a:p>
            <a:pPr marL="0" indent="0">
              <a:buNone/>
            </a:pPr>
            <a:r>
              <a:rPr lang="en-US" dirty="0"/>
              <a:t>Also called a “P&amp;L” (Profit &amp; Loss Statement) or a Statement of Operations – a summary of what happened over a period of time, usually a month, a quarter, or a year</a:t>
            </a:r>
          </a:p>
          <a:p>
            <a:r>
              <a:rPr lang="en-US" dirty="0"/>
              <a:t>REVENUE (or INCOME) – what you make</a:t>
            </a:r>
          </a:p>
          <a:p>
            <a:r>
              <a:rPr lang="en-US" dirty="0"/>
              <a:t>EXPENSES (or COSTS) – what you spend</a:t>
            </a:r>
          </a:p>
          <a:p>
            <a:r>
              <a:rPr lang="en-US" dirty="0"/>
              <a:t>PROFIT (also NET INCOME) – the difference between the two</a:t>
            </a:r>
          </a:p>
          <a:p>
            <a:endParaRPr lang="en-US" dirty="0"/>
          </a:p>
          <a:p>
            <a:r>
              <a:rPr lang="en-US" dirty="0"/>
              <a:t>Revenue minus Expenses leaves you with Profit (Loss)</a:t>
            </a:r>
          </a:p>
          <a:p>
            <a:endParaRPr lang="en-US" dirty="0"/>
          </a:p>
          <a:p>
            <a:r>
              <a:rPr lang="en-US" dirty="0"/>
              <a:t>Revenue - Expenses = Profit (Loss)</a:t>
            </a:r>
          </a:p>
        </p:txBody>
      </p:sp>
      <p:sp>
        <p:nvSpPr>
          <p:cNvPr id="4" name="Slide Number Placeholder 3">
            <a:extLst>
              <a:ext uri="{FF2B5EF4-FFF2-40B4-BE49-F238E27FC236}">
                <a16:creationId xmlns:a16="http://schemas.microsoft.com/office/drawing/2014/main" id="{F367A01A-0B36-4162-B5AF-800CB4522664}"/>
              </a:ext>
            </a:extLst>
          </p:cNvPr>
          <p:cNvSpPr>
            <a:spLocks noGrp="1"/>
          </p:cNvSpPr>
          <p:nvPr>
            <p:ph type="sldNum" sz="quarter" idx="12"/>
          </p:nvPr>
        </p:nvSpPr>
        <p:spPr/>
        <p:txBody>
          <a:bodyPr/>
          <a:lstStyle/>
          <a:p>
            <a:fld id="{4EC93DFA-70F6-4220-86AB-AD3183C08C91}" type="slidenum">
              <a:rPr lang="en-US" smtClean="0"/>
              <a:t>16</a:t>
            </a:fld>
            <a:endParaRPr lang="en-US" dirty="0"/>
          </a:p>
        </p:txBody>
      </p:sp>
    </p:spTree>
    <p:extLst>
      <p:ext uri="{BB962C8B-B14F-4D97-AF65-F5344CB8AC3E}">
        <p14:creationId xmlns:p14="http://schemas.microsoft.com/office/powerpoint/2010/main" val="3450513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8B3B-60D9-456F-9147-68A0E79FF60F}"/>
              </a:ext>
            </a:extLst>
          </p:cNvPr>
          <p:cNvSpPr>
            <a:spLocks noGrp="1"/>
          </p:cNvSpPr>
          <p:nvPr>
            <p:ph type="title"/>
          </p:nvPr>
        </p:nvSpPr>
        <p:spPr/>
        <p:txBody>
          <a:bodyPr/>
          <a:lstStyle/>
          <a:p>
            <a:r>
              <a:rPr lang="en-US" dirty="0"/>
              <a:t>Income Statement – OEE XXIII</a:t>
            </a:r>
          </a:p>
        </p:txBody>
      </p:sp>
      <p:sp>
        <p:nvSpPr>
          <p:cNvPr id="4" name="Slide Number Placeholder 3">
            <a:extLst>
              <a:ext uri="{FF2B5EF4-FFF2-40B4-BE49-F238E27FC236}">
                <a16:creationId xmlns:a16="http://schemas.microsoft.com/office/drawing/2014/main" id="{F367A01A-0B36-4162-B5AF-800CB4522664}"/>
              </a:ext>
            </a:extLst>
          </p:cNvPr>
          <p:cNvSpPr>
            <a:spLocks noGrp="1"/>
          </p:cNvSpPr>
          <p:nvPr>
            <p:ph type="sldNum" sz="quarter" idx="12"/>
          </p:nvPr>
        </p:nvSpPr>
        <p:spPr/>
        <p:txBody>
          <a:bodyPr/>
          <a:lstStyle/>
          <a:p>
            <a:fld id="{4EC93DFA-70F6-4220-86AB-AD3183C08C91}" type="slidenum">
              <a:rPr lang="en-US" smtClean="0"/>
              <a:t>17</a:t>
            </a:fld>
            <a:endParaRPr lang="en-US" dirty="0"/>
          </a:p>
        </p:txBody>
      </p:sp>
      <p:pic>
        <p:nvPicPr>
          <p:cNvPr id="7" name="Content Placeholder 6">
            <a:extLst>
              <a:ext uri="{FF2B5EF4-FFF2-40B4-BE49-F238E27FC236}">
                <a16:creationId xmlns:a16="http://schemas.microsoft.com/office/drawing/2014/main" id="{763F2C74-ED70-4D88-9D30-694C8E151721}"/>
              </a:ext>
            </a:extLst>
          </p:cNvPr>
          <p:cNvPicPr>
            <a:picLocks noGrp="1" noChangeAspect="1"/>
          </p:cNvPicPr>
          <p:nvPr>
            <p:ph idx="1"/>
          </p:nvPr>
        </p:nvPicPr>
        <p:blipFill>
          <a:blip r:embed="rId2"/>
          <a:stretch>
            <a:fillRect/>
          </a:stretch>
        </p:blipFill>
        <p:spPr>
          <a:xfrm>
            <a:off x="1619076" y="1535185"/>
            <a:ext cx="5964570" cy="5226848"/>
          </a:xfrm>
        </p:spPr>
      </p:pic>
      <p:sp>
        <p:nvSpPr>
          <p:cNvPr id="10" name="Arrow: Left 9">
            <a:extLst>
              <a:ext uri="{FF2B5EF4-FFF2-40B4-BE49-F238E27FC236}">
                <a16:creationId xmlns:a16="http://schemas.microsoft.com/office/drawing/2014/main" id="{AAF2A4E1-5B8E-4646-9A4F-7B6A1D473AED}"/>
              </a:ext>
            </a:extLst>
          </p:cNvPr>
          <p:cNvSpPr/>
          <p:nvPr/>
        </p:nvSpPr>
        <p:spPr>
          <a:xfrm rot="10800000">
            <a:off x="3242350" y="1855357"/>
            <a:ext cx="604008" cy="12583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745A47B2-6258-41C6-A8D6-5A23072CB049}"/>
              </a:ext>
            </a:extLst>
          </p:cNvPr>
          <p:cNvSpPr/>
          <p:nvPr/>
        </p:nvSpPr>
        <p:spPr>
          <a:xfrm rot="1159772">
            <a:off x="7455915" y="2547550"/>
            <a:ext cx="707941" cy="13062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 14">
            <a:extLst>
              <a:ext uri="{FF2B5EF4-FFF2-40B4-BE49-F238E27FC236}">
                <a16:creationId xmlns:a16="http://schemas.microsoft.com/office/drawing/2014/main" id="{C3D5EBF0-5F5E-44A1-ABA9-0933B62E1B5A}"/>
              </a:ext>
            </a:extLst>
          </p:cNvPr>
          <p:cNvSpPr/>
          <p:nvPr/>
        </p:nvSpPr>
        <p:spPr>
          <a:xfrm rot="10800000">
            <a:off x="956346" y="3303165"/>
            <a:ext cx="604008" cy="12583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id="{8725DF54-E711-4F89-9FB3-5CAA4D8C361A}"/>
              </a:ext>
            </a:extLst>
          </p:cNvPr>
          <p:cNvSpPr/>
          <p:nvPr/>
        </p:nvSpPr>
        <p:spPr>
          <a:xfrm rot="10800000">
            <a:off x="956346" y="5947095"/>
            <a:ext cx="604008" cy="12583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Left 16">
            <a:extLst>
              <a:ext uri="{FF2B5EF4-FFF2-40B4-BE49-F238E27FC236}">
                <a16:creationId xmlns:a16="http://schemas.microsoft.com/office/drawing/2014/main" id="{F4C4BA5E-8496-42FD-B402-B3C91683DC9F}"/>
              </a:ext>
            </a:extLst>
          </p:cNvPr>
          <p:cNvSpPr/>
          <p:nvPr/>
        </p:nvSpPr>
        <p:spPr>
          <a:xfrm rot="10800000">
            <a:off x="956346" y="6230516"/>
            <a:ext cx="604008" cy="12583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Left 17">
            <a:extLst>
              <a:ext uri="{FF2B5EF4-FFF2-40B4-BE49-F238E27FC236}">
                <a16:creationId xmlns:a16="http://schemas.microsoft.com/office/drawing/2014/main" id="{96D8E90F-0ED4-41ED-83BE-56E841017946}"/>
              </a:ext>
            </a:extLst>
          </p:cNvPr>
          <p:cNvSpPr/>
          <p:nvPr/>
        </p:nvSpPr>
        <p:spPr>
          <a:xfrm rot="10800000">
            <a:off x="956346" y="6513937"/>
            <a:ext cx="604008" cy="12583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1138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8B3B-60D9-456F-9147-68A0E79FF60F}"/>
              </a:ext>
            </a:extLst>
          </p:cNvPr>
          <p:cNvSpPr>
            <a:spLocks noGrp="1"/>
          </p:cNvSpPr>
          <p:nvPr>
            <p:ph type="title"/>
          </p:nvPr>
        </p:nvSpPr>
        <p:spPr/>
        <p:txBody>
          <a:bodyPr/>
          <a:lstStyle/>
          <a:p>
            <a:r>
              <a:rPr lang="en-US" dirty="0"/>
              <a:t>Income statement</a:t>
            </a:r>
          </a:p>
        </p:txBody>
      </p:sp>
      <p:sp>
        <p:nvSpPr>
          <p:cNvPr id="3" name="Content Placeholder 2">
            <a:extLst>
              <a:ext uri="{FF2B5EF4-FFF2-40B4-BE49-F238E27FC236}">
                <a16:creationId xmlns:a16="http://schemas.microsoft.com/office/drawing/2014/main" id="{6602A437-3F1A-4223-8D90-C1C3BC4ED840}"/>
              </a:ext>
            </a:extLst>
          </p:cNvPr>
          <p:cNvSpPr>
            <a:spLocks noGrp="1"/>
          </p:cNvSpPr>
          <p:nvPr>
            <p:ph idx="1"/>
          </p:nvPr>
        </p:nvSpPr>
        <p:spPr/>
        <p:txBody>
          <a:bodyPr>
            <a:normAutofit/>
          </a:bodyPr>
          <a:lstStyle/>
          <a:p>
            <a:pPr marL="0" indent="0">
              <a:buNone/>
            </a:pPr>
            <a:r>
              <a:rPr lang="en-US" dirty="0"/>
              <a:t>Some other important terms:</a:t>
            </a:r>
          </a:p>
          <a:p>
            <a:r>
              <a:rPr lang="en-US" dirty="0"/>
              <a:t>Direct Costs (construction) or Cost of Goods Sold (more in manufacturing, retail) – a price that can be directly tied to the production of specific goods or services</a:t>
            </a:r>
          </a:p>
          <a:p>
            <a:r>
              <a:rPr lang="en-US" dirty="0"/>
              <a:t>Indirect Costs – costs that cannot be directly tied to production, often called “Overhead” or “G&amp;A Expenses” (General and Administrative)</a:t>
            </a:r>
          </a:p>
          <a:p>
            <a:r>
              <a:rPr lang="en-US" dirty="0"/>
              <a:t>Gross Income, Gross Profit – this is Revenue less Direct Costs</a:t>
            </a:r>
          </a:p>
        </p:txBody>
      </p:sp>
      <p:sp>
        <p:nvSpPr>
          <p:cNvPr id="4" name="Slide Number Placeholder 3">
            <a:extLst>
              <a:ext uri="{FF2B5EF4-FFF2-40B4-BE49-F238E27FC236}">
                <a16:creationId xmlns:a16="http://schemas.microsoft.com/office/drawing/2014/main" id="{F367A01A-0B36-4162-B5AF-800CB4522664}"/>
              </a:ext>
            </a:extLst>
          </p:cNvPr>
          <p:cNvSpPr>
            <a:spLocks noGrp="1"/>
          </p:cNvSpPr>
          <p:nvPr>
            <p:ph type="sldNum" sz="quarter" idx="12"/>
          </p:nvPr>
        </p:nvSpPr>
        <p:spPr/>
        <p:txBody>
          <a:bodyPr/>
          <a:lstStyle/>
          <a:p>
            <a:fld id="{4EC93DFA-70F6-4220-86AB-AD3183C08C91}" type="slidenum">
              <a:rPr lang="en-US" smtClean="0"/>
              <a:t>18</a:t>
            </a:fld>
            <a:endParaRPr lang="en-US" dirty="0"/>
          </a:p>
        </p:txBody>
      </p:sp>
    </p:spTree>
    <p:extLst>
      <p:ext uri="{BB962C8B-B14F-4D97-AF65-F5344CB8AC3E}">
        <p14:creationId xmlns:p14="http://schemas.microsoft.com/office/powerpoint/2010/main" val="428336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8B3B-60D9-456F-9147-68A0E79FF60F}"/>
              </a:ext>
            </a:extLst>
          </p:cNvPr>
          <p:cNvSpPr>
            <a:spLocks noGrp="1"/>
          </p:cNvSpPr>
          <p:nvPr>
            <p:ph type="title"/>
          </p:nvPr>
        </p:nvSpPr>
        <p:spPr/>
        <p:txBody>
          <a:bodyPr/>
          <a:lstStyle/>
          <a:p>
            <a:r>
              <a:rPr lang="en-US" dirty="0"/>
              <a:t>Income Statement - OES</a:t>
            </a:r>
          </a:p>
        </p:txBody>
      </p:sp>
      <p:sp>
        <p:nvSpPr>
          <p:cNvPr id="4" name="Slide Number Placeholder 3">
            <a:extLst>
              <a:ext uri="{FF2B5EF4-FFF2-40B4-BE49-F238E27FC236}">
                <a16:creationId xmlns:a16="http://schemas.microsoft.com/office/drawing/2014/main" id="{F367A01A-0B36-4162-B5AF-800CB4522664}"/>
              </a:ext>
            </a:extLst>
          </p:cNvPr>
          <p:cNvSpPr>
            <a:spLocks noGrp="1"/>
          </p:cNvSpPr>
          <p:nvPr>
            <p:ph type="sldNum" sz="quarter" idx="12"/>
          </p:nvPr>
        </p:nvSpPr>
        <p:spPr/>
        <p:txBody>
          <a:bodyPr/>
          <a:lstStyle/>
          <a:p>
            <a:fld id="{4EC93DFA-70F6-4220-86AB-AD3183C08C91}" type="slidenum">
              <a:rPr lang="en-US" smtClean="0"/>
              <a:t>19</a:t>
            </a:fld>
            <a:endParaRPr lang="en-US" dirty="0"/>
          </a:p>
        </p:txBody>
      </p:sp>
      <p:sp>
        <p:nvSpPr>
          <p:cNvPr id="10" name="Arrow: Left 9">
            <a:extLst>
              <a:ext uri="{FF2B5EF4-FFF2-40B4-BE49-F238E27FC236}">
                <a16:creationId xmlns:a16="http://schemas.microsoft.com/office/drawing/2014/main" id="{AAF2A4E1-5B8E-4646-9A4F-7B6A1D473AED}"/>
              </a:ext>
            </a:extLst>
          </p:cNvPr>
          <p:cNvSpPr/>
          <p:nvPr/>
        </p:nvSpPr>
        <p:spPr>
          <a:xfrm rot="10800000">
            <a:off x="5691935" y="2192354"/>
            <a:ext cx="604008" cy="12583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745A47B2-6258-41C6-A8D6-5A23072CB049}"/>
              </a:ext>
            </a:extLst>
          </p:cNvPr>
          <p:cNvSpPr/>
          <p:nvPr/>
        </p:nvSpPr>
        <p:spPr>
          <a:xfrm rot="10800000">
            <a:off x="5691935" y="6508884"/>
            <a:ext cx="707941" cy="13062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 14">
            <a:extLst>
              <a:ext uri="{FF2B5EF4-FFF2-40B4-BE49-F238E27FC236}">
                <a16:creationId xmlns:a16="http://schemas.microsoft.com/office/drawing/2014/main" id="{C3D5EBF0-5F5E-44A1-ABA9-0933B62E1B5A}"/>
              </a:ext>
            </a:extLst>
          </p:cNvPr>
          <p:cNvSpPr/>
          <p:nvPr/>
        </p:nvSpPr>
        <p:spPr>
          <a:xfrm rot="10800000">
            <a:off x="5691935" y="2749492"/>
            <a:ext cx="604008" cy="12583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id="{8725DF54-E711-4F89-9FB3-5CAA4D8C361A}"/>
              </a:ext>
            </a:extLst>
          </p:cNvPr>
          <p:cNvSpPr/>
          <p:nvPr/>
        </p:nvSpPr>
        <p:spPr>
          <a:xfrm rot="10800000">
            <a:off x="5691935" y="2933351"/>
            <a:ext cx="604008" cy="12583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Left 16">
            <a:extLst>
              <a:ext uri="{FF2B5EF4-FFF2-40B4-BE49-F238E27FC236}">
                <a16:creationId xmlns:a16="http://schemas.microsoft.com/office/drawing/2014/main" id="{F4C4BA5E-8496-42FD-B402-B3C91683DC9F}"/>
              </a:ext>
            </a:extLst>
          </p:cNvPr>
          <p:cNvSpPr/>
          <p:nvPr/>
        </p:nvSpPr>
        <p:spPr>
          <a:xfrm rot="10800000">
            <a:off x="5762187" y="5825911"/>
            <a:ext cx="604008" cy="12583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Left 17">
            <a:extLst>
              <a:ext uri="{FF2B5EF4-FFF2-40B4-BE49-F238E27FC236}">
                <a16:creationId xmlns:a16="http://schemas.microsoft.com/office/drawing/2014/main" id="{96D8E90F-0ED4-41ED-83BE-56E841017946}"/>
              </a:ext>
            </a:extLst>
          </p:cNvPr>
          <p:cNvSpPr/>
          <p:nvPr/>
        </p:nvSpPr>
        <p:spPr>
          <a:xfrm rot="10800000">
            <a:off x="5762187" y="5989048"/>
            <a:ext cx="604008" cy="12583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3308888-C13D-4ED8-A095-C08EBFCC0190}"/>
              </a:ext>
            </a:extLst>
          </p:cNvPr>
          <p:cNvSpPr txBox="1"/>
          <p:nvPr/>
        </p:nvSpPr>
        <p:spPr>
          <a:xfrm>
            <a:off x="436228" y="1548472"/>
            <a:ext cx="4957893" cy="4770537"/>
          </a:xfrm>
          <a:prstGeom prst="rect">
            <a:avLst/>
          </a:prstGeom>
          <a:noFill/>
        </p:spPr>
        <p:txBody>
          <a:bodyPr wrap="square" rtlCol="0">
            <a:spAutoFit/>
          </a:bodyPr>
          <a:lstStyle/>
          <a:p>
            <a:r>
              <a:rPr lang="en-US" sz="1600" dirty="0"/>
              <a:t>Direct Job Expenses – when you code expenses to a job, they go here</a:t>
            </a:r>
          </a:p>
          <a:p>
            <a:endParaRPr lang="en-US" sz="1600" dirty="0"/>
          </a:p>
          <a:p>
            <a:r>
              <a:rPr lang="en-US" sz="1600" dirty="0"/>
              <a:t>Gross Profit – before we take any overhead (indirect) expenses into account</a:t>
            </a:r>
          </a:p>
          <a:p>
            <a:endParaRPr lang="en-US" sz="1600" dirty="0"/>
          </a:p>
          <a:p>
            <a:r>
              <a:rPr lang="en-US" sz="1600" dirty="0"/>
              <a:t>G&amp;A Expenses – if you put a G/L code without a job number, chances are good it goes here</a:t>
            </a:r>
          </a:p>
          <a:p>
            <a:endParaRPr lang="en-US" sz="1600" dirty="0"/>
          </a:p>
          <a:p>
            <a:r>
              <a:rPr lang="en-US" sz="1600" dirty="0"/>
              <a:t>Income from Operations</a:t>
            </a:r>
          </a:p>
          <a:p>
            <a:endParaRPr lang="en-US" sz="1600" dirty="0"/>
          </a:p>
          <a:p>
            <a:r>
              <a:rPr lang="en-US" sz="1600" dirty="0"/>
              <a:t>Other Income (Expenses) – things that are not really part of our operations, like interest and the Gain (Loss) on the sale of assets (because we are not in the business of selling equipment … we just do it when we’re done with it)</a:t>
            </a:r>
          </a:p>
          <a:p>
            <a:endParaRPr lang="en-US" sz="1600" dirty="0"/>
          </a:p>
          <a:p>
            <a:r>
              <a:rPr lang="en-US" sz="1600" dirty="0"/>
              <a:t>Net Profit (Loss) – after </a:t>
            </a:r>
            <a:r>
              <a:rPr lang="en-US" sz="1600" b="1" i="1" dirty="0"/>
              <a:t>everything </a:t>
            </a:r>
            <a:r>
              <a:rPr lang="en-US" sz="1600" dirty="0"/>
              <a:t> is taken into account, even the “below the line” items</a:t>
            </a:r>
          </a:p>
        </p:txBody>
      </p:sp>
      <p:pic>
        <p:nvPicPr>
          <p:cNvPr id="23" name="Picture 22">
            <a:extLst>
              <a:ext uri="{FF2B5EF4-FFF2-40B4-BE49-F238E27FC236}">
                <a16:creationId xmlns:a16="http://schemas.microsoft.com/office/drawing/2014/main" id="{539AC8CB-D8F1-437C-8E3F-B1033159E451}"/>
              </a:ext>
            </a:extLst>
          </p:cNvPr>
          <p:cNvPicPr>
            <a:picLocks noChangeAspect="1"/>
          </p:cNvPicPr>
          <p:nvPr/>
        </p:nvPicPr>
        <p:blipFill>
          <a:blip r:embed="rId2"/>
          <a:stretch>
            <a:fillRect/>
          </a:stretch>
        </p:blipFill>
        <p:spPr>
          <a:xfrm>
            <a:off x="6593757" y="1480491"/>
            <a:ext cx="2340140" cy="4182897"/>
          </a:xfrm>
          <a:prstGeom prst="rect">
            <a:avLst/>
          </a:prstGeom>
        </p:spPr>
      </p:pic>
      <p:pic>
        <p:nvPicPr>
          <p:cNvPr id="29" name="Picture 28">
            <a:extLst>
              <a:ext uri="{FF2B5EF4-FFF2-40B4-BE49-F238E27FC236}">
                <a16:creationId xmlns:a16="http://schemas.microsoft.com/office/drawing/2014/main" id="{AA1E9C57-12D9-4F81-8C07-48D288E28AD3}"/>
              </a:ext>
            </a:extLst>
          </p:cNvPr>
          <p:cNvPicPr>
            <a:picLocks noChangeAspect="1"/>
          </p:cNvPicPr>
          <p:nvPr/>
        </p:nvPicPr>
        <p:blipFill>
          <a:blip r:embed="rId3"/>
          <a:stretch>
            <a:fillRect/>
          </a:stretch>
        </p:blipFill>
        <p:spPr>
          <a:xfrm>
            <a:off x="6664010" y="5649623"/>
            <a:ext cx="2189326" cy="989884"/>
          </a:xfrm>
          <a:prstGeom prst="rect">
            <a:avLst/>
          </a:prstGeom>
        </p:spPr>
      </p:pic>
    </p:spTree>
    <p:extLst>
      <p:ext uri="{BB962C8B-B14F-4D97-AF65-F5344CB8AC3E}">
        <p14:creationId xmlns:p14="http://schemas.microsoft.com/office/powerpoint/2010/main" val="1039706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lstStyle/>
          <a:p>
            <a:r>
              <a:rPr lang="en-US" dirty="0"/>
              <a:t>A little bit about Anne</a:t>
            </a:r>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2</a:t>
            </a:fld>
            <a:endParaRPr lang="en-US" dirty="0"/>
          </a:p>
        </p:txBody>
      </p:sp>
      <p:pic>
        <p:nvPicPr>
          <p:cNvPr id="2056" name="Picture 8" descr="No photo description available.">
            <a:extLst>
              <a:ext uri="{FF2B5EF4-FFF2-40B4-BE49-F238E27FC236}">
                <a16:creationId xmlns:a16="http://schemas.microsoft.com/office/drawing/2014/main" id="{6A58D15A-9E0D-4F03-BE4B-BA1EF7C1A7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1" y="3436590"/>
            <a:ext cx="3824442" cy="25983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ay be an image of 1 person">
            <a:extLst>
              <a:ext uri="{FF2B5EF4-FFF2-40B4-BE49-F238E27FC236}">
                <a16:creationId xmlns:a16="http://schemas.microsoft.com/office/drawing/2014/main" id="{43AA888D-D9FD-446E-AD6A-41532FA24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908" y="1653068"/>
            <a:ext cx="3307956" cy="3307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963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8B3B-60D9-456F-9147-68A0E79FF60F}"/>
              </a:ext>
            </a:extLst>
          </p:cNvPr>
          <p:cNvSpPr>
            <a:spLocks noGrp="1"/>
          </p:cNvSpPr>
          <p:nvPr>
            <p:ph type="title"/>
          </p:nvPr>
        </p:nvSpPr>
        <p:spPr/>
        <p:txBody>
          <a:bodyPr/>
          <a:lstStyle/>
          <a:p>
            <a:r>
              <a:rPr lang="en-US" dirty="0"/>
              <a:t>How do they tie together?</a:t>
            </a:r>
          </a:p>
        </p:txBody>
      </p:sp>
      <p:pic>
        <p:nvPicPr>
          <p:cNvPr id="6" name="Content Placeholder 5">
            <a:extLst>
              <a:ext uri="{FF2B5EF4-FFF2-40B4-BE49-F238E27FC236}">
                <a16:creationId xmlns:a16="http://schemas.microsoft.com/office/drawing/2014/main" id="{82C2B49D-D3D9-4F62-8711-E651E99555CB}"/>
              </a:ext>
            </a:extLst>
          </p:cNvPr>
          <p:cNvPicPr>
            <a:picLocks noGrp="1" noChangeAspect="1"/>
          </p:cNvPicPr>
          <p:nvPr>
            <p:ph idx="1"/>
          </p:nvPr>
        </p:nvPicPr>
        <p:blipFill>
          <a:blip r:embed="rId2"/>
          <a:stretch>
            <a:fillRect/>
          </a:stretch>
        </p:blipFill>
        <p:spPr>
          <a:xfrm>
            <a:off x="500478" y="1586292"/>
            <a:ext cx="3848017" cy="5135183"/>
          </a:xfrm>
        </p:spPr>
      </p:pic>
      <p:sp>
        <p:nvSpPr>
          <p:cNvPr id="4" name="Slide Number Placeholder 3">
            <a:extLst>
              <a:ext uri="{FF2B5EF4-FFF2-40B4-BE49-F238E27FC236}">
                <a16:creationId xmlns:a16="http://schemas.microsoft.com/office/drawing/2014/main" id="{F367A01A-0B36-4162-B5AF-800CB4522664}"/>
              </a:ext>
            </a:extLst>
          </p:cNvPr>
          <p:cNvSpPr>
            <a:spLocks noGrp="1"/>
          </p:cNvSpPr>
          <p:nvPr>
            <p:ph type="sldNum" sz="quarter" idx="12"/>
          </p:nvPr>
        </p:nvSpPr>
        <p:spPr/>
        <p:txBody>
          <a:bodyPr/>
          <a:lstStyle/>
          <a:p>
            <a:fld id="{4EC93DFA-70F6-4220-86AB-AD3183C08C91}" type="slidenum">
              <a:rPr lang="en-US" smtClean="0"/>
              <a:t>20</a:t>
            </a:fld>
            <a:endParaRPr lang="en-US" dirty="0"/>
          </a:p>
        </p:txBody>
      </p:sp>
      <p:sp>
        <p:nvSpPr>
          <p:cNvPr id="9" name="Arrow: Left 8">
            <a:extLst>
              <a:ext uri="{FF2B5EF4-FFF2-40B4-BE49-F238E27FC236}">
                <a16:creationId xmlns:a16="http://schemas.microsoft.com/office/drawing/2014/main" id="{745A47B2-6258-41C6-A8D6-5A23072CB049}"/>
              </a:ext>
            </a:extLst>
          </p:cNvPr>
          <p:cNvSpPr/>
          <p:nvPr/>
        </p:nvSpPr>
        <p:spPr>
          <a:xfrm rot="10800000">
            <a:off x="3098535" y="5452844"/>
            <a:ext cx="508733" cy="12583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AAF2A4E1-5B8E-4646-9A4F-7B6A1D473AED}"/>
              </a:ext>
            </a:extLst>
          </p:cNvPr>
          <p:cNvSpPr/>
          <p:nvPr/>
        </p:nvSpPr>
        <p:spPr>
          <a:xfrm rot="10800000">
            <a:off x="3098533" y="6087159"/>
            <a:ext cx="556371" cy="12583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6">
            <a:extLst>
              <a:ext uri="{FF2B5EF4-FFF2-40B4-BE49-F238E27FC236}">
                <a16:creationId xmlns:a16="http://schemas.microsoft.com/office/drawing/2014/main" id="{9B4E4CE0-11BD-4A6C-96D4-F6D1546D741A}"/>
              </a:ext>
            </a:extLst>
          </p:cNvPr>
          <p:cNvPicPr>
            <a:picLocks noChangeAspect="1"/>
          </p:cNvPicPr>
          <p:nvPr/>
        </p:nvPicPr>
        <p:blipFill rotWithShape="1">
          <a:blip r:embed="rId3"/>
          <a:srcRect r="35486"/>
          <a:stretch/>
        </p:blipFill>
        <p:spPr>
          <a:xfrm>
            <a:off x="5016148" y="1494627"/>
            <a:ext cx="3848017" cy="5226848"/>
          </a:xfrm>
          <a:prstGeom prst="rect">
            <a:avLst/>
          </a:prstGeom>
        </p:spPr>
      </p:pic>
      <p:sp>
        <p:nvSpPr>
          <p:cNvPr id="12" name="Arrow: Left 11">
            <a:extLst>
              <a:ext uri="{FF2B5EF4-FFF2-40B4-BE49-F238E27FC236}">
                <a16:creationId xmlns:a16="http://schemas.microsoft.com/office/drawing/2014/main" id="{2E86AE0D-106A-416B-84B1-E0566A5DCDF6}"/>
              </a:ext>
            </a:extLst>
          </p:cNvPr>
          <p:cNvSpPr/>
          <p:nvPr/>
        </p:nvSpPr>
        <p:spPr>
          <a:xfrm rot="10800000">
            <a:off x="398678" y="5452844"/>
            <a:ext cx="508733" cy="12583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1D5F568A-B6E4-4B84-A90E-CF1B58465280}"/>
              </a:ext>
            </a:extLst>
          </p:cNvPr>
          <p:cNvSpPr/>
          <p:nvPr/>
        </p:nvSpPr>
        <p:spPr>
          <a:xfrm rot="10800000">
            <a:off x="398678" y="6045227"/>
            <a:ext cx="532804" cy="12583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 13">
            <a:extLst>
              <a:ext uri="{FF2B5EF4-FFF2-40B4-BE49-F238E27FC236}">
                <a16:creationId xmlns:a16="http://schemas.microsoft.com/office/drawing/2014/main" id="{09E20617-A23A-4E1A-96F3-B64685661FA6}"/>
              </a:ext>
            </a:extLst>
          </p:cNvPr>
          <p:cNvSpPr/>
          <p:nvPr/>
        </p:nvSpPr>
        <p:spPr>
          <a:xfrm rot="10800000">
            <a:off x="4603235" y="6475996"/>
            <a:ext cx="556371" cy="12583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or: Elbow 4">
            <a:extLst>
              <a:ext uri="{FF2B5EF4-FFF2-40B4-BE49-F238E27FC236}">
                <a16:creationId xmlns:a16="http://schemas.microsoft.com/office/drawing/2014/main" id="{912A60C5-501C-41AF-BB5D-34691FB6D34C}"/>
              </a:ext>
            </a:extLst>
          </p:cNvPr>
          <p:cNvCxnSpPr/>
          <p:nvPr/>
        </p:nvCxnSpPr>
        <p:spPr>
          <a:xfrm>
            <a:off x="4261607" y="6150076"/>
            <a:ext cx="3758268" cy="325920"/>
          </a:xfrm>
          <a:prstGeom prst="bentConnector3">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0" name="Arrow: Bent-Up 19">
            <a:extLst>
              <a:ext uri="{FF2B5EF4-FFF2-40B4-BE49-F238E27FC236}">
                <a16:creationId xmlns:a16="http://schemas.microsoft.com/office/drawing/2014/main" id="{6437478C-6265-4BAB-B956-7D8D4E73EAC6}"/>
              </a:ext>
            </a:extLst>
          </p:cNvPr>
          <p:cNvSpPr/>
          <p:nvPr/>
        </p:nvSpPr>
        <p:spPr>
          <a:xfrm rot="18206672">
            <a:off x="4064076" y="5556936"/>
            <a:ext cx="556373" cy="447597"/>
          </a:xfrm>
          <a:prstGeom prst="bentUpArrow">
            <a:avLst>
              <a:gd name="adj1" fmla="val 7423"/>
              <a:gd name="adj2" fmla="val 25000"/>
              <a:gd name="adj3" fmla="val 4343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97660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8B3B-60D9-456F-9147-68A0E79FF60F}"/>
              </a:ext>
            </a:extLst>
          </p:cNvPr>
          <p:cNvSpPr>
            <a:spLocks noGrp="1"/>
          </p:cNvSpPr>
          <p:nvPr>
            <p:ph type="title"/>
          </p:nvPr>
        </p:nvSpPr>
        <p:spPr/>
        <p:txBody>
          <a:bodyPr/>
          <a:lstStyle/>
          <a:p>
            <a:r>
              <a:rPr lang="en-US" dirty="0"/>
              <a:t>What’s an audit?</a:t>
            </a:r>
          </a:p>
        </p:txBody>
      </p:sp>
      <p:sp>
        <p:nvSpPr>
          <p:cNvPr id="3" name="Content Placeholder 2">
            <a:extLst>
              <a:ext uri="{FF2B5EF4-FFF2-40B4-BE49-F238E27FC236}">
                <a16:creationId xmlns:a16="http://schemas.microsoft.com/office/drawing/2014/main" id="{6602A437-3F1A-4223-8D90-C1C3BC4ED840}"/>
              </a:ext>
            </a:extLst>
          </p:cNvPr>
          <p:cNvSpPr>
            <a:spLocks noGrp="1"/>
          </p:cNvSpPr>
          <p:nvPr>
            <p:ph idx="1"/>
          </p:nvPr>
        </p:nvSpPr>
        <p:spPr/>
        <p:txBody>
          <a:bodyPr>
            <a:normAutofit lnSpcReduction="10000"/>
          </a:bodyPr>
          <a:lstStyle/>
          <a:p>
            <a:pPr marL="0" indent="0">
              <a:buNone/>
            </a:pPr>
            <a:r>
              <a:rPr lang="en-US" dirty="0"/>
              <a:t>An outside CPA (Certified Public Accounting) firm verifies the integrity and accuracy of the financial statements</a:t>
            </a:r>
          </a:p>
          <a:p>
            <a:pPr lvl="1"/>
            <a:r>
              <a:rPr lang="en-US" dirty="0"/>
              <a:t>Errors </a:t>
            </a:r>
          </a:p>
          <a:p>
            <a:pPr lvl="1"/>
            <a:r>
              <a:rPr lang="en-US" dirty="0"/>
              <a:t>Fraud / Theft</a:t>
            </a:r>
          </a:p>
          <a:p>
            <a:pPr lvl="1"/>
            <a:r>
              <a:rPr lang="en-US" dirty="0"/>
              <a:t>Internal Controls</a:t>
            </a:r>
          </a:p>
          <a:p>
            <a:r>
              <a:rPr lang="en-US" dirty="0"/>
              <a:t>Testing</a:t>
            </a:r>
          </a:p>
          <a:p>
            <a:r>
              <a:rPr lang="en-US" dirty="0"/>
              <a:t>Materiality </a:t>
            </a:r>
            <a:r>
              <a:rPr lang="en-US" dirty="0" err="1"/>
              <a:t>Threshhold</a:t>
            </a:r>
            <a:endParaRPr lang="en-US" dirty="0"/>
          </a:p>
          <a:p>
            <a:r>
              <a:rPr lang="en-US" dirty="0"/>
              <a:t>PCAOB – Public Company Accounting Oversight Board</a:t>
            </a:r>
          </a:p>
          <a:p>
            <a:r>
              <a:rPr lang="en-US" dirty="0"/>
              <a:t>End result is an opinion – unqualified is as good as it gets (it’s all </a:t>
            </a:r>
            <a:r>
              <a:rPr lang="en-US" i="1" dirty="0"/>
              <a:t>very</a:t>
            </a:r>
            <a:r>
              <a:rPr lang="en-US" dirty="0"/>
              <a:t> anti-climactic) </a:t>
            </a:r>
          </a:p>
        </p:txBody>
      </p:sp>
      <p:sp>
        <p:nvSpPr>
          <p:cNvPr id="4" name="Slide Number Placeholder 3">
            <a:extLst>
              <a:ext uri="{FF2B5EF4-FFF2-40B4-BE49-F238E27FC236}">
                <a16:creationId xmlns:a16="http://schemas.microsoft.com/office/drawing/2014/main" id="{F367A01A-0B36-4162-B5AF-800CB4522664}"/>
              </a:ext>
            </a:extLst>
          </p:cNvPr>
          <p:cNvSpPr>
            <a:spLocks noGrp="1"/>
          </p:cNvSpPr>
          <p:nvPr>
            <p:ph type="sldNum" sz="quarter" idx="12"/>
          </p:nvPr>
        </p:nvSpPr>
        <p:spPr/>
        <p:txBody>
          <a:bodyPr/>
          <a:lstStyle/>
          <a:p>
            <a:fld id="{4EC93DFA-70F6-4220-86AB-AD3183C08C91}" type="slidenum">
              <a:rPr lang="en-US" smtClean="0"/>
              <a:t>21</a:t>
            </a:fld>
            <a:endParaRPr lang="en-US" dirty="0"/>
          </a:p>
        </p:txBody>
      </p:sp>
    </p:spTree>
    <p:extLst>
      <p:ext uri="{BB962C8B-B14F-4D97-AF65-F5344CB8AC3E}">
        <p14:creationId xmlns:p14="http://schemas.microsoft.com/office/powerpoint/2010/main" val="4227524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8B3B-60D9-456F-9147-68A0E79FF60F}"/>
              </a:ext>
            </a:extLst>
          </p:cNvPr>
          <p:cNvSpPr>
            <a:spLocks noGrp="1"/>
          </p:cNvSpPr>
          <p:nvPr>
            <p:ph type="title"/>
          </p:nvPr>
        </p:nvSpPr>
        <p:spPr/>
        <p:txBody>
          <a:bodyPr/>
          <a:lstStyle/>
          <a:p>
            <a:r>
              <a:rPr lang="en-US" dirty="0"/>
              <a:t>finance</a:t>
            </a:r>
          </a:p>
        </p:txBody>
      </p:sp>
      <p:sp>
        <p:nvSpPr>
          <p:cNvPr id="3" name="Content Placeholder 2">
            <a:extLst>
              <a:ext uri="{FF2B5EF4-FFF2-40B4-BE49-F238E27FC236}">
                <a16:creationId xmlns:a16="http://schemas.microsoft.com/office/drawing/2014/main" id="{6602A437-3F1A-4223-8D90-C1C3BC4ED840}"/>
              </a:ext>
            </a:extLst>
          </p:cNvPr>
          <p:cNvSpPr>
            <a:spLocks noGrp="1"/>
          </p:cNvSpPr>
          <p:nvPr>
            <p:ph idx="1"/>
          </p:nvPr>
        </p:nvSpPr>
        <p:spPr/>
        <p:txBody>
          <a:bodyPr>
            <a:normAutofit/>
          </a:bodyPr>
          <a:lstStyle/>
          <a:p>
            <a:pPr marL="0" indent="0">
              <a:buNone/>
            </a:pPr>
            <a:r>
              <a:rPr lang="en-US" dirty="0"/>
              <a:t>OK, so what is Finance?</a:t>
            </a:r>
          </a:p>
          <a:p>
            <a:r>
              <a:rPr lang="en-US" dirty="0"/>
              <a:t>Forecasting – predicting future performance based on assumptions that reflect conditions the business expects to exist and the course of action reasonably expected to be followed</a:t>
            </a:r>
          </a:p>
          <a:p>
            <a:r>
              <a:rPr lang="en-US" dirty="0"/>
              <a:t>Projection – also the prediction of future performance but based on </a:t>
            </a:r>
            <a:r>
              <a:rPr lang="en-US" b="1" i="1" dirty="0"/>
              <a:t>hypothetical but realistic assumptions</a:t>
            </a:r>
            <a:endParaRPr lang="en-US" dirty="0"/>
          </a:p>
          <a:p>
            <a:r>
              <a:rPr lang="en-US" dirty="0"/>
              <a:t>Models – complex spreadsheets which allow the input and alteration of multiple variables to support the projection</a:t>
            </a:r>
          </a:p>
          <a:p>
            <a:r>
              <a:rPr lang="en-US" i="1" dirty="0"/>
              <a:t>There’s a fine line between optimism and fraud …</a:t>
            </a:r>
          </a:p>
        </p:txBody>
      </p:sp>
      <p:sp>
        <p:nvSpPr>
          <p:cNvPr id="4" name="Slide Number Placeholder 3">
            <a:extLst>
              <a:ext uri="{FF2B5EF4-FFF2-40B4-BE49-F238E27FC236}">
                <a16:creationId xmlns:a16="http://schemas.microsoft.com/office/drawing/2014/main" id="{F367A01A-0B36-4162-B5AF-800CB4522664}"/>
              </a:ext>
            </a:extLst>
          </p:cNvPr>
          <p:cNvSpPr>
            <a:spLocks noGrp="1"/>
          </p:cNvSpPr>
          <p:nvPr>
            <p:ph type="sldNum" sz="quarter" idx="12"/>
          </p:nvPr>
        </p:nvSpPr>
        <p:spPr/>
        <p:txBody>
          <a:bodyPr/>
          <a:lstStyle/>
          <a:p>
            <a:fld id="{4EC93DFA-70F6-4220-86AB-AD3183C08C91}" type="slidenum">
              <a:rPr lang="en-US" smtClean="0"/>
              <a:t>22</a:t>
            </a:fld>
            <a:endParaRPr lang="en-US" dirty="0"/>
          </a:p>
        </p:txBody>
      </p:sp>
    </p:spTree>
    <p:extLst>
      <p:ext uri="{BB962C8B-B14F-4D97-AF65-F5344CB8AC3E}">
        <p14:creationId xmlns:p14="http://schemas.microsoft.com/office/powerpoint/2010/main" val="3977873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8B3B-60D9-456F-9147-68A0E79FF60F}"/>
              </a:ext>
            </a:extLst>
          </p:cNvPr>
          <p:cNvSpPr>
            <a:spLocks noGrp="1"/>
          </p:cNvSpPr>
          <p:nvPr>
            <p:ph type="title"/>
          </p:nvPr>
        </p:nvSpPr>
        <p:spPr/>
        <p:txBody>
          <a:bodyPr/>
          <a:lstStyle/>
          <a:p>
            <a:r>
              <a:rPr lang="en-US" dirty="0"/>
              <a:t>finance</a:t>
            </a:r>
          </a:p>
        </p:txBody>
      </p:sp>
      <p:sp>
        <p:nvSpPr>
          <p:cNvPr id="3" name="Content Placeholder 2">
            <a:extLst>
              <a:ext uri="{FF2B5EF4-FFF2-40B4-BE49-F238E27FC236}">
                <a16:creationId xmlns:a16="http://schemas.microsoft.com/office/drawing/2014/main" id="{6602A437-3F1A-4223-8D90-C1C3BC4ED840}"/>
              </a:ext>
            </a:extLst>
          </p:cNvPr>
          <p:cNvSpPr>
            <a:spLocks noGrp="1"/>
          </p:cNvSpPr>
          <p:nvPr>
            <p:ph idx="1"/>
          </p:nvPr>
        </p:nvSpPr>
        <p:spPr/>
        <p:txBody>
          <a:bodyPr>
            <a:normAutofit/>
          </a:bodyPr>
          <a:lstStyle/>
          <a:p>
            <a:pPr marL="0" indent="0">
              <a:buNone/>
            </a:pPr>
            <a:r>
              <a:rPr lang="en-US" dirty="0"/>
              <a:t>Let’s look at the Closing Model for </a:t>
            </a:r>
            <a:r>
              <a:rPr lang="en-US" dirty="0" err="1"/>
              <a:t>Rosemawr</a:t>
            </a:r>
            <a:r>
              <a:rPr lang="en-US" dirty="0"/>
              <a:t> – Forecasts of the Fleet Alpha Projects’ performance</a:t>
            </a:r>
            <a:endParaRPr lang="en-US" i="1" dirty="0"/>
          </a:p>
        </p:txBody>
      </p:sp>
      <p:sp>
        <p:nvSpPr>
          <p:cNvPr id="4" name="Slide Number Placeholder 3">
            <a:extLst>
              <a:ext uri="{FF2B5EF4-FFF2-40B4-BE49-F238E27FC236}">
                <a16:creationId xmlns:a16="http://schemas.microsoft.com/office/drawing/2014/main" id="{F367A01A-0B36-4162-B5AF-800CB4522664}"/>
              </a:ext>
            </a:extLst>
          </p:cNvPr>
          <p:cNvSpPr>
            <a:spLocks noGrp="1"/>
          </p:cNvSpPr>
          <p:nvPr>
            <p:ph type="sldNum" sz="quarter" idx="12"/>
          </p:nvPr>
        </p:nvSpPr>
        <p:spPr/>
        <p:txBody>
          <a:bodyPr/>
          <a:lstStyle/>
          <a:p>
            <a:fld id="{4EC93DFA-70F6-4220-86AB-AD3183C08C91}" type="slidenum">
              <a:rPr lang="en-US" smtClean="0"/>
              <a:t>23</a:t>
            </a:fld>
            <a:endParaRPr lang="en-US" dirty="0"/>
          </a:p>
        </p:txBody>
      </p:sp>
    </p:spTree>
    <p:extLst>
      <p:ext uri="{BB962C8B-B14F-4D97-AF65-F5344CB8AC3E}">
        <p14:creationId xmlns:p14="http://schemas.microsoft.com/office/powerpoint/2010/main" val="4246304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8B3B-60D9-456F-9147-68A0E79FF60F}"/>
              </a:ext>
            </a:extLst>
          </p:cNvPr>
          <p:cNvSpPr>
            <a:spLocks noGrp="1"/>
          </p:cNvSpPr>
          <p:nvPr>
            <p:ph type="title"/>
          </p:nvPr>
        </p:nvSpPr>
        <p:spPr/>
        <p:txBody>
          <a:bodyPr/>
          <a:lstStyle/>
          <a:p>
            <a:r>
              <a:rPr lang="en-US" dirty="0"/>
              <a:t>Accounting &amp; finance</a:t>
            </a:r>
          </a:p>
        </p:txBody>
      </p:sp>
      <p:sp>
        <p:nvSpPr>
          <p:cNvPr id="3" name="Content Placeholder 2">
            <a:extLst>
              <a:ext uri="{FF2B5EF4-FFF2-40B4-BE49-F238E27FC236}">
                <a16:creationId xmlns:a16="http://schemas.microsoft.com/office/drawing/2014/main" id="{6602A437-3F1A-4223-8D90-C1C3BC4ED840}"/>
              </a:ext>
            </a:extLst>
          </p:cNvPr>
          <p:cNvSpPr>
            <a:spLocks noGrp="1"/>
          </p:cNvSpPr>
          <p:nvPr>
            <p:ph idx="1"/>
          </p:nvPr>
        </p:nvSpPr>
        <p:spPr>
          <a:xfrm>
            <a:off x="628650" y="1825625"/>
            <a:ext cx="7886700" cy="942742"/>
          </a:xfrm>
        </p:spPr>
        <p:txBody>
          <a:bodyPr>
            <a:normAutofit/>
          </a:bodyPr>
          <a:lstStyle/>
          <a:p>
            <a:pPr marL="0" indent="0">
              <a:buNone/>
            </a:pPr>
            <a:r>
              <a:rPr lang="en-US" dirty="0"/>
              <a:t>Sometimes, Accounting &amp; Finance meet up … in a dark alley, both hoping no one sees them together … </a:t>
            </a:r>
          </a:p>
          <a:p>
            <a:pPr marL="0" indent="0">
              <a:buNone/>
            </a:pPr>
            <a:endParaRPr lang="en-US" i="1" dirty="0"/>
          </a:p>
          <a:p>
            <a:pPr marL="0" indent="0">
              <a:buNone/>
            </a:pPr>
            <a:endParaRPr lang="en-US" i="1" dirty="0"/>
          </a:p>
        </p:txBody>
      </p:sp>
      <p:sp>
        <p:nvSpPr>
          <p:cNvPr id="4" name="Slide Number Placeholder 3">
            <a:extLst>
              <a:ext uri="{FF2B5EF4-FFF2-40B4-BE49-F238E27FC236}">
                <a16:creationId xmlns:a16="http://schemas.microsoft.com/office/drawing/2014/main" id="{F367A01A-0B36-4162-B5AF-800CB4522664}"/>
              </a:ext>
            </a:extLst>
          </p:cNvPr>
          <p:cNvSpPr>
            <a:spLocks noGrp="1"/>
          </p:cNvSpPr>
          <p:nvPr>
            <p:ph type="sldNum" sz="quarter" idx="12"/>
          </p:nvPr>
        </p:nvSpPr>
        <p:spPr/>
        <p:txBody>
          <a:bodyPr/>
          <a:lstStyle/>
          <a:p>
            <a:fld id="{4EC93DFA-70F6-4220-86AB-AD3183C08C91}" type="slidenum">
              <a:rPr lang="en-US" smtClean="0"/>
              <a:t>24</a:t>
            </a:fld>
            <a:endParaRPr lang="en-US" dirty="0"/>
          </a:p>
        </p:txBody>
      </p:sp>
      <p:sp>
        <p:nvSpPr>
          <p:cNvPr id="6" name="TextBox 5">
            <a:extLst>
              <a:ext uri="{FF2B5EF4-FFF2-40B4-BE49-F238E27FC236}">
                <a16:creationId xmlns:a16="http://schemas.microsoft.com/office/drawing/2014/main" id="{35CE5800-7F00-43FF-81D6-DCF06C973CE3}"/>
              </a:ext>
            </a:extLst>
          </p:cNvPr>
          <p:cNvSpPr txBox="1"/>
          <p:nvPr/>
        </p:nvSpPr>
        <p:spPr>
          <a:xfrm>
            <a:off x="721453" y="5219306"/>
            <a:ext cx="5863404" cy="404072"/>
          </a:xfrm>
          <a:prstGeom prst="rect">
            <a:avLst/>
          </a:prstGeom>
          <a:noFill/>
        </p:spPr>
        <p:txBody>
          <a:bodyPr wrap="square" rtlCol="0">
            <a:spAutoFit/>
          </a:bodyPr>
          <a:lstStyle/>
          <a:p>
            <a:endParaRPr lang="en-US" dirty="0"/>
          </a:p>
        </p:txBody>
      </p:sp>
      <p:pic>
        <p:nvPicPr>
          <p:cNvPr id="4102" name="Picture 6" descr="High Quality Dark Alleyway Blank Meme Template">
            <a:extLst>
              <a:ext uri="{FF2B5EF4-FFF2-40B4-BE49-F238E27FC236}">
                <a16:creationId xmlns:a16="http://schemas.microsoft.com/office/drawing/2014/main" id="{2F0E45B0-5C77-43A8-9963-91C8F281E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408" y="2768367"/>
            <a:ext cx="5778792" cy="3825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520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8B3B-60D9-456F-9147-68A0E79FF60F}"/>
              </a:ext>
            </a:extLst>
          </p:cNvPr>
          <p:cNvSpPr>
            <a:spLocks noGrp="1"/>
          </p:cNvSpPr>
          <p:nvPr>
            <p:ph type="title"/>
          </p:nvPr>
        </p:nvSpPr>
        <p:spPr/>
        <p:txBody>
          <a:bodyPr/>
          <a:lstStyle/>
          <a:p>
            <a:r>
              <a:rPr lang="en-US" dirty="0"/>
              <a:t>Accounting &amp; finance</a:t>
            </a:r>
          </a:p>
        </p:txBody>
      </p:sp>
      <p:sp>
        <p:nvSpPr>
          <p:cNvPr id="3" name="Content Placeholder 2">
            <a:extLst>
              <a:ext uri="{FF2B5EF4-FFF2-40B4-BE49-F238E27FC236}">
                <a16:creationId xmlns:a16="http://schemas.microsoft.com/office/drawing/2014/main" id="{6602A437-3F1A-4223-8D90-C1C3BC4ED840}"/>
              </a:ext>
            </a:extLst>
          </p:cNvPr>
          <p:cNvSpPr>
            <a:spLocks noGrp="1"/>
          </p:cNvSpPr>
          <p:nvPr>
            <p:ph idx="1"/>
          </p:nvPr>
        </p:nvSpPr>
        <p:spPr>
          <a:xfrm>
            <a:off x="628650" y="1825624"/>
            <a:ext cx="7886700" cy="3249715"/>
          </a:xfrm>
        </p:spPr>
        <p:txBody>
          <a:bodyPr>
            <a:normAutofit fontScale="85000" lnSpcReduction="10000"/>
          </a:bodyPr>
          <a:lstStyle/>
          <a:p>
            <a:pPr marL="0" indent="0">
              <a:buNone/>
            </a:pPr>
            <a:r>
              <a:rPr lang="en-US" dirty="0"/>
              <a:t>Accounting involves estimates – depreciation is a common one:</a:t>
            </a:r>
          </a:p>
          <a:p>
            <a:r>
              <a:rPr lang="en-US" dirty="0"/>
              <a:t>Turbines, assume a useful life of 20 years, depreciate accordingly – so we build a $3M turbine and we “expense” it over 20 years, $150K/year, $12,500/month</a:t>
            </a:r>
          </a:p>
          <a:p>
            <a:pPr marL="0" indent="0">
              <a:buNone/>
            </a:pPr>
            <a:r>
              <a:rPr lang="en-US" dirty="0"/>
              <a:t>Some are less common, and less straightforward</a:t>
            </a:r>
          </a:p>
          <a:p>
            <a:r>
              <a:rPr lang="en-US" dirty="0"/>
              <a:t>Asset Retirement Obligation – our obligation to remove (deconstruct) a turbine at the end of 20 years, often assuming that the turbine is on the customer’s land, not ours. A function of:</a:t>
            </a:r>
          </a:p>
          <a:p>
            <a:pPr lvl="1"/>
            <a:r>
              <a:rPr lang="en-US" dirty="0"/>
              <a:t>The deconstruction cost (labor, equipment, etc.) in twenty years</a:t>
            </a:r>
          </a:p>
          <a:p>
            <a:pPr lvl="1"/>
            <a:r>
              <a:rPr lang="en-US" dirty="0"/>
              <a:t>The “Net Present Value” based on interest rate assumptions (inflation)</a:t>
            </a:r>
          </a:p>
          <a:p>
            <a:pPr lvl="1"/>
            <a:r>
              <a:rPr lang="en-US" dirty="0"/>
              <a:t>The value of the scrap metal salvages from the deconstruction</a:t>
            </a:r>
          </a:p>
          <a:p>
            <a:pPr lvl="1"/>
            <a:endParaRPr lang="en-US" dirty="0"/>
          </a:p>
          <a:p>
            <a:pPr marL="0" indent="0">
              <a:buNone/>
            </a:pPr>
            <a:endParaRPr lang="en-US" i="1" dirty="0"/>
          </a:p>
          <a:p>
            <a:pPr marL="0" indent="0">
              <a:buNone/>
            </a:pPr>
            <a:endParaRPr lang="en-US" i="1" dirty="0"/>
          </a:p>
        </p:txBody>
      </p:sp>
      <p:sp>
        <p:nvSpPr>
          <p:cNvPr id="4" name="Slide Number Placeholder 3">
            <a:extLst>
              <a:ext uri="{FF2B5EF4-FFF2-40B4-BE49-F238E27FC236}">
                <a16:creationId xmlns:a16="http://schemas.microsoft.com/office/drawing/2014/main" id="{F367A01A-0B36-4162-B5AF-800CB4522664}"/>
              </a:ext>
            </a:extLst>
          </p:cNvPr>
          <p:cNvSpPr>
            <a:spLocks noGrp="1"/>
          </p:cNvSpPr>
          <p:nvPr>
            <p:ph type="sldNum" sz="quarter" idx="12"/>
          </p:nvPr>
        </p:nvSpPr>
        <p:spPr/>
        <p:txBody>
          <a:bodyPr/>
          <a:lstStyle/>
          <a:p>
            <a:fld id="{4EC93DFA-70F6-4220-86AB-AD3183C08C91}" type="slidenum">
              <a:rPr lang="en-US" smtClean="0"/>
              <a:t>25</a:t>
            </a:fld>
            <a:endParaRPr lang="en-US" dirty="0"/>
          </a:p>
        </p:txBody>
      </p:sp>
      <p:sp>
        <p:nvSpPr>
          <p:cNvPr id="6" name="TextBox 5">
            <a:extLst>
              <a:ext uri="{FF2B5EF4-FFF2-40B4-BE49-F238E27FC236}">
                <a16:creationId xmlns:a16="http://schemas.microsoft.com/office/drawing/2014/main" id="{35CE5800-7F00-43FF-81D6-DCF06C973CE3}"/>
              </a:ext>
            </a:extLst>
          </p:cNvPr>
          <p:cNvSpPr txBox="1"/>
          <p:nvPr/>
        </p:nvSpPr>
        <p:spPr>
          <a:xfrm>
            <a:off x="721453" y="5219306"/>
            <a:ext cx="5863404" cy="40407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728018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8B3B-60D9-456F-9147-68A0E79FF60F}"/>
              </a:ext>
            </a:extLst>
          </p:cNvPr>
          <p:cNvSpPr>
            <a:spLocks noGrp="1"/>
          </p:cNvSpPr>
          <p:nvPr>
            <p:ph type="title"/>
          </p:nvPr>
        </p:nvSpPr>
        <p:spPr/>
        <p:txBody>
          <a:bodyPr/>
          <a:lstStyle/>
          <a:p>
            <a:r>
              <a:rPr lang="en-US" dirty="0"/>
              <a:t>Net present value</a:t>
            </a:r>
          </a:p>
        </p:txBody>
      </p:sp>
      <p:sp>
        <p:nvSpPr>
          <p:cNvPr id="3" name="Content Placeholder 2">
            <a:extLst>
              <a:ext uri="{FF2B5EF4-FFF2-40B4-BE49-F238E27FC236}">
                <a16:creationId xmlns:a16="http://schemas.microsoft.com/office/drawing/2014/main" id="{6602A437-3F1A-4223-8D90-C1C3BC4ED840}"/>
              </a:ext>
            </a:extLst>
          </p:cNvPr>
          <p:cNvSpPr>
            <a:spLocks noGrp="1"/>
          </p:cNvSpPr>
          <p:nvPr>
            <p:ph idx="1"/>
          </p:nvPr>
        </p:nvSpPr>
        <p:spPr>
          <a:xfrm>
            <a:off x="628650" y="1825624"/>
            <a:ext cx="7886700" cy="1831393"/>
          </a:xfrm>
        </p:spPr>
        <p:txBody>
          <a:bodyPr>
            <a:normAutofit/>
          </a:bodyPr>
          <a:lstStyle/>
          <a:p>
            <a:pPr marL="0" indent="0">
              <a:buNone/>
            </a:pPr>
            <a:r>
              <a:rPr lang="en-US" dirty="0"/>
              <a:t>Nearly every finance calculation involves “Net Present Value” – the current (present) value of a cash flow, dependent upon the interval of time between now and the cash flow </a:t>
            </a:r>
            <a:r>
              <a:rPr lang="en-US" i="1" dirty="0"/>
              <a:t>and </a:t>
            </a:r>
            <a:r>
              <a:rPr lang="en-US" dirty="0"/>
              <a:t>on the “discount rate” (interest rate). Often called “the time value of money.”</a:t>
            </a:r>
          </a:p>
          <a:p>
            <a:pPr marL="0" indent="0">
              <a:buNone/>
            </a:pPr>
            <a:endParaRPr lang="en-US" i="1" dirty="0"/>
          </a:p>
          <a:p>
            <a:pPr marL="0" indent="0">
              <a:buNone/>
            </a:pPr>
            <a:endParaRPr lang="en-US" i="1" dirty="0"/>
          </a:p>
        </p:txBody>
      </p:sp>
      <p:sp>
        <p:nvSpPr>
          <p:cNvPr id="4" name="Slide Number Placeholder 3">
            <a:extLst>
              <a:ext uri="{FF2B5EF4-FFF2-40B4-BE49-F238E27FC236}">
                <a16:creationId xmlns:a16="http://schemas.microsoft.com/office/drawing/2014/main" id="{F367A01A-0B36-4162-B5AF-800CB4522664}"/>
              </a:ext>
            </a:extLst>
          </p:cNvPr>
          <p:cNvSpPr>
            <a:spLocks noGrp="1"/>
          </p:cNvSpPr>
          <p:nvPr>
            <p:ph type="sldNum" sz="quarter" idx="12"/>
          </p:nvPr>
        </p:nvSpPr>
        <p:spPr/>
        <p:txBody>
          <a:bodyPr/>
          <a:lstStyle/>
          <a:p>
            <a:fld id="{4EC93DFA-70F6-4220-86AB-AD3183C08C91}" type="slidenum">
              <a:rPr lang="en-US" smtClean="0"/>
              <a:t>26</a:t>
            </a:fld>
            <a:endParaRPr lang="en-US" dirty="0"/>
          </a:p>
        </p:txBody>
      </p:sp>
      <p:sp>
        <p:nvSpPr>
          <p:cNvPr id="6" name="TextBox 5">
            <a:extLst>
              <a:ext uri="{FF2B5EF4-FFF2-40B4-BE49-F238E27FC236}">
                <a16:creationId xmlns:a16="http://schemas.microsoft.com/office/drawing/2014/main" id="{35CE5800-7F00-43FF-81D6-DCF06C973CE3}"/>
              </a:ext>
            </a:extLst>
          </p:cNvPr>
          <p:cNvSpPr txBox="1"/>
          <p:nvPr/>
        </p:nvSpPr>
        <p:spPr>
          <a:xfrm>
            <a:off x="721453" y="5219306"/>
            <a:ext cx="5863404" cy="404072"/>
          </a:xfrm>
          <a:prstGeom prst="rect">
            <a:avLst/>
          </a:prstGeom>
          <a:noFill/>
        </p:spPr>
        <p:txBody>
          <a:bodyPr wrap="square" rtlCol="0">
            <a:spAutoFit/>
          </a:bodyPr>
          <a:lstStyle/>
          <a:p>
            <a:endParaRPr lang="en-US" dirty="0"/>
          </a:p>
        </p:txBody>
      </p:sp>
      <p:pic>
        <p:nvPicPr>
          <p:cNvPr id="8" name="Picture 7">
            <a:extLst>
              <a:ext uri="{FF2B5EF4-FFF2-40B4-BE49-F238E27FC236}">
                <a16:creationId xmlns:a16="http://schemas.microsoft.com/office/drawing/2014/main" id="{5863DA2C-2475-4AFE-8ABA-D263346052F7}"/>
              </a:ext>
            </a:extLst>
          </p:cNvPr>
          <p:cNvPicPr>
            <a:picLocks noChangeAspect="1"/>
          </p:cNvPicPr>
          <p:nvPr/>
        </p:nvPicPr>
        <p:blipFill>
          <a:blip r:embed="rId2"/>
          <a:stretch>
            <a:fillRect/>
          </a:stretch>
        </p:blipFill>
        <p:spPr>
          <a:xfrm>
            <a:off x="335560" y="4018327"/>
            <a:ext cx="8467857" cy="2610392"/>
          </a:xfrm>
          <a:prstGeom prst="rect">
            <a:avLst/>
          </a:prstGeom>
        </p:spPr>
      </p:pic>
      <p:sp>
        <p:nvSpPr>
          <p:cNvPr id="10" name="Callout: Line 9">
            <a:extLst>
              <a:ext uri="{FF2B5EF4-FFF2-40B4-BE49-F238E27FC236}">
                <a16:creationId xmlns:a16="http://schemas.microsoft.com/office/drawing/2014/main" id="{B37ACE20-84A4-4F7D-B7B1-6465A33BC6E0}"/>
              </a:ext>
            </a:extLst>
          </p:cNvPr>
          <p:cNvSpPr/>
          <p:nvPr/>
        </p:nvSpPr>
        <p:spPr>
          <a:xfrm>
            <a:off x="2416029" y="3745080"/>
            <a:ext cx="1388378" cy="612648"/>
          </a:xfrm>
          <a:prstGeom prst="borderCallout1">
            <a:avLst>
              <a:gd name="adj1" fmla="val 102277"/>
              <a:gd name="adj2" fmla="val 86162"/>
              <a:gd name="adj3" fmla="val 122085"/>
              <a:gd name="adj4" fmla="val 11763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Jan 1981 = 19.08%</a:t>
            </a:r>
          </a:p>
        </p:txBody>
      </p:sp>
      <p:sp>
        <p:nvSpPr>
          <p:cNvPr id="11" name="Callout: Line 10">
            <a:extLst>
              <a:ext uri="{FF2B5EF4-FFF2-40B4-BE49-F238E27FC236}">
                <a16:creationId xmlns:a16="http://schemas.microsoft.com/office/drawing/2014/main" id="{BEEE9940-2C96-4B35-A6A0-9F1C42AFA153}"/>
              </a:ext>
            </a:extLst>
          </p:cNvPr>
          <p:cNvSpPr/>
          <p:nvPr/>
        </p:nvSpPr>
        <p:spPr>
          <a:xfrm>
            <a:off x="5553511" y="5100506"/>
            <a:ext cx="1208015" cy="612648"/>
          </a:xfrm>
          <a:prstGeom prst="borderCallout1">
            <a:avLst>
              <a:gd name="adj1" fmla="val 18750"/>
              <a:gd name="adj2" fmla="val -8333"/>
              <a:gd name="adj3" fmla="val 59097"/>
              <a:gd name="adj4" fmla="val -57599"/>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Oct 1989 = 8.84% </a:t>
            </a:r>
          </a:p>
        </p:txBody>
      </p:sp>
      <p:sp>
        <p:nvSpPr>
          <p:cNvPr id="12" name="Callout: Line 11">
            <a:extLst>
              <a:ext uri="{FF2B5EF4-FFF2-40B4-BE49-F238E27FC236}">
                <a16:creationId xmlns:a16="http://schemas.microsoft.com/office/drawing/2014/main" id="{9945AFCF-758E-4ADF-AB5A-43DD58B396C7}"/>
              </a:ext>
            </a:extLst>
          </p:cNvPr>
          <p:cNvSpPr/>
          <p:nvPr/>
        </p:nvSpPr>
        <p:spPr>
          <a:xfrm>
            <a:off x="7130065" y="4808694"/>
            <a:ext cx="1174458" cy="612648"/>
          </a:xfrm>
          <a:prstGeom prst="borderCallout1">
            <a:avLst>
              <a:gd name="adj1" fmla="val 106385"/>
              <a:gd name="adj2" fmla="val 40953"/>
              <a:gd name="adj3" fmla="val 253538"/>
              <a:gd name="adj4" fmla="val 38096"/>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May 2012 = .16%</a:t>
            </a:r>
          </a:p>
        </p:txBody>
      </p:sp>
      <p:sp>
        <p:nvSpPr>
          <p:cNvPr id="13" name="Callout: Line 12">
            <a:extLst>
              <a:ext uri="{FF2B5EF4-FFF2-40B4-BE49-F238E27FC236}">
                <a16:creationId xmlns:a16="http://schemas.microsoft.com/office/drawing/2014/main" id="{B054A678-DFD6-48F2-8D95-3F71DA8EBCEA}"/>
              </a:ext>
            </a:extLst>
          </p:cNvPr>
          <p:cNvSpPr/>
          <p:nvPr/>
        </p:nvSpPr>
        <p:spPr>
          <a:xfrm>
            <a:off x="948243" y="4633179"/>
            <a:ext cx="1208015" cy="612648"/>
          </a:xfrm>
          <a:prstGeom prst="borderCallout1">
            <a:avLst>
              <a:gd name="adj1" fmla="val 101769"/>
              <a:gd name="adj2" fmla="val 66424"/>
              <a:gd name="adj3" fmla="val 228959"/>
              <a:gd name="adj4" fmla="val 9925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July 1965 = 4.09% </a:t>
            </a:r>
          </a:p>
        </p:txBody>
      </p:sp>
      <p:sp>
        <p:nvSpPr>
          <p:cNvPr id="14" name="Callout: Line 13">
            <a:extLst>
              <a:ext uri="{FF2B5EF4-FFF2-40B4-BE49-F238E27FC236}">
                <a16:creationId xmlns:a16="http://schemas.microsoft.com/office/drawing/2014/main" id="{E7A67576-F544-44FE-9A9D-F6EE3D7DDC50}"/>
              </a:ext>
            </a:extLst>
          </p:cNvPr>
          <p:cNvSpPr/>
          <p:nvPr/>
        </p:nvSpPr>
        <p:spPr>
          <a:xfrm>
            <a:off x="7776596" y="3745080"/>
            <a:ext cx="1174458" cy="612648"/>
          </a:xfrm>
          <a:prstGeom prst="borderCallout1">
            <a:avLst>
              <a:gd name="adj1" fmla="val 100908"/>
              <a:gd name="adj2" fmla="val 67381"/>
              <a:gd name="adj3" fmla="val 432916"/>
              <a:gd name="adj4" fmla="val 7381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June 2021 = .08%</a:t>
            </a:r>
          </a:p>
        </p:txBody>
      </p:sp>
    </p:spTree>
    <p:extLst>
      <p:ext uri="{BB962C8B-B14F-4D97-AF65-F5344CB8AC3E}">
        <p14:creationId xmlns:p14="http://schemas.microsoft.com/office/powerpoint/2010/main" val="311548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8B3B-60D9-456F-9147-68A0E79FF60F}"/>
              </a:ext>
            </a:extLst>
          </p:cNvPr>
          <p:cNvSpPr>
            <a:spLocks noGrp="1"/>
          </p:cNvSpPr>
          <p:nvPr>
            <p:ph type="title"/>
          </p:nvPr>
        </p:nvSpPr>
        <p:spPr/>
        <p:txBody>
          <a:bodyPr>
            <a:normAutofit/>
          </a:bodyPr>
          <a:lstStyle/>
          <a:p>
            <a:r>
              <a:rPr lang="en-US" sz="2400" dirty="0"/>
              <a:t>Asset retirement obligation – OEE XVII</a:t>
            </a:r>
          </a:p>
        </p:txBody>
      </p:sp>
      <p:sp>
        <p:nvSpPr>
          <p:cNvPr id="3" name="Content Placeholder 2">
            <a:extLst>
              <a:ext uri="{FF2B5EF4-FFF2-40B4-BE49-F238E27FC236}">
                <a16:creationId xmlns:a16="http://schemas.microsoft.com/office/drawing/2014/main" id="{6602A437-3F1A-4223-8D90-C1C3BC4ED840}"/>
              </a:ext>
            </a:extLst>
          </p:cNvPr>
          <p:cNvSpPr>
            <a:spLocks noGrp="1"/>
          </p:cNvSpPr>
          <p:nvPr>
            <p:ph idx="1"/>
          </p:nvPr>
        </p:nvSpPr>
        <p:spPr>
          <a:xfrm>
            <a:off x="628650" y="1825624"/>
            <a:ext cx="7886700" cy="3249715"/>
          </a:xfrm>
        </p:spPr>
        <p:txBody>
          <a:bodyPr>
            <a:normAutofit fontScale="92500"/>
          </a:bodyPr>
          <a:lstStyle/>
          <a:p>
            <a:r>
              <a:rPr lang="en-US" dirty="0"/>
              <a:t>Asset Retirement Obligation – our obligation to remove (deconstruct) a turbine often assuming that the turbine is on the customer’s land, not ours. A function of:</a:t>
            </a:r>
          </a:p>
          <a:p>
            <a:pPr lvl="1"/>
            <a:r>
              <a:rPr lang="en-US" dirty="0"/>
              <a:t>The deconstruction cost (labor, equipment, etc.) in twenty years</a:t>
            </a:r>
          </a:p>
          <a:p>
            <a:pPr lvl="1"/>
            <a:r>
              <a:rPr lang="en-US" dirty="0"/>
              <a:t>The “Net Present Value” based on interest rate assumptions (inflation)</a:t>
            </a:r>
          </a:p>
          <a:p>
            <a:pPr lvl="1"/>
            <a:r>
              <a:rPr lang="en-US" dirty="0"/>
              <a:t>The value of the scrap metal salvages from the deconstruction</a:t>
            </a:r>
          </a:p>
          <a:p>
            <a:pPr lvl="1"/>
            <a:endParaRPr lang="en-US" dirty="0"/>
          </a:p>
          <a:p>
            <a:pPr marL="0" indent="0">
              <a:buNone/>
            </a:pPr>
            <a:r>
              <a:rPr lang="en-US" dirty="0"/>
              <a:t>Let’s look at my model for that calculation</a:t>
            </a:r>
          </a:p>
          <a:p>
            <a:pPr marL="457200" lvl="1" indent="0">
              <a:buNone/>
            </a:pPr>
            <a:endParaRPr lang="en-US" dirty="0"/>
          </a:p>
          <a:p>
            <a:pPr lvl="1"/>
            <a:endParaRPr lang="en-US" dirty="0"/>
          </a:p>
          <a:p>
            <a:pPr marL="0" indent="0">
              <a:buNone/>
            </a:pPr>
            <a:endParaRPr lang="en-US" i="1" dirty="0"/>
          </a:p>
          <a:p>
            <a:pPr marL="0" indent="0">
              <a:buNone/>
            </a:pPr>
            <a:endParaRPr lang="en-US" i="1" dirty="0"/>
          </a:p>
        </p:txBody>
      </p:sp>
      <p:sp>
        <p:nvSpPr>
          <p:cNvPr id="4" name="Slide Number Placeholder 3">
            <a:extLst>
              <a:ext uri="{FF2B5EF4-FFF2-40B4-BE49-F238E27FC236}">
                <a16:creationId xmlns:a16="http://schemas.microsoft.com/office/drawing/2014/main" id="{F367A01A-0B36-4162-B5AF-800CB4522664}"/>
              </a:ext>
            </a:extLst>
          </p:cNvPr>
          <p:cNvSpPr>
            <a:spLocks noGrp="1"/>
          </p:cNvSpPr>
          <p:nvPr>
            <p:ph type="sldNum" sz="quarter" idx="12"/>
          </p:nvPr>
        </p:nvSpPr>
        <p:spPr/>
        <p:txBody>
          <a:bodyPr/>
          <a:lstStyle/>
          <a:p>
            <a:fld id="{4EC93DFA-70F6-4220-86AB-AD3183C08C91}" type="slidenum">
              <a:rPr lang="en-US" smtClean="0"/>
              <a:t>27</a:t>
            </a:fld>
            <a:endParaRPr lang="en-US" dirty="0"/>
          </a:p>
        </p:txBody>
      </p:sp>
      <p:sp>
        <p:nvSpPr>
          <p:cNvPr id="6" name="TextBox 5">
            <a:extLst>
              <a:ext uri="{FF2B5EF4-FFF2-40B4-BE49-F238E27FC236}">
                <a16:creationId xmlns:a16="http://schemas.microsoft.com/office/drawing/2014/main" id="{35CE5800-7F00-43FF-81D6-DCF06C973CE3}"/>
              </a:ext>
            </a:extLst>
          </p:cNvPr>
          <p:cNvSpPr txBox="1"/>
          <p:nvPr/>
        </p:nvSpPr>
        <p:spPr>
          <a:xfrm>
            <a:off x="721453" y="5219306"/>
            <a:ext cx="5863404" cy="40407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939766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8B3B-60D9-456F-9147-68A0E79FF60F}"/>
              </a:ext>
            </a:extLst>
          </p:cNvPr>
          <p:cNvSpPr>
            <a:spLocks noGrp="1"/>
          </p:cNvSpPr>
          <p:nvPr>
            <p:ph type="title"/>
          </p:nvPr>
        </p:nvSpPr>
        <p:spPr/>
        <p:txBody>
          <a:bodyPr>
            <a:normAutofit/>
          </a:bodyPr>
          <a:lstStyle/>
          <a:p>
            <a:r>
              <a:rPr lang="en-US" sz="3200" dirty="0"/>
              <a:t>Entities &amp; Ownership structure</a:t>
            </a:r>
          </a:p>
        </p:txBody>
      </p:sp>
      <p:sp>
        <p:nvSpPr>
          <p:cNvPr id="3" name="Content Placeholder 2">
            <a:extLst>
              <a:ext uri="{FF2B5EF4-FFF2-40B4-BE49-F238E27FC236}">
                <a16:creationId xmlns:a16="http://schemas.microsoft.com/office/drawing/2014/main" id="{6602A437-3F1A-4223-8D90-C1C3BC4ED840}"/>
              </a:ext>
            </a:extLst>
          </p:cNvPr>
          <p:cNvSpPr>
            <a:spLocks noGrp="1"/>
          </p:cNvSpPr>
          <p:nvPr>
            <p:ph idx="1"/>
          </p:nvPr>
        </p:nvSpPr>
        <p:spPr>
          <a:xfrm>
            <a:off x="535847" y="3789270"/>
            <a:ext cx="2610025" cy="693360"/>
          </a:xfrm>
        </p:spPr>
        <p:txBody>
          <a:bodyPr>
            <a:normAutofit fontScale="85000" lnSpcReduction="10000"/>
          </a:bodyPr>
          <a:lstStyle/>
          <a:p>
            <a:pPr marL="0" indent="0">
              <a:buNone/>
            </a:pPr>
            <a:r>
              <a:rPr lang="en-US" dirty="0"/>
              <a:t>OEC is the Manager of all the Projects</a:t>
            </a:r>
          </a:p>
          <a:p>
            <a:pPr lvl="1"/>
            <a:endParaRPr lang="en-US" dirty="0"/>
          </a:p>
          <a:p>
            <a:pPr marL="0" indent="0">
              <a:buNone/>
            </a:pPr>
            <a:endParaRPr lang="en-US" i="1" dirty="0"/>
          </a:p>
          <a:p>
            <a:pPr marL="0" indent="0">
              <a:buNone/>
            </a:pPr>
            <a:endParaRPr lang="en-US" i="1" dirty="0"/>
          </a:p>
        </p:txBody>
      </p:sp>
      <p:sp>
        <p:nvSpPr>
          <p:cNvPr id="4" name="Slide Number Placeholder 3">
            <a:extLst>
              <a:ext uri="{FF2B5EF4-FFF2-40B4-BE49-F238E27FC236}">
                <a16:creationId xmlns:a16="http://schemas.microsoft.com/office/drawing/2014/main" id="{F367A01A-0B36-4162-B5AF-800CB4522664}"/>
              </a:ext>
            </a:extLst>
          </p:cNvPr>
          <p:cNvSpPr>
            <a:spLocks noGrp="1"/>
          </p:cNvSpPr>
          <p:nvPr>
            <p:ph type="sldNum" sz="quarter" idx="12"/>
          </p:nvPr>
        </p:nvSpPr>
        <p:spPr/>
        <p:txBody>
          <a:bodyPr/>
          <a:lstStyle/>
          <a:p>
            <a:fld id="{4EC93DFA-70F6-4220-86AB-AD3183C08C91}" type="slidenum">
              <a:rPr lang="en-US" smtClean="0"/>
              <a:t>28</a:t>
            </a:fld>
            <a:endParaRPr lang="en-US" dirty="0"/>
          </a:p>
        </p:txBody>
      </p:sp>
      <p:sp>
        <p:nvSpPr>
          <p:cNvPr id="6" name="TextBox 5">
            <a:extLst>
              <a:ext uri="{FF2B5EF4-FFF2-40B4-BE49-F238E27FC236}">
                <a16:creationId xmlns:a16="http://schemas.microsoft.com/office/drawing/2014/main" id="{35CE5800-7F00-43FF-81D6-DCF06C973CE3}"/>
              </a:ext>
            </a:extLst>
          </p:cNvPr>
          <p:cNvSpPr txBox="1"/>
          <p:nvPr/>
        </p:nvSpPr>
        <p:spPr>
          <a:xfrm>
            <a:off x="368710" y="5073648"/>
            <a:ext cx="5863404" cy="404072"/>
          </a:xfrm>
          <a:prstGeom prst="rect">
            <a:avLst/>
          </a:prstGeom>
          <a:noFill/>
        </p:spPr>
        <p:txBody>
          <a:bodyPr wrap="square" rtlCol="0">
            <a:spAutoFit/>
          </a:bodyPr>
          <a:lstStyle/>
          <a:p>
            <a:endParaRPr lang="en-US" dirty="0"/>
          </a:p>
        </p:txBody>
      </p:sp>
      <p:sp>
        <p:nvSpPr>
          <p:cNvPr id="5" name="Rectangle: Rounded Corners 4">
            <a:extLst>
              <a:ext uri="{FF2B5EF4-FFF2-40B4-BE49-F238E27FC236}">
                <a16:creationId xmlns:a16="http://schemas.microsoft.com/office/drawing/2014/main" id="{4D78BAC9-E168-4434-B989-0A435A7F667A}"/>
              </a:ext>
            </a:extLst>
          </p:cNvPr>
          <p:cNvSpPr/>
          <p:nvPr/>
        </p:nvSpPr>
        <p:spPr>
          <a:xfrm>
            <a:off x="3464652" y="147766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OEE</a:t>
            </a:r>
          </a:p>
        </p:txBody>
      </p:sp>
      <p:sp>
        <p:nvSpPr>
          <p:cNvPr id="7" name="Rectangle: Rounded Corners 6">
            <a:extLst>
              <a:ext uri="{FF2B5EF4-FFF2-40B4-BE49-F238E27FC236}">
                <a16:creationId xmlns:a16="http://schemas.microsoft.com/office/drawing/2014/main" id="{C831817C-19C5-4C89-9648-F7EEE9ADC75D}"/>
              </a:ext>
            </a:extLst>
          </p:cNvPr>
          <p:cNvSpPr/>
          <p:nvPr/>
        </p:nvSpPr>
        <p:spPr>
          <a:xfrm>
            <a:off x="1560352" y="2564782"/>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OES</a:t>
            </a:r>
          </a:p>
        </p:txBody>
      </p:sp>
      <p:sp>
        <p:nvSpPr>
          <p:cNvPr id="8" name="Rectangle: Rounded Corners 7">
            <a:extLst>
              <a:ext uri="{FF2B5EF4-FFF2-40B4-BE49-F238E27FC236}">
                <a16:creationId xmlns:a16="http://schemas.microsoft.com/office/drawing/2014/main" id="{728E50E3-07CC-4B8B-A40E-24F6D04D2D74}"/>
              </a:ext>
            </a:extLst>
          </p:cNvPr>
          <p:cNvSpPr/>
          <p:nvPr/>
        </p:nvSpPr>
        <p:spPr>
          <a:xfrm>
            <a:off x="4572000" y="2564782"/>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OEC</a:t>
            </a:r>
          </a:p>
        </p:txBody>
      </p:sp>
      <p:sp>
        <p:nvSpPr>
          <p:cNvPr id="9" name="Rectangle: Rounded Corners 8">
            <a:extLst>
              <a:ext uri="{FF2B5EF4-FFF2-40B4-BE49-F238E27FC236}">
                <a16:creationId xmlns:a16="http://schemas.microsoft.com/office/drawing/2014/main" id="{F71A78A8-ECE6-4B78-B797-EB91979F17EC}"/>
              </a:ext>
            </a:extLst>
          </p:cNvPr>
          <p:cNvSpPr/>
          <p:nvPr/>
        </p:nvSpPr>
        <p:spPr>
          <a:xfrm>
            <a:off x="5883304" y="2567478"/>
            <a:ext cx="114929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OECC</a:t>
            </a:r>
          </a:p>
        </p:txBody>
      </p:sp>
      <p:sp>
        <p:nvSpPr>
          <p:cNvPr id="10" name="Rectangle: Rounded Corners 9">
            <a:extLst>
              <a:ext uri="{FF2B5EF4-FFF2-40B4-BE49-F238E27FC236}">
                <a16:creationId xmlns:a16="http://schemas.microsoft.com/office/drawing/2014/main" id="{DE2FA9F6-D27A-498D-88F5-72A09BEA7CA7}"/>
              </a:ext>
            </a:extLst>
          </p:cNvPr>
          <p:cNvSpPr/>
          <p:nvPr/>
        </p:nvSpPr>
        <p:spPr>
          <a:xfrm>
            <a:off x="7410363" y="3671004"/>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OECC Fleet Alpha</a:t>
            </a:r>
          </a:p>
        </p:txBody>
      </p:sp>
      <p:sp>
        <p:nvSpPr>
          <p:cNvPr id="11" name="Rectangle: Rounded Corners 10">
            <a:extLst>
              <a:ext uri="{FF2B5EF4-FFF2-40B4-BE49-F238E27FC236}">
                <a16:creationId xmlns:a16="http://schemas.microsoft.com/office/drawing/2014/main" id="{123B5459-0499-4D9E-8A04-443ADE113E07}"/>
              </a:ext>
            </a:extLst>
          </p:cNvPr>
          <p:cNvSpPr/>
          <p:nvPr/>
        </p:nvSpPr>
        <p:spPr>
          <a:xfrm>
            <a:off x="3586294" y="3892044"/>
            <a:ext cx="1245765" cy="69336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Projects 17 &amp; 20</a:t>
            </a:r>
          </a:p>
        </p:txBody>
      </p:sp>
      <p:sp>
        <p:nvSpPr>
          <p:cNvPr id="12" name="Rectangle: Rounded Corners 11">
            <a:extLst>
              <a:ext uri="{FF2B5EF4-FFF2-40B4-BE49-F238E27FC236}">
                <a16:creationId xmlns:a16="http://schemas.microsoft.com/office/drawing/2014/main" id="{D6A9D5FA-8D33-4997-A5B4-0128B52E4092}"/>
              </a:ext>
            </a:extLst>
          </p:cNvPr>
          <p:cNvSpPr/>
          <p:nvPr/>
        </p:nvSpPr>
        <p:spPr>
          <a:xfrm>
            <a:off x="4693118" y="4820930"/>
            <a:ext cx="2610024" cy="80244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Fleet Alpha Projects 19, 23, 24, 25, 26, 28, 30</a:t>
            </a:r>
          </a:p>
        </p:txBody>
      </p:sp>
      <p:cxnSp>
        <p:nvCxnSpPr>
          <p:cNvPr id="14" name="Straight Arrow Connector 13">
            <a:extLst>
              <a:ext uri="{FF2B5EF4-FFF2-40B4-BE49-F238E27FC236}">
                <a16:creationId xmlns:a16="http://schemas.microsoft.com/office/drawing/2014/main" id="{2E0C548C-26AA-4A60-9EE8-F82E19E7C173}"/>
              </a:ext>
            </a:extLst>
          </p:cNvPr>
          <p:cNvCxnSpPr/>
          <p:nvPr/>
        </p:nvCxnSpPr>
        <p:spPr>
          <a:xfrm flipH="1">
            <a:off x="2550253" y="2375656"/>
            <a:ext cx="781225" cy="2919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3BD8DA16-149A-4A19-BB62-552FBD15F346}"/>
              </a:ext>
            </a:extLst>
          </p:cNvPr>
          <p:cNvCxnSpPr/>
          <p:nvPr/>
        </p:nvCxnSpPr>
        <p:spPr>
          <a:xfrm>
            <a:off x="4379052" y="2383858"/>
            <a:ext cx="192948" cy="2137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CDA561C6-5EF2-4D43-8DE1-E02B072CA685}"/>
              </a:ext>
            </a:extLst>
          </p:cNvPr>
          <p:cNvCxnSpPr/>
          <p:nvPr/>
        </p:nvCxnSpPr>
        <p:spPr>
          <a:xfrm>
            <a:off x="4379052" y="2055303"/>
            <a:ext cx="1504252" cy="6122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D8921B02-2283-453B-BBDB-90C3487B90EB}"/>
              </a:ext>
            </a:extLst>
          </p:cNvPr>
          <p:cNvCxnSpPr/>
          <p:nvPr/>
        </p:nvCxnSpPr>
        <p:spPr>
          <a:xfrm>
            <a:off x="7032596" y="3479182"/>
            <a:ext cx="341327" cy="3100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Rectangle: Rounded Corners 20">
            <a:extLst>
              <a:ext uri="{FF2B5EF4-FFF2-40B4-BE49-F238E27FC236}">
                <a16:creationId xmlns:a16="http://schemas.microsoft.com/office/drawing/2014/main" id="{FCB11409-F927-4EC3-ADBC-0A56C6AFB6DC}"/>
              </a:ext>
            </a:extLst>
          </p:cNvPr>
          <p:cNvSpPr/>
          <p:nvPr/>
        </p:nvSpPr>
        <p:spPr>
          <a:xfrm>
            <a:off x="3300412" y="6216942"/>
            <a:ext cx="3661532" cy="40407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Outside (Third-Party Investors)</a:t>
            </a:r>
          </a:p>
        </p:txBody>
      </p:sp>
      <p:cxnSp>
        <p:nvCxnSpPr>
          <p:cNvPr id="23" name="Straight Arrow Connector 22">
            <a:extLst>
              <a:ext uri="{FF2B5EF4-FFF2-40B4-BE49-F238E27FC236}">
                <a16:creationId xmlns:a16="http://schemas.microsoft.com/office/drawing/2014/main" id="{C720831A-496F-4BDA-B350-B1B9197A02A1}"/>
              </a:ext>
            </a:extLst>
          </p:cNvPr>
          <p:cNvCxnSpPr>
            <a:cxnSpLocks/>
            <a:endCxn id="12" idx="2"/>
          </p:cNvCxnSpPr>
          <p:nvPr/>
        </p:nvCxnSpPr>
        <p:spPr>
          <a:xfrm flipV="1">
            <a:off x="5600177" y="5623378"/>
            <a:ext cx="397953" cy="56852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4E4B2EEE-1FDA-43EB-9D0D-F89AE9C77123}"/>
              </a:ext>
            </a:extLst>
          </p:cNvPr>
          <p:cNvCxnSpPr>
            <a:cxnSpLocks/>
          </p:cNvCxnSpPr>
          <p:nvPr/>
        </p:nvCxnSpPr>
        <p:spPr>
          <a:xfrm flipH="1" flipV="1">
            <a:off x="4043494" y="4650784"/>
            <a:ext cx="659061" cy="15661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2D014E42-2414-4D8A-ACEA-310F01311A4F}"/>
              </a:ext>
            </a:extLst>
          </p:cNvPr>
          <p:cNvCxnSpPr>
            <a:stCxn id="10" idx="2"/>
          </p:cNvCxnSpPr>
          <p:nvPr/>
        </p:nvCxnSpPr>
        <p:spPr>
          <a:xfrm flipH="1">
            <a:off x="7373923" y="4585404"/>
            <a:ext cx="493640" cy="5067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58CBCB8E-7BFD-473C-BE29-65D48C72E81D}"/>
              </a:ext>
            </a:extLst>
          </p:cNvPr>
          <p:cNvCxnSpPr>
            <a:stCxn id="8" idx="2"/>
          </p:cNvCxnSpPr>
          <p:nvPr/>
        </p:nvCxnSpPr>
        <p:spPr>
          <a:xfrm flipH="1">
            <a:off x="4267768" y="3479182"/>
            <a:ext cx="761432" cy="4128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a:extLst>
              <a:ext uri="{FF2B5EF4-FFF2-40B4-BE49-F238E27FC236}">
                <a16:creationId xmlns:a16="http://schemas.microsoft.com/office/drawing/2014/main" id="{8407AFB8-9260-4176-B958-19036161D167}"/>
              </a:ext>
            </a:extLst>
          </p:cNvPr>
          <p:cNvCxnSpPr>
            <a:stCxn id="8" idx="2"/>
            <a:endCxn id="12" idx="0"/>
          </p:cNvCxnSpPr>
          <p:nvPr/>
        </p:nvCxnSpPr>
        <p:spPr>
          <a:xfrm>
            <a:off x="5029200" y="3479182"/>
            <a:ext cx="968930" cy="13417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4" name="TextBox 33">
            <a:extLst>
              <a:ext uri="{FF2B5EF4-FFF2-40B4-BE49-F238E27FC236}">
                <a16:creationId xmlns:a16="http://schemas.microsoft.com/office/drawing/2014/main" id="{8EE40195-F8BE-48EE-9BFD-DDAE3A308F4B}"/>
              </a:ext>
            </a:extLst>
          </p:cNvPr>
          <p:cNvSpPr txBox="1"/>
          <p:nvPr/>
        </p:nvSpPr>
        <p:spPr>
          <a:xfrm>
            <a:off x="201336" y="1477660"/>
            <a:ext cx="2844916" cy="1200329"/>
          </a:xfrm>
          <a:prstGeom prst="rect">
            <a:avLst/>
          </a:prstGeom>
          <a:noFill/>
        </p:spPr>
        <p:txBody>
          <a:bodyPr wrap="square" rtlCol="0">
            <a:spAutoFit/>
          </a:bodyPr>
          <a:lstStyle/>
          <a:p>
            <a:r>
              <a:rPr lang="en-US" dirty="0"/>
              <a:t>OEE is the parent company which owns OES, OEC, and OECC (and more)</a:t>
            </a:r>
          </a:p>
        </p:txBody>
      </p:sp>
      <p:sp>
        <p:nvSpPr>
          <p:cNvPr id="35" name="Content Placeholder 2">
            <a:extLst>
              <a:ext uri="{FF2B5EF4-FFF2-40B4-BE49-F238E27FC236}">
                <a16:creationId xmlns:a16="http://schemas.microsoft.com/office/drawing/2014/main" id="{8595AA0A-F9EF-4749-BF8F-DC3E7884B66F}"/>
              </a:ext>
            </a:extLst>
          </p:cNvPr>
          <p:cNvSpPr txBox="1">
            <a:spLocks/>
          </p:cNvSpPr>
          <p:nvPr/>
        </p:nvSpPr>
        <p:spPr>
          <a:xfrm>
            <a:off x="5395170" y="1451522"/>
            <a:ext cx="3691156" cy="91440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OEE OECC owns OECC FA, and OECCFA has ownership in each of the Fleet Alpha Projects</a:t>
            </a:r>
          </a:p>
          <a:p>
            <a:pPr marL="0" indent="0">
              <a:buFont typeface="Arial" panose="020B0604020202020204" pitchFamily="34" charset="0"/>
              <a:buNone/>
            </a:pPr>
            <a:endParaRPr lang="en-US" i="1" dirty="0"/>
          </a:p>
          <a:p>
            <a:pPr marL="0" indent="0">
              <a:buFont typeface="Arial" panose="020B0604020202020204" pitchFamily="34" charset="0"/>
              <a:buNone/>
            </a:pPr>
            <a:endParaRPr lang="en-US" i="1" dirty="0"/>
          </a:p>
        </p:txBody>
      </p:sp>
      <p:sp>
        <p:nvSpPr>
          <p:cNvPr id="36" name="Content Placeholder 2">
            <a:extLst>
              <a:ext uri="{FF2B5EF4-FFF2-40B4-BE49-F238E27FC236}">
                <a16:creationId xmlns:a16="http://schemas.microsoft.com/office/drawing/2014/main" id="{F7AE7E56-BEEF-4B4A-BECF-E55AFB1AC07F}"/>
              </a:ext>
            </a:extLst>
          </p:cNvPr>
          <p:cNvSpPr txBox="1">
            <a:spLocks/>
          </p:cNvSpPr>
          <p:nvPr/>
        </p:nvSpPr>
        <p:spPr>
          <a:xfrm>
            <a:off x="251899" y="5058110"/>
            <a:ext cx="2610025" cy="156290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Each project has an outside investor (TIBE investor) who receives the investment tax credit (ITC) from the IRS, puts cash into the project up front, and receives ownership and cash distributions over the life of the Project</a:t>
            </a:r>
            <a:endParaRPr lang="en-US" i="1" dirty="0"/>
          </a:p>
        </p:txBody>
      </p:sp>
    </p:spTree>
    <p:extLst>
      <p:ext uri="{BB962C8B-B14F-4D97-AF65-F5344CB8AC3E}">
        <p14:creationId xmlns:p14="http://schemas.microsoft.com/office/powerpoint/2010/main" val="2854248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8B3B-60D9-456F-9147-68A0E79FF60F}"/>
              </a:ext>
            </a:extLst>
          </p:cNvPr>
          <p:cNvSpPr>
            <a:spLocks noGrp="1"/>
          </p:cNvSpPr>
          <p:nvPr>
            <p:ph type="title"/>
          </p:nvPr>
        </p:nvSpPr>
        <p:spPr/>
        <p:txBody>
          <a:bodyPr>
            <a:normAutofit/>
          </a:bodyPr>
          <a:lstStyle/>
          <a:p>
            <a:r>
              <a:rPr lang="en-US" sz="3200" dirty="0"/>
              <a:t>How does the cash flow?</a:t>
            </a:r>
          </a:p>
        </p:txBody>
      </p:sp>
      <p:sp>
        <p:nvSpPr>
          <p:cNvPr id="3" name="Content Placeholder 2">
            <a:extLst>
              <a:ext uri="{FF2B5EF4-FFF2-40B4-BE49-F238E27FC236}">
                <a16:creationId xmlns:a16="http://schemas.microsoft.com/office/drawing/2014/main" id="{6602A437-3F1A-4223-8D90-C1C3BC4ED840}"/>
              </a:ext>
            </a:extLst>
          </p:cNvPr>
          <p:cNvSpPr>
            <a:spLocks noGrp="1"/>
          </p:cNvSpPr>
          <p:nvPr>
            <p:ph idx="1"/>
          </p:nvPr>
        </p:nvSpPr>
        <p:spPr>
          <a:xfrm>
            <a:off x="6375892" y="5313842"/>
            <a:ext cx="1656425" cy="1225071"/>
          </a:xfrm>
        </p:spPr>
        <p:txBody>
          <a:bodyPr>
            <a:normAutofit fontScale="92500" lnSpcReduction="10000"/>
          </a:bodyPr>
          <a:lstStyle/>
          <a:p>
            <a:pPr marL="0" indent="0" algn="ctr">
              <a:buNone/>
            </a:pPr>
            <a:r>
              <a:rPr lang="en-US" dirty="0" err="1"/>
              <a:t>Rosemawr</a:t>
            </a:r>
            <a:r>
              <a:rPr lang="en-US" dirty="0"/>
              <a:t> lent money to OECC Fleet Alpha</a:t>
            </a:r>
          </a:p>
          <a:p>
            <a:pPr lvl="1"/>
            <a:endParaRPr lang="en-US" dirty="0"/>
          </a:p>
          <a:p>
            <a:pPr marL="0" indent="0">
              <a:buNone/>
            </a:pPr>
            <a:endParaRPr lang="en-US" i="1" dirty="0"/>
          </a:p>
          <a:p>
            <a:pPr marL="0" indent="0">
              <a:buNone/>
            </a:pPr>
            <a:endParaRPr lang="en-US" i="1" dirty="0"/>
          </a:p>
        </p:txBody>
      </p:sp>
      <p:sp>
        <p:nvSpPr>
          <p:cNvPr id="4" name="Slide Number Placeholder 3">
            <a:extLst>
              <a:ext uri="{FF2B5EF4-FFF2-40B4-BE49-F238E27FC236}">
                <a16:creationId xmlns:a16="http://schemas.microsoft.com/office/drawing/2014/main" id="{F367A01A-0B36-4162-B5AF-800CB4522664}"/>
              </a:ext>
            </a:extLst>
          </p:cNvPr>
          <p:cNvSpPr>
            <a:spLocks noGrp="1"/>
          </p:cNvSpPr>
          <p:nvPr>
            <p:ph type="sldNum" sz="quarter" idx="12"/>
          </p:nvPr>
        </p:nvSpPr>
        <p:spPr/>
        <p:txBody>
          <a:bodyPr/>
          <a:lstStyle/>
          <a:p>
            <a:fld id="{4EC93DFA-70F6-4220-86AB-AD3183C08C91}" type="slidenum">
              <a:rPr lang="en-US" smtClean="0"/>
              <a:t>29</a:t>
            </a:fld>
            <a:endParaRPr lang="en-US" dirty="0"/>
          </a:p>
        </p:txBody>
      </p:sp>
      <p:sp>
        <p:nvSpPr>
          <p:cNvPr id="6" name="TextBox 5">
            <a:extLst>
              <a:ext uri="{FF2B5EF4-FFF2-40B4-BE49-F238E27FC236}">
                <a16:creationId xmlns:a16="http://schemas.microsoft.com/office/drawing/2014/main" id="{35CE5800-7F00-43FF-81D6-DCF06C973CE3}"/>
              </a:ext>
            </a:extLst>
          </p:cNvPr>
          <p:cNvSpPr txBox="1"/>
          <p:nvPr/>
        </p:nvSpPr>
        <p:spPr>
          <a:xfrm>
            <a:off x="368710" y="5073648"/>
            <a:ext cx="5863404" cy="404072"/>
          </a:xfrm>
          <a:prstGeom prst="rect">
            <a:avLst/>
          </a:prstGeom>
          <a:noFill/>
        </p:spPr>
        <p:txBody>
          <a:bodyPr wrap="square" rtlCol="0">
            <a:spAutoFit/>
          </a:bodyPr>
          <a:lstStyle/>
          <a:p>
            <a:endParaRPr lang="en-US" dirty="0"/>
          </a:p>
        </p:txBody>
      </p:sp>
      <p:sp>
        <p:nvSpPr>
          <p:cNvPr id="5" name="Rectangle: Rounded Corners 4">
            <a:extLst>
              <a:ext uri="{FF2B5EF4-FFF2-40B4-BE49-F238E27FC236}">
                <a16:creationId xmlns:a16="http://schemas.microsoft.com/office/drawing/2014/main" id="{4D78BAC9-E168-4434-B989-0A435A7F667A}"/>
              </a:ext>
            </a:extLst>
          </p:cNvPr>
          <p:cNvSpPr/>
          <p:nvPr/>
        </p:nvSpPr>
        <p:spPr>
          <a:xfrm>
            <a:off x="1803862" y="1481981"/>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OEE</a:t>
            </a:r>
          </a:p>
        </p:txBody>
      </p:sp>
      <p:sp>
        <p:nvSpPr>
          <p:cNvPr id="7" name="Rectangle: Rounded Corners 6">
            <a:extLst>
              <a:ext uri="{FF2B5EF4-FFF2-40B4-BE49-F238E27FC236}">
                <a16:creationId xmlns:a16="http://schemas.microsoft.com/office/drawing/2014/main" id="{C831817C-19C5-4C89-9648-F7EEE9ADC75D}"/>
              </a:ext>
            </a:extLst>
          </p:cNvPr>
          <p:cNvSpPr/>
          <p:nvPr/>
        </p:nvSpPr>
        <p:spPr>
          <a:xfrm>
            <a:off x="368710" y="2663411"/>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OES</a:t>
            </a:r>
          </a:p>
        </p:txBody>
      </p:sp>
      <p:sp>
        <p:nvSpPr>
          <p:cNvPr id="8" name="Rectangle: Rounded Corners 7">
            <a:extLst>
              <a:ext uri="{FF2B5EF4-FFF2-40B4-BE49-F238E27FC236}">
                <a16:creationId xmlns:a16="http://schemas.microsoft.com/office/drawing/2014/main" id="{728E50E3-07CC-4B8B-A40E-24F6D04D2D74}"/>
              </a:ext>
            </a:extLst>
          </p:cNvPr>
          <p:cNvSpPr/>
          <p:nvPr/>
        </p:nvSpPr>
        <p:spPr>
          <a:xfrm>
            <a:off x="3145872" y="2592848"/>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OEC</a:t>
            </a:r>
          </a:p>
        </p:txBody>
      </p:sp>
      <p:sp>
        <p:nvSpPr>
          <p:cNvPr id="9" name="Rectangle: Rounded Corners 8">
            <a:extLst>
              <a:ext uri="{FF2B5EF4-FFF2-40B4-BE49-F238E27FC236}">
                <a16:creationId xmlns:a16="http://schemas.microsoft.com/office/drawing/2014/main" id="{F71A78A8-ECE6-4B78-B797-EB91979F17EC}"/>
              </a:ext>
            </a:extLst>
          </p:cNvPr>
          <p:cNvSpPr/>
          <p:nvPr/>
        </p:nvSpPr>
        <p:spPr>
          <a:xfrm>
            <a:off x="4693118" y="2592848"/>
            <a:ext cx="114929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OECC</a:t>
            </a:r>
          </a:p>
        </p:txBody>
      </p:sp>
      <p:sp>
        <p:nvSpPr>
          <p:cNvPr id="10" name="Rectangle: Rounded Corners 9">
            <a:extLst>
              <a:ext uri="{FF2B5EF4-FFF2-40B4-BE49-F238E27FC236}">
                <a16:creationId xmlns:a16="http://schemas.microsoft.com/office/drawing/2014/main" id="{DE2FA9F6-D27A-498D-88F5-72A09BEA7CA7}"/>
              </a:ext>
            </a:extLst>
          </p:cNvPr>
          <p:cNvSpPr/>
          <p:nvPr/>
        </p:nvSpPr>
        <p:spPr>
          <a:xfrm>
            <a:off x="6109441" y="3577811"/>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OECC Fleet Alpha</a:t>
            </a:r>
          </a:p>
        </p:txBody>
      </p:sp>
      <p:sp>
        <p:nvSpPr>
          <p:cNvPr id="11" name="Rectangle: Rounded Corners 10">
            <a:extLst>
              <a:ext uri="{FF2B5EF4-FFF2-40B4-BE49-F238E27FC236}">
                <a16:creationId xmlns:a16="http://schemas.microsoft.com/office/drawing/2014/main" id="{123B5459-0499-4D9E-8A04-443ADE113E07}"/>
              </a:ext>
            </a:extLst>
          </p:cNvPr>
          <p:cNvSpPr/>
          <p:nvPr/>
        </p:nvSpPr>
        <p:spPr>
          <a:xfrm>
            <a:off x="1472497" y="4485298"/>
            <a:ext cx="1245765" cy="69336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Projects 17 &amp; 20</a:t>
            </a:r>
          </a:p>
        </p:txBody>
      </p:sp>
      <p:sp>
        <p:nvSpPr>
          <p:cNvPr id="12" name="Rectangle: Rounded Corners 11">
            <a:extLst>
              <a:ext uri="{FF2B5EF4-FFF2-40B4-BE49-F238E27FC236}">
                <a16:creationId xmlns:a16="http://schemas.microsoft.com/office/drawing/2014/main" id="{D6A9D5FA-8D33-4997-A5B4-0128B52E4092}"/>
              </a:ext>
            </a:extLst>
          </p:cNvPr>
          <p:cNvSpPr/>
          <p:nvPr/>
        </p:nvSpPr>
        <p:spPr>
          <a:xfrm>
            <a:off x="3300412" y="4473236"/>
            <a:ext cx="2610024" cy="80244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Fleet Alpha Projects 19, 23, 24, 25, 26, 28, 30</a:t>
            </a:r>
          </a:p>
        </p:txBody>
      </p:sp>
      <p:sp>
        <p:nvSpPr>
          <p:cNvPr id="21" name="Rectangle: Rounded Corners 20">
            <a:extLst>
              <a:ext uri="{FF2B5EF4-FFF2-40B4-BE49-F238E27FC236}">
                <a16:creationId xmlns:a16="http://schemas.microsoft.com/office/drawing/2014/main" id="{FCB11409-F927-4EC3-ADBC-0A56C6AFB6DC}"/>
              </a:ext>
            </a:extLst>
          </p:cNvPr>
          <p:cNvSpPr/>
          <p:nvPr/>
        </p:nvSpPr>
        <p:spPr>
          <a:xfrm>
            <a:off x="538763" y="5982479"/>
            <a:ext cx="3661532" cy="40407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Outside (Third-Party Investors)</a:t>
            </a:r>
          </a:p>
        </p:txBody>
      </p:sp>
      <p:sp>
        <p:nvSpPr>
          <p:cNvPr id="35" name="Content Placeholder 2">
            <a:extLst>
              <a:ext uri="{FF2B5EF4-FFF2-40B4-BE49-F238E27FC236}">
                <a16:creationId xmlns:a16="http://schemas.microsoft.com/office/drawing/2014/main" id="{8595AA0A-F9EF-4749-BF8F-DC3E7884B66F}"/>
              </a:ext>
            </a:extLst>
          </p:cNvPr>
          <p:cNvSpPr txBox="1">
            <a:spLocks/>
          </p:cNvSpPr>
          <p:nvPr/>
        </p:nvSpPr>
        <p:spPr>
          <a:xfrm>
            <a:off x="7227888" y="2026555"/>
            <a:ext cx="1850021" cy="195523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OECCFA has to make a quarterly loan payment to </a:t>
            </a:r>
            <a:r>
              <a:rPr lang="en-US" dirty="0" err="1"/>
              <a:t>Rosemawr</a:t>
            </a:r>
            <a:r>
              <a:rPr lang="en-US" dirty="0"/>
              <a:t> (just like your mortgage) – then excess funds can be distributed up to OECC</a:t>
            </a:r>
          </a:p>
          <a:p>
            <a:pPr marL="0" indent="0">
              <a:buFont typeface="Arial" panose="020B0604020202020204" pitchFamily="34" charset="0"/>
              <a:buNone/>
            </a:pPr>
            <a:endParaRPr lang="en-US" i="1" dirty="0"/>
          </a:p>
          <a:p>
            <a:pPr marL="0" indent="0">
              <a:buFont typeface="Arial" panose="020B0604020202020204" pitchFamily="34" charset="0"/>
              <a:buNone/>
            </a:pPr>
            <a:endParaRPr lang="en-US" i="1" dirty="0"/>
          </a:p>
        </p:txBody>
      </p:sp>
      <p:sp>
        <p:nvSpPr>
          <p:cNvPr id="13" name="Oval 12">
            <a:extLst>
              <a:ext uri="{FF2B5EF4-FFF2-40B4-BE49-F238E27FC236}">
                <a16:creationId xmlns:a16="http://schemas.microsoft.com/office/drawing/2014/main" id="{DA2D86CC-3828-4E74-8C75-5B7B3ED518D5}"/>
              </a:ext>
            </a:extLst>
          </p:cNvPr>
          <p:cNvSpPr/>
          <p:nvPr/>
        </p:nvSpPr>
        <p:spPr>
          <a:xfrm>
            <a:off x="7236305" y="4385766"/>
            <a:ext cx="1803686" cy="914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a:t>Rosemawr</a:t>
            </a:r>
            <a:endParaRPr lang="en-US" dirty="0"/>
          </a:p>
        </p:txBody>
      </p:sp>
      <p:cxnSp>
        <p:nvCxnSpPr>
          <p:cNvPr id="17" name="Connector: Elbow 16">
            <a:extLst>
              <a:ext uri="{FF2B5EF4-FFF2-40B4-BE49-F238E27FC236}">
                <a16:creationId xmlns:a16="http://schemas.microsoft.com/office/drawing/2014/main" id="{30683D90-A07A-4305-BC5A-979F958756B3}"/>
              </a:ext>
            </a:extLst>
          </p:cNvPr>
          <p:cNvCxnSpPr>
            <a:cxnSpLocks/>
            <a:stCxn id="13" idx="2"/>
            <a:endCxn id="10" idx="2"/>
          </p:cNvCxnSpPr>
          <p:nvPr/>
        </p:nvCxnSpPr>
        <p:spPr>
          <a:xfrm rot="10800000">
            <a:off x="6566641" y="4492212"/>
            <a:ext cx="669664" cy="350755"/>
          </a:xfrm>
          <a:prstGeom prst="bentConnector2">
            <a:avLst/>
          </a:prstGeom>
          <a:ln>
            <a:tailEnd type="triangle"/>
          </a:ln>
        </p:spPr>
        <p:style>
          <a:lnRef idx="3">
            <a:schemeClr val="accent6"/>
          </a:lnRef>
          <a:fillRef idx="0">
            <a:schemeClr val="accent6"/>
          </a:fillRef>
          <a:effectRef idx="2">
            <a:schemeClr val="accent6"/>
          </a:effectRef>
          <a:fontRef idx="minor">
            <a:schemeClr val="tx1"/>
          </a:fontRef>
        </p:style>
      </p:cxnSp>
      <p:sp>
        <p:nvSpPr>
          <p:cNvPr id="22" name="Arrow: Down 21">
            <a:extLst>
              <a:ext uri="{FF2B5EF4-FFF2-40B4-BE49-F238E27FC236}">
                <a16:creationId xmlns:a16="http://schemas.microsoft.com/office/drawing/2014/main" id="{3044107E-6F0E-4772-9BA9-BD274306FE93}"/>
              </a:ext>
            </a:extLst>
          </p:cNvPr>
          <p:cNvSpPr/>
          <p:nvPr/>
        </p:nvSpPr>
        <p:spPr>
          <a:xfrm>
            <a:off x="2041425" y="5300166"/>
            <a:ext cx="248847" cy="587886"/>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1E49DE08-9334-426C-BDC7-11287C3C3D3C}"/>
              </a:ext>
            </a:extLst>
          </p:cNvPr>
          <p:cNvSpPr/>
          <p:nvPr/>
        </p:nvSpPr>
        <p:spPr>
          <a:xfrm>
            <a:off x="3605306" y="5330767"/>
            <a:ext cx="248847" cy="58788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77200517-D1B0-4752-8086-F12D84ADD3E7}"/>
              </a:ext>
            </a:extLst>
          </p:cNvPr>
          <p:cNvSpPr/>
          <p:nvPr/>
        </p:nvSpPr>
        <p:spPr>
          <a:xfrm rot="18489437">
            <a:off x="2170605" y="3855357"/>
            <a:ext cx="1218598" cy="15961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Arrow: Up 27">
            <a:extLst>
              <a:ext uri="{FF2B5EF4-FFF2-40B4-BE49-F238E27FC236}">
                <a16:creationId xmlns:a16="http://schemas.microsoft.com/office/drawing/2014/main" id="{AECF22D1-6916-4FC5-BB07-0DF2373BAD88}"/>
              </a:ext>
            </a:extLst>
          </p:cNvPr>
          <p:cNvSpPr/>
          <p:nvPr/>
        </p:nvSpPr>
        <p:spPr>
          <a:xfrm>
            <a:off x="3590067" y="3562331"/>
            <a:ext cx="264086" cy="823435"/>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Arrow: Up 29">
            <a:extLst>
              <a:ext uri="{FF2B5EF4-FFF2-40B4-BE49-F238E27FC236}">
                <a16:creationId xmlns:a16="http://schemas.microsoft.com/office/drawing/2014/main" id="{410D6B7D-1703-4E1D-888F-A486069AE910}"/>
              </a:ext>
            </a:extLst>
          </p:cNvPr>
          <p:cNvSpPr/>
          <p:nvPr/>
        </p:nvSpPr>
        <p:spPr>
          <a:xfrm rot="4071068">
            <a:off x="5278618" y="3526123"/>
            <a:ext cx="328447" cy="1279352"/>
          </a:xfrm>
          <a:prstGeom prst="upArrow">
            <a:avLst>
              <a:gd name="adj1" fmla="val 24166"/>
              <a:gd name="adj2" fmla="val 56328"/>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Connector: Elbow 37">
            <a:extLst>
              <a:ext uri="{FF2B5EF4-FFF2-40B4-BE49-F238E27FC236}">
                <a16:creationId xmlns:a16="http://schemas.microsoft.com/office/drawing/2014/main" id="{2CDAC4C8-036A-48BF-8D76-C5EB824107A1}"/>
              </a:ext>
            </a:extLst>
          </p:cNvPr>
          <p:cNvCxnSpPr>
            <a:endCxn id="13" idx="0"/>
          </p:cNvCxnSpPr>
          <p:nvPr/>
        </p:nvCxnSpPr>
        <p:spPr>
          <a:xfrm>
            <a:off x="7031530" y="4035011"/>
            <a:ext cx="1106618" cy="350755"/>
          </a:xfrm>
          <a:prstGeom prst="bentConnector2">
            <a:avLst/>
          </a:prstGeom>
          <a:ln>
            <a:tailEnd type="triangle"/>
          </a:ln>
        </p:spPr>
        <p:style>
          <a:lnRef idx="3">
            <a:schemeClr val="accent6"/>
          </a:lnRef>
          <a:fillRef idx="0">
            <a:schemeClr val="accent6"/>
          </a:fillRef>
          <a:effectRef idx="2">
            <a:schemeClr val="accent6"/>
          </a:effectRef>
          <a:fontRef idx="minor">
            <a:schemeClr val="tx1"/>
          </a:fontRef>
        </p:style>
      </p:cxnSp>
      <p:sp>
        <p:nvSpPr>
          <p:cNvPr id="39" name="Arrow: Up 38">
            <a:extLst>
              <a:ext uri="{FF2B5EF4-FFF2-40B4-BE49-F238E27FC236}">
                <a16:creationId xmlns:a16="http://schemas.microsoft.com/office/drawing/2014/main" id="{E256E52F-BEA6-4320-B90C-51B9DC601CDD}"/>
              </a:ext>
            </a:extLst>
          </p:cNvPr>
          <p:cNvSpPr/>
          <p:nvPr/>
        </p:nvSpPr>
        <p:spPr>
          <a:xfrm rot="18576442">
            <a:off x="6123492" y="2881576"/>
            <a:ext cx="165289" cy="788417"/>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Arrow: Up 39">
            <a:extLst>
              <a:ext uri="{FF2B5EF4-FFF2-40B4-BE49-F238E27FC236}">
                <a16:creationId xmlns:a16="http://schemas.microsoft.com/office/drawing/2014/main" id="{8F6021C2-69A1-4123-81EB-A75D1DA28A56}"/>
              </a:ext>
            </a:extLst>
          </p:cNvPr>
          <p:cNvSpPr/>
          <p:nvPr/>
        </p:nvSpPr>
        <p:spPr>
          <a:xfrm rot="17550918">
            <a:off x="3066539" y="1873506"/>
            <a:ext cx="213727" cy="978408"/>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Arrow: Left 40">
            <a:extLst>
              <a:ext uri="{FF2B5EF4-FFF2-40B4-BE49-F238E27FC236}">
                <a16:creationId xmlns:a16="http://schemas.microsoft.com/office/drawing/2014/main" id="{D88C0138-2311-4DE8-951F-8A35DA49456D}"/>
              </a:ext>
            </a:extLst>
          </p:cNvPr>
          <p:cNvSpPr/>
          <p:nvPr/>
        </p:nvSpPr>
        <p:spPr>
          <a:xfrm rot="1117113">
            <a:off x="2701669" y="2146896"/>
            <a:ext cx="2141443" cy="216400"/>
          </a:xfrm>
          <a:prstGeom prst="leftArrow">
            <a:avLst>
              <a:gd name="adj1" fmla="val 53721"/>
              <a:gd name="adj2"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2" name="Arrow: Up-Down 41">
            <a:extLst>
              <a:ext uri="{FF2B5EF4-FFF2-40B4-BE49-F238E27FC236}">
                <a16:creationId xmlns:a16="http://schemas.microsoft.com/office/drawing/2014/main" id="{18F7AFD0-B708-4FCA-AB8B-1FDA72E891A8}"/>
              </a:ext>
            </a:extLst>
          </p:cNvPr>
          <p:cNvSpPr/>
          <p:nvPr/>
        </p:nvSpPr>
        <p:spPr>
          <a:xfrm rot="3438905">
            <a:off x="1426431" y="2170727"/>
            <a:ext cx="223101" cy="583967"/>
          </a:xfrm>
          <a:prstGeom prst="upDown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FCB10AC-B0E3-4AD4-A470-DB99ACEE7ACB}"/>
              </a:ext>
            </a:extLst>
          </p:cNvPr>
          <p:cNvSpPr/>
          <p:nvPr/>
        </p:nvSpPr>
        <p:spPr>
          <a:xfrm>
            <a:off x="132307" y="4229810"/>
            <a:ext cx="1099685" cy="1247909"/>
          </a:xfrm>
          <a:prstGeom prst="roundRect">
            <a:avLst/>
          </a:prstGeom>
          <a:solidFill>
            <a:srgbClr val="9248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New Projects (Fleet Bravo?)</a:t>
            </a:r>
          </a:p>
        </p:txBody>
      </p:sp>
      <p:sp>
        <p:nvSpPr>
          <p:cNvPr id="44" name="Arrow: Up 43">
            <a:extLst>
              <a:ext uri="{FF2B5EF4-FFF2-40B4-BE49-F238E27FC236}">
                <a16:creationId xmlns:a16="http://schemas.microsoft.com/office/drawing/2014/main" id="{541DBA53-B7AA-4AE8-9F3B-111BD5112B5D}"/>
              </a:ext>
            </a:extLst>
          </p:cNvPr>
          <p:cNvSpPr/>
          <p:nvPr/>
        </p:nvSpPr>
        <p:spPr>
          <a:xfrm>
            <a:off x="673981" y="3618207"/>
            <a:ext cx="97373" cy="569673"/>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5" name="TextBox 44">
            <a:extLst>
              <a:ext uri="{FF2B5EF4-FFF2-40B4-BE49-F238E27FC236}">
                <a16:creationId xmlns:a16="http://schemas.microsoft.com/office/drawing/2014/main" id="{06845B12-32DE-4E07-8362-151196394688}"/>
              </a:ext>
            </a:extLst>
          </p:cNvPr>
          <p:cNvSpPr txBox="1"/>
          <p:nvPr/>
        </p:nvSpPr>
        <p:spPr>
          <a:xfrm>
            <a:off x="538763" y="6610525"/>
            <a:ext cx="7271387" cy="338554"/>
          </a:xfrm>
          <a:prstGeom prst="rect">
            <a:avLst/>
          </a:prstGeom>
          <a:noFill/>
        </p:spPr>
        <p:txBody>
          <a:bodyPr wrap="square" rtlCol="0">
            <a:spAutoFit/>
          </a:bodyPr>
          <a:lstStyle/>
          <a:p>
            <a:r>
              <a:rPr lang="en-US" sz="1600" dirty="0">
                <a:solidFill>
                  <a:srgbClr val="FF0000"/>
                </a:solidFill>
              </a:rPr>
              <a:t>NOTE: In this slide, size (of the arrows and the shapes) does NOT matter!</a:t>
            </a:r>
          </a:p>
        </p:txBody>
      </p:sp>
    </p:spTree>
    <p:extLst>
      <p:ext uri="{BB962C8B-B14F-4D97-AF65-F5344CB8AC3E}">
        <p14:creationId xmlns:p14="http://schemas.microsoft.com/office/powerpoint/2010/main" val="3957649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lstStyle/>
          <a:p>
            <a:r>
              <a:rPr lang="en-US" dirty="0"/>
              <a:t>Safety features</a:t>
            </a:r>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3</a:t>
            </a:fld>
            <a:endParaRPr lang="en-US" dirty="0"/>
          </a:p>
        </p:txBody>
      </p:sp>
      <p:pic>
        <p:nvPicPr>
          <p:cNvPr id="2056" name="Picture 8" descr="No photo description available.">
            <a:extLst>
              <a:ext uri="{FF2B5EF4-FFF2-40B4-BE49-F238E27FC236}">
                <a16:creationId xmlns:a16="http://schemas.microsoft.com/office/drawing/2014/main" id="{6A58D15A-9E0D-4F03-BE4B-BA1EF7C1A7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1" y="3436590"/>
            <a:ext cx="3824442" cy="25983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ay be an image of 1 person">
            <a:extLst>
              <a:ext uri="{FF2B5EF4-FFF2-40B4-BE49-F238E27FC236}">
                <a16:creationId xmlns:a16="http://schemas.microsoft.com/office/drawing/2014/main" id="{43AA888D-D9FD-446E-AD6A-41532FA24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908" y="1653068"/>
            <a:ext cx="3307956" cy="3307956"/>
          </a:xfrm>
          <a:prstGeom prst="rect">
            <a:avLst/>
          </a:prstGeom>
          <a:noFill/>
          <a:extLst>
            <a:ext uri="{909E8E84-426E-40DD-AFC4-6F175D3DCCD1}">
              <a14:hiddenFill xmlns:a14="http://schemas.microsoft.com/office/drawing/2010/main">
                <a:solidFill>
                  <a:srgbClr val="FFFFFF"/>
                </a:solidFill>
              </a14:hiddenFill>
            </a:ext>
          </a:extLst>
        </p:spPr>
      </p:pic>
      <p:sp>
        <p:nvSpPr>
          <p:cNvPr id="3" name="Callout: Line 2">
            <a:extLst>
              <a:ext uri="{FF2B5EF4-FFF2-40B4-BE49-F238E27FC236}">
                <a16:creationId xmlns:a16="http://schemas.microsoft.com/office/drawing/2014/main" id="{AEF21C6B-DF5E-4E10-81EE-0601C6745967}"/>
              </a:ext>
            </a:extLst>
          </p:cNvPr>
          <p:cNvSpPr/>
          <p:nvPr/>
        </p:nvSpPr>
        <p:spPr>
          <a:xfrm>
            <a:off x="2179177" y="6053835"/>
            <a:ext cx="1751887" cy="605031"/>
          </a:xfrm>
          <a:prstGeom prst="borderCallout1">
            <a:avLst>
              <a:gd name="adj1" fmla="val 18750"/>
              <a:gd name="adj2" fmla="val -8333"/>
              <a:gd name="adj3" fmla="val -45695"/>
              <a:gd name="adj4" fmla="val -15894"/>
            </a:avLst>
          </a:prstGeom>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Front seat</a:t>
            </a:r>
          </a:p>
        </p:txBody>
      </p:sp>
      <p:sp>
        <p:nvSpPr>
          <p:cNvPr id="5" name="Callout: Line 4">
            <a:extLst>
              <a:ext uri="{FF2B5EF4-FFF2-40B4-BE49-F238E27FC236}">
                <a16:creationId xmlns:a16="http://schemas.microsoft.com/office/drawing/2014/main" id="{2F3AB1A6-DAD8-47C2-A772-74AC085E5BE6}"/>
              </a:ext>
            </a:extLst>
          </p:cNvPr>
          <p:cNvSpPr/>
          <p:nvPr/>
        </p:nvSpPr>
        <p:spPr>
          <a:xfrm>
            <a:off x="4572734" y="5232444"/>
            <a:ext cx="2589376" cy="802447"/>
          </a:xfrm>
          <a:prstGeom prst="borderCallout1">
            <a:avLst>
              <a:gd name="adj1" fmla="val 18750"/>
              <a:gd name="adj2" fmla="val -8333"/>
              <a:gd name="adj3" fmla="val -56830"/>
              <a:gd name="adj4" fmla="val -40973"/>
            </a:avLst>
          </a:prstGeom>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Complete absence of seat belts</a:t>
            </a:r>
          </a:p>
        </p:txBody>
      </p:sp>
      <p:sp>
        <p:nvSpPr>
          <p:cNvPr id="6" name="Callout: Line 5">
            <a:extLst>
              <a:ext uri="{FF2B5EF4-FFF2-40B4-BE49-F238E27FC236}">
                <a16:creationId xmlns:a16="http://schemas.microsoft.com/office/drawing/2014/main" id="{7E9B57F1-9DDF-4126-B544-B7F625AE039F}"/>
              </a:ext>
            </a:extLst>
          </p:cNvPr>
          <p:cNvSpPr/>
          <p:nvPr/>
        </p:nvSpPr>
        <p:spPr>
          <a:xfrm>
            <a:off x="170183" y="2580830"/>
            <a:ext cx="4282909" cy="726216"/>
          </a:xfrm>
          <a:prstGeom prst="borderCallout1">
            <a:avLst>
              <a:gd name="adj1" fmla="val 95833"/>
              <a:gd name="adj2" fmla="val 44110"/>
              <a:gd name="adj3" fmla="val 201575"/>
              <a:gd name="adj4" fmla="val 66295"/>
            </a:avLst>
          </a:prstGeom>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Rickety baby seat that couldn’t survive a crash into a marshmallow</a:t>
            </a:r>
          </a:p>
        </p:txBody>
      </p:sp>
      <p:sp>
        <p:nvSpPr>
          <p:cNvPr id="7" name="Callout: Line 6">
            <a:extLst>
              <a:ext uri="{FF2B5EF4-FFF2-40B4-BE49-F238E27FC236}">
                <a16:creationId xmlns:a16="http://schemas.microsoft.com/office/drawing/2014/main" id="{B00F9AF1-3C49-4B9B-BBB3-C2C8DDE31B6C}"/>
              </a:ext>
            </a:extLst>
          </p:cNvPr>
          <p:cNvSpPr/>
          <p:nvPr/>
        </p:nvSpPr>
        <p:spPr>
          <a:xfrm>
            <a:off x="461473" y="1507790"/>
            <a:ext cx="3991619" cy="612648"/>
          </a:xfrm>
          <a:prstGeom prst="borderCallout1">
            <a:avLst>
              <a:gd name="adj1" fmla="val 260067"/>
              <a:gd name="adj2" fmla="val 112202"/>
              <a:gd name="adj3" fmla="val 91577"/>
              <a:gd name="adj4" fmla="val 93977"/>
            </a:avLst>
          </a:prstGeom>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Overflowing ash tray (glass of bourbon got cropped out)</a:t>
            </a:r>
          </a:p>
        </p:txBody>
      </p:sp>
    </p:spTree>
    <p:extLst>
      <p:ext uri="{BB962C8B-B14F-4D97-AF65-F5344CB8AC3E}">
        <p14:creationId xmlns:p14="http://schemas.microsoft.com/office/powerpoint/2010/main" val="252089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8B3B-60D9-456F-9147-68A0E79FF60F}"/>
              </a:ext>
            </a:extLst>
          </p:cNvPr>
          <p:cNvSpPr>
            <a:spLocks noGrp="1"/>
          </p:cNvSpPr>
          <p:nvPr>
            <p:ph type="title"/>
          </p:nvPr>
        </p:nvSpPr>
        <p:spPr/>
        <p:txBody>
          <a:bodyPr>
            <a:normAutofit fontScale="90000"/>
          </a:bodyPr>
          <a:lstStyle/>
          <a:p>
            <a:r>
              <a:rPr lang="en-US" sz="3600" dirty="0"/>
              <a:t>Debt vs. equity (in financing)</a:t>
            </a:r>
          </a:p>
        </p:txBody>
      </p:sp>
      <p:sp>
        <p:nvSpPr>
          <p:cNvPr id="3" name="Content Placeholder 2">
            <a:extLst>
              <a:ext uri="{FF2B5EF4-FFF2-40B4-BE49-F238E27FC236}">
                <a16:creationId xmlns:a16="http://schemas.microsoft.com/office/drawing/2014/main" id="{6602A437-3F1A-4223-8D90-C1C3BC4ED840}"/>
              </a:ext>
            </a:extLst>
          </p:cNvPr>
          <p:cNvSpPr>
            <a:spLocks noGrp="1"/>
          </p:cNvSpPr>
          <p:nvPr>
            <p:ph idx="1"/>
          </p:nvPr>
        </p:nvSpPr>
        <p:spPr>
          <a:xfrm>
            <a:off x="628650" y="1825624"/>
            <a:ext cx="7886700" cy="4667250"/>
          </a:xfrm>
        </p:spPr>
        <p:txBody>
          <a:bodyPr>
            <a:normAutofit fontScale="92500" lnSpcReduction="20000"/>
          </a:bodyPr>
          <a:lstStyle/>
          <a:p>
            <a:pPr marL="0" indent="0">
              <a:buNone/>
            </a:pPr>
            <a:r>
              <a:rPr lang="en-US" sz="2800" b="1" u="sng" dirty="0"/>
              <a:t>Debt</a:t>
            </a:r>
            <a:r>
              <a:rPr lang="en-US" sz="2800" dirty="0"/>
              <a:t> – a loan, someone (a person, a bank, another type of financing organization) is lending you money that they expect to have paid back, with interest, over time – </a:t>
            </a:r>
            <a:r>
              <a:rPr lang="en-US" sz="2800" b="1" i="1" dirty="0"/>
              <a:t>this goes in the liability section of your Balance Sheet and the interest is an expense</a:t>
            </a:r>
            <a:endParaRPr lang="en-US" sz="2800" dirty="0"/>
          </a:p>
          <a:p>
            <a:pPr marL="0" indent="0">
              <a:buNone/>
            </a:pPr>
            <a:endParaRPr lang="en-US" sz="2800" dirty="0"/>
          </a:p>
          <a:p>
            <a:pPr marL="0" indent="0">
              <a:buNone/>
            </a:pPr>
            <a:r>
              <a:rPr lang="en-US" sz="2800" b="1" u="sng" dirty="0"/>
              <a:t>Equity</a:t>
            </a:r>
            <a:r>
              <a:rPr lang="en-US" sz="2800" dirty="0"/>
              <a:t> – someone (a person, a venture capital or private equity firm, a SPAC and/or the public market) is giving you money in exchange for owning a part of your company – </a:t>
            </a:r>
            <a:r>
              <a:rPr lang="en-US" sz="2800" b="1" i="1" dirty="0"/>
              <a:t>this goes in the Equity / Capital section of your balance sheet and proceeds disbursed back to the equity-holders are called “Distributions” in a Partnership or “Dividends” in a Corporation</a:t>
            </a:r>
            <a:endParaRPr lang="en-US" sz="2800" dirty="0"/>
          </a:p>
          <a:p>
            <a:pPr lvl="1"/>
            <a:endParaRPr lang="en-US" dirty="0"/>
          </a:p>
          <a:p>
            <a:pPr marL="0" indent="0">
              <a:buNone/>
            </a:pPr>
            <a:endParaRPr lang="en-US" i="1" dirty="0"/>
          </a:p>
          <a:p>
            <a:pPr marL="0" indent="0">
              <a:buNone/>
            </a:pPr>
            <a:endParaRPr lang="en-US" i="1" dirty="0"/>
          </a:p>
        </p:txBody>
      </p:sp>
      <p:sp>
        <p:nvSpPr>
          <p:cNvPr id="4" name="Slide Number Placeholder 3">
            <a:extLst>
              <a:ext uri="{FF2B5EF4-FFF2-40B4-BE49-F238E27FC236}">
                <a16:creationId xmlns:a16="http://schemas.microsoft.com/office/drawing/2014/main" id="{F367A01A-0B36-4162-B5AF-800CB4522664}"/>
              </a:ext>
            </a:extLst>
          </p:cNvPr>
          <p:cNvSpPr>
            <a:spLocks noGrp="1"/>
          </p:cNvSpPr>
          <p:nvPr>
            <p:ph type="sldNum" sz="quarter" idx="12"/>
          </p:nvPr>
        </p:nvSpPr>
        <p:spPr/>
        <p:txBody>
          <a:bodyPr/>
          <a:lstStyle/>
          <a:p>
            <a:fld id="{4EC93DFA-70F6-4220-86AB-AD3183C08C91}" type="slidenum">
              <a:rPr lang="en-US" smtClean="0"/>
              <a:t>30</a:t>
            </a:fld>
            <a:endParaRPr lang="en-US" dirty="0"/>
          </a:p>
        </p:txBody>
      </p:sp>
      <p:sp>
        <p:nvSpPr>
          <p:cNvPr id="6" name="TextBox 5">
            <a:extLst>
              <a:ext uri="{FF2B5EF4-FFF2-40B4-BE49-F238E27FC236}">
                <a16:creationId xmlns:a16="http://schemas.microsoft.com/office/drawing/2014/main" id="{35CE5800-7F00-43FF-81D6-DCF06C973CE3}"/>
              </a:ext>
            </a:extLst>
          </p:cNvPr>
          <p:cNvSpPr txBox="1"/>
          <p:nvPr/>
        </p:nvSpPr>
        <p:spPr>
          <a:xfrm>
            <a:off x="721453" y="5219306"/>
            <a:ext cx="5863404" cy="40407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975010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8B3B-60D9-456F-9147-68A0E79FF60F}"/>
              </a:ext>
            </a:extLst>
          </p:cNvPr>
          <p:cNvSpPr>
            <a:spLocks noGrp="1"/>
          </p:cNvSpPr>
          <p:nvPr>
            <p:ph type="title"/>
          </p:nvPr>
        </p:nvSpPr>
        <p:spPr/>
        <p:txBody>
          <a:bodyPr>
            <a:normAutofit/>
          </a:bodyPr>
          <a:lstStyle/>
          <a:p>
            <a:r>
              <a:rPr lang="en-US" sz="3600" dirty="0"/>
              <a:t>Did we make any money?</a:t>
            </a:r>
          </a:p>
        </p:txBody>
      </p:sp>
      <p:sp>
        <p:nvSpPr>
          <p:cNvPr id="3" name="Content Placeholder 2">
            <a:extLst>
              <a:ext uri="{FF2B5EF4-FFF2-40B4-BE49-F238E27FC236}">
                <a16:creationId xmlns:a16="http://schemas.microsoft.com/office/drawing/2014/main" id="{6602A437-3F1A-4223-8D90-C1C3BC4ED840}"/>
              </a:ext>
            </a:extLst>
          </p:cNvPr>
          <p:cNvSpPr>
            <a:spLocks noGrp="1"/>
          </p:cNvSpPr>
          <p:nvPr>
            <p:ph idx="1"/>
          </p:nvPr>
        </p:nvSpPr>
        <p:spPr>
          <a:xfrm>
            <a:off x="628650" y="1825624"/>
            <a:ext cx="7886700" cy="3249715"/>
          </a:xfrm>
        </p:spPr>
        <p:txBody>
          <a:bodyPr>
            <a:normAutofit/>
          </a:bodyPr>
          <a:lstStyle/>
          <a:p>
            <a:pPr marL="0" indent="0">
              <a:buNone/>
            </a:pPr>
            <a:r>
              <a:rPr lang="en-US" dirty="0"/>
              <a:t>“It depends” …</a:t>
            </a:r>
          </a:p>
          <a:p>
            <a:r>
              <a:rPr lang="en-US" dirty="0"/>
              <a:t>Cash?</a:t>
            </a:r>
          </a:p>
          <a:p>
            <a:r>
              <a:rPr lang="en-US" dirty="0"/>
              <a:t>Net Income?</a:t>
            </a:r>
          </a:p>
          <a:p>
            <a:r>
              <a:rPr lang="en-US" dirty="0"/>
              <a:t>Taxes?</a:t>
            </a:r>
          </a:p>
          <a:p>
            <a:r>
              <a:rPr lang="en-US" dirty="0"/>
              <a:t>Return on Investment?</a:t>
            </a:r>
          </a:p>
          <a:p>
            <a:pPr marL="457200" lvl="1" indent="0">
              <a:buNone/>
            </a:pPr>
            <a:endParaRPr lang="en-US" dirty="0"/>
          </a:p>
          <a:p>
            <a:pPr lvl="1"/>
            <a:endParaRPr lang="en-US" dirty="0"/>
          </a:p>
          <a:p>
            <a:pPr marL="0" indent="0">
              <a:buNone/>
            </a:pPr>
            <a:endParaRPr lang="en-US" i="1" dirty="0"/>
          </a:p>
          <a:p>
            <a:pPr marL="0" indent="0">
              <a:buNone/>
            </a:pPr>
            <a:endParaRPr lang="en-US" i="1" dirty="0"/>
          </a:p>
        </p:txBody>
      </p:sp>
      <p:sp>
        <p:nvSpPr>
          <p:cNvPr id="4" name="Slide Number Placeholder 3">
            <a:extLst>
              <a:ext uri="{FF2B5EF4-FFF2-40B4-BE49-F238E27FC236}">
                <a16:creationId xmlns:a16="http://schemas.microsoft.com/office/drawing/2014/main" id="{F367A01A-0B36-4162-B5AF-800CB4522664}"/>
              </a:ext>
            </a:extLst>
          </p:cNvPr>
          <p:cNvSpPr>
            <a:spLocks noGrp="1"/>
          </p:cNvSpPr>
          <p:nvPr>
            <p:ph type="sldNum" sz="quarter" idx="12"/>
          </p:nvPr>
        </p:nvSpPr>
        <p:spPr/>
        <p:txBody>
          <a:bodyPr/>
          <a:lstStyle/>
          <a:p>
            <a:fld id="{4EC93DFA-70F6-4220-86AB-AD3183C08C91}" type="slidenum">
              <a:rPr lang="en-US" smtClean="0"/>
              <a:t>31</a:t>
            </a:fld>
            <a:endParaRPr lang="en-US" dirty="0"/>
          </a:p>
        </p:txBody>
      </p:sp>
      <p:sp>
        <p:nvSpPr>
          <p:cNvPr id="6" name="TextBox 5">
            <a:extLst>
              <a:ext uri="{FF2B5EF4-FFF2-40B4-BE49-F238E27FC236}">
                <a16:creationId xmlns:a16="http://schemas.microsoft.com/office/drawing/2014/main" id="{35CE5800-7F00-43FF-81D6-DCF06C973CE3}"/>
              </a:ext>
            </a:extLst>
          </p:cNvPr>
          <p:cNvSpPr txBox="1"/>
          <p:nvPr/>
        </p:nvSpPr>
        <p:spPr>
          <a:xfrm>
            <a:off x="721453" y="5219306"/>
            <a:ext cx="5863404" cy="40407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110695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lstStyle/>
          <a:p>
            <a:r>
              <a:rPr lang="en-US" dirty="0"/>
              <a:t>A little bit more about Anne</a:t>
            </a:r>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4</a:t>
            </a:fld>
            <a:endParaRPr lang="en-US" dirty="0"/>
          </a:p>
        </p:txBody>
      </p:sp>
      <p:pic>
        <p:nvPicPr>
          <p:cNvPr id="3076" name="Picture 4" descr="May be an image of Jordan R. Bain and Anne Baughman Bain and people smiling">
            <a:extLst>
              <a:ext uri="{FF2B5EF4-FFF2-40B4-BE49-F238E27FC236}">
                <a16:creationId xmlns:a16="http://schemas.microsoft.com/office/drawing/2014/main" id="{3BD02663-3997-4FC5-9AA6-1D520E4136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03470" y="1480616"/>
            <a:ext cx="2281125" cy="33587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AE35371-F820-46B7-AFE2-1D9020BEC8B1}"/>
              </a:ext>
            </a:extLst>
          </p:cNvPr>
          <p:cNvSpPr txBox="1"/>
          <p:nvPr/>
        </p:nvSpPr>
        <p:spPr>
          <a:xfrm>
            <a:off x="2936147" y="2214693"/>
            <a:ext cx="2147581" cy="1367405"/>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F4CA3871-D2A9-4BBA-AA2F-B35C23A46F03}"/>
              </a:ext>
            </a:extLst>
          </p:cNvPr>
          <p:cNvSpPr txBox="1"/>
          <p:nvPr/>
        </p:nvSpPr>
        <p:spPr>
          <a:xfrm>
            <a:off x="4764948" y="2097248"/>
            <a:ext cx="3464826" cy="2424634"/>
          </a:xfrm>
          <a:prstGeom prst="rect">
            <a:avLst/>
          </a:prstGeom>
          <a:noFill/>
        </p:spPr>
        <p:txBody>
          <a:bodyPr wrap="square" rtlCol="0">
            <a:spAutoFit/>
          </a:bodyPr>
          <a:lstStyle/>
          <a:p>
            <a:endParaRPr lang="en-US" dirty="0"/>
          </a:p>
        </p:txBody>
      </p:sp>
      <p:sp>
        <p:nvSpPr>
          <p:cNvPr id="16" name="TextBox 15">
            <a:extLst>
              <a:ext uri="{FF2B5EF4-FFF2-40B4-BE49-F238E27FC236}">
                <a16:creationId xmlns:a16="http://schemas.microsoft.com/office/drawing/2014/main" id="{55041349-C30E-4CB3-B1BE-0E614503F74D}"/>
              </a:ext>
            </a:extLst>
          </p:cNvPr>
          <p:cNvSpPr txBox="1"/>
          <p:nvPr/>
        </p:nvSpPr>
        <p:spPr>
          <a:xfrm>
            <a:off x="9664683" y="3950018"/>
            <a:ext cx="1573894" cy="2424634"/>
          </a:xfrm>
          <a:prstGeom prst="rect">
            <a:avLst/>
          </a:prstGeom>
          <a:noFill/>
        </p:spPr>
        <p:txBody>
          <a:bodyPr wrap="square" rtlCol="0">
            <a:spAutoFit/>
          </a:bodyPr>
          <a:lstStyle/>
          <a:p>
            <a:endParaRPr lang="en-US" dirty="0"/>
          </a:p>
        </p:txBody>
      </p:sp>
      <p:sp>
        <p:nvSpPr>
          <p:cNvPr id="17" name="TextBox 16">
            <a:extLst>
              <a:ext uri="{FF2B5EF4-FFF2-40B4-BE49-F238E27FC236}">
                <a16:creationId xmlns:a16="http://schemas.microsoft.com/office/drawing/2014/main" id="{48718905-D5E9-4448-8F90-54A72AF49440}"/>
              </a:ext>
            </a:extLst>
          </p:cNvPr>
          <p:cNvSpPr txBox="1"/>
          <p:nvPr/>
        </p:nvSpPr>
        <p:spPr>
          <a:xfrm>
            <a:off x="4648646" y="1668421"/>
            <a:ext cx="594736" cy="513285"/>
          </a:xfrm>
          <a:prstGeom prst="rect">
            <a:avLst/>
          </a:prstGeom>
          <a:noFill/>
        </p:spPr>
        <p:txBody>
          <a:bodyPr wrap="square" rtlCol="0">
            <a:spAutoFit/>
          </a:bodyPr>
          <a:lstStyle/>
          <a:p>
            <a:endParaRPr lang="en-US" dirty="0"/>
          </a:p>
        </p:txBody>
      </p:sp>
      <p:pic>
        <p:nvPicPr>
          <p:cNvPr id="3080" name="Picture 8" descr="Gifts to Smith Honor Inspiring Women | Smith College">
            <a:extLst>
              <a:ext uri="{FF2B5EF4-FFF2-40B4-BE49-F238E27FC236}">
                <a16:creationId xmlns:a16="http://schemas.microsoft.com/office/drawing/2014/main" id="{8C005C49-2580-4689-9DC2-13780D380C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265" y="1467594"/>
            <a:ext cx="2477639" cy="185823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Johns Hopkins University seal">
            <a:extLst>
              <a:ext uri="{FF2B5EF4-FFF2-40B4-BE49-F238E27FC236}">
                <a16:creationId xmlns:a16="http://schemas.microsoft.com/office/drawing/2014/main" id="{DED5D2F4-CFEA-46D3-9A4B-3B831B1148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8558" y="1467594"/>
            <a:ext cx="2436478" cy="32718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6A79A1F-75F7-4582-B9C5-44428D7E4DB7}"/>
              </a:ext>
            </a:extLst>
          </p:cNvPr>
          <p:cNvPicPr>
            <a:picLocks noChangeAspect="1"/>
          </p:cNvPicPr>
          <p:nvPr/>
        </p:nvPicPr>
        <p:blipFill rotWithShape="1">
          <a:blip r:embed="rId5"/>
          <a:srcRect r="67622"/>
          <a:stretch/>
        </p:blipFill>
        <p:spPr>
          <a:xfrm>
            <a:off x="6048493" y="4844889"/>
            <a:ext cx="2936147" cy="1188454"/>
          </a:xfrm>
          <a:prstGeom prst="rect">
            <a:avLst/>
          </a:prstGeom>
        </p:spPr>
      </p:pic>
      <p:pic>
        <p:nvPicPr>
          <p:cNvPr id="18" name="Picture 17">
            <a:extLst>
              <a:ext uri="{FF2B5EF4-FFF2-40B4-BE49-F238E27FC236}">
                <a16:creationId xmlns:a16="http://schemas.microsoft.com/office/drawing/2014/main" id="{AC439DFB-B1A0-414E-A6A6-22BF242D5E17}"/>
              </a:ext>
            </a:extLst>
          </p:cNvPr>
          <p:cNvPicPr>
            <a:picLocks noChangeAspect="1"/>
          </p:cNvPicPr>
          <p:nvPr/>
        </p:nvPicPr>
        <p:blipFill>
          <a:blip r:embed="rId6"/>
          <a:stretch>
            <a:fillRect/>
          </a:stretch>
        </p:blipFill>
        <p:spPr>
          <a:xfrm>
            <a:off x="2221258" y="5061171"/>
            <a:ext cx="2809857" cy="1586297"/>
          </a:xfrm>
          <a:prstGeom prst="rect">
            <a:avLst/>
          </a:prstGeom>
        </p:spPr>
      </p:pic>
      <p:pic>
        <p:nvPicPr>
          <p:cNvPr id="26" name="Picture 25">
            <a:extLst>
              <a:ext uri="{FF2B5EF4-FFF2-40B4-BE49-F238E27FC236}">
                <a16:creationId xmlns:a16="http://schemas.microsoft.com/office/drawing/2014/main" id="{E8742426-D3E6-49AB-9B36-2C7964AEDC15}"/>
              </a:ext>
            </a:extLst>
          </p:cNvPr>
          <p:cNvPicPr>
            <a:picLocks noChangeAspect="1"/>
          </p:cNvPicPr>
          <p:nvPr/>
        </p:nvPicPr>
        <p:blipFill rotWithShape="1">
          <a:blip r:embed="rId5"/>
          <a:srcRect l="56789" r="6273"/>
          <a:stretch/>
        </p:blipFill>
        <p:spPr>
          <a:xfrm>
            <a:off x="6166380" y="5699027"/>
            <a:ext cx="2818260" cy="991640"/>
          </a:xfrm>
          <a:prstGeom prst="rect">
            <a:avLst/>
          </a:prstGeom>
        </p:spPr>
      </p:pic>
      <p:pic>
        <p:nvPicPr>
          <p:cNvPr id="21" name="Picture 20">
            <a:extLst>
              <a:ext uri="{FF2B5EF4-FFF2-40B4-BE49-F238E27FC236}">
                <a16:creationId xmlns:a16="http://schemas.microsoft.com/office/drawing/2014/main" id="{E5D458A3-EAC8-4C68-B0A4-5DC4CA602EF7}"/>
              </a:ext>
            </a:extLst>
          </p:cNvPr>
          <p:cNvPicPr>
            <a:picLocks noChangeAspect="1"/>
          </p:cNvPicPr>
          <p:nvPr/>
        </p:nvPicPr>
        <p:blipFill>
          <a:blip r:embed="rId7"/>
          <a:stretch>
            <a:fillRect/>
          </a:stretch>
        </p:blipFill>
        <p:spPr>
          <a:xfrm>
            <a:off x="285781" y="3578413"/>
            <a:ext cx="1600423" cy="1505160"/>
          </a:xfrm>
          <a:prstGeom prst="rect">
            <a:avLst/>
          </a:prstGeom>
        </p:spPr>
      </p:pic>
      <p:pic>
        <p:nvPicPr>
          <p:cNvPr id="23" name="Picture 22">
            <a:extLst>
              <a:ext uri="{FF2B5EF4-FFF2-40B4-BE49-F238E27FC236}">
                <a16:creationId xmlns:a16="http://schemas.microsoft.com/office/drawing/2014/main" id="{86C0372A-564E-4B91-810E-8C20008C46C3}"/>
              </a:ext>
            </a:extLst>
          </p:cNvPr>
          <p:cNvPicPr>
            <a:picLocks noChangeAspect="1"/>
          </p:cNvPicPr>
          <p:nvPr/>
        </p:nvPicPr>
        <p:blipFill>
          <a:blip r:embed="rId8"/>
          <a:stretch>
            <a:fillRect/>
          </a:stretch>
        </p:blipFill>
        <p:spPr>
          <a:xfrm>
            <a:off x="329265" y="5106334"/>
            <a:ext cx="1572617" cy="351682"/>
          </a:xfrm>
          <a:prstGeom prst="rect">
            <a:avLst/>
          </a:prstGeom>
        </p:spPr>
      </p:pic>
    </p:spTree>
    <p:extLst>
      <p:ext uri="{BB962C8B-B14F-4D97-AF65-F5344CB8AC3E}">
        <p14:creationId xmlns:p14="http://schemas.microsoft.com/office/powerpoint/2010/main" val="2487416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lstStyle/>
          <a:p>
            <a:r>
              <a:rPr lang="en-US" dirty="0"/>
              <a:t>A little bit more about Anne</a:t>
            </a:r>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5</a:t>
            </a:fld>
            <a:endParaRPr lang="en-US" dirty="0"/>
          </a:p>
        </p:txBody>
      </p:sp>
      <p:sp>
        <p:nvSpPr>
          <p:cNvPr id="9" name="TextBox 8">
            <a:extLst>
              <a:ext uri="{FF2B5EF4-FFF2-40B4-BE49-F238E27FC236}">
                <a16:creationId xmlns:a16="http://schemas.microsoft.com/office/drawing/2014/main" id="{DAE35371-F820-46B7-AFE2-1D9020BEC8B1}"/>
              </a:ext>
            </a:extLst>
          </p:cNvPr>
          <p:cNvSpPr txBox="1"/>
          <p:nvPr/>
        </p:nvSpPr>
        <p:spPr>
          <a:xfrm>
            <a:off x="2936147" y="2214693"/>
            <a:ext cx="2147581" cy="1367405"/>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F4CA3871-D2A9-4BBA-AA2F-B35C23A46F03}"/>
              </a:ext>
            </a:extLst>
          </p:cNvPr>
          <p:cNvSpPr txBox="1"/>
          <p:nvPr/>
        </p:nvSpPr>
        <p:spPr>
          <a:xfrm>
            <a:off x="459405" y="1651859"/>
            <a:ext cx="3464826" cy="2424634"/>
          </a:xfrm>
          <a:prstGeom prst="rect">
            <a:avLst/>
          </a:prstGeom>
          <a:noFill/>
        </p:spPr>
        <p:txBody>
          <a:bodyPr wrap="square" rtlCol="0">
            <a:spAutoFit/>
          </a:bodyPr>
          <a:lstStyle/>
          <a:p>
            <a:endParaRPr lang="en-US" dirty="0"/>
          </a:p>
        </p:txBody>
      </p:sp>
      <p:sp>
        <p:nvSpPr>
          <p:cNvPr id="16" name="TextBox 15">
            <a:extLst>
              <a:ext uri="{FF2B5EF4-FFF2-40B4-BE49-F238E27FC236}">
                <a16:creationId xmlns:a16="http://schemas.microsoft.com/office/drawing/2014/main" id="{55041349-C30E-4CB3-B1BE-0E614503F74D}"/>
              </a:ext>
            </a:extLst>
          </p:cNvPr>
          <p:cNvSpPr txBox="1"/>
          <p:nvPr/>
        </p:nvSpPr>
        <p:spPr>
          <a:xfrm>
            <a:off x="4023643" y="1483412"/>
            <a:ext cx="3464826" cy="2424634"/>
          </a:xfrm>
          <a:prstGeom prst="rect">
            <a:avLst/>
          </a:prstGeom>
          <a:noFill/>
        </p:spPr>
        <p:txBody>
          <a:bodyPr wrap="square" rtlCol="0">
            <a:spAutoFit/>
          </a:bodyPr>
          <a:lstStyle/>
          <a:p>
            <a:endParaRPr lang="en-US" dirty="0"/>
          </a:p>
        </p:txBody>
      </p:sp>
      <p:sp>
        <p:nvSpPr>
          <p:cNvPr id="17" name="TextBox 16">
            <a:extLst>
              <a:ext uri="{FF2B5EF4-FFF2-40B4-BE49-F238E27FC236}">
                <a16:creationId xmlns:a16="http://schemas.microsoft.com/office/drawing/2014/main" id="{48718905-D5E9-4448-8F90-54A72AF49440}"/>
              </a:ext>
            </a:extLst>
          </p:cNvPr>
          <p:cNvSpPr txBox="1"/>
          <p:nvPr/>
        </p:nvSpPr>
        <p:spPr>
          <a:xfrm>
            <a:off x="4648646" y="1668421"/>
            <a:ext cx="594736" cy="513285"/>
          </a:xfrm>
          <a:prstGeom prst="rect">
            <a:avLst/>
          </a:prstGeom>
          <a:no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09E6BF84-D696-44EB-AEEF-D2C0E5303093}"/>
              </a:ext>
            </a:extLst>
          </p:cNvPr>
          <p:cNvSpPr>
            <a:spLocks noGrp="1"/>
          </p:cNvSpPr>
          <p:nvPr>
            <p:ph idx="1"/>
          </p:nvPr>
        </p:nvSpPr>
        <p:spPr>
          <a:xfrm>
            <a:off x="628650" y="5437436"/>
            <a:ext cx="4807416" cy="918915"/>
          </a:xfrm>
        </p:spPr>
        <p:txBody>
          <a:bodyPr/>
          <a:lstStyle/>
          <a:p>
            <a:r>
              <a:rPr lang="en-US" dirty="0"/>
              <a:t>17 years as CEO, up to $30M in revenue, up to 250 employees</a:t>
            </a:r>
          </a:p>
        </p:txBody>
      </p:sp>
      <p:pic>
        <p:nvPicPr>
          <p:cNvPr id="7" name="Picture 6">
            <a:extLst>
              <a:ext uri="{FF2B5EF4-FFF2-40B4-BE49-F238E27FC236}">
                <a16:creationId xmlns:a16="http://schemas.microsoft.com/office/drawing/2014/main" id="{9AC71B89-CE38-4086-A844-CDF52AA46948}"/>
              </a:ext>
            </a:extLst>
          </p:cNvPr>
          <p:cNvPicPr>
            <a:picLocks noChangeAspect="1"/>
          </p:cNvPicPr>
          <p:nvPr/>
        </p:nvPicPr>
        <p:blipFill>
          <a:blip r:embed="rId2"/>
          <a:stretch>
            <a:fillRect/>
          </a:stretch>
        </p:blipFill>
        <p:spPr>
          <a:xfrm>
            <a:off x="652459" y="3678423"/>
            <a:ext cx="2302803" cy="1443174"/>
          </a:xfrm>
          <a:prstGeom prst="rect">
            <a:avLst/>
          </a:prstGeom>
        </p:spPr>
      </p:pic>
      <p:pic>
        <p:nvPicPr>
          <p:cNvPr id="20" name="Picture 19" descr="A picture containing application&#10;&#10;Description automatically generated">
            <a:extLst>
              <a:ext uri="{FF2B5EF4-FFF2-40B4-BE49-F238E27FC236}">
                <a16:creationId xmlns:a16="http://schemas.microsoft.com/office/drawing/2014/main" id="{0FF2BD91-CFE8-44EE-8980-15435042DEAB}"/>
              </a:ext>
            </a:extLst>
          </p:cNvPr>
          <p:cNvPicPr>
            <a:picLocks noChangeAspect="1"/>
          </p:cNvPicPr>
          <p:nvPr/>
        </p:nvPicPr>
        <p:blipFill rotWithShape="1">
          <a:blip r:embed="rId3">
            <a:extLst>
              <a:ext uri="{28A0092B-C50C-407E-A947-70E740481C1C}">
                <a14:useLocalDpi xmlns:a14="http://schemas.microsoft.com/office/drawing/2010/main" val="0"/>
              </a:ext>
            </a:extLst>
          </a:blip>
          <a:srcRect l="2985" r="79761" b="81250"/>
          <a:stretch/>
        </p:blipFill>
        <p:spPr>
          <a:xfrm>
            <a:off x="797069" y="1437443"/>
            <a:ext cx="1507774" cy="2120333"/>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6381F23D-477D-4A87-80F8-9F48A7A2920E}"/>
              </a:ext>
            </a:extLst>
          </p:cNvPr>
          <p:cNvPicPr>
            <a:picLocks noChangeAspect="1"/>
          </p:cNvPicPr>
          <p:nvPr/>
        </p:nvPicPr>
        <p:blipFill rotWithShape="1">
          <a:blip r:embed="rId4">
            <a:extLst>
              <a:ext uri="{28A0092B-C50C-407E-A947-70E740481C1C}">
                <a14:useLocalDpi xmlns:a14="http://schemas.microsoft.com/office/drawing/2010/main" val="0"/>
              </a:ext>
            </a:extLst>
          </a:blip>
          <a:srcRect l="2794" r="77070" b="78325"/>
          <a:stretch/>
        </p:blipFill>
        <p:spPr>
          <a:xfrm>
            <a:off x="3047761" y="1807678"/>
            <a:ext cx="1507774" cy="2100368"/>
          </a:xfrm>
          <a:prstGeom prst="rect">
            <a:avLst/>
          </a:prstGeom>
        </p:spPr>
      </p:pic>
      <p:pic>
        <p:nvPicPr>
          <p:cNvPr id="24" name="Picture 23" descr="Text&#10;&#10;Description automatically generated">
            <a:extLst>
              <a:ext uri="{FF2B5EF4-FFF2-40B4-BE49-F238E27FC236}">
                <a16:creationId xmlns:a16="http://schemas.microsoft.com/office/drawing/2014/main" id="{1DF1BD79-79D8-43DC-B43E-A095D19AAFFA}"/>
              </a:ext>
            </a:extLst>
          </p:cNvPr>
          <p:cNvPicPr>
            <a:picLocks noChangeAspect="1"/>
          </p:cNvPicPr>
          <p:nvPr/>
        </p:nvPicPr>
        <p:blipFill rotWithShape="1">
          <a:blip r:embed="rId5">
            <a:extLst>
              <a:ext uri="{28A0092B-C50C-407E-A947-70E740481C1C}">
                <a14:useLocalDpi xmlns:a14="http://schemas.microsoft.com/office/drawing/2010/main" val="0"/>
              </a:ext>
            </a:extLst>
          </a:blip>
          <a:srcRect r="31004" b="17676"/>
          <a:stretch/>
        </p:blipFill>
        <p:spPr>
          <a:xfrm>
            <a:off x="5583767" y="1468875"/>
            <a:ext cx="3319540" cy="5125705"/>
          </a:xfrm>
          <a:prstGeom prst="rect">
            <a:avLst/>
          </a:prstGeom>
        </p:spPr>
      </p:pic>
    </p:spTree>
    <p:extLst>
      <p:ext uri="{BB962C8B-B14F-4D97-AF65-F5344CB8AC3E}">
        <p14:creationId xmlns:p14="http://schemas.microsoft.com/office/powerpoint/2010/main" val="132128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lstStyle/>
          <a:p>
            <a:r>
              <a:rPr lang="en-US" dirty="0"/>
              <a:t>A little bit more about Anne</a:t>
            </a:r>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6</a:t>
            </a:fld>
            <a:endParaRPr lang="en-US" dirty="0"/>
          </a:p>
        </p:txBody>
      </p:sp>
      <p:sp>
        <p:nvSpPr>
          <p:cNvPr id="9" name="TextBox 8">
            <a:extLst>
              <a:ext uri="{FF2B5EF4-FFF2-40B4-BE49-F238E27FC236}">
                <a16:creationId xmlns:a16="http://schemas.microsoft.com/office/drawing/2014/main" id="{DAE35371-F820-46B7-AFE2-1D9020BEC8B1}"/>
              </a:ext>
            </a:extLst>
          </p:cNvPr>
          <p:cNvSpPr txBox="1"/>
          <p:nvPr/>
        </p:nvSpPr>
        <p:spPr>
          <a:xfrm>
            <a:off x="2936147" y="2214693"/>
            <a:ext cx="2147581" cy="1367405"/>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F4CA3871-D2A9-4BBA-AA2F-B35C23A46F03}"/>
              </a:ext>
            </a:extLst>
          </p:cNvPr>
          <p:cNvSpPr txBox="1"/>
          <p:nvPr/>
        </p:nvSpPr>
        <p:spPr>
          <a:xfrm>
            <a:off x="459405" y="1651859"/>
            <a:ext cx="3464826" cy="2424634"/>
          </a:xfrm>
          <a:prstGeom prst="rect">
            <a:avLst/>
          </a:prstGeom>
          <a:noFill/>
        </p:spPr>
        <p:txBody>
          <a:bodyPr wrap="square" rtlCol="0">
            <a:spAutoFit/>
          </a:bodyPr>
          <a:lstStyle/>
          <a:p>
            <a:endParaRPr lang="en-US" dirty="0"/>
          </a:p>
        </p:txBody>
      </p:sp>
      <p:sp>
        <p:nvSpPr>
          <p:cNvPr id="16" name="TextBox 15">
            <a:extLst>
              <a:ext uri="{FF2B5EF4-FFF2-40B4-BE49-F238E27FC236}">
                <a16:creationId xmlns:a16="http://schemas.microsoft.com/office/drawing/2014/main" id="{55041349-C30E-4CB3-B1BE-0E614503F74D}"/>
              </a:ext>
            </a:extLst>
          </p:cNvPr>
          <p:cNvSpPr txBox="1"/>
          <p:nvPr/>
        </p:nvSpPr>
        <p:spPr>
          <a:xfrm>
            <a:off x="4023643" y="1483412"/>
            <a:ext cx="3464826" cy="2424634"/>
          </a:xfrm>
          <a:prstGeom prst="rect">
            <a:avLst/>
          </a:prstGeom>
          <a:noFill/>
        </p:spPr>
        <p:txBody>
          <a:bodyPr wrap="square" rtlCol="0">
            <a:spAutoFit/>
          </a:bodyPr>
          <a:lstStyle/>
          <a:p>
            <a:endParaRPr lang="en-US" dirty="0"/>
          </a:p>
        </p:txBody>
      </p:sp>
      <p:sp>
        <p:nvSpPr>
          <p:cNvPr id="17" name="TextBox 16">
            <a:extLst>
              <a:ext uri="{FF2B5EF4-FFF2-40B4-BE49-F238E27FC236}">
                <a16:creationId xmlns:a16="http://schemas.microsoft.com/office/drawing/2014/main" id="{48718905-D5E9-4448-8F90-54A72AF49440}"/>
              </a:ext>
            </a:extLst>
          </p:cNvPr>
          <p:cNvSpPr txBox="1"/>
          <p:nvPr/>
        </p:nvSpPr>
        <p:spPr>
          <a:xfrm>
            <a:off x="4648646" y="1668421"/>
            <a:ext cx="594736" cy="513285"/>
          </a:xfrm>
          <a:prstGeom prst="rect">
            <a:avLst/>
          </a:prstGeom>
          <a:noFill/>
        </p:spPr>
        <p:txBody>
          <a:bodyPr wrap="square" rtlCol="0">
            <a:spAutoFit/>
          </a:bodyPr>
          <a:lstStyle/>
          <a:p>
            <a:endParaRPr lang="en-US" dirty="0"/>
          </a:p>
        </p:txBody>
      </p:sp>
      <p:pic>
        <p:nvPicPr>
          <p:cNvPr id="6" name="Content Placeholder 5" descr="Timeline&#10;&#10;Description automatically generated with medium confidence">
            <a:extLst>
              <a:ext uri="{FF2B5EF4-FFF2-40B4-BE49-F238E27FC236}">
                <a16:creationId xmlns:a16="http://schemas.microsoft.com/office/drawing/2014/main" id="{CA403C12-B864-4B29-913B-8DD5CF7EE8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462" y="1651859"/>
            <a:ext cx="8713076" cy="4481160"/>
          </a:xfrm>
        </p:spPr>
      </p:pic>
    </p:spTree>
    <p:extLst>
      <p:ext uri="{BB962C8B-B14F-4D97-AF65-F5344CB8AC3E}">
        <p14:creationId xmlns:p14="http://schemas.microsoft.com/office/powerpoint/2010/main" val="3653606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lstStyle/>
          <a:p>
            <a:r>
              <a:rPr lang="en-US" dirty="0"/>
              <a:t>A little bit more about Anne</a:t>
            </a:r>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7</a:t>
            </a:fld>
            <a:endParaRPr lang="en-US" dirty="0"/>
          </a:p>
        </p:txBody>
      </p:sp>
      <p:sp>
        <p:nvSpPr>
          <p:cNvPr id="9" name="TextBox 8">
            <a:extLst>
              <a:ext uri="{FF2B5EF4-FFF2-40B4-BE49-F238E27FC236}">
                <a16:creationId xmlns:a16="http://schemas.microsoft.com/office/drawing/2014/main" id="{DAE35371-F820-46B7-AFE2-1D9020BEC8B1}"/>
              </a:ext>
            </a:extLst>
          </p:cNvPr>
          <p:cNvSpPr txBox="1"/>
          <p:nvPr/>
        </p:nvSpPr>
        <p:spPr>
          <a:xfrm>
            <a:off x="2936147" y="2214693"/>
            <a:ext cx="2147581" cy="1367405"/>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F4CA3871-D2A9-4BBA-AA2F-B35C23A46F03}"/>
              </a:ext>
            </a:extLst>
          </p:cNvPr>
          <p:cNvSpPr txBox="1"/>
          <p:nvPr/>
        </p:nvSpPr>
        <p:spPr>
          <a:xfrm>
            <a:off x="293616" y="4857329"/>
            <a:ext cx="3464826" cy="2424634"/>
          </a:xfrm>
          <a:prstGeom prst="rect">
            <a:avLst/>
          </a:prstGeom>
          <a:noFill/>
        </p:spPr>
        <p:txBody>
          <a:bodyPr wrap="square" rtlCol="0">
            <a:spAutoFit/>
          </a:bodyPr>
          <a:lstStyle/>
          <a:p>
            <a:endParaRPr lang="en-US" dirty="0"/>
          </a:p>
        </p:txBody>
      </p:sp>
      <p:sp>
        <p:nvSpPr>
          <p:cNvPr id="17" name="TextBox 16">
            <a:extLst>
              <a:ext uri="{FF2B5EF4-FFF2-40B4-BE49-F238E27FC236}">
                <a16:creationId xmlns:a16="http://schemas.microsoft.com/office/drawing/2014/main" id="{48718905-D5E9-4448-8F90-54A72AF49440}"/>
              </a:ext>
            </a:extLst>
          </p:cNvPr>
          <p:cNvSpPr txBox="1"/>
          <p:nvPr/>
        </p:nvSpPr>
        <p:spPr>
          <a:xfrm>
            <a:off x="4648646" y="1668421"/>
            <a:ext cx="594736" cy="513285"/>
          </a:xfrm>
          <a:prstGeom prst="rect">
            <a:avLst/>
          </a:prstGeom>
          <a:noFill/>
        </p:spPr>
        <p:txBody>
          <a:bodyPr wrap="square" rtlCol="0">
            <a:spAutoFit/>
          </a:bodyPr>
          <a:lstStyle/>
          <a:p>
            <a:endParaRPr lang="en-US" dirty="0"/>
          </a:p>
        </p:txBody>
      </p:sp>
      <p:pic>
        <p:nvPicPr>
          <p:cNvPr id="8" name="Picture 7">
            <a:extLst>
              <a:ext uri="{FF2B5EF4-FFF2-40B4-BE49-F238E27FC236}">
                <a16:creationId xmlns:a16="http://schemas.microsoft.com/office/drawing/2014/main" id="{FBC460B9-3E81-462E-A03A-C9251786D72D}"/>
              </a:ext>
            </a:extLst>
          </p:cNvPr>
          <p:cNvPicPr>
            <a:picLocks noChangeAspect="1"/>
          </p:cNvPicPr>
          <p:nvPr/>
        </p:nvPicPr>
        <p:blipFill>
          <a:blip r:embed="rId2"/>
          <a:stretch>
            <a:fillRect/>
          </a:stretch>
        </p:blipFill>
        <p:spPr>
          <a:xfrm>
            <a:off x="362405" y="1854817"/>
            <a:ext cx="4132950" cy="1642912"/>
          </a:xfrm>
          <a:prstGeom prst="rect">
            <a:avLst/>
          </a:prstGeom>
        </p:spPr>
      </p:pic>
      <p:pic>
        <p:nvPicPr>
          <p:cNvPr id="14" name="Picture 13">
            <a:extLst>
              <a:ext uri="{FF2B5EF4-FFF2-40B4-BE49-F238E27FC236}">
                <a16:creationId xmlns:a16="http://schemas.microsoft.com/office/drawing/2014/main" id="{8CDF1B39-8393-40F1-A5AD-44558ADCEA6D}"/>
              </a:ext>
            </a:extLst>
          </p:cNvPr>
          <p:cNvPicPr>
            <a:picLocks noChangeAspect="1"/>
          </p:cNvPicPr>
          <p:nvPr/>
        </p:nvPicPr>
        <p:blipFill>
          <a:blip r:embed="rId3"/>
          <a:stretch>
            <a:fillRect/>
          </a:stretch>
        </p:blipFill>
        <p:spPr>
          <a:xfrm>
            <a:off x="5915945" y="4080356"/>
            <a:ext cx="2800741" cy="1009791"/>
          </a:xfrm>
          <a:prstGeom prst="rect">
            <a:avLst/>
          </a:prstGeom>
        </p:spPr>
      </p:pic>
      <p:pic>
        <p:nvPicPr>
          <p:cNvPr id="18" name="Picture 17" descr="Graphical user interface, text, application&#10;&#10;Description automatically generated">
            <a:extLst>
              <a:ext uri="{FF2B5EF4-FFF2-40B4-BE49-F238E27FC236}">
                <a16:creationId xmlns:a16="http://schemas.microsoft.com/office/drawing/2014/main" id="{D6ECE8A9-25F8-4B1B-9BEC-3E4851CD2081}"/>
              </a:ext>
            </a:extLst>
          </p:cNvPr>
          <p:cNvPicPr>
            <a:picLocks noChangeAspect="1"/>
          </p:cNvPicPr>
          <p:nvPr/>
        </p:nvPicPr>
        <p:blipFill rotWithShape="1">
          <a:blip r:embed="rId4">
            <a:extLst>
              <a:ext uri="{28A0092B-C50C-407E-A947-70E740481C1C}">
                <a14:useLocalDpi xmlns:a14="http://schemas.microsoft.com/office/drawing/2010/main" val="0"/>
              </a:ext>
            </a:extLst>
          </a:blip>
          <a:srcRect l="7258" t="3973" r="6309" b="84326"/>
          <a:stretch/>
        </p:blipFill>
        <p:spPr>
          <a:xfrm>
            <a:off x="293616" y="4609210"/>
            <a:ext cx="4978162" cy="872135"/>
          </a:xfrm>
          <a:prstGeom prst="rect">
            <a:avLst/>
          </a:prstGeom>
        </p:spPr>
      </p:pic>
      <p:pic>
        <p:nvPicPr>
          <p:cNvPr id="20" name="Picture 19" descr="Graphical user interface, text, application&#10;&#10;Description automatically generated">
            <a:extLst>
              <a:ext uri="{FF2B5EF4-FFF2-40B4-BE49-F238E27FC236}">
                <a16:creationId xmlns:a16="http://schemas.microsoft.com/office/drawing/2014/main" id="{A222AF27-9764-4D43-9D0C-D935C23318D7}"/>
              </a:ext>
            </a:extLst>
          </p:cNvPr>
          <p:cNvPicPr>
            <a:picLocks noChangeAspect="1"/>
          </p:cNvPicPr>
          <p:nvPr/>
        </p:nvPicPr>
        <p:blipFill rotWithShape="1">
          <a:blip r:embed="rId4">
            <a:extLst>
              <a:ext uri="{28A0092B-C50C-407E-A947-70E740481C1C}">
                <a14:useLocalDpi xmlns:a14="http://schemas.microsoft.com/office/drawing/2010/main" val="0"/>
              </a:ext>
            </a:extLst>
          </a:blip>
          <a:srcRect l="5358" t="87879" r="8209"/>
          <a:stretch/>
        </p:blipFill>
        <p:spPr>
          <a:xfrm>
            <a:off x="202658" y="5437379"/>
            <a:ext cx="5304096" cy="962622"/>
          </a:xfrm>
          <a:prstGeom prst="rect">
            <a:avLst/>
          </a:prstGeom>
        </p:spPr>
      </p:pic>
      <p:sp>
        <p:nvSpPr>
          <p:cNvPr id="21" name="TextBox 20">
            <a:extLst>
              <a:ext uri="{FF2B5EF4-FFF2-40B4-BE49-F238E27FC236}">
                <a16:creationId xmlns:a16="http://schemas.microsoft.com/office/drawing/2014/main" id="{1F942495-81C7-4734-8EAD-529AF0311EAF}"/>
              </a:ext>
            </a:extLst>
          </p:cNvPr>
          <p:cNvSpPr txBox="1"/>
          <p:nvPr/>
        </p:nvSpPr>
        <p:spPr>
          <a:xfrm>
            <a:off x="4946014" y="2214693"/>
            <a:ext cx="3912759" cy="1323439"/>
          </a:xfrm>
          <a:prstGeom prst="rect">
            <a:avLst/>
          </a:prstGeom>
          <a:noFill/>
        </p:spPr>
        <p:txBody>
          <a:bodyPr wrap="square" rtlCol="0">
            <a:spAutoFit/>
          </a:bodyPr>
          <a:lstStyle/>
          <a:p>
            <a:pPr algn="ctr"/>
            <a:r>
              <a:rPr lang="en-US" sz="2000" dirty="0">
                <a:solidFill>
                  <a:schemeClr val="accent5">
                    <a:lumMod val="75000"/>
                  </a:schemeClr>
                </a:solidFill>
                <a:latin typeface="Bookman Old Style" panose="02050604050505020204" pitchFamily="18" charset="0"/>
              </a:rPr>
              <a:t>The Visiting Nurse Assn. of Greater Cincinnati &amp; Northern Kentucky</a:t>
            </a:r>
          </a:p>
          <a:p>
            <a:pPr algn="ctr"/>
            <a:r>
              <a:rPr lang="en-US" sz="2000" cap="small" dirty="0">
                <a:solidFill>
                  <a:schemeClr val="accent5">
                    <a:lumMod val="75000"/>
                  </a:schemeClr>
                </a:solidFill>
                <a:latin typeface="Bookman Old Style" panose="02050604050505020204" pitchFamily="18" charset="0"/>
              </a:rPr>
              <a:t>Home Health &amp; Hospice</a:t>
            </a:r>
          </a:p>
        </p:txBody>
      </p:sp>
      <p:sp>
        <p:nvSpPr>
          <p:cNvPr id="22" name="TextBox 21">
            <a:extLst>
              <a:ext uri="{FF2B5EF4-FFF2-40B4-BE49-F238E27FC236}">
                <a16:creationId xmlns:a16="http://schemas.microsoft.com/office/drawing/2014/main" id="{E4782E95-7BE0-4C16-A887-12963BBA7032}"/>
              </a:ext>
            </a:extLst>
          </p:cNvPr>
          <p:cNvSpPr txBox="1"/>
          <p:nvPr/>
        </p:nvSpPr>
        <p:spPr>
          <a:xfrm>
            <a:off x="6457949" y="5389790"/>
            <a:ext cx="1964597" cy="923330"/>
          </a:xfrm>
          <a:prstGeom prst="rect">
            <a:avLst/>
          </a:prstGeom>
          <a:noFill/>
        </p:spPr>
        <p:txBody>
          <a:bodyPr wrap="square" rtlCol="0">
            <a:spAutoFit/>
          </a:bodyPr>
          <a:lstStyle/>
          <a:p>
            <a:r>
              <a:rPr lang="en-US" dirty="0"/>
              <a:t>And thank heavens for Kaiser …</a:t>
            </a:r>
          </a:p>
        </p:txBody>
      </p:sp>
    </p:spTree>
    <p:extLst>
      <p:ext uri="{BB962C8B-B14F-4D97-AF65-F5344CB8AC3E}">
        <p14:creationId xmlns:p14="http://schemas.microsoft.com/office/powerpoint/2010/main" val="819564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because that’s how I ended up here!</a:t>
            </a:r>
          </a:p>
        </p:txBody>
      </p:sp>
      <p:sp>
        <p:nvSpPr>
          <p:cNvPr id="3" name="TextBox 2">
            <a:extLst>
              <a:ext uri="{FF2B5EF4-FFF2-40B4-BE49-F238E27FC236}">
                <a16:creationId xmlns:a16="http://schemas.microsoft.com/office/drawing/2014/main" id="{F5785564-5413-4F3E-BB47-3F4EFE268F2F}"/>
              </a:ext>
            </a:extLst>
          </p:cNvPr>
          <p:cNvSpPr txBox="1"/>
          <p:nvPr/>
        </p:nvSpPr>
        <p:spPr>
          <a:xfrm>
            <a:off x="6989669" y="6223451"/>
            <a:ext cx="530915" cy="338554"/>
          </a:xfrm>
          <a:prstGeom prst="rect">
            <a:avLst/>
          </a:prstGeom>
          <a:noFill/>
        </p:spPr>
        <p:txBody>
          <a:bodyPr wrap="none" rtlCol="0">
            <a:spAutoFit/>
          </a:bodyPr>
          <a:lstStyle/>
          <a:p>
            <a:r>
              <a:rPr lang="en-US" sz="800" b="1" dirty="0"/>
              <a:t>[Name]</a:t>
            </a:r>
          </a:p>
          <a:p>
            <a:r>
              <a:rPr lang="en-US" sz="800" b="1" dirty="0"/>
              <a:t>[Date]</a:t>
            </a:r>
          </a:p>
        </p:txBody>
      </p:sp>
    </p:spTree>
    <p:extLst>
      <p:ext uri="{BB962C8B-B14F-4D97-AF65-F5344CB8AC3E}">
        <p14:creationId xmlns:p14="http://schemas.microsoft.com/office/powerpoint/2010/main" val="246043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lstStyle/>
          <a:p>
            <a:r>
              <a:rPr lang="en-US" dirty="0"/>
              <a:t>Accounting vs. finance</a:t>
            </a:r>
          </a:p>
        </p:txBody>
      </p:sp>
      <p:sp>
        <p:nvSpPr>
          <p:cNvPr id="3" name="Content Placeholder 2">
            <a:extLst>
              <a:ext uri="{FF2B5EF4-FFF2-40B4-BE49-F238E27FC236}">
                <a16:creationId xmlns:a16="http://schemas.microsoft.com/office/drawing/2014/main" id="{BCB12449-7A59-40B4-AD2F-FEFAAE5F2206}"/>
              </a:ext>
            </a:extLst>
          </p:cNvPr>
          <p:cNvSpPr>
            <a:spLocks noGrp="1"/>
          </p:cNvSpPr>
          <p:nvPr>
            <p:ph idx="1"/>
          </p:nvPr>
        </p:nvSpPr>
        <p:spPr/>
        <p:txBody>
          <a:bodyPr/>
          <a:lstStyle/>
          <a:p>
            <a:r>
              <a:rPr lang="en-US" dirty="0"/>
              <a:t>Accounting – reporting on actual things that really happened (and making occasional educated guesses)</a:t>
            </a:r>
          </a:p>
          <a:p>
            <a:endParaRPr lang="en-US" dirty="0"/>
          </a:p>
          <a:p>
            <a:r>
              <a:rPr lang="en-US" dirty="0"/>
              <a:t>Finance – fabricating fantasies about the future (by making sometimes educated and sometimes wild-ass guesses)</a:t>
            </a:r>
          </a:p>
          <a:p>
            <a:endParaRPr lang="en-US" dirty="0"/>
          </a:p>
          <a:p>
            <a:r>
              <a:rPr lang="en-US" dirty="0"/>
              <a:t>Also, accounting is about the day-to-day flow of money in and out of an organization, and finance is a broad term for the management of assets and liabilities and the planning of future growth</a:t>
            </a:r>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9</a:t>
            </a:fld>
            <a:endParaRPr lang="en-US" dirty="0"/>
          </a:p>
        </p:txBody>
      </p:sp>
    </p:spTree>
    <p:extLst>
      <p:ext uri="{BB962C8B-B14F-4D97-AF65-F5344CB8AC3E}">
        <p14:creationId xmlns:p14="http://schemas.microsoft.com/office/powerpoint/2010/main" val="319004690"/>
      </p:ext>
    </p:extLst>
  </p:cSld>
  <p:clrMapOvr>
    <a:masterClrMapping/>
  </p:clrMapOvr>
</p:sld>
</file>

<file path=ppt/theme/theme1.xml><?xml version="1.0" encoding="utf-8"?>
<a:theme xmlns:a="http://schemas.openxmlformats.org/drawingml/2006/main" name="One Energy Presentation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OE MASTER Presentation Layout - Standard Page_20190429" id="{9A4FFCF9-717A-4A76-8E13-CBA647C257D6}" vid="{7FEEE67B-B7F2-4F58-85B4-5BE7860371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_OE MASTER Presentation Layout - Standard Page_20190429</Template>
  <TotalTime>1843</TotalTime>
  <Words>1682</Words>
  <Application>Microsoft Office PowerPoint</Application>
  <PresentationFormat>On-screen Show (4:3)</PresentationFormat>
  <Paragraphs>204</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Bookman Old Style</vt:lpstr>
      <vt:lpstr>Calibri</vt:lpstr>
      <vt:lpstr>Century Gothic</vt:lpstr>
      <vt:lpstr>Palatino Linotype</vt:lpstr>
      <vt:lpstr>One Energy Presentations</vt:lpstr>
      <vt:lpstr>PowerPoint Presentation</vt:lpstr>
      <vt:lpstr>A little bit about Anne</vt:lpstr>
      <vt:lpstr>Safety features</vt:lpstr>
      <vt:lpstr>A little bit more about Anne</vt:lpstr>
      <vt:lpstr>A little bit more about Anne</vt:lpstr>
      <vt:lpstr>A little bit more about Anne</vt:lpstr>
      <vt:lpstr>A little bit more about Anne</vt:lpstr>
      <vt:lpstr>because that’s how I ended up here!</vt:lpstr>
      <vt:lpstr>Accounting vs. finance</vt:lpstr>
      <vt:lpstr>Accounting</vt:lpstr>
      <vt:lpstr>GAAP Accounting</vt:lpstr>
      <vt:lpstr>Accounting</vt:lpstr>
      <vt:lpstr>Balance Sheet</vt:lpstr>
      <vt:lpstr>Balance Sheet</vt:lpstr>
      <vt:lpstr>Balance Sheet</vt:lpstr>
      <vt:lpstr>Income statement</vt:lpstr>
      <vt:lpstr>Income Statement – OEE XXIII</vt:lpstr>
      <vt:lpstr>Income statement</vt:lpstr>
      <vt:lpstr>Income Statement - OES</vt:lpstr>
      <vt:lpstr>How do they tie together?</vt:lpstr>
      <vt:lpstr>What’s an audit?</vt:lpstr>
      <vt:lpstr>finance</vt:lpstr>
      <vt:lpstr>finance</vt:lpstr>
      <vt:lpstr>Accounting &amp; finance</vt:lpstr>
      <vt:lpstr>Accounting &amp; finance</vt:lpstr>
      <vt:lpstr>Net present value</vt:lpstr>
      <vt:lpstr>Asset retirement obligation – OEE XVII</vt:lpstr>
      <vt:lpstr>Entities &amp; Ownership structure</vt:lpstr>
      <vt:lpstr>How does the cash flow?</vt:lpstr>
      <vt:lpstr>Debt vs. equity (in financing)</vt:lpstr>
      <vt:lpstr>Did we make any money?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Bain</dc:creator>
  <cp:lastModifiedBy>Anne Bain</cp:lastModifiedBy>
  <cp:revision>6</cp:revision>
  <dcterms:created xsi:type="dcterms:W3CDTF">2021-07-15T20:59:14Z</dcterms:created>
  <dcterms:modified xsi:type="dcterms:W3CDTF">2021-07-20T22:45:13Z</dcterms:modified>
</cp:coreProperties>
</file>