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5_E7E733F7.xml" ContentType="application/vnd.ms-powerpoint.comments+xml"/>
  <Override PartName="/ppt/comments/modernComment_117_22CA7EB.xml" ContentType="application/vnd.ms-powerpoint.comments+xml"/>
  <Override PartName="/ppt/comments/modernComment_118_B6017C40.xml" ContentType="application/vnd.ms-powerpoint.comments+xml"/>
  <Override PartName="/ppt/comments/modernComment_110_C12F82BA.xml" ContentType="application/vnd.ms-powerpoint.comments+xml"/>
  <Override PartName="/ppt/comments/modernComment_112_713DA1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256" r:id="rId3"/>
    <p:sldId id="260" r:id="rId4"/>
    <p:sldId id="261" r:id="rId5"/>
    <p:sldId id="262" r:id="rId6"/>
    <p:sldId id="263" r:id="rId7"/>
    <p:sldId id="264" r:id="rId8"/>
    <p:sldId id="265" r:id="rId9"/>
    <p:sldId id="266" r:id="rId10"/>
    <p:sldId id="267" r:id="rId11"/>
    <p:sldId id="277" r:id="rId12"/>
    <p:sldId id="278" r:id="rId13"/>
    <p:sldId id="279" r:id="rId14"/>
    <p:sldId id="268" r:id="rId15"/>
    <p:sldId id="269" r:id="rId16"/>
    <p:sldId id="270" r:id="rId17"/>
    <p:sldId id="280" r:id="rId18"/>
    <p:sldId id="272" r:id="rId19"/>
    <p:sldId id="273" r:id="rId20"/>
    <p:sldId id="274" r:id="rId21"/>
    <p:sldId id="275" r:id="rId22"/>
    <p:sldId id="282" r:id="rId2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2EBEB-7A0B-792C-1FB1-590F3EE22FA6}" name="Darshan Bhosale" initials="DB" userId="S::darshan@oneenergyllc.onmicrosoft.com::e9b6af55-1665-4ecd-b9fe-34676a05dc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modernComment_110_C12F82BA.xml><?xml version="1.0" encoding="utf-8"?>
<p188:cmLst xmlns:a="http://schemas.openxmlformats.org/drawingml/2006/main" xmlns:r="http://schemas.openxmlformats.org/officeDocument/2006/relationships" xmlns:p188="http://schemas.microsoft.com/office/powerpoint/2018/8/main">
  <p188:cm id="{6F1069B6-621D-481F-B047-E611FD4931F0}" authorId="{E052EBEB-7A0B-792C-1FB1-590F3EE22FA6}" created="2024-10-31T21:27:49.473">
    <pc:sldMkLst xmlns:pc="http://schemas.microsoft.com/office/powerpoint/2013/main/command">
      <pc:docMk/>
      <pc:sldMk cId="3241116346" sldId="272"/>
    </pc:sldMkLst>
    <p188:txBody>
      <a:bodyPr/>
      <a:lstStyle/>
      <a:p>
        <a:r>
          <a:rPr lang="en-US"/>
          <a:t>Update slide to say OPC instead of OE</a:t>
        </a:r>
      </a:p>
    </p188:txBody>
  </p188:cm>
</p188:cmLst>
</file>

<file path=ppt/comments/modernComment_112_713DA11.xml><?xml version="1.0" encoding="utf-8"?>
<p188:cmLst xmlns:a="http://schemas.openxmlformats.org/drawingml/2006/main" xmlns:r="http://schemas.openxmlformats.org/officeDocument/2006/relationships" xmlns:p188="http://schemas.microsoft.com/office/powerpoint/2018/8/main">
  <p188:cm id="{388A9490-DAA2-451D-9B51-5ECA76689CC2}" authorId="{E052EBEB-7A0B-792C-1FB1-590F3EE22FA6}" created="2024-10-31T21:28:50.952">
    <pc:sldMkLst xmlns:pc="http://schemas.microsoft.com/office/powerpoint/2013/main/command">
      <pc:docMk/>
      <pc:sldMk cId="118741521" sldId="274"/>
    </pc:sldMkLst>
    <p188:txBody>
      <a:bodyPr/>
      <a:lstStyle/>
      <a:p>
        <a:r>
          <a:rPr lang="en-US"/>
          <a:t>Update images to say OPC instead of OE</a:t>
        </a:r>
      </a:p>
    </p188:txBody>
  </p188:cm>
</p188:cmLst>
</file>

<file path=ppt/comments/modernComment_115_E7E733F7.xml><?xml version="1.0" encoding="utf-8"?>
<p188:cmLst xmlns:a="http://schemas.openxmlformats.org/drawingml/2006/main" xmlns:r="http://schemas.openxmlformats.org/officeDocument/2006/relationships" xmlns:p188="http://schemas.microsoft.com/office/powerpoint/2018/8/main">
  <p188:cm id="{C29F943F-6224-493B-86CF-09A3F0713155}" authorId="{E052EBEB-7A0B-792C-1FB1-590F3EE22FA6}" status="resolved" created="2024-10-31T21:23:30.741" complete="100000">
    <pc:sldMkLst xmlns:pc="http://schemas.microsoft.com/office/powerpoint/2013/main/command">
      <pc:docMk/>
      <pc:sldMk cId="3890689015" sldId="277"/>
    </pc:sldMkLst>
    <p188:txBody>
      <a:bodyPr/>
      <a:lstStyle/>
      <a:p>
        <a:r>
          <a:rPr lang="en-US"/>
          <a:t>Need to update images on this slide to say OPC instead of OE</a:t>
        </a:r>
      </a:p>
    </p188:txBody>
  </p188:cm>
</p188:cmLst>
</file>

<file path=ppt/comments/modernComment_117_22CA7EB.xml><?xml version="1.0" encoding="utf-8"?>
<p188:cmLst xmlns:a="http://schemas.openxmlformats.org/drawingml/2006/main" xmlns:r="http://schemas.openxmlformats.org/officeDocument/2006/relationships" xmlns:p188="http://schemas.microsoft.com/office/powerpoint/2018/8/main">
  <p188:cm id="{BD339830-3616-4119-9E82-4763AB1267F7}" authorId="{E052EBEB-7A0B-792C-1FB1-590F3EE22FA6}" status="resolved" created="2024-10-31T21:24:25.288" complete="100000">
    <pc:sldMkLst xmlns:pc="http://schemas.microsoft.com/office/powerpoint/2013/main/command">
      <pc:docMk/>
      <pc:sldMk cId="36481003" sldId="279"/>
    </pc:sldMkLst>
    <p188:txBody>
      <a:bodyPr/>
      <a:lstStyle/>
      <a:p>
        <a:r>
          <a:rPr lang="en-US"/>
          <a:t>Update images here to say OPC instead of OE</a:t>
        </a:r>
      </a:p>
    </p188:txBody>
  </p188:cm>
</p188:cmLst>
</file>

<file path=ppt/comments/modernComment_118_B6017C40.xml><?xml version="1.0" encoding="utf-8"?>
<p188:cmLst xmlns:a="http://schemas.openxmlformats.org/drawingml/2006/main" xmlns:r="http://schemas.openxmlformats.org/officeDocument/2006/relationships" xmlns:p188="http://schemas.microsoft.com/office/powerpoint/2018/8/main">
  <p188:cm id="{1ED5A12A-0D48-4F02-B848-074B456CCF3F}" authorId="{E052EBEB-7A0B-792C-1FB1-590F3EE22FA6}" status="resolved" created="2024-10-31T21:26:42.017" complete="100000">
    <pc:sldMkLst xmlns:pc="http://schemas.microsoft.com/office/powerpoint/2013/main/command">
      <pc:docMk/>
      <pc:sldMk cId="3053550656" sldId="280"/>
    </pc:sldMkLst>
    <p188:txBody>
      <a:bodyPr/>
      <a:lstStyle/>
      <a:p>
        <a:r>
          <a:rPr lang="en-US"/>
          <a:t>Update images on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6/17/2025</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4" name="Picture 3" descr="A blue and white square with white lines&#10;&#10;Description automatically generated">
            <a:extLst>
              <a:ext uri="{FF2B5EF4-FFF2-40B4-BE49-F238E27FC236}">
                <a16:creationId xmlns:a16="http://schemas.microsoft.com/office/drawing/2014/main" id="{4CD968B7-B1F5-10D5-59EA-D76F23D55B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871" y="125767"/>
            <a:ext cx="1742592" cy="1184962"/>
          </a:xfrm>
          <a:prstGeom prst="rect">
            <a:avLst/>
          </a:prstGeom>
        </p:spPr>
      </p:pic>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42E531-7415-47DB-A14B-F733533CBC70}"/>
              </a:ext>
            </a:extLst>
          </p:cNvPr>
          <p:cNvGrpSpPr/>
          <p:nvPr userDrawn="1"/>
        </p:nvGrpSpPr>
        <p:grpSpPr>
          <a:xfrm>
            <a:off x="0" y="1398233"/>
            <a:ext cx="12192000" cy="5486399"/>
            <a:chOff x="0" y="1371601"/>
            <a:chExt cx="12192000" cy="5486399"/>
          </a:xfrm>
        </p:grpSpPr>
        <p:pic>
          <p:nvPicPr>
            <p:cNvPr id="9" name="Picture 8">
              <a:extLst>
                <a:ext uri="{FF2B5EF4-FFF2-40B4-BE49-F238E27FC236}">
                  <a16:creationId xmlns:a16="http://schemas.microsoft.com/office/drawing/2014/main" id="{B1D47128-2C6A-4204-878E-458AFF310C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10" name="Picture 9">
              <a:extLst>
                <a:ext uri="{FF2B5EF4-FFF2-40B4-BE49-F238E27FC236}">
                  <a16:creationId xmlns:a16="http://schemas.microsoft.com/office/drawing/2014/main" id="{C3760A57-72C6-49C5-BBBD-945F658235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17" name="Rectangle 16">
              <a:extLst>
                <a:ext uri="{FF2B5EF4-FFF2-40B4-BE49-F238E27FC236}">
                  <a16:creationId xmlns:a16="http://schemas.microsoft.com/office/drawing/2014/main" id="{36149D5A-F340-4151-8700-811F9A1A5B2E}"/>
                </a:ext>
              </a:extLst>
            </p:cNvPr>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p:cNvPicPr>
          <p:nvPr userDrawn="1"/>
        </p:nvPicPr>
        <p:blipFill>
          <a:blip r:embed="rId3">
            <a:extLst>
              <a:ext uri="{28A0092B-C50C-407E-A947-70E740481C1C}">
                <a14:useLocalDpi xmlns:a14="http://schemas.microsoft.com/office/drawing/2010/main" val="0"/>
              </a:ext>
            </a:extLst>
          </a:blip>
          <a:srcRect/>
          <a:stretch/>
        </p:blipFill>
        <p:spPr>
          <a:xfrm>
            <a:off x="9831187" y="184970"/>
            <a:ext cx="1618488" cy="979611"/>
          </a:xfrm>
          <a:prstGeom prst="rect">
            <a:avLst/>
          </a:prstGeom>
        </p:spPr>
      </p:pic>
      <p:sp>
        <p:nvSpPr>
          <p:cNvPr id="15" name="Text Placeholder 14"/>
          <p:cNvSpPr>
            <a:spLocks noGrp="1"/>
          </p:cNvSpPr>
          <p:nvPr>
            <p:ph type="body" sz="quarter" idx="10"/>
          </p:nvPr>
        </p:nvSpPr>
        <p:spPr>
          <a:xfrm>
            <a:off x="3651842" y="2299018"/>
            <a:ext cx="7419975"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35721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05F26-6CFF-4F52-AE00-0C116DCC62F0}"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09261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01941-40FC-4FCB-B447-BF005EAAA6DA}"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0674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6A4CF-B8D6-48B6-B0B5-C7656FDF52BB}"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501951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35350-EBFE-4F80-ABF7-B8A34A62DCD1}"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6433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5941"/>
            <a:ext cx="103632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524000" y="434187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88B3F-64DB-4254-95BA-10C64311E879}"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51331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985" y="374073"/>
            <a:ext cx="8839403"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1" y="15144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5144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66839-E832-44F8-8B3E-04B4B156F8AE}" type="datetime1">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91371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9FD89A-6320-48F3-BB29-8F983A4151F3}" type="datetime1">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789428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08CDF-C69B-4F14-938F-8FC9DF9498E9}" type="datetime1">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0158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71353"/>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1471353"/>
            <a:ext cx="617220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3148794"/>
            <a:ext cx="3932237"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114F5-5C23-4923-85AE-73A52289C80E}"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195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82826"/>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600" y="1482829"/>
            <a:ext cx="617220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8200" y="3150527"/>
            <a:ext cx="3932237"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44E13-D018-44E0-B45E-65FD9AE463BF}"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107304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2D917-0270-4F94-BC48-85666C195CBF}"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53403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454727"/>
            <a:ext cx="2628900"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76302" y="1454727"/>
            <a:ext cx="7734300"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4E1B3-69DE-4FF7-92EA-CE71EAC62B4D}"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22127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21E43-A10A-4E06-8155-B7243E7AB90E}"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305" y="365138"/>
            <a:ext cx="9629503" cy="787269"/>
          </a:xfrm>
        </p:spPr>
        <p:txBody>
          <a:bodyPr/>
          <a:lstStyle/>
          <a:p>
            <a:r>
              <a:rPr lang="en-US"/>
              <a:t>Click to edit Master title style</a:t>
            </a:r>
          </a:p>
        </p:txBody>
      </p:sp>
    </p:spTree>
    <p:extLst>
      <p:ext uri="{BB962C8B-B14F-4D97-AF65-F5344CB8AC3E}">
        <p14:creationId xmlns:p14="http://schemas.microsoft.com/office/powerpoint/2010/main" val="79241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www.onepower.com</a:t>
            </a:r>
            <a:endParaRPr lang="en-US" sz="1100" b="1" dirty="0">
              <a:solidFill>
                <a:schemeClr val="tx1"/>
              </a:solidFill>
              <a:latin typeface="+mn-lt"/>
            </a:endParaRPr>
          </a:p>
        </p:txBody>
      </p:sp>
      <p:cxnSp>
        <p:nvCxnSpPr>
          <p:cNvPr id="3" name="Straight Connector 2"/>
          <p:cNvCxnSpPr/>
          <p:nvPr userDrawn="1"/>
        </p:nvCxnSpPr>
        <p:spPr>
          <a:xfrm>
            <a:off x="9314341"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pic>
        <p:nvPicPr>
          <p:cNvPr id="2" name="Picture 1" descr="A blue and white square with white lines&#10;&#10;Description automatically generated">
            <a:extLst>
              <a:ext uri="{FF2B5EF4-FFF2-40B4-BE49-F238E27FC236}">
                <a16:creationId xmlns:a16="http://schemas.microsoft.com/office/drawing/2014/main" id="{28AAB180-543A-AFAE-B764-8C916C2AF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9992" y="167618"/>
            <a:ext cx="2123923" cy="1444267"/>
          </a:xfrm>
          <a:prstGeom prst="rect">
            <a:avLst/>
          </a:prstGeom>
        </p:spPr>
      </p:pic>
    </p:spTree>
    <p:extLst>
      <p:ext uri="{BB962C8B-B14F-4D97-AF65-F5344CB8AC3E}">
        <p14:creationId xmlns:p14="http://schemas.microsoft.com/office/powerpoint/2010/main" val="31953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5149" y="365129"/>
            <a:ext cx="8948651"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3C7E9-EE9F-4720-8C00-727F1C76855B}" type="datetime1">
              <a:rPr lang="en-US" smtClean="0"/>
              <a:t>6/17/2025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4"/>
            <a:ext cx="12192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838202" y="379612"/>
            <a:ext cx="822960" cy="773474"/>
          </a:xfrm>
          <a:prstGeom prst="rect">
            <a:avLst/>
          </a:prstGeom>
        </p:spPr>
      </p:pic>
    </p:spTree>
    <p:extLst>
      <p:ext uri="{BB962C8B-B14F-4D97-AF65-F5344CB8AC3E}">
        <p14:creationId xmlns:p14="http://schemas.microsoft.com/office/powerpoint/2010/main" val="13902380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5_E7E733F7.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17_22CA7EB.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8_B6017C4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microsoft.com/office/2018/10/relationships/comments" Target="../comments/modernComment_110_C12F82BA.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18/10/relationships/comments" Target="../comments/modernComment_112_713DA11.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https://www.myoneenergy.com/guidelines-and-policies.html" TargetMode="Externa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1904" y="2440303"/>
            <a:ext cx="8592560" cy="2121031"/>
          </a:xfrm>
        </p:spPr>
        <p:txBody>
          <a:bodyPr>
            <a:normAutofit/>
          </a:bodyPr>
          <a:lstStyle/>
          <a:p>
            <a:pPr algn="ctr" defTabSz="914400">
              <a:spcBef>
                <a:spcPts val="1800"/>
              </a:spcBef>
            </a:pPr>
            <a:r>
              <a:rPr lang="en-US" sz="4800" b="1" cap="all" dirty="0">
                <a:solidFill>
                  <a:prstClr val="white"/>
                </a:solidFill>
                <a:latin typeface="Century Gothic" panose="020B0502020202020204"/>
              </a:rPr>
              <a:t>EMPLOYEE BRAND </a:t>
            </a:r>
            <a:br>
              <a:rPr lang="en-US" sz="4800" b="1" cap="all" dirty="0">
                <a:solidFill>
                  <a:prstClr val="white"/>
                </a:solidFill>
                <a:latin typeface="Century Gothic" panose="020B0502020202020204"/>
              </a:rPr>
            </a:br>
            <a:r>
              <a:rPr lang="en-US" sz="4800" b="1" cap="all" dirty="0">
                <a:solidFill>
                  <a:prstClr val="white"/>
                </a:solidFill>
                <a:latin typeface="Century Gothic" panose="020B0502020202020204"/>
              </a:rPr>
              <a:t>and Style GUIDE</a:t>
            </a:r>
          </a:p>
          <a:p>
            <a:endParaRPr lang="en-US" dirty="0"/>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5"/>
            <a:ext cx="10520769" cy="4530726"/>
          </a:xfrm>
        </p:spPr>
        <p:txBody>
          <a:bodyPr>
            <a:no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Templates</a:t>
            </a:r>
          </a:p>
          <a:p>
            <a:pPr marL="0" indent="0" algn="just">
              <a:lnSpc>
                <a:spcPct val="107000"/>
              </a:lnSpc>
              <a:spcBef>
                <a:spcPts val="200"/>
              </a:spcBef>
              <a:buNone/>
            </a:pPr>
            <a:r>
              <a:rPr lang="en-US" sz="1400" b="1"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Microsoft Word Templates</a:t>
            </a: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A22B4967-BF7E-43E2-9876-C0E5263C1B0E}"/>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pic>
        <p:nvPicPr>
          <p:cNvPr id="10" name="Picture 9" descr="A front and back view of a white paper&#10;&#10;Description automatically generated">
            <a:extLst>
              <a:ext uri="{FF2B5EF4-FFF2-40B4-BE49-F238E27FC236}">
                <a16:creationId xmlns:a16="http://schemas.microsoft.com/office/drawing/2014/main" id="{59999B01-A4BF-9993-1FC6-A60DD74A7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24" y="2741897"/>
            <a:ext cx="5669281" cy="3614456"/>
          </a:xfrm>
          <a:prstGeom prst="rect">
            <a:avLst/>
          </a:prstGeom>
        </p:spPr>
      </p:pic>
      <p:pic>
        <p:nvPicPr>
          <p:cNvPr id="12" name="Picture 11" descr="A close-up of a letterhead&#10;&#10;Description automatically generated">
            <a:extLst>
              <a:ext uri="{FF2B5EF4-FFF2-40B4-BE49-F238E27FC236}">
                <a16:creationId xmlns:a16="http://schemas.microsoft.com/office/drawing/2014/main" id="{35EF66E9-C147-068C-5C16-A773D5B58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450" y="2741897"/>
            <a:ext cx="5461160" cy="3538470"/>
          </a:xfrm>
          <a:prstGeom prst="rect">
            <a:avLst/>
          </a:prstGeom>
        </p:spPr>
      </p:pic>
    </p:spTree>
    <p:extLst>
      <p:ext uri="{BB962C8B-B14F-4D97-AF65-F5344CB8AC3E}">
        <p14:creationId xmlns:p14="http://schemas.microsoft.com/office/powerpoint/2010/main" val="389068901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5"/>
            <a:ext cx="10520773" cy="4530726"/>
          </a:xfrm>
        </p:spPr>
        <p:txBody>
          <a:bodyPr>
            <a:no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Templates</a:t>
            </a:r>
          </a:p>
          <a:p>
            <a:pPr marL="0" indent="0" algn="just">
              <a:lnSpc>
                <a:spcPct val="107000"/>
              </a:lnSpc>
              <a:spcBef>
                <a:spcPts val="200"/>
              </a:spcBef>
              <a:buNone/>
            </a:pPr>
            <a:r>
              <a:rPr lang="en-US" sz="1400" b="1"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Microsoft PowerPoint Templates</a:t>
            </a:r>
          </a:p>
          <a:p>
            <a:pPr marL="0" indent="0" algn="just">
              <a:lnSpc>
                <a:spcPct val="150000"/>
              </a:lnSpc>
              <a:spcBef>
                <a:spcPts val="0"/>
              </a:spcBef>
              <a:buNone/>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In order to create a presentation in an OPC format, use the following steps to add and access One Power approved templates in Microsoft PowerPoint.</a:t>
            </a:r>
          </a:p>
          <a:p>
            <a:pPr marL="0" indent="0" algn="just">
              <a:lnSpc>
                <a:spcPct val="150000"/>
              </a:lnSpc>
              <a:spcBef>
                <a:spcPts val="0"/>
              </a:spcBef>
              <a:buNone/>
            </a:pPr>
            <a:endParaRPr lang="en-US" sz="800" spc="-25" dirty="0">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Open a blank presentation in PowerPoint</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“File” in the top left corner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“Options” at the bottom of the list on the left</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“Save”</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DON’T CLOSE ANYTHING</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to your file explorer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to Dropbox (OEE)\Marketing - Approved Templates\Microsoft PowerPoint</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Copy your file path (you can do this by clicking the long bar at the top to the left of the search bar)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back to PowerPoint</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Paste your file path in the bar that says “Default personal templates location:” (it is in the middle right above the gray bar that says “Offline editing options for document management server files)</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“OK”</a:t>
            </a:r>
          </a:p>
          <a:p>
            <a:pPr marL="0" indent="0" algn="just">
              <a:lnSpc>
                <a:spcPct val="150000"/>
              </a:lnSpc>
              <a:spcBef>
                <a:spcPts val="0"/>
              </a:spcBef>
              <a:buNone/>
            </a:pPr>
            <a:endParaRPr lang="en-US" sz="800" spc="-25"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Now when you open PowerPoint you can click on the “Personal” tab and the OPC templates should be there. </a:t>
            </a:r>
          </a:p>
          <a:p>
            <a:pPr marL="0" indent="0" algn="just">
              <a:lnSpc>
                <a:spcPct val="150000"/>
              </a:lnSpc>
              <a:spcBef>
                <a:spcPts val="0"/>
              </a:spcBef>
              <a:buNone/>
            </a:pPr>
            <a:endParaRPr lang="en-US" sz="1100"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6C75A481-1455-4229-9740-FA97FAD9DCFE}"/>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spTree>
    <p:extLst>
      <p:ext uri="{BB962C8B-B14F-4D97-AF65-F5344CB8AC3E}">
        <p14:creationId xmlns:p14="http://schemas.microsoft.com/office/powerpoint/2010/main" val="160143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5"/>
            <a:ext cx="10520773" cy="4530726"/>
          </a:xfrm>
        </p:spPr>
        <p:txBody>
          <a:bodyPr>
            <a:no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Templates</a:t>
            </a:r>
          </a:p>
          <a:p>
            <a:pPr marL="0" indent="0" algn="just">
              <a:lnSpc>
                <a:spcPct val="107000"/>
              </a:lnSpc>
              <a:spcBef>
                <a:spcPts val="200"/>
              </a:spcBef>
              <a:buNone/>
            </a:pPr>
            <a:r>
              <a:rPr lang="en-US" sz="1400" b="1"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Microsoft PowerPoint Templates</a:t>
            </a:r>
          </a:p>
          <a:p>
            <a:pPr marL="0" indent="0" algn="just">
              <a:lnSpc>
                <a:spcPct val="150000"/>
              </a:lnSpc>
              <a:spcBef>
                <a:spcPts val="0"/>
              </a:spcBef>
              <a:buNone/>
            </a:pPr>
            <a:endParaRPr lang="en-US" sz="1100"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6C75A481-1455-4229-9740-FA97FAD9DCFE}"/>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pic>
        <p:nvPicPr>
          <p:cNvPr id="14" name="Picture 13" descr="A screenshot of a computer&#10;&#10;Description automatically generated">
            <a:extLst>
              <a:ext uri="{FF2B5EF4-FFF2-40B4-BE49-F238E27FC236}">
                <a16:creationId xmlns:a16="http://schemas.microsoft.com/office/drawing/2014/main" id="{1C4B7744-40C1-16DE-1F36-299307EF8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52" y="2629154"/>
            <a:ext cx="5933611" cy="3682241"/>
          </a:xfrm>
          <a:prstGeom prst="rect">
            <a:avLst/>
          </a:prstGeom>
        </p:spPr>
      </p:pic>
      <p:pic>
        <p:nvPicPr>
          <p:cNvPr id="16" name="Picture 15" descr="A collage of several images&#10;&#10;Description automatically generated">
            <a:extLst>
              <a:ext uri="{FF2B5EF4-FFF2-40B4-BE49-F238E27FC236}">
                <a16:creationId xmlns:a16="http://schemas.microsoft.com/office/drawing/2014/main" id="{EFEA8F9A-4F9C-E3F4-20A2-3C671952E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748" y="2560320"/>
            <a:ext cx="5052238" cy="3715391"/>
          </a:xfrm>
          <a:prstGeom prst="rect">
            <a:avLst/>
          </a:prstGeom>
        </p:spPr>
      </p:pic>
    </p:spTree>
    <p:extLst>
      <p:ext uri="{BB962C8B-B14F-4D97-AF65-F5344CB8AC3E}">
        <p14:creationId xmlns:p14="http://schemas.microsoft.com/office/powerpoint/2010/main" val="3648100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2" y="1673225"/>
            <a:ext cx="10520772" cy="4530726"/>
          </a:xfrm>
        </p:spPr>
        <p:txBody>
          <a:bodyPr>
            <a:noAutofit/>
          </a:bodyPr>
          <a:lstStyle/>
          <a:p>
            <a:pPr marL="0" indent="0" algn="just">
              <a:lnSpc>
                <a:spcPct val="150000"/>
              </a:lnSpc>
              <a:spcBef>
                <a:spcPts val="0"/>
              </a:spcBef>
              <a:buNone/>
            </a:pPr>
            <a:r>
              <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Commas</a:t>
            </a:r>
          </a:p>
          <a:p>
            <a:pPr marL="0" indent="0" algn="just">
              <a:lnSpc>
                <a:spcPct val="100000"/>
              </a:lnSpc>
              <a:spcBef>
                <a:spcPts val="800"/>
              </a:spcBef>
              <a:spcAft>
                <a:spcPts val="1200"/>
              </a:spcAft>
              <a:buNone/>
            </a:pPr>
            <a:r>
              <a:rPr lang="en-US" sz="1400" spc="-25" dirty="0">
                <a:latin typeface="Palatino Linotype" panose="02040502050505030304" pitchFamily="18" charset="0"/>
                <a:ea typeface="Times New Roman" panose="02020603050405020304" pitchFamily="18" charset="0"/>
                <a:cs typeface="Times New Roman" panose="02020603050405020304" pitchFamily="18" charset="0"/>
              </a:rPr>
              <a:t>One Power uses serial commas, or the “Oxford comma” in our publications. When listing multiple items in a sentence, separate each item with a comma – including the final item before the “and” or “or.” For example, </a:t>
            </a:r>
          </a:p>
          <a:p>
            <a:pPr algn="just">
              <a:lnSpc>
                <a:spcPct val="100000"/>
              </a:lnSpc>
              <a:spcBef>
                <a:spcPts val="0"/>
              </a:spcBef>
            </a:pPr>
            <a:r>
              <a:rPr lang="en-US" sz="1400" b="1" i="1" dirty="0">
                <a:latin typeface="Palatino Linotype" panose="02040502050505030304" pitchFamily="18" charset="0"/>
                <a:ea typeface="Calibri" panose="020F0502020204030204" pitchFamily="34" charset="0"/>
                <a:cs typeface="Times New Roman" panose="02020603050405020304" pitchFamily="18" charset="0"/>
              </a:rPr>
              <a:t>Correct:</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lgn="just">
              <a:lnSpc>
                <a:spcPct val="100000"/>
              </a:lnSpc>
              <a:spcBef>
                <a:spcPts val="0"/>
              </a:spcBef>
              <a:spcAft>
                <a:spcPts val="1200"/>
              </a:spcAft>
              <a:buFont typeface="Courier New" panose="02070309020205020404" pitchFamily="49" charset="0"/>
              <a:buChar char="o"/>
            </a:pPr>
            <a:r>
              <a:rPr lang="en-US" sz="1400" dirty="0">
                <a:latin typeface="Palatino Linotype" panose="02040502050505030304" pitchFamily="18" charset="0"/>
                <a:ea typeface="Calibri" panose="020F0502020204030204" pitchFamily="34" charset="0"/>
                <a:cs typeface="Times New Roman" panose="02020603050405020304" pitchFamily="18" charset="0"/>
              </a:rPr>
              <a:t>The turbines were sited with consideration to existing infrastructure, such as residences, businesses, pipelines, powerlines, and microwave paths.</a:t>
            </a:r>
            <a:endPar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Hyphens</a:t>
            </a:r>
          </a:p>
          <a:p>
            <a:pPr marL="0" indent="0" algn="just">
              <a:lnSpc>
                <a:spcPct val="150000"/>
              </a:lnSpc>
              <a:spcBef>
                <a:spcPts val="0"/>
              </a:spcBef>
              <a:buNone/>
            </a:pPr>
            <a:r>
              <a:rPr lang="en-US" sz="1400" spc="-25" dirty="0">
                <a:latin typeface="Palatino Linotype" panose="02040502050505030304" pitchFamily="18" charset="0"/>
                <a:ea typeface="Times New Roman" panose="02020603050405020304" pitchFamily="18" charset="0"/>
                <a:cs typeface="Times New Roman" panose="02020603050405020304" pitchFamily="18" charset="0"/>
              </a:rPr>
              <a:t>Hyphenate when multiple words are used as an adjectival phrase. For example,</a:t>
            </a:r>
          </a:p>
          <a:p>
            <a:pPr algn="just">
              <a:lnSpc>
                <a:spcPct val="150000"/>
              </a:lnSpc>
              <a:spcBef>
                <a:spcPts val="0"/>
              </a:spcBef>
            </a:pPr>
            <a:r>
              <a:rPr lang="en-US" sz="1400" b="1" i="1" dirty="0">
                <a:latin typeface="Palatino Linotype" panose="02040502050505030304" pitchFamily="18" charset="0"/>
                <a:ea typeface="Calibri" panose="020F0502020204030204" pitchFamily="34" charset="0"/>
                <a:cs typeface="Times New Roman" panose="02020603050405020304" pitchFamily="18" charset="0"/>
              </a:rPr>
              <a:t>Correct:</a:t>
            </a:r>
            <a:r>
              <a:rPr lang="en-US" sz="1400" dirty="0">
                <a:latin typeface="Palatino Linotype" panose="02040502050505030304" pitchFamily="18" charset="0"/>
                <a:ea typeface="Calibri" panose="020F0502020204030204" pitchFamily="34" charset="0"/>
                <a:cs typeface="Times New Roman" panose="02020603050405020304" pitchFamily="18" charset="0"/>
              </a:rPr>
              <a:t> </a:t>
            </a:r>
          </a:p>
          <a:p>
            <a:pPr lvl="1" algn="just">
              <a:lnSpc>
                <a:spcPct val="150000"/>
              </a:lnSpc>
              <a:spcBef>
                <a:spcPts val="0"/>
              </a:spcBef>
              <a:buFont typeface="Courier New" panose="02070309020205020404" pitchFamily="49" charset="0"/>
              <a:buChar char="o"/>
            </a:pPr>
            <a:r>
              <a:rPr lang="en-US" sz="1400" dirty="0">
                <a:latin typeface="Palatino Linotype" panose="02040502050505030304" pitchFamily="18" charset="0"/>
                <a:ea typeface="Calibri" panose="020F0502020204030204" pitchFamily="34" charset="0"/>
                <a:cs typeface="Times New Roman" panose="02020603050405020304" pitchFamily="18" charset="0"/>
              </a:rPr>
              <a:t>utility-scale turbine</a:t>
            </a:r>
          </a:p>
          <a:p>
            <a:pPr marL="0" indent="0" algn="just">
              <a:lnSpc>
                <a:spcPct val="150000"/>
              </a:lnSpc>
              <a:spcBef>
                <a:spcPts val="0"/>
              </a:spcBef>
              <a:buNone/>
            </a:pPr>
            <a:endParaRPr lang="en-US" sz="11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Punctuation and Quotation Marks</a:t>
            </a:r>
          </a:p>
          <a:p>
            <a:pPr marL="0" indent="0" algn="just">
              <a:lnSpc>
                <a:spcPts val="1100"/>
              </a:lnSpc>
              <a:spcBef>
                <a:spcPts val="800"/>
              </a:spcBef>
              <a:spcAft>
                <a:spcPts val="1200"/>
              </a:spcAft>
              <a:buNone/>
            </a:pPr>
            <a:r>
              <a:rPr lang="en-US" sz="1400" spc="-25" dirty="0">
                <a:latin typeface="Palatino Linotype" panose="02040502050505030304" pitchFamily="18" charset="0"/>
                <a:ea typeface="Times New Roman" panose="02020603050405020304" pitchFamily="18" charset="0"/>
                <a:cs typeface="Times New Roman" panose="02020603050405020304" pitchFamily="18" charset="0"/>
              </a:rPr>
              <a:t>One Power places punctuation within quotation marks as a general rule. </a:t>
            </a:r>
          </a:p>
          <a:p>
            <a:pPr algn="just">
              <a:lnSpc>
                <a:spcPct val="107000"/>
              </a:lnSpc>
              <a:spcBef>
                <a:spcPts val="0"/>
              </a:spcBef>
            </a:pPr>
            <a:r>
              <a:rPr lang="en-US" sz="1400" b="1" i="1" dirty="0">
                <a:latin typeface="Palatino Linotype" panose="02040502050505030304" pitchFamily="18" charset="0"/>
                <a:ea typeface="Calibri" panose="020F0502020204030204" pitchFamily="34" charset="0"/>
                <a:cs typeface="Times New Roman" panose="02020603050405020304" pitchFamily="18" charset="0"/>
              </a:rPr>
              <a:t>Correct:</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lgn="just">
              <a:lnSpc>
                <a:spcPct val="107000"/>
              </a:lnSpc>
              <a:spcBef>
                <a:spcPts val="0"/>
              </a:spcBef>
              <a:spcAft>
                <a:spcPts val="1200"/>
              </a:spcAft>
              <a:buFont typeface="Courier New" panose="02070309020205020404" pitchFamily="49" charset="0"/>
              <a:buChar char="o"/>
            </a:pPr>
            <a:r>
              <a:rPr lang="en-US" sz="1400" dirty="0">
                <a:latin typeface="Palatino Linotype" panose="02040502050505030304" pitchFamily="18" charset="0"/>
                <a:ea typeface="Calibri" panose="020F0502020204030204" pitchFamily="34" charset="0"/>
                <a:cs typeface="Times New Roman" panose="02020603050405020304" pitchFamily="18" charset="0"/>
              </a:rPr>
              <a:t>“Renewable” is a good alternative, since we endorse wind as a “free and infinite fuel source.”</a:t>
            </a:r>
            <a:endPar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18E0B762-C503-47F2-8F23-DE4810E48A81}"/>
              </a:ext>
            </a:extLst>
          </p:cNvPr>
          <p:cNvSpPr>
            <a:spLocks noGrp="1"/>
          </p:cNvSpPr>
          <p:nvPr>
            <p:ph type="title"/>
          </p:nvPr>
        </p:nvSpPr>
        <p:spPr/>
        <p:txBody>
          <a:bodyPr/>
          <a:lstStyle/>
          <a:p>
            <a:r>
              <a:rPr lang="en-US" dirty="0"/>
              <a:t>Copy and Tone</a:t>
            </a:r>
          </a:p>
        </p:txBody>
      </p:sp>
    </p:spTree>
    <p:extLst>
      <p:ext uri="{BB962C8B-B14F-4D97-AF65-F5344CB8AC3E}">
        <p14:creationId xmlns:p14="http://schemas.microsoft.com/office/powerpoint/2010/main" val="224573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341530"/>
            <a:ext cx="10520765" cy="5516469"/>
          </a:xfrm>
        </p:spPr>
        <p:txBody>
          <a:bodyPr numCol="2">
            <a:noAutofit/>
          </a:bodyPr>
          <a:lstStyle/>
          <a:p>
            <a:pPr marL="0" indent="0" algn="just">
              <a:lnSpc>
                <a:spcPct val="150000"/>
              </a:lnSpc>
              <a:spcBef>
                <a:spcPts val="0"/>
              </a:spcBef>
              <a:buNone/>
            </a:pPr>
            <a:r>
              <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Frequently Used Terms and Acronyms</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kilowatt (kW) </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kilowatt hour (kWh) </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megawatt (MW) </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megawatt hour (MWh)</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Meteorological (MET) tower</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Power Purchase Agreement (PPA)</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Renewable Energy Agreement (REA)</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Wind Resource Assessment (WRA)</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Project Performance Report (PPR)</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Annual Energy Production (AEP)</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Initial Evaluation (IE)</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Detailed Evaluation (DE)</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Project Due Diligence Package (PDDP)</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Turbulence intensity (TI)</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Wind speed (WS)</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Wind direction (WS)</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Measure-Correlate-Predict (MCP)</a:t>
            </a:r>
          </a:p>
          <a:p>
            <a:pPr marL="0" indent="0" algn="just">
              <a:lnSpc>
                <a:spcPct val="150000"/>
              </a:lnSpc>
              <a:spcBef>
                <a:spcPts val="0"/>
              </a:spcBef>
              <a:buNone/>
            </a:pPr>
            <a:endParaRPr lang="en-US" sz="1400" spc="-25" dirty="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US" sz="1400" spc="-25" dirty="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Original Equipment Manufacturer (OEM)</a:t>
            </a:r>
          </a:p>
          <a:p>
            <a:pPr marL="0" indent="0" algn="just">
              <a:lnSpc>
                <a:spcPct val="150000"/>
              </a:lnSpc>
              <a:spcBef>
                <a:spcPts val="0"/>
              </a:spcBef>
              <a:buNone/>
            </a:pPr>
            <a:r>
              <a:rPr lang="en-US" sz="1300" spc="-25" dirty="0" err="1">
                <a:ea typeface="MS Gothic" panose="020B0609070205080204" pitchFamily="49" charset="-128"/>
                <a:cs typeface="Times New Roman" panose="02020603050405020304" pitchFamily="18" charset="0"/>
              </a:rPr>
              <a:t>Goldwind</a:t>
            </a:r>
            <a:r>
              <a:rPr lang="en-US" sz="1300" spc="-25" dirty="0">
                <a:ea typeface="MS Gothic" panose="020B0609070205080204" pitchFamily="49" charset="-128"/>
                <a:cs typeface="Times New Roman" panose="02020603050405020304" pitchFamily="18" charset="0"/>
              </a:rPr>
              <a:t> (GW) </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American Electric Power (AEP)</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National Climatic Data Center (NCDC)</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NASA’s Modern-Era Retrospective analysis for Research and Applications, Version 2 (MERRA-2)</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Continuum</a:t>
            </a:r>
            <a:r>
              <a:rPr lang="en-US" sz="1300" spc="-25" baseline="30000" dirty="0">
                <a:ea typeface="MS Gothic" panose="020B0609070205080204" pitchFamily="49" charset="-128"/>
                <a:cs typeface="Times New Roman" panose="02020603050405020304" pitchFamily="18" charset="0"/>
              </a:rPr>
              <a:t>®</a:t>
            </a:r>
            <a:r>
              <a:rPr lang="en-US" sz="1300" spc="-25" dirty="0">
                <a:ea typeface="MS Gothic" panose="020B0609070205080204" pitchFamily="49" charset="-128"/>
                <a:cs typeface="Times New Roman" panose="02020603050405020304" pitchFamily="18" charset="0"/>
              </a:rPr>
              <a:t>, Continuum</a:t>
            </a:r>
            <a:r>
              <a:rPr lang="en-US" sz="1300" spc="-25" baseline="30000" dirty="0">
                <a:ea typeface="MS Gothic" panose="020B0609070205080204" pitchFamily="49" charset="-128"/>
                <a:cs typeface="Times New Roman" panose="02020603050405020304" pitchFamily="18" charset="0"/>
              </a:rPr>
              <a:t>®</a:t>
            </a:r>
            <a:r>
              <a:rPr lang="en-US" sz="1300" spc="-25" dirty="0">
                <a:ea typeface="MS Gothic" panose="020B0609070205080204" pitchFamily="49" charset="-128"/>
                <a:cs typeface="Times New Roman" panose="02020603050405020304" pitchFamily="18" charset="0"/>
              </a:rPr>
              <a:t> 2.0, etc.</a:t>
            </a:r>
          </a:p>
          <a:p>
            <a:pPr marL="0" indent="0" algn="just">
              <a:lnSpc>
                <a:spcPct val="150000"/>
              </a:lnSpc>
              <a:spcBef>
                <a:spcPts val="0"/>
              </a:spcBef>
              <a:buNone/>
            </a:pPr>
            <a:r>
              <a:rPr lang="en-US" sz="1300" i="1" spc="-25" dirty="0">
                <a:ea typeface="MS Gothic" panose="020B0609070205080204" pitchFamily="49" charset="-128"/>
                <a:cs typeface="Times New Roman" panose="02020603050405020304" pitchFamily="18" charset="0"/>
              </a:rPr>
              <a:t>Wind for Industry</a:t>
            </a:r>
            <a:r>
              <a:rPr lang="en-US" sz="1300" i="1" spc="-25" baseline="30000" dirty="0">
                <a:ea typeface="MS Gothic" panose="020B0609070205080204" pitchFamily="49" charset="-128"/>
                <a:cs typeface="Times New Roman" panose="02020603050405020304" pitchFamily="18" charset="0"/>
              </a:rPr>
              <a:t>®</a:t>
            </a:r>
            <a:r>
              <a:rPr lang="en-US" sz="1300" spc="-25" dirty="0">
                <a:ea typeface="MS Gothic" panose="020B0609070205080204" pitchFamily="49" charset="-128"/>
                <a:cs typeface="Times New Roman" panose="02020603050405020304" pitchFamily="18" charset="0"/>
              </a:rPr>
              <a:t> - always italicize, always include superscript registered symbol</a:t>
            </a:r>
          </a:p>
          <a:p>
            <a:pPr marL="457200" lvl="1"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NOTE: ALWAYS include the trademark symbol (®) UNLESS this statement is somewhere on the page/in the document: “Wind for Industry” is a registered trademark of One Power Company.</a:t>
            </a:r>
          </a:p>
          <a:p>
            <a:pPr marL="0" indent="0" algn="just">
              <a:lnSpc>
                <a:spcPct val="150000"/>
              </a:lnSpc>
              <a:spcBef>
                <a:spcPts val="0"/>
              </a:spcBef>
              <a:buNone/>
            </a:pPr>
            <a:r>
              <a:rPr lang="en-US" sz="1300" spc="-25" dirty="0" err="1">
                <a:ea typeface="MS Gothic" panose="020B0609070205080204" pitchFamily="49" charset="-128"/>
                <a:cs typeface="Times New Roman" panose="02020603050405020304" pitchFamily="18" charset="0"/>
              </a:rPr>
              <a:t>ManagedHV</a:t>
            </a:r>
            <a:r>
              <a:rPr lang="en-US" sz="1300" i="1" spc="-25" baseline="30000" dirty="0">
                <a:ea typeface="MS Gothic" panose="020B0609070205080204" pitchFamily="49" charset="-128"/>
                <a:cs typeface="Times New Roman" panose="02020603050405020304" pitchFamily="18" charset="0"/>
              </a:rPr>
              <a:t> ®</a:t>
            </a:r>
            <a:endParaRPr lang="en-US" sz="1300" spc="-25" dirty="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$100,000</a:t>
            </a:r>
          </a:p>
          <a:p>
            <a:pPr marL="0" indent="0" algn="just">
              <a:lnSpc>
                <a:spcPct val="150000"/>
              </a:lnSpc>
              <a:spcBef>
                <a:spcPts val="0"/>
              </a:spcBef>
              <a:buNone/>
            </a:pPr>
            <a:r>
              <a:rPr lang="en-US" sz="1300" spc="-25" dirty="0">
                <a:ea typeface="MS Gothic" panose="020B0609070205080204" pitchFamily="49" charset="-128"/>
                <a:cs typeface="Times New Roman" panose="02020603050405020304" pitchFamily="18" charset="0"/>
              </a:rPr>
              <a:t>$3 million</a:t>
            </a:r>
          </a:p>
          <a:p>
            <a:pPr marL="0" indent="0" algn="just">
              <a:lnSpc>
                <a:spcPct val="150000"/>
              </a:lnSpc>
              <a:spcBef>
                <a:spcPts val="0"/>
              </a:spcBef>
              <a:buNone/>
            </a:pPr>
            <a:endPar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1D9FE394-CDD8-43E7-ADB7-212A8BCCAC13}"/>
              </a:ext>
            </a:extLst>
          </p:cNvPr>
          <p:cNvSpPr>
            <a:spLocks noGrp="1"/>
          </p:cNvSpPr>
          <p:nvPr>
            <p:ph type="title"/>
          </p:nvPr>
        </p:nvSpPr>
        <p:spPr/>
        <p:txBody>
          <a:bodyPr/>
          <a:lstStyle/>
          <a:p>
            <a:r>
              <a:rPr lang="en-US" dirty="0"/>
              <a:t>Copy and Tone</a:t>
            </a:r>
          </a:p>
        </p:txBody>
      </p:sp>
    </p:spTree>
    <p:extLst>
      <p:ext uri="{BB962C8B-B14F-4D97-AF65-F5344CB8AC3E}">
        <p14:creationId xmlns:p14="http://schemas.microsoft.com/office/powerpoint/2010/main" val="5055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502158"/>
            <a:ext cx="10520767" cy="1283335"/>
          </a:xfrm>
        </p:spPr>
        <p:txBody>
          <a:bodyPr>
            <a:noAutofit/>
          </a:bodyPr>
          <a:lstStyle/>
          <a:p>
            <a:pPr marL="0" indent="0" algn="just">
              <a:lnSpc>
                <a:spcPct val="150000"/>
              </a:lnSpc>
              <a:spcBef>
                <a:spcPts val="0"/>
              </a:spcBef>
              <a:buNone/>
            </a:pPr>
            <a:r>
              <a:rPr lang="en-US" sz="1400" b="1" spc="-25"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Graphs and Tables</a:t>
            </a:r>
            <a:endParaRPr lang="en-US" sz="1400" spc="-25"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400" spc="-25" dirty="0">
                <a:ea typeface="MS Gothic" panose="020B0609070205080204" pitchFamily="49" charset="-128"/>
                <a:cs typeface="Times New Roman" panose="02020603050405020304" pitchFamily="18" charset="0"/>
              </a:rPr>
              <a:t>Graphs and tables should adhere to OPC colors and typography when possible and when it makes sense. Century Gothic typeface with 9 pt. font is what has generally worked best in most OPC documents, but use your best judgement. Titles and headers should be center aligned, in all caps, and bold for both tables and graphs.</a:t>
            </a: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8" name="TextBox 7">
            <a:extLst>
              <a:ext uri="{FF2B5EF4-FFF2-40B4-BE49-F238E27FC236}">
                <a16:creationId xmlns:a16="http://schemas.microsoft.com/office/drawing/2014/main" id="{63E318A7-926E-4F7E-BAFB-358018DB7995}"/>
              </a:ext>
            </a:extLst>
          </p:cNvPr>
          <p:cNvSpPr txBox="1"/>
          <p:nvPr/>
        </p:nvSpPr>
        <p:spPr>
          <a:xfrm>
            <a:off x="1581600" y="4826257"/>
            <a:ext cx="3943350" cy="1589859"/>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25" normalizeH="0" baseline="0" noProof="0" dirty="0">
                <a:ln>
                  <a:noFill/>
                </a:ln>
                <a:solidFill>
                  <a:prstClr val="black"/>
                </a:solidFill>
                <a:effectLst/>
                <a:uLnTx/>
                <a:uFillTx/>
                <a:latin typeface="Palatino Linotype" panose="02040502050505030304"/>
                <a:ea typeface="MS Gothic" panose="020B0609070205080204" pitchFamily="49" charset="-128"/>
                <a:cs typeface="Times New Roman" panose="02020603050405020304" pitchFamily="18" charset="0"/>
              </a:rPr>
              <a:t>For graphs, axis labels should be in title case and bold, and all other copy in an appropriate case for the content and non-bold. In the example graph below, the header uses size 12 font to distinguish from the axis labels, and slightly brighter shades of red and green are used instead of OPC’s red and green, which would not contrast enough for the purpose of this graph. </a:t>
            </a:r>
            <a:endParaRPr kumimoji="0" lang="en-US" sz="11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pic>
        <p:nvPicPr>
          <p:cNvPr id="9" name="Picture 8" descr="Chart, line chart&#10;&#10;Description automatically generated">
            <a:extLst>
              <a:ext uri="{FF2B5EF4-FFF2-40B4-BE49-F238E27FC236}">
                <a16:creationId xmlns:a16="http://schemas.microsoft.com/office/drawing/2014/main" id="{508FDE31-E91F-4B3E-8BC2-B8F51FC5AF68}"/>
              </a:ext>
            </a:extLst>
          </p:cNvPr>
          <p:cNvPicPr/>
          <p:nvPr/>
        </p:nvPicPr>
        <p:blipFill>
          <a:blip r:embed="rId2">
            <a:extLst>
              <a:ext uri="{28A0092B-C50C-407E-A947-70E740481C1C}">
                <a14:useLocalDpi xmlns:a14="http://schemas.microsoft.com/office/drawing/2010/main" val="0"/>
              </a:ext>
            </a:extLst>
          </a:blip>
          <a:stretch>
            <a:fillRect/>
          </a:stretch>
        </p:blipFill>
        <p:spPr>
          <a:xfrm>
            <a:off x="1925679" y="2914806"/>
            <a:ext cx="3255193" cy="1888448"/>
          </a:xfrm>
          <a:prstGeom prst="rect">
            <a:avLst/>
          </a:prstGeom>
        </p:spPr>
      </p:pic>
      <p:sp>
        <p:nvSpPr>
          <p:cNvPr id="10" name="TextBox 9">
            <a:extLst>
              <a:ext uri="{FF2B5EF4-FFF2-40B4-BE49-F238E27FC236}">
                <a16:creationId xmlns:a16="http://schemas.microsoft.com/office/drawing/2014/main" id="{A50610BD-F882-459D-97FD-61EBEDD8F882}"/>
              </a:ext>
            </a:extLst>
          </p:cNvPr>
          <p:cNvSpPr txBox="1"/>
          <p:nvPr/>
        </p:nvSpPr>
        <p:spPr>
          <a:xfrm>
            <a:off x="6410377" y="5296033"/>
            <a:ext cx="3943350" cy="108202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25" normalizeH="0" baseline="0" noProof="0" dirty="0">
                <a:ln>
                  <a:noFill/>
                </a:ln>
                <a:solidFill>
                  <a:prstClr val="black"/>
                </a:solidFill>
                <a:effectLst/>
                <a:uLnTx/>
                <a:uFillTx/>
                <a:latin typeface="Palatino Linotype" panose="02040502050505030304"/>
                <a:ea typeface="MS Gothic" panose="020B0609070205080204" pitchFamily="49" charset="-128"/>
                <a:cs typeface="Times New Roman" panose="02020603050405020304" pitchFamily="18" charset="0"/>
              </a:rPr>
              <a:t>Tables should follow the same guidelines as above, with major headers center aligned, in all caps, and bold; sub headers center-aligned, in title case, and non-bold; and table body content formatted appropriately based on the goal. </a:t>
            </a:r>
            <a:endParaRPr kumimoji="0" lang="en-US" sz="11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graphicFrame>
        <p:nvGraphicFramePr>
          <p:cNvPr id="12" name="Table 11">
            <a:extLst>
              <a:ext uri="{FF2B5EF4-FFF2-40B4-BE49-F238E27FC236}">
                <a16:creationId xmlns:a16="http://schemas.microsoft.com/office/drawing/2014/main" id="{DF6B573C-5353-4A0E-BC96-B51C53EE3B64}"/>
              </a:ext>
            </a:extLst>
          </p:cNvPr>
          <p:cNvGraphicFramePr>
            <a:graphicFrameLocks noGrp="1"/>
          </p:cNvGraphicFramePr>
          <p:nvPr/>
        </p:nvGraphicFramePr>
        <p:xfrm>
          <a:off x="6369056" y="2914806"/>
          <a:ext cx="4025992" cy="2315403"/>
        </p:xfrm>
        <a:graphic>
          <a:graphicData uri="http://schemas.openxmlformats.org/drawingml/2006/table">
            <a:tbl>
              <a:tblPr firstRow="1" firstCol="1" bandRow="1"/>
              <a:tblGrid>
                <a:gridCol w="1395891">
                  <a:extLst>
                    <a:ext uri="{9D8B030D-6E8A-4147-A177-3AD203B41FA5}">
                      <a16:colId xmlns:a16="http://schemas.microsoft.com/office/drawing/2014/main" val="1977208228"/>
                    </a:ext>
                  </a:extLst>
                </a:gridCol>
                <a:gridCol w="1071073">
                  <a:extLst>
                    <a:ext uri="{9D8B030D-6E8A-4147-A177-3AD203B41FA5}">
                      <a16:colId xmlns:a16="http://schemas.microsoft.com/office/drawing/2014/main" val="83180135"/>
                    </a:ext>
                  </a:extLst>
                </a:gridCol>
                <a:gridCol w="1559028">
                  <a:extLst>
                    <a:ext uri="{9D8B030D-6E8A-4147-A177-3AD203B41FA5}">
                      <a16:colId xmlns:a16="http://schemas.microsoft.com/office/drawing/2014/main" val="516538798"/>
                    </a:ext>
                  </a:extLst>
                </a:gridCol>
              </a:tblGrid>
              <a:tr h="140210">
                <a:tc gridSpan="3">
                  <a:txBody>
                    <a:bodyPr/>
                    <a:lstStyle/>
                    <a:p>
                      <a:pPr marL="0" marR="0" algn="ctr">
                        <a:lnSpc>
                          <a:spcPct val="115000"/>
                        </a:lnSpc>
                        <a:spcBef>
                          <a:spcPts val="0"/>
                        </a:spcBef>
                        <a:spcAft>
                          <a:spcPts val="0"/>
                        </a:spcAft>
                      </a:pPr>
                      <a:r>
                        <a:rPr lang="en-US" sz="900" b="1">
                          <a:effectLst/>
                          <a:latin typeface="Century Gothic" panose="020B0502020202020204" pitchFamily="34" charset="0"/>
                          <a:ea typeface="Calibri" panose="020F0502020204030204" pitchFamily="34" charset="0"/>
                          <a:cs typeface="Times New Roman" panose="02020603050405020304" pitchFamily="18" charset="0"/>
                        </a:rPr>
                        <a:t>WIND TURBINE SETBACK KEY</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694964"/>
                  </a:ext>
                </a:extLst>
              </a:tr>
              <a:tr h="140331">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Setback</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Setback Distance</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Applicable Setbacks</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258127"/>
                  </a:ext>
                </a:extLst>
              </a:tr>
              <a:tr h="590112">
                <a:tc>
                  <a:txBody>
                    <a:bodyPr/>
                    <a:lstStyle/>
                    <a:p>
                      <a:pPr marL="0" marR="0" algn="just">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Blade-Length Setback</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 150/160 feet</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Property lines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Railroads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Low-traffic roads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Local transmission (power) lines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54783"/>
                  </a:ext>
                </a:extLst>
              </a:tr>
              <a:tr h="590112">
                <a:tc>
                  <a:txBody>
                    <a:bodyPr/>
                    <a:lstStyle/>
                    <a:p>
                      <a:pPr marL="0" marR="0" algn="just">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Turbine-Clearance Setback</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(1.1 x maximum tip-height) </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 445/455 feet</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Customer-owned facility</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Underground pipelines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High-traffic roads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High-voltage transmission lines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491404"/>
                  </a:ext>
                </a:extLst>
              </a:tr>
              <a:tr h="290258">
                <a:tc>
                  <a:txBody>
                    <a:bodyPr/>
                    <a:lstStyle/>
                    <a:p>
                      <a:pPr marL="0" marR="0" algn="just">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Private-Residence Setback </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Calibri" panose="020F0502020204030204" pitchFamily="34" charset="0"/>
                          <a:cs typeface="Times New Roman" panose="02020603050405020304" pitchFamily="18" charset="0"/>
                        </a:rPr>
                        <a:t>1,000 feet</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Private residences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entury Gothic" panose="020B0502020202020204" pitchFamily="34" charset="0"/>
                          <a:ea typeface="Calibri" panose="020F0502020204030204" pitchFamily="34" charset="0"/>
                          <a:cs typeface="Times New Roman" panose="02020603050405020304" pitchFamily="18" charset="0"/>
                        </a:rPr>
                        <a:t>Businesses</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652551"/>
                  </a:ext>
                </a:extLst>
              </a:tr>
            </a:tbl>
          </a:graphicData>
        </a:graphic>
      </p:graphicFrame>
      <p:sp>
        <p:nvSpPr>
          <p:cNvPr id="6" name="Title 5">
            <a:extLst>
              <a:ext uri="{FF2B5EF4-FFF2-40B4-BE49-F238E27FC236}">
                <a16:creationId xmlns:a16="http://schemas.microsoft.com/office/drawing/2014/main" id="{76689304-E3D3-4DE8-B058-9EC64D44C100}"/>
              </a:ext>
            </a:extLst>
          </p:cNvPr>
          <p:cNvSpPr>
            <a:spLocks noGrp="1"/>
          </p:cNvSpPr>
          <p:nvPr>
            <p:ph type="title"/>
          </p:nvPr>
        </p:nvSpPr>
        <p:spPr/>
        <p:txBody>
          <a:bodyPr/>
          <a:lstStyle/>
          <a:p>
            <a:r>
              <a:rPr lang="en-US" dirty="0"/>
              <a:t>Copy and Tone</a:t>
            </a:r>
          </a:p>
        </p:txBody>
      </p:sp>
    </p:spTree>
    <p:extLst>
      <p:ext uri="{BB962C8B-B14F-4D97-AF65-F5344CB8AC3E}">
        <p14:creationId xmlns:p14="http://schemas.microsoft.com/office/powerpoint/2010/main" val="77903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10" name="Content Placeholder 2">
            <a:extLst>
              <a:ext uri="{FF2B5EF4-FFF2-40B4-BE49-F238E27FC236}">
                <a16:creationId xmlns:a16="http://schemas.microsoft.com/office/drawing/2014/main" id="{1984B7EB-5459-463E-9C14-499B7D5F6823}"/>
              </a:ext>
            </a:extLst>
          </p:cNvPr>
          <p:cNvSpPr txBox="1">
            <a:spLocks/>
          </p:cNvSpPr>
          <p:nvPr/>
        </p:nvSpPr>
        <p:spPr>
          <a:xfrm>
            <a:off x="833021" y="1620276"/>
            <a:ext cx="6213731" cy="4736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The OPC logo has three formats (stacked, horizontal, and square) and three color variations (full color, black, or white).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The “An Industrial Power Company”</a:t>
            </a:r>
            <a:r>
              <a:rPr kumimoji="0" lang="en-US" sz="1400" b="0" i="1" u="none" strike="noStrike" kern="1200" cap="none" spc="0" normalizeH="0" baseline="0" noProof="0" dirty="0">
                <a:ln>
                  <a:noFill/>
                </a:ln>
                <a:solidFill>
                  <a:prstClr val="black"/>
                </a:solidFill>
                <a:effectLst/>
                <a:uLnTx/>
                <a:uFillTx/>
                <a:latin typeface="Palatino Linotype" panose="02040502050505030304"/>
                <a:ea typeface="+mn-ea"/>
                <a:cs typeface="+mn-cs"/>
              </a:rPr>
              <a:t> </a:t>
            </a: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tagline can be included or left out, and in some instances, the simple square logo is used.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These logos can be found in Dropbox at: </a:t>
            </a:r>
            <a:b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b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Dropbox (OEE)\Marketing - Approved Documents\Logos\Main Logos OE Enterprises Trademarked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Please note that One Power employs additional logos, including a “</a:t>
            </a:r>
            <a:r>
              <a:rPr kumimoji="0" lang="en-US" sz="1400" b="0" i="1" u="none" strike="noStrike" kern="1200" cap="none" spc="0" normalizeH="0" baseline="0" noProof="0" dirty="0">
                <a:ln>
                  <a:noFill/>
                </a:ln>
                <a:solidFill>
                  <a:prstClr val="black"/>
                </a:solidFill>
                <a:effectLst/>
                <a:uLnTx/>
                <a:uFillTx/>
                <a:latin typeface="Palatino Linotype" panose="02040502050505030304"/>
                <a:ea typeface="+mn-ea"/>
                <a:cs typeface="+mn-cs"/>
              </a:rPr>
              <a:t>Wind for Industry</a:t>
            </a:r>
            <a:r>
              <a:rPr kumimoji="0" lang="en-US" sz="1400" b="0" i="0" u="none" strike="noStrike" kern="1200" cap="none" spc="0" normalizeH="0" baseline="30000" noProof="0" dirty="0">
                <a:ln>
                  <a:noFill/>
                </a:ln>
                <a:solidFill>
                  <a:prstClr val="black"/>
                </a:solidFill>
                <a:effectLst/>
                <a:uLnTx/>
                <a:uFillTx/>
                <a:latin typeface="Palatino Linotype" panose="02040502050505030304"/>
                <a:ea typeface="+mn-ea"/>
                <a:cs typeface="+mn-cs"/>
              </a:rPr>
              <a:t>®</a:t>
            </a: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 logo (used when talking about our </a:t>
            </a:r>
            <a:r>
              <a:rPr kumimoji="0" lang="en-US" sz="1400" b="0" i="1" u="none" strike="noStrike" kern="1200" cap="none" spc="0" normalizeH="0" baseline="0" noProof="0" dirty="0">
                <a:ln>
                  <a:noFill/>
                </a:ln>
                <a:solidFill>
                  <a:prstClr val="black"/>
                </a:solidFill>
                <a:effectLst/>
                <a:uLnTx/>
                <a:uFillTx/>
                <a:latin typeface="Palatino Linotype" panose="02040502050505030304"/>
                <a:ea typeface="+mn-ea"/>
                <a:cs typeface="+mn-cs"/>
              </a:rPr>
              <a:t>Wind for Industry</a:t>
            </a:r>
            <a:r>
              <a:rPr kumimoji="0" lang="en-US" sz="1400" b="0" i="0" u="none" strike="noStrike" kern="1200" cap="none" spc="0" normalizeH="0" baseline="30000" noProof="0" dirty="0">
                <a:ln>
                  <a:noFill/>
                </a:ln>
                <a:solidFill>
                  <a:prstClr val="black"/>
                </a:solidFill>
                <a:effectLst/>
                <a:uLnTx/>
                <a:uFillTx/>
                <a:latin typeface="Palatino Linotype" panose="02040502050505030304"/>
                <a:ea typeface="+mn-ea"/>
                <a:cs typeface="+mn-cs"/>
              </a:rPr>
              <a:t>® </a:t>
            </a: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business line), and logos for One Power Analytics, One Power Solutions, One Power Capital Corporation, etc.</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For now, the logo shown at right (referred to as the “Industrial Power Company” logo) is all you need to worry about. You can learn more in the OPC Employee Brand Guide.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F02E11BF-067D-4FDB-BE77-8FFD2DA4AF4E}"/>
              </a:ext>
            </a:extLst>
          </p:cNvPr>
          <p:cNvSpPr>
            <a:spLocks noGrp="1"/>
          </p:cNvSpPr>
          <p:nvPr>
            <p:ph type="title"/>
          </p:nvPr>
        </p:nvSpPr>
        <p:spPr/>
        <p:txBody>
          <a:bodyPr/>
          <a:lstStyle/>
          <a:p>
            <a:r>
              <a:rPr lang="en-US" dirty="0"/>
              <a:t>The One POWER Logotypes</a:t>
            </a:r>
          </a:p>
        </p:txBody>
      </p:sp>
      <p:pic>
        <p:nvPicPr>
          <p:cNvPr id="3" name="Picture 2" descr="A group of logos with text&#10;&#10;Description automatically generated">
            <a:extLst>
              <a:ext uri="{FF2B5EF4-FFF2-40B4-BE49-F238E27FC236}">
                <a16:creationId xmlns:a16="http://schemas.microsoft.com/office/drawing/2014/main" id="{9A2489F2-86EE-AE19-FB4C-DC1B0FB87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407" y="1527241"/>
            <a:ext cx="4883115" cy="5194238"/>
          </a:xfrm>
          <a:prstGeom prst="rect">
            <a:avLst/>
          </a:prstGeom>
        </p:spPr>
      </p:pic>
    </p:spTree>
    <p:extLst>
      <p:ext uri="{BB962C8B-B14F-4D97-AF65-F5344CB8AC3E}">
        <p14:creationId xmlns:p14="http://schemas.microsoft.com/office/powerpoint/2010/main" val="305355065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860E47E-A78A-4078-A241-9A7BC7A0B77A}"/>
              </a:ext>
            </a:extLst>
          </p:cNvPr>
          <p:cNvPicPr>
            <a:picLocks noChangeAspect="1"/>
          </p:cNvPicPr>
          <p:nvPr/>
        </p:nvPicPr>
        <p:blipFill>
          <a:blip r:embed="rId3"/>
          <a:stretch>
            <a:fillRect/>
          </a:stretch>
        </p:blipFill>
        <p:spPr>
          <a:xfrm>
            <a:off x="7540232" y="2794344"/>
            <a:ext cx="2981010" cy="2428709"/>
          </a:xfrm>
          <a:prstGeom prst="rect">
            <a:avLst/>
          </a:prstGeom>
        </p:spPr>
      </p:pic>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10" name="Content Placeholder 2">
            <a:extLst>
              <a:ext uri="{FF2B5EF4-FFF2-40B4-BE49-F238E27FC236}">
                <a16:creationId xmlns:a16="http://schemas.microsoft.com/office/drawing/2014/main" id="{AB16F7EC-3CCC-4421-B0EE-C2EA6864F740}"/>
              </a:ext>
            </a:extLst>
          </p:cNvPr>
          <p:cNvSpPr txBox="1">
            <a:spLocks/>
          </p:cNvSpPr>
          <p:nvPr/>
        </p:nvSpPr>
        <p:spPr>
          <a:xfrm>
            <a:off x="833021" y="1597459"/>
            <a:ext cx="10520775"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A template to copy/paste these email signatures from can be found in Dropbox at: Dropbox (OEE)\Marketing - Approved Templates\Style Guide</a:t>
            </a:r>
          </a:p>
        </p:txBody>
      </p:sp>
      <p:pic>
        <p:nvPicPr>
          <p:cNvPr id="11" name="Graphic 10">
            <a:extLst>
              <a:ext uri="{FF2B5EF4-FFF2-40B4-BE49-F238E27FC236}">
                <a16:creationId xmlns:a16="http://schemas.microsoft.com/office/drawing/2014/main" id="{A88A61D9-37EB-417B-AFF4-9CCC184543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2837" y="3273740"/>
            <a:ext cx="1097280" cy="1097280"/>
          </a:xfrm>
          <a:prstGeom prst="rect">
            <a:avLst/>
          </a:prstGeom>
        </p:spPr>
      </p:pic>
      <p:sp>
        <p:nvSpPr>
          <p:cNvPr id="5" name="Title 4">
            <a:extLst>
              <a:ext uri="{FF2B5EF4-FFF2-40B4-BE49-F238E27FC236}">
                <a16:creationId xmlns:a16="http://schemas.microsoft.com/office/drawing/2014/main" id="{DD357D59-8093-4A50-9C47-02020ADB371A}"/>
              </a:ext>
            </a:extLst>
          </p:cNvPr>
          <p:cNvSpPr>
            <a:spLocks noGrp="1"/>
          </p:cNvSpPr>
          <p:nvPr>
            <p:ph type="title"/>
          </p:nvPr>
        </p:nvSpPr>
        <p:spPr/>
        <p:txBody>
          <a:bodyPr/>
          <a:lstStyle/>
          <a:p>
            <a:r>
              <a:rPr lang="en-US" dirty="0"/>
              <a:t>Email Signatures</a:t>
            </a:r>
          </a:p>
        </p:txBody>
      </p:sp>
      <p:pic>
        <p:nvPicPr>
          <p:cNvPr id="12" name="Picture 11">
            <a:extLst>
              <a:ext uri="{FF2B5EF4-FFF2-40B4-BE49-F238E27FC236}">
                <a16:creationId xmlns:a16="http://schemas.microsoft.com/office/drawing/2014/main" id="{4D02205D-1FB9-402A-88D9-8E137F045C57}"/>
              </a:ext>
            </a:extLst>
          </p:cNvPr>
          <p:cNvPicPr>
            <a:picLocks noChangeAspect="1"/>
          </p:cNvPicPr>
          <p:nvPr/>
        </p:nvPicPr>
        <p:blipFill rotWithShape="1">
          <a:blip r:embed="rId6"/>
          <a:srcRect t="16511"/>
          <a:stretch/>
        </p:blipFill>
        <p:spPr>
          <a:xfrm>
            <a:off x="3843905" y="3538057"/>
            <a:ext cx="3216245" cy="1990288"/>
          </a:xfrm>
          <a:prstGeom prst="rect">
            <a:avLst/>
          </a:prstGeom>
        </p:spPr>
      </p:pic>
      <p:sp>
        <p:nvSpPr>
          <p:cNvPr id="8" name="TextBox 7">
            <a:extLst>
              <a:ext uri="{FF2B5EF4-FFF2-40B4-BE49-F238E27FC236}">
                <a16:creationId xmlns:a16="http://schemas.microsoft.com/office/drawing/2014/main" id="{717FFBFA-BB6B-455C-9107-EA7A3D022782}"/>
              </a:ext>
            </a:extLst>
          </p:cNvPr>
          <p:cNvSpPr txBox="1"/>
          <p:nvPr/>
        </p:nvSpPr>
        <p:spPr>
          <a:xfrm>
            <a:off x="3843905" y="2969059"/>
            <a:ext cx="261561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INITIAL EMAIL</a:t>
            </a:r>
          </a:p>
        </p:txBody>
      </p:sp>
      <p:sp>
        <p:nvSpPr>
          <p:cNvPr id="2" name="Rectangle 1">
            <a:extLst>
              <a:ext uri="{FF2B5EF4-FFF2-40B4-BE49-F238E27FC236}">
                <a16:creationId xmlns:a16="http://schemas.microsoft.com/office/drawing/2014/main" id="{E21F676D-1670-793E-EE70-25A0C9D77250}"/>
              </a:ext>
            </a:extLst>
          </p:cNvPr>
          <p:cNvSpPr/>
          <p:nvPr/>
        </p:nvSpPr>
        <p:spPr>
          <a:xfrm>
            <a:off x="3843905" y="4411422"/>
            <a:ext cx="2311568" cy="4817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7CF9FB-0488-DEBE-0553-21F87782A340}"/>
              </a:ext>
            </a:extLst>
          </p:cNvPr>
          <p:cNvSpPr/>
          <p:nvPr/>
        </p:nvSpPr>
        <p:spPr>
          <a:xfrm>
            <a:off x="7606403" y="4476736"/>
            <a:ext cx="2311568" cy="4817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C34238-77E1-C441-B88A-C4116AB0A0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696" y="4480694"/>
            <a:ext cx="2550552" cy="309020"/>
          </a:xfrm>
          <a:prstGeom prst="rect">
            <a:avLst/>
          </a:prstGeom>
        </p:spPr>
      </p:pic>
      <p:pic>
        <p:nvPicPr>
          <p:cNvPr id="9" name="Picture 8">
            <a:extLst>
              <a:ext uri="{FF2B5EF4-FFF2-40B4-BE49-F238E27FC236}">
                <a16:creationId xmlns:a16="http://schemas.microsoft.com/office/drawing/2014/main" id="{D51AD994-01FE-EE2B-A2DE-C6ED2FA97E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961" y="4595150"/>
            <a:ext cx="2550552" cy="309020"/>
          </a:xfrm>
          <a:prstGeom prst="rect">
            <a:avLst/>
          </a:prstGeom>
        </p:spPr>
      </p:pic>
    </p:spTree>
    <p:extLst>
      <p:ext uri="{BB962C8B-B14F-4D97-AF65-F5344CB8AC3E}">
        <p14:creationId xmlns:p14="http://schemas.microsoft.com/office/powerpoint/2010/main" val="3241116346"/>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Rectangle 7">
            <a:extLst>
              <a:ext uri="{FF2B5EF4-FFF2-40B4-BE49-F238E27FC236}">
                <a16:creationId xmlns:a16="http://schemas.microsoft.com/office/drawing/2014/main" id="{30C0DB72-0413-4C8F-831B-C9B8BB0272CF}"/>
              </a:ext>
            </a:extLst>
          </p:cNvPr>
          <p:cNvSpPr>
            <a:spLocks noChangeArrowheads="1"/>
          </p:cNvSpPr>
          <p:nvPr/>
        </p:nvSpPr>
        <p:spPr bwMode="auto">
          <a:xfrm>
            <a:off x="833022" y="1579358"/>
            <a:ext cx="105207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The photography style conveys One Power’s lighthearted and edgy, yet technical and sophisticated brand.</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Photos taken at One Power cover the breadth of our vertically integrated company. Types of photos range from glamour shots of customer projects, to staged staff photos or NFWC visitors posing in front of our sign, to candid shots of construction sites or EMT training. </a:t>
            </a:r>
            <a:endParaRPr kumimoji="0" lang="en-US" alt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Rectangle 8">
            <a:extLst>
              <a:ext uri="{FF2B5EF4-FFF2-40B4-BE49-F238E27FC236}">
                <a16:creationId xmlns:a16="http://schemas.microsoft.com/office/drawing/2014/main" id="{A9D7E193-CC4D-4B10-8570-547CB8010CAB}"/>
              </a:ext>
            </a:extLst>
          </p:cNvPr>
          <p:cNvSpPr>
            <a:spLocks noChangeArrowheads="1"/>
          </p:cNvSpPr>
          <p:nvPr/>
        </p:nvSpPr>
        <p:spPr bwMode="auto">
          <a:xfrm>
            <a:off x="6003637" y="18402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US" altLang="en-US" sz="1000" b="0" i="0" u="none" strike="noStrike" kern="1200" cap="none" spc="0" normalizeH="0" baseline="0" noProof="0">
                <a:ln>
                  <a:noFill/>
                </a:ln>
                <a:solidFill>
                  <a:prstClr val="black"/>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6321258D-55CF-4CDB-9807-9B3CBB3F9407}"/>
              </a:ext>
            </a:extLst>
          </p:cNvPr>
          <p:cNvGrpSpPr/>
          <p:nvPr/>
        </p:nvGrpSpPr>
        <p:grpSpPr>
          <a:xfrm>
            <a:off x="1303584" y="2701175"/>
            <a:ext cx="9584831" cy="4048192"/>
            <a:chOff x="754154" y="2701176"/>
            <a:chExt cx="7494134" cy="3165178"/>
          </a:xfrm>
        </p:grpSpPr>
        <p:pic>
          <p:nvPicPr>
            <p:cNvPr id="5121" name="Picture 257" descr="A picture containing sky, grass, outdoor&#10;&#10;Description automatically generated">
              <a:extLst>
                <a:ext uri="{FF2B5EF4-FFF2-40B4-BE49-F238E27FC236}">
                  <a16:creationId xmlns:a16="http://schemas.microsoft.com/office/drawing/2014/main" id="{DC47F457-D618-4AD9-B755-B99EA788A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62"/>
            <a:stretch/>
          </p:blipFill>
          <p:spPr bwMode="auto">
            <a:xfrm>
              <a:off x="754154" y="2701176"/>
              <a:ext cx="5389416" cy="192500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252" descr="A person standing in front of a book shelf&#10;&#10;Description automatically generated">
              <a:extLst>
                <a:ext uri="{FF2B5EF4-FFF2-40B4-BE49-F238E27FC236}">
                  <a16:creationId xmlns:a16="http://schemas.microsoft.com/office/drawing/2014/main" id="{973CC23B-1A88-43F6-A129-1762D0850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 y="4695922"/>
              <a:ext cx="1169794" cy="11697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253" descr="A group of people standing in the grass&#10;&#10;Description automatically generated">
              <a:extLst>
                <a:ext uri="{FF2B5EF4-FFF2-40B4-BE49-F238E27FC236}">
                  <a16:creationId xmlns:a16="http://schemas.microsoft.com/office/drawing/2014/main" id="{57E27F31-7913-404A-A4A9-68305935B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535" y="4695922"/>
              <a:ext cx="1658220" cy="11704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56" descr="A picture containing building, orange, indoor&#10;&#10;Description automatically generated">
              <a:extLst>
                <a:ext uri="{FF2B5EF4-FFF2-40B4-BE49-F238E27FC236}">
                  <a16:creationId xmlns:a16="http://schemas.microsoft.com/office/drawing/2014/main" id="{CDD708D3-EF32-4689-8DA1-97B738EAA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20" y="2701176"/>
              <a:ext cx="2033268" cy="31500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254" descr="A group of people sitting at a table&#10;&#10;Description automatically generated">
              <a:extLst>
                <a:ext uri="{FF2B5EF4-FFF2-40B4-BE49-F238E27FC236}">
                  <a16:creationId xmlns:a16="http://schemas.microsoft.com/office/drawing/2014/main" id="{8D3824E9-B481-4851-9C38-4C46AD7053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204" y="4695922"/>
              <a:ext cx="1560576" cy="11704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flower&#10;&#10;Description automatically generated">
              <a:extLst>
                <a:ext uri="{FF2B5EF4-FFF2-40B4-BE49-F238E27FC236}">
                  <a16:creationId xmlns:a16="http://schemas.microsoft.com/office/drawing/2014/main" id="{18F61459-129F-43E5-8735-145393EE35B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66229" y="4695922"/>
              <a:ext cx="777341" cy="1166226"/>
            </a:xfrm>
            <a:prstGeom prst="rect">
              <a:avLst/>
            </a:prstGeom>
          </p:spPr>
        </p:pic>
      </p:grpSp>
      <p:sp>
        <p:nvSpPr>
          <p:cNvPr id="8" name="Title 7">
            <a:extLst>
              <a:ext uri="{FF2B5EF4-FFF2-40B4-BE49-F238E27FC236}">
                <a16:creationId xmlns:a16="http://schemas.microsoft.com/office/drawing/2014/main" id="{A83BB9E2-7B4B-45B6-8583-6E50FDD1BB27}"/>
              </a:ext>
            </a:extLst>
          </p:cNvPr>
          <p:cNvSpPr>
            <a:spLocks noGrp="1"/>
          </p:cNvSpPr>
          <p:nvPr>
            <p:ph type="title"/>
          </p:nvPr>
        </p:nvSpPr>
        <p:spPr/>
        <p:txBody>
          <a:bodyPr/>
          <a:lstStyle/>
          <a:p>
            <a:r>
              <a:rPr lang="en-US" dirty="0"/>
              <a:t>Photography</a:t>
            </a:r>
          </a:p>
        </p:txBody>
      </p:sp>
    </p:spTree>
    <p:extLst>
      <p:ext uri="{BB962C8B-B14F-4D97-AF65-F5344CB8AC3E}">
        <p14:creationId xmlns:p14="http://schemas.microsoft.com/office/powerpoint/2010/main" val="277494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Rectangle 7">
            <a:extLst>
              <a:ext uri="{FF2B5EF4-FFF2-40B4-BE49-F238E27FC236}">
                <a16:creationId xmlns:a16="http://schemas.microsoft.com/office/drawing/2014/main" id="{30C0DB72-0413-4C8F-831B-C9B8BB0272CF}"/>
              </a:ext>
            </a:extLst>
          </p:cNvPr>
          <p:cNvSpPr>
            <a:spLocks noChangeArrowheads="1"/>
          </p:cNvSpPr>
          <p:nvPr/>
        </p:nvSpPr>
        <p:spPr bwMode="auto">
          <a:xfrm>
            <a:off x="833022" y="1624796"/>
            <a:ext cx="105207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One Power makes videos for internal and external purposes. Categories of One Power videos include marketing, training, corporate, business development, social media, recruiting, and educational/informational. All One Power videos follow our corporate standard of quality.</a:t>
            </a:r>
            <a:endParaRPr kumimoji="0" lang="en-US" alt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Rectangle 8">
            <a:extLst>
              <a:ext uri="{FF2B5EF4-FFF2-40B4-BE49-F238E27FC236}">
                <a16:creationId xmlns:a16="http://schemas.microsoft.com/office/drawing/2014/main" id="{A9D7E193-CC4D-4B10-8570-547CB8010CAB}"/>
              </a:ext>
            </a:extLst>
          </p:cNvPr>
          <p:cNvSpPr>
            <a:spLocks noChangeArrowheads="1"/>
          </p:cNvSpPr>
          <p:nvPr/>
        </p:nvSpPr>
        <p:spPr bwMode="auto">
          <a:xfrm>
            <a:off x="6003637" y="18402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US" altLang="en-US" sz="1000" b="0" i="0" u="none" strike="noStrike" kern="1200" cap="none" spc="0" normalizeH="0" baseline="0" noProof="0">
                <a:ln>
                  <a:noFill/>
                </a:ln>
                <a:solidFill>
                  <a:prstClr val="black"/>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9CCFE655-0EB5-4E88-A103-64803107D7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019" y="2521607"/>
            <a:ext cx="3657600" cy="2054860"/>
          </a:xfrm>
          <a:prstGeom prst="rect">
            <a:avLst/>
          </a:prstGeom>
          <a:noFill/>
          <a:ln>
            <a:noFill/>
          </a:ln>
          <a:effectLst/>
        </p:spPr>
      </p:pic>
      <p:pic>
        <p:nvPicPr>
          <p:cNvPr id="12" name="Picture 11">
            <a:extLst>
              <a:ext uri="{FF2B5EF4-FFF2-40B4-BE49-F238E27FC236}">
                <a16:creationId xmlns:a16="http://schemas.microsoft.com/office/drawing/2014/main" id="{DE66D567-C607-4F19-B80D-83C7227C36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2030" y="2526373"/>
            <a:ext cx="3657600" cy="2045335"/>
          </a:xfrm>
          <a:prstGeom prst="rect">
            <a:avLst/>
          </a:prstGeom>
          <a:noFill/>
          <a:ln>
            <a:noFill/>
          </a:ln>
        </p:spPr>
      </p:pic>
      <p:pic>
        <p:nvPicPr>
          <p:cNvPr id="13" name="Picture 12">
            <a:extLst>
              <a:ext uri="{FF2B5EF4-FFF2-40B4-BE49-F238E27FC236}">
                <a16:creationId xmlns:a16="http://schemas.microsoft.com/office/drawing/2014/main" id="{C74C6D84-4AA5-41C1-9D48-544333CE693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8380" y="4675508"/>
            <a:ext cx="3657600" cy="2058035"/>
          </a:xfrm>
          <a:prstGeom prst="rect">
            <a:avLst/>
          </a:prstGeom>
          <a:noFill/>
          <a:ln>
            <a:noFill/>
          </a:ln>
          <a:effectLst/>
        </p:spPr>
      </p:pic>
      <p:pic>
        <p:nvPicPr>
          <p:cNvPr id="14" name="Picture 13">
            <a:extLst>
              <a:ext uri="{FF2B5EF4-FFF2-40B4-BE49-F238E27FC236}">
                <a16:creationId xmlns:a16="http://schemas.microsoft.com/office/drawing/2014/main" id="{A5793323-0705-4691-897A-AB2267AF1BA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6020" y="4684148"/>
            <a:ext cx="3657600" cy="2049395"/>
          </a:xfrm>
          <a:prstGeom prst="rect">
            <a:avLst/>
          </a:prstGeom>
          <a:noFill/>
          <a:ln>
            <a:noFill/>
          </a:ln>
          <a:effectLst/>
        </p:spPr>
      </p:pic>
      <p:sp>
        <p:nvSpPr>
          <p:cNvPr id="5" name="Title 4">
            <a:extLst>
              <a:ext uri="{FF2B5EF4-FFF2-40B4-BE49-F238E27FC236}">
                <a16:creationId xmlns:a16="http://schemas.microsoft.com/office/drawing/2014/main" id="{2091C074-0098-4DFA-A9C3-854738ED9D08}"/>
              </a:ext>
            </a:extLst>
          </p:cNvPr>
          <p:cNvSpPr>
            <a:spLocks noGrp="1"/>
          </p:cNvSpPr>
          <p:nvPr>
            <p:ph type="title"/>
          </p:nvPr>
        </p:nvSpPr>
        <p:spPr/>
        <p:txBody>
          <a:bodyPr/>
          <a:lstStyle/>
          <a:p>
            <a:r>
              <a:rPr lang="en-US" dirty="0"/>
              <a:t>Videography</a:t>
            </a:r>
          </a:p>
        </p:txBody>
      </p:sp>
      <p:sp>
        <p:nvSpPr>
          <p:cNvPr id="2" name="Rectangle 1">
            <a:extLst>
              <a:ext uri="{FF2B5EF4-FFF2-40B4-BE49-F238E27FC236}">
                <a16:creationId xmlns:a16="http://schemas.microsoft.com/office/drawing/2014/main" id="{5F2AFEEE-88F0-8001-FDEA-31E4F02D0B7D}"/>
              </a:ext>
            </a:extLst>
          </p:cNvPr>
          <p:cNvSpPr/>
          <p:nvPr/>
        </p:nvSpPr>
        <p:spPr>
          <a:xfrm>
            <a:off x="6677025" y="5410200"/>
            <a:ext cx="2657475" cy="1209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7">
            <a:extLst>
              <a:ext uri="{FF2B5EF4-FFF2-40B4-BE49-F238E27FC236}">
                <a16:creationId xmlns:a16="http://schemas.microsoft.com/office/drawing/2014/main" id="{097A19EB-B183-68CF-71FB-4704D363638F}"/>
              </a:ext>
            </a:extLst>
          </p:cNvPr>
          <p:cNvSpPr>
            <a:spLocks noChangeArrowheads="1"/>
          </p:cNvSpPr>
          <p:nvPr/>
        </p:nvSpPr>
        <p:spPr bwMode="auto">
          <a:xfrm>
            <a:off x="6905894" y="5530197"/>
            <a:ext cx="23578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mj-lt"/>
                <a:ea typeface="Times New Roman" panose="02020603050405020304" pitchFamily="18" charset="0"/>
                <a:cs typeface="Times New Roman" panose="02020603050405020304" pitchFamily="18" charset="0"/>
              </a:rPr>
              <a:t>ONE POWER COMPANY</a:t>
            </a:r>
            <a:endParaRPr kumimoji="0" lang="en-US" altLang="en-US" sz="1200" b="0" i="0" u="none" strike="noStrike" kern="1200" cap="none" spc="0" normalizeH="0" baseline="0" noProof="0" dirty="0">
              <a:ln>
                <a:noFill/>
              </a:ln>
              <a:solidFill>
                <a:schemeClr val="bg1"/>
              </a:solidFill>
              <a:effectLst/>
              <a:uLnTx/>
              <a:uFillTx/>
              <a:latin typeface="+mj-lt"/>
            </a:endParaRPr>
          </a:p>
        </p:txBody>
      </p:sp>
      <p:sp>
        <p:nvSpPr>
          <p:cNvPr id="8" name="Rectangle 7">
            <a:extLst>
              <a:ext uri="{FF2B5EF4-FFF2-40B4-BE49-F238E27FC236}">
                <a16:creationId xmlns:a16="http://schemas.microsoft.com/office/drawing/2014/main" id="{C060D05D-8BBA-88D9-6749-9D56F6ECD8E1}"/>
              </a:ext>
            </a:extLst>
          </p:cNvPr>
          <p:cNvSpPr>
            <a:spLocks noChangeArrowheads="1"/>
          </p:cNvSpPr>
          <p:nvPr/>
        </p:nvSpPr>
        <p:spPr bwMode="auto">
          <a:xfrm>
            <a:off x="6905894" y="5742310"/>
            <a:ext cx="235785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mj-lt"/>
                <a:ea typeface="Times New Roman" panose="02020603050405020304" pitchFamily="18" charset="0"/>
                <a:cs typeface="Times New Roman" panose="02020603050405020304" pitchFamily="18" charset="0"/>
              </a:rPr>
              <a:t>www.onepower.com</a:t>
            </a:r>
            <a:endParaRPr kumimoji="0" lang="en-US" altLang="en-US" sz="1100" b="0" i="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11874152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road&#10;&#10;Description automatically generated">
            <a:extLst>
              <a:ext uri="{FF2B5EF4-FFF2-40B4-BE49-F238E27FC236}">
                <a16:creationId xmlns:a16="http://schemas.microsoft.com/office/drawing/2014/main" id="{5E65D009-1EEB-469D-877B-90162D2B375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485" y="1402570"/>
            <a:ext cx="12202485" cy="6422829"/>
          </a:xfrm>
          <a:prstGeom prst="rect">
            <a:avLst/>
          </a:prstGeom>
        </p:spPr>
      </p:pic>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a:xfrm>
            <a:off x="838200" y="1850352"/>
            <a:ext cx="10515600" cy="4351338"/>
          </a:xfrm>
        </p:spPr>
        <p:txBody>
          <a:bodyPr>
            <a:normAutofit/>
          </a:bodyPr>
          <a:lstStyle/>
          <a:p>
            <a:r>
              <a:rPr lang="en-US" sz="1800" b="1" dirty="0">
                <a:latin typeface="+mj-lt"/>
              </a:rPr>
              <a:t>BRAND BASICS</a:t>
            </a:r>
          </a:p>
          <a:p>
            <a:r>
              <a:rPr lang="en-US" sz="1800" b="1" dirty="0">
                <a:latin typeface="+mj-lt"/>
              </a:rPr>
              <a:t>COLOR USAGE</a:t>
            </a:r>
          </a:p>
          <a:p>
            <a:r>
              <a:rPr lang="en-US" sz="1800" b="1" dirty="0">
                <a:latin typeface="+mj-lt"/>
              </a:rPr>
              <a:t>TYPOGRAPHY, FONT STYLES, AND TEMPLATES</a:t>
            </a:r>
          </a:p>
          <a:p>
            <a:r>
              <a:rPr lang="en-US" sz="1800" b="1" dirty="0">
                <a:latin typeface="+mj-lt"/>
              </a:rPr>
              <a:t>COPY AND TONE</a:t>
            </a:r>
          </a:p>
          <a:p>
            <a:r>
              <a:rPr lang="en-US" sz="1800" b="1" dirty="0">
                <a:latin typeface="+mj-lt"/>
              </a:rPr>
              <a:t>THE ONE POWER LOGOTYPES</a:t>
            </a:r>
          </a:p>
          <a:p>
            <a:r>
              <a:rPr lang="en-US" sz="1800" b="1" dirty="0">
                <a:latin typeface="+mj-lt"/>
              </a:rPr>
              <a:t>EMAIL SIGNATURES</a:t>
            </a:r>
          </a:p>
          <a:p>
            <a:r>
              <a:rPr lang="en-US" sz="1800" b="1" dirty="0">
                <a:latin typeface="+mj-lt"/>
              </a:rPr>
              <a:t>PHOTOGRAPHY</a:t>
            </a:r>
          </a:p>
          <a:p>
            <a:r>
              <a:rPr lang="en-US" sz="1800" b="1" dirty="0">
                <a:latin typeface="+mj-lt"/>
              </a:rPr>
              <a:t>VIDEOGRAPHY</a:t>
            </a:r>
          </a:p>
          <a:p>
            <a:r>
              <a:rPr lang="en-US" sz="1800" b="1" dirty="0">
                <a:latin typeface="+mj-lt"/>
              </a:rPr>
              <a:t>SOCIAL MEDIA</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1309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496599"/>
            <a:ext cx="10520755" cy="4921956"/>
          </a:xfrm>
        </p:spPr>
        <p:txBody>
          <a:bodyPr>
            <a:noAutofit/>
          </a:bodyPr>
          <a:lstStyle/>
          <a:p>
            <a:pPr marL="0" indent="0">
              <a:lnSpc>
                <a:spcPct val="100000"/>
              </a:lnSpc>
              <a:spcBef>
                <a:spcPts val="0"/>
              </a:spcBef>
              <a:buNone/>
            </a:pPr>
            <a:r>
              <a:rPr lang="en-US" sz="1400" spc="-25" dirty="0">
                <a:latin typeface="Palatino Linotype" panose="02040502050505030304" pitchFamily="18" charset="0"/>
                <a:ea typeface="Times New Roman" panose="02020603050405020304" pitchFamily="18" charset="0"/>
                <a:cs typeface="Times New Roman" panose="02020603050405020304" pitchFamily="18" charset="0"/>
              </a:rPr>
              <a:t>This section describes guidelines for posting as One Power, from one of our corporate social media accounts. Guidelines for employees posting about One Power from their personal accounts can be found on the intranet under </a:t>
            </a:r>
            <a:r>
              <a:rPr lang="en-US" sz="1400" u="sng" spc="-25" dirty="0">
                <a:solidFill>
                  <a:srgbClr val="0563C1"/>
                </a:solidFill>
                <a:latin typeface="Palatino Linotype" panose="02040502050505030304" pitchFamily="18" charset="0"/>
                <a:ea typeface="Times New Roman" panose="02020603050405020304" pitchFamily="18" charset="0"/>
                <a:cs typeface="Times New Roman" panose="02020603050405020304" pitchFamily="18" charset="0"/>
                <a:hlinkClick r:id="rId2"/>
              </a:rPr>
              <a:t>Employee Resources &gt; Guidelines and Policies</a:t>
            </a:r>
            <a:r>
              <a:rPr lang="en-US" sz="1400" spc="-25" dirty="0">
                <a:latin typeface="Palatino Linotype" panose="02040502050505030304" pitchFamily="18" charset="0"/>
                <a:ea typeface="Times New Roman" panose="02020603050405020304" pitchFamily="18" charset="0"/>
                <a:cs typeface="Times New Roman" panose="02020603050405020304" pitchFamily="18" charset="0"/>
              </a:rPr>
              <a:t>. </a:t>
            </a:r>
            <a:endParaRPr lang="en-US" sz="14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Goals</a:t>
            </a: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Accounts</a:t>
            </a: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Voice and Tone</a:t>
            </a: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Words, Phrases, and Topics to Avoid</a:t>
            </a: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Good Post Examples</a:t>
            </a:r>
          </a:p>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Guidelines for Visuals</a:t>
            </a: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pic>
        <p:nvPicPr>
          <p:cNvPr id="16" name="Picture 15" descr="Logo&#10;&#10;Description automatically generated">
            <a:extLst>
              <a:ext uri="{FF2B5EF4-FFF2-40B4-BE49-F238E27FC236}">
                <a16:creationId xmlns:a16="http://schemas.microsoft.com/office/drawing/2014/main" id="{B5C2D878-1AA7-45A6-A682-CD77A394E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072" y="2575906"/>
            <a:ext cx="1129123" cy="1097280"/>
          </a:xfrm>
          <a:prstGeom prst="rect">
            <a:avLst/>
          </a:prstGeom>
        </p:spPr>
      </p:pic>
      <p:pic>
        <p:nvPicPr>
          <p:cNvPr id="18" name="Picture 17" descr="Icon&#10;&#10;Description automatically generated">
            <a:extLst>
              <a:ext uri="{FF2B5EF4-FFF2-40B4-BE49-F238E27FC236}">
                <a16:creationId xmlns:a16="http://schemas.microsoft.com/office/drawing/2014/main" id="{0F9F5690-0B73-43E1-B197-138279279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784" y="2575906"/>
            <a:ext cx="1131860" cy="1097280"/>
          </a:xfrm>
          <a:prstGeom prst="rect">
            <a:avLst/>
          </a:prstGeom>
        </p:spPr>
      </p:pic>
      <p:pic>
        <p:nvPicPr>
          <p:cNvPr id="20" name="Picture 19" descr="Logo&#10;&#10;Description automatically generated">
            <a:extLst>
              <a:ext uri="{FF2B5EF4-FFF2-40B4-BE49-F238E27FC236}">
                <a16:creationId xmlns:a16="http://schemas.microsoft.com/office/drawing/2014/main" id="{943052B4-A871-41B9-ADF4-B1EA0E9BC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233" y="2575906"/>
            <a:ext cx="1131860" cy="1097280"/>
          </a:xfrm>
          <a:prstGeom prst="rect">
            <a:avLst/>
          </a:prstGeom>
        </p:spPr>
      </p:pic>
      <p:sp>
        <p:nvSpPr>
          <p:cNvPr id="6" name="Title 5">
            <a:extLst>
              <a:ext uri="{FF2B5EF4-FFF2-40B4-BE49-F238E27FC236}">
                <a16:creationId xmlns:a16="http://schemas.microsoft.com/office/drawing/2014/main" id="{4ABBD265-EFA7-424D-B927-C73F31C17BFD}"/>
              </a:ext>
            </a:extLst>
          </p:cNvPr>
          <p:cNvSpPr>
            <a:spLocks noGrp="1"/>
          </p:cNvSpPr>
          <p:nvPr>
            <p:ph type="title"/>
          </p:nvPr>
        </p:nvSpPr>
        <p:spPr/>
        <p:txBody>
          <a:bodyPr/>
          <a:lstStyle/>
          <a:p>
            <a:r>
              <a:rPr lang="en-US" dirty="0"/>
              <a:t>Social Media</a:t>
            </a:r>
          </a:p>
        </p:txBody>
      </p:sp>
      <p:pic>
        <p:nvPicPr>
          <p:cNvPr id="5" name="Picture 4" descr="A blue square with white x in it&#10;&#10;AI-generated content may be incorrect.">
            <a:extLst>
              <a:ext uri="{FF2B5EF4-FFF2-40B4-BE49-F238E27FC236}">
                <a16:creationId xmlns:a16="http://schemas.microsoft.com/office/drawing/2014/main" id="{ED0B495F-9809-8476-4B16-B6576D768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9464" y="2550568"/>
            <a:ext cx="1158019" cy="1122618"/>
          </a:xfrm>
          <a:prstGeom prst="rect">
            <a:avLst/>
          </a:prstGeom>
        </p:spPr>
      </p:pic>
      <p:pic>
        <p:nvPicPr>
          <p:cNvPr id="8" name="Picture 7" descr="A blue and white play button&#10;&#10;AI-generated content may be incorrect.">
            <a:extLst>
              <a:ext uri="{FF2B5EF4-FFF2-40B4-BE49-F238E27FC236}">
                <a16:creationId xmlns:a16="http://schemas.microsoft.com/office/drawing/2014/main" id="{E8250AE0-8AFB-73DC-93A1-72130AE02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0682" y="2575906"/>
            <a:ext cx="1574661" cy="1101514"/>
          </a:xfrm>
          <a:prstGeom prst="rect">
            <a:avLst/>
          </a:prstGeom>
        </p:spPr>
      </p:pic>
    </p:spTree>
    <p:extLst>
      <p:ext uri="{BB962C8B-B14F-4D97-AF65-F5344CB8AC3E}">
        <p14:creationId xmlns:p14="http://schemas.microsoft.com/office/powerpoint/2010/main" val="90040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road&#10;&#10;Description automatically generated">
            <a:extLst>
              <a:ext uri="{FF2B5EF4-FFF2-40B4-BE49-F238E27FC236}">
                <a16:creationId xmlns:a16="http://schemas.microsoft.com/office/drawing/2014/main" id="{5E65D009-1EEB-469D-877B-90162D2B375A}"/>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485" y="1402570"/>
            <a:ext cx="12202485" cy="6422829"/>
          </a:xfrm>
          <a:prstGeom prst="rect">
            <a:avLst/>
          </a:prstGeom>
        </p:spPr>
      </p:pic>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91989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8200" y="1825625"/>
            <a:ext cx="6683188" cy="4351338"/>
          </a:xfrm>
        </p:spPr>
        <p:txBody>
          <a:bodyPr>
            <a:normAutofit/>
          </a:bodyPr>
          <a:lstStyle/>
          <a:p>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What is a Brand?</a:t>
            </a:r>
          </a:p>
          <a:p>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Brand Description</a:t>
            </a:r>
          </a:p>
          <a:p>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Brand Positioning Statement</a:t>
            </a:r>
          </a:p>
          <a:p>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Tone</a:t>
            </a:r>
          </a:p>
          <a:p>
            <a:endParaRPr lang="en-US"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sp>
        <p:nvSpPr>
          <p:cNvPr id="5" name="Title 1">
            <a:extLst>
              <a:ext uri="{FF2B5EF4-FFF2-40B4-BE49-F238E27FC236}">
                <a16:creationId xmlns:a16="http://schemas.microsoft.com/office/drawing/2014/main" id="{DD7D01E6-C12F-498D-B6BC-09792B8B0344}"/>
              </a:ext>
            </a:extLst>
          </p:cNvPr>
          <p:cNvSpPr txBox="1">
            <a:spLocks/>
          </p:cNvSpPr>
          <p:nvPr/>
        </p:nvSpPr>
        <p:spPr>
          <a:xfrm>
            <a:off x="2405149" y="365129"/>
            <a:ext cx="8948651" cy="802447"/>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all" spc="0" normalizeH="0" baseline="0" noProof="0" dirty="0">
                <a:ln>
                  <a:noFill/>
                </a:ln>
                <a:solidFill>
                  <a:prstClr val="black"/>
                </a:solidFill>
                <a:effectLst/>
                <a:uLnTx/>
                <a:uFillTx/>
                <a:latin typeface="Century Gothic" panose="020B0502020202020204"/>
                <a:ea typeface="+mj-ea"/>
                <a:cs typeface="+mj-cs"/>
              </a:rPr>
              <a:t>Brand Basics</a:t>
            </a:r>
          </a:p>
        </p:txBody>
      </p:sp>
      <p:pic>
        <p:nvPicPr>
          <p:cNvPr id="6" name="Picture 5" descr="A sign in a circle&#10;&#10;AI-generated content may be incorrect.">
            <a:extLst>
              <a:ext uri="{FF2B5EF4-FFF2-40B4-BE49-F238E27FC236}">
                <a16:creationId xmlns:a16="http://schemas.microsoft.com/office/drawing/2014/main" id="{38F46050-C8AB-9AB8-7FEB-D8F7723E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506" y="2013305"/>
            <a:ext cx="4398224" cy="3975978"/>
          </a:xfrm>
          <a:prstGeom prst="rect">
            <a:avLst/>
          </a:prstGeom>
        </p:spPr>
      </p:pic>
    </p:spTree>
    <p:extLst>
      <p:ext uri="{BB962C8B-B14F-4D97-AF65-F5344CB8AC3E}">
        <p14:creationId xmlns:p14="http://schemas.microsoft.com/office/powerpoint/2010/main" val="278475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5"/>
            <a:ext cx="10520776" cy="1371600"/>
          </a:xfrm>
        </p:spPr>
        <p:txBody>
          <a:bodyPr>
            <a:normAutofit/>
          </a:bodyPr>
          <a:lstStyle/>
          <a:p>
            <a:pPr marL="0" indent="0">
              <a:buNone/>
            </a:pPr>
            <a:r>
              <a:rPr lang="en-US" sz="1800" b="1" dirty="0">
                <a:latin typeface="+mj-lt"/>
              </a:rPr>
              <a:t>PRIMARY</a:t>
            </a:r>
            <a:endParaRPr lang="en-US" b="1" dirty="0">
              <a:latin typeface="+mj-lt"/>
            </a:endParaRPr>
          </a:p>
          <a:p>
            <a:pPr marL="0" indent="0">
              <a:buNone/>
            </a:pPr>
            <a:r>
              <a:rPr lang="en-US" sz="1400" dirty="0"/>
              <a:t>OPC dark blue is front and center in this brand. It communicates a straightforward, professional tone. A different shade of blue is used when some variation is desired and/or when the material allows for a lighter, more playful tone. If a third, neutral color is desired, use white, black, or OPC gray. </a:t>
            </a:r>
          </a:p>
          <a:p>
            <a:pPr marL="0" indent="0">
              <a:buNone/>
            </a:pPr>
            <a:endParaRPr lang="en-US" dirty="0"/>
          </a:p>
        </p:txBody>
      </p:sp>
      <p:sp>
        <p:nvSpPr>
          <p:cNvPr id="44" name="Rectangle 43">
            <a:extLst>
              <a:ext uri="{FF2B5EF4-FFF2-40B4-BE49-F238E27FC236}">
                <a16:creationId xmlns:a16="http://schemas.microsoft.com/office/drawing/2014/main" id="{46D972F3-7F8A-4280-85EB-161DD17B3FC6}"/>
              </a:ext>
            </a:extLst>
          </p:cNvPr>
          <p:cNvSpPr/>
          <p:nvPr/>
        </p:nvSpPr>
        <p:spPr>
          <a:xfrm>
            <a:off x="2209800" y="3747796"/>
            <a:ext cx="3886200" cy="1371600"/>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46" name="TextBox 45">
            <a:extLst>
              <a:ext uri="{FF2B5EF4-FFF2-40B4-BE49-F238E27FC236}">
                <a16:creationId xmlns:a16="http://schemas.microsoft.com/office/drawing/2014/main" id="{418B36EA-B132-4473-9787-4A311BC555E4}"/>
              </a:ext>
            </a:extLst>
          </p:cNvPr>
          <p:cNvSpPr txBox="1"/>
          <p:nvPr/>
        </p:nvSpPr>
        <p:spPr>
          <a:xfrm>
            <a:off x="2209800" y="5170820"/>
            <a:ext cx="4442460" cy="1309846"/>
          </a:xfrm>
          <a:prstGeom prst="rect">
            <a:avLst/>
          </a:prstGeom>
          <a:noFill/>
        </p:spPr>
        <p:txBody>
          <a:bodyPr wrap="square" numCol="2">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0/74/138</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#00498a</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100/46/0/46</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2945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5017</a:t>
            </a:r>
          </a:p>
        </p:txBody>
      </p:sp>
      <p:sp>
        <p:nvSpPr>
          <p:cNvPr id="47" name="Rectangle 46">
            <a:extLst>
              <a:ext uri="{FF2B5EF4-FFF2-40B4-BE49-F238E27FC236}">
                <a16:creationId xmlns:a16="http://schemas.microsoft.com/office/drawing/2014/main" id="{EAE2B8F3-9FDF-4793-9026-9865A6726D77}"/>
              </a:ext>
            </a:extLst>
          </p:cNvPr>
          <p:cNvSpPr/>
          <p:nvPr/>
        </p:nvSpPr>
        <p:spPr>
          <a:xfrm>
            <a:off x="6414572" y="3747796"/>
            <a:ext cx="1600200" cy="685800"/>
          </a:xfrm>
          <a:prstGeom prst="rect">
            <a:avLst/>
          </a:prstGeom>
          <a:solidFill>
            <a:srgbClr val="007D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
        <p:nvSpPr>
          <p:cNvPr id="48" name="Rectangle 47">
            <a:extLst>
              <a:ext uri="{FF2B5EF4-FFF2-40B4-BE49-F238E27FC236}">
                <a16:creationId xmlns:a16="http://schemas.microsoft.com/office/drawing/2014/main" id="{DF71CDD9-F85A-4F04-B1D8-DCC0B49FD756}"/>
              </a:ext>
            </a:extLst>
          </p:cNvPr>
          <p:cNvSpPr/>
          <p:nvPr/>
        </p:nvSpPr>
        <p:spPr>
          <a:xfrm>
            <a:off x="6414572" y="5004628"/>
            <a:ext cx="1600200" cy="685800"/>
          </a:xfrm>
          <a:prstGeom prst="rect">
            <a:avLst/>
          </a:prstGeom>
          <a:solidFill>
            <a:srgbClr val="6667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sp>
        <p:nvSpPr>
          <p:cNvPr id="50" name="TextBox 49">
            <a:extLst>
              <a:ext uri="{FF2B5EF4-FFF2-40B4-BE49-F238E27FC236}">
                <a16:creationId xmlns:a16="http://schemas.microsoft.com/office/drawing/2014/main" id="{851392D2-E2F9-477D-BCCF-AE50A7D4CD7E}"/>
              </a:ext>
            </a:extLst>
          </p:cNvPr>
          <p:cNvSpPr txBox="1"/>
          <p:nvPr/>
        </p:nvSpPr>
        <p:spPr>
          <a:xfrm>
            <a:off x="8038366" y="3660779"/>
            <a:ext cx="237985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0/125/183</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#007db7</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100/32/0/28</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3015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5015</a:t>
            </a:r>
          </a:p>
        </p:txBody>
      </p:sp>
      <p:sp>
        <p:nvSpPr>
          <p:cNvPr id="52" name="TextBox 51">
            <a:extLst>
              <a:ext uri="{FF2B5EF4-FFF2-40B4-BE49-F238E27FC236}">
                <a16:creationId xmlns:a16="http://schemas.microsoft.com/office/drawing/2014/main" id="{9A0B64BC-A321-414B-8CC8-B7A646AFCC35}"/>
              </a:ext>
            </a:extLst>
          </p:cNvPr>
          <p:cNvSpPr txBox="1"/>
          <p:nvPr/>
        </p:nvSpPr>
        <p:spPr>
          <a:xfrm>
            <a:off x="8014772" y="4918664"/>
            <a:ext cx="237985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102/103/105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#666769</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3/2/0/59</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431</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7005</a:t>
            </a:r>
          </a:p>
        </p:txBody>
      </p:sp>
      <p:sp>
        <p:nvSpPr>
          <p:cNvPr id="6" name="Title 5">
            <a:extLst>
              <a:ext uri="{FF2B5EF4-FFF2-40B4-BE49-F238E27FC236}">
                <a16:creationId xmlns:a16="http://schemas.microsoft.com/office/drawing/2014/main" id="{DDA06CCD-068C-4471-8BA0-4D0A035403D8}"/>
              </a:ext>
            </a:extLst>
          </p:cNvPr>
          <p:cNvSpPr>
            <a:spLocks noGrp="1"/>
          </p:cNvSpPr>
          <p:nvPr>
            <p:ph type="title"/>
          </p:nvPr>
        </p:nvSpPr>
        <p:spPr/>
        <p:txBody>
          <a:bodyPr/>
          <a:lstStyle/>
          <a:p>
            <a:r>
              <a:rPr lang="en-US" dirty="0"/>
              <a:t>Color Usage</a:t>
            </a:r>
          </a:p>
        </p:txBody>
      </p:sp>
      <p:sp>
        <p:nvSpPr>
          <p:cNvPr id="7" name="Slide Number Placeholder 6">
            <a:extLst>
              <a:ext uri="{FF2B5EF4-FFF2-40B4-BE49-F238E27FC236}">
                <a16:creationId xmlns:a16="http://schemas.microsoft.com/office/drawing/2014/main" id="{307095C6-9DDF-4B06-833F-5CA7AD0392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422939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8"/>
            <a:ext cx="10520771" cy="1268657"/>
          </a:xfrm>
        </p:spPr>
        <p:txBody>
          <a:bodyPr>
            <a:normAutofit/>
          </a:bodyPr>
          <a:lstStyle/>
          <a:p>
            <a:pPr marL="0" indent="0">
              <a:buNone/>
            </a:pPr>
            <a:r>
              <a:rPr lang="en-US" sz="1800" b="1" dirty="0">
                <a:latin typeface="+mj-lt"/>
              </a:rPr>
              <a:t>SECONDARY</a:t>
            </a:r>
            <a:endParaRPr lang="en-US" b="1" dirty="0">
              <a:latin typeface="+mj-lt"/>
            </a:endParaRPr>
          </a:p>
          <a:p>
            <a:pPr marL="0" indent="0">
              <a:buNone/>
            </a:pPr>
            <a:r>
              <a:rPr lang="en-US" sz="1400" dirty="0"/>
              <a:t>A secondary palette helps add variety and is used to complement the primary palette. The green shades are used in the One Power Capital Corporation logos and are reserved primarily for finance-related materials.</a:t>
            </a:r>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grpSp>
        <p:nvGrpSpPr>
          <p:cNvPr id="14" name="Group 13">
            <a:extLst>
              <a:ext uri="{FF2B5EF4-FFF2-40B4-BE49-F238E27FC236}">
                <a16:creationId xmlns:a16="http://schemas.microsoft.com/office/drawing/2014/main" id="{20FF4D2F-D9EB-478B-A419-31337D41C43A}"/>
              </a:ext>
            </a:extLst>
          </p:cNvPr>
          <p:cNvGrpSpPr/>
          <p:nvPr/>
        </p:nvGrpSpPr>
        <p:grpSpPr>
          <a:xfrm>
            <a:off x="2090260" y="3429003"/>
            <a:ext cx="2176943" cy="1701463"/>
            <a:chOff x="566257" y="3409434"/>
            <a:chExt cx="2176943" cy="1701463"/>
          </a:xfrm>
        </p:grpSpPr>
        <p:sp>
          <p:nvSpPr>
            <p:cNvPr id="11" name="Rectangle 10">
              <a:extLst>
                <a:ext uri="{FF2B5EF4-FFF2-40B4-BE49-F238E27FC236}">
                  <a16:creationId xmlns:a16="http://schemas.microsoft.com/office/drawing/2014/main" id="{7E4D1685-120B-4D45-BAB4-D88D4932E5EE}"/>
                </a:ext>
              </a:extLst>
            </p:cNvPr>
            <p:cNvSpPr/>
            <p:nvPr/>
          </p:nvSpPr>
          <p:spPr>
            <a:xfrm>
              <a:off x="628650" y="3409434"/>
              <a:ext cx="1600200" cy="685800"/>
            </a:xfrm>
            <a:prstGeom prst="rect">
              <a:avLst/>
            </a:prstGeom>
            <a:solidFill>
              <a:srgbClr val="690B0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6" name="TextBox 15">
              <a:extLst>
                <a:ext uri="{FF2B5EF4-FFF2-40B4-BE49-F238E27FC236}">
                  <a16:creationId xmlns:a16="http://schemas.microsoft.com/office/drawing/2014/main" id="{E0A67BC4-6DC8-4690-84F9-B1CBFB32F282}"/>
                </a:ext>
              </a:extLst>
            </p:cNvPr>
            <p:cNvSpPr txBox="1"/>
            <p:nvPr/>
          </p:nvSpPr>
          <p:spPr>
            <a:xfrm>
              <a:off x="566257" y="4095234"/>
              <a:ext cx="2176943"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105/11/12</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#690b0c</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0/90/89/59</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1815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3011</a:t>
              </a:r>
            </a:p>
          </p:txBody>
        </p:sp>
      </p:grpSp>
      <p:grpSp>
        <p:nvGrpSpPr>
          <p:cNvPr id="10" name="Group 9">
            <a:extLst>
              <a:ext uri="{FF2B5EF4-FFF2-40B4-BE49-F238E27FC236}">
                <a16:creationId xmlns:a16="http://schemas.microsoft.com/office/drawing/2014/main" id="{068472B4-975C-4BF2-A285-73B58303D355}"/>
              </a:ext>
            </a:extLst>
          </p:cNvPr>
          <p:cNvGrpSpPr/>
          <p:nvPr/>
        </p:nvGrpSpPr>
        <p:grpSpPr>
          <a:xfrm>
            <a:off x="4939368" y="3429003"/>
            <a:ext cx="2528232" cy="1710285"/>
            <a:chOff x="3771900" y="3409434"/>
            <a:chExt cx="2528232" cy="1710285"/>
          </a:xfrm>
        </p:grpSpPr>
        <p:sp>
          <p:nvSpPr>
            <p:cNvPr id="12" name="Rectangle 11">
              <a:extLst>
                <a:ext uri="{FF2B5EF4-FFF2-40B4-BE49-F238E27FC236}">
                  <a16:creationId xmlns:a16="http://schemas.microsoft.com/office/drawing/2014/main" id="{5D4E077A-A3E8-4510-852E-44017FF7AD95}"/>
                </a:ext>
              </a:extLst>
            </p:cNvPr>
            <p:cNvSpPr/>
            <p:nvPr/>
          </p:nvSpPr>
          <p:spPr>
            <a:xfrm>
              <a:off x="3771900" y="3409434"/>
              <a:ext cx="1600200" cy="685800"/>
            </a:xfrm>
            <a:prstGeom prst="rect">
              <a:avLst/>
            </a:prstGeom>
            <a:solidFill>
              <a:srgbClr val="015D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8" name="TextBox 17">
              <a:extLst>
                <a:ext uri="{FF2B5EF4-FFF2-40B4-BE49-F238E27FC236}">
                  <a16:creationId xmlns:a16="http://schemas.microsoft.com/office/drawing/2014/main" id="{0A96C389-04DB-428B-925D-15B3262A9797}"/>
                </a:ext>
              </a:extLst>
            </p:cNvPr>
            <p:cNvSpPr txBox="1"/>
            <p:nvPr/>
          </p:nvSpPr>
          <p:spPr>
            <a:xfrm>
              <a:off x="3771900" y="4104056"/>
              <a:ext cx="252823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1/93/43</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#04672e</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99/0/54/64	</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349</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6001</a:t>
              </a:r>
            </a:p>
          </p:txBody>
        </p:sp>
      </p:grpSp>
      <p:grpSp>
        <p:nvGrpSpPr>
          <p:cNvPr id="9" name="Group 8">
            <a:extLst>
              <a:ext uri="{FF2B5EF4-FFF2-40B4-BE49-F238E27FC236}">
                <a16:creationId xmlns:a16="http://schemas.microsoft.com/office/drawing/2014/main" id="{462A7BAE-4EB0-4544-8D38-8AE8433A936E}"/>
              </a:ext>
            </a:extLst>
          </p:cNvPr>
          <p:cNvGrpSpPr/>
          <p:nvPr/>
        </p:nvGrpSpPr>
        <p:grpSpPr>
          <a:xfrm>
            <a:off x="8139768" y="3429003"/>
            <a:ext cx="2528232" cy="1710285"/>
            <a:chOff x="6858000" y="3409434"/>
            <a:chExt cx="2528232" cy="1710285"/>
          </a:xfrm>
        </p:grpSpPr>
        <p:sp>
          <p:nvSpPr>
            <p:cNvPr id="13" name="Rectangle 12">
              <a:extLst>
                <a:ext uri="{FF2B5EF4-FFF2-40B4-BE49-F238E27FC236}">
                  <a16:creationId xmlns:a16="http://schemas.microsoft.com/office/drawing/2014/main" id="{A25EF2E0-616A-4981-8698-731924FC820B}"/>
                </a:ext>
              </a:extLst>
            </p:cNvPr>
            <p:cNvSpPr/>
            <p:nvPr/>
          </p:nvSpPr>
          <p:spPr>
            <a:xfrm>
              <a:off x="6915150" y="3409434"/>
              <a:ext cx="1600200" cy="685800"/>
            </a:xfrm>
            <a:prstGeom prst="rect">
              <a:avLst/>
            </a:prstGeom>
            <a:solidFill>
              <a:srgbClr val="008B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20" name="TextBox 19">
              <a:extLst>
                <a:ext uri="{FF2B5EF4-FFF2-40B4-BE49-F238E27FC236}">
                  <a16:creationId xmlns:a16="http://schemas.microsoft.com/office/drawing/2014/main" id="{35E0A895-F4FE-4A52-93B7-F7EDE49C8BD8}"/>
                </a:ext>
              </a:extLst>
            </p:cNvPr>
            <p:cNvSpPr txBox="1"/>
            <p:nvPr/>
          </p:nvSpPr>
          <p:spPr>
            <a:xfrm>
              <a:off x="6858000" y="4104056"/>
              <a:ext cx="252823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RGB: 0/139/61</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Hex: #008B41</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CMYK: 100/0/53/45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Pantone: 355</a:t>
              </a:r>
              <a:b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RAL: 6037</a:t>
              </a:r>
            </a:p>
          </p:txBody>
        </p:sp>
      </p:grpSp>
      <p:sp>
        <p:nvSpPr>
          <p:cNvPr id="6" name="Title 5">
            <a:extLst>
              <a:ext uri="{FF2B5EF4-FFF2-40B4-BE49-F238E27FC236}">
                <a16:creationId xmlns:a16="http://schemas.microsoft.com/office/drawing/2014/main" id="{3F7C30B8-B8C8-40D0-B499-CA6F10D0B04E}"/>
              </a:ext>
            </a:extLst>
          </p:cNvPr>
          <p:cNvSpPr>
            <a:spLocks noGrp="1"/>
          </p:cNvSpPr>
          <p:nvPr>
            <p:ph type="title"/>
          </p:nvPr>
        </p:nvSpPr>
        <p:spPr/>
        <p:txBody>
          <a:bodyPr/>
          <a:lstStyle/>
          <a:p>
            <a:r>
              <a:rPr lang="en-US" dirty="0"/>
              <a:t>Color Usage</a:t>
            </a:r>
          </a:p>
        </p:txBody>
      </p:sp>
      <p:sp>
        <p:nvSpPr>
          <p:cNvPr id="15" name="Content Placeholder 2">
            <a:extLst>
              <a:ext uri="{FF2B5EF4-FFF2-40B4-BE49-F238E27FC236}">
                <a16:creationId xmlns:a16="http://schemas.microsoft.com/office/drawing/2014/main" id="{4139FD9C-6293-4764-AC0F-5F73FFE2DF0F}"/>
              </a:ext>
            </a:extLst>
          </p:cNvPr>
          <p:cNvSpPr txBox="1">
            <a:spLocks/>
          </p:cNvSpPr>
          <p:nvPr/>
        </p:nvSpPr>
        <p:spPr>
          <a:xfrm>
            <a:off x="833020" y="5452822"/>
            <a:ext cx="10520771" cy="1268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TERTIARY</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Palatino Linotype" panose="02040502050505030304"/>
                <a:ea typeface="+mn-ea"/>
                <a:cs typeface="+mn-cs"/>
              </a:rPr>
              <a:t>There is a tertiary color palette, that is reserved for instances when the six previous colors are not enough (for example, when many items need to be represented in a graph.) Please refer to the Employee Brand Guide.</a:t>
            </a:r>
          </a:p>
        </p:txBody>
      </p:sp>
    </p:spTree>
    <p:extLst>
      <p:ext uri="{BB962C8B-B14F-4D97-AF65-F5344CB8AC3E}">
        <p14:creationId xmlns:p14="http://schemas.microsoft.com/office/powerpoint/2010/main" val="118560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2" y="1825628"/>
            <a:ext cx="9206328" cy="802447"/>
          </a:xfrm>
        </p:spPr>
        <p:txBody>
          <a:bodyPr>
            <a:norm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Primary Typography</a:t>
            </a:r>
          </a:p>
          <a:p>
            <a:pPr marL="0" indent="0">
              <a:buNone/>
            </a:pPr>
            <a:endParaRPr lang="en-US"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grpSp>
        <p:nvGrpSpPr>
          <p:cNvPr id="15" name="Group 14">
            <a:extLst>
              <a:ext uri="{FF2B5EF4-FFF2-40B4-BE49-F238E27FC236}">
                <a16:creationId xmlns:a16="http://schemas.microsoft.com/office/drawing/2014/main" id="{B4D91057-33C4-4938-A5C0-DC267FD6511B}"/>
              </a:ext>
            </a:extLst>
          </p:cNvPr>
          <p:cNvGrpSpPr/>
          <p:nvPr/>
        </p:nvGrpSpPr>
        <p:grpSpPr>
          <a:xfrm>
            <a:off x="2152650" y="2929886"/>
            <a:ext cx="6527160" cy="2814564"/>
            <a:chOff x="1433992" y="2929886"/>
            <a:chExt cx="6527160" cy="2814564"/>
          </a:xfrm>
        </p:grpSpPr>
        <p:sp>
          <p:nvSpPr>
            <p:cNvPr id="10" name="TextBox 9">
              <a:extLst>
                <a:ext uri="{FF2B5EF4-FFF2-40B4-BE49-F238E27FC236}">
                  <a16:creationId xmlns:a16="http://schemas.microsoft.com/office/drawing/2014/main" id="{E674CA0D-7F2C-4EA9-8D04-25FE2973C056}"/>
                </a:ext>
              </a:extLst>
            </p:cNvPr>
            <p:cNvSpPr txBox="1"/>
            <p:nvPr/>
          </p:nvSpPr>
          <p:spPr>
            <a:xfrm>
              <a:off x="1433993" y="2929886"/>
              <a:ext cx="6527159" cy="1803571"/>
            </a:xfrm>
            <a:prstGeom prst="rect">
              <a:avLst/>
            </a:prstGeom>
            <a:noFill/>
          </p:spPr>
          <p:txBody>
            <a:bodyPr wrap="square">
              <a:spAutoFit/>
            </a:bodyPr>
            <a:lstStyle/>
            <a:p>
              <a:pPr marL="457200" marR="0" lvl="0" indent="0" algn="just" defTabSz="457200" rtl="0" eaLnBrk="1" fontAlgn="auto" latinLnBrk="0" hangingPunct="1">
                <a:lnSpc>
                  <a:spcPct val="107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CENTURY GOTHIC</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just" defTabSz="4572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AaBbCcDdEeFfGgHhIiJjKkLlMmNnOoPpQqRrSsTtUuVvWwXxYyZz</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1234567890</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73FA1AE-AF42-4773-864B-FB2142BBBF58}"/>
                </a:ext>
              </a:extLst>
            </p:cNvPr>
            <p:cNvSpPr txBox="1"/>
            <p:nvPr/>
          </p:nvSpPr>
          <p:spPr>
            <a:xfrm>
              <a:off x="1433992" y="4679222"/>
              <a:ext cx="4648028" cy="1065228"/>
            </a:xfrm>
            <a:prstGeom prst="rect">
              <a:avLst/>
            </a:prstGeom>
            <a:noFill/>
          </p:spPr>
          <p:txBody>
            <a:bodyPr wrap="square" numCol="2">
              <a:spAutoFit/>
            </a:bodyPr>
            <a:lstStyle/>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Light</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Light Italic</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Book</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Book Italic</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Bold</a:t>
              </a:r>
              <a:b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1" i="1"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Bold</a:t>
              </a:r>
              <a:r>
                <a:rPr kumimoji="0" lang="en-US" sz="12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Italic</a:t>
              </a:r>
              <a:endParaRPr kumimoji="0" lang="en-US" sz="2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grpSp>
      <p:sp>
        <p:nvSpPr>
          <p:cNvPr id="6" name="Title 5">
            <a:extLst>
              <a:ext uri="{FF2B5EF4-FFF2-40B4-BE49-F238E27FC236}">
                <a16:creationId xmlns:a16="http://schemas.microsoft.com/office/drawing/2014/main" id="{B47BCA35-8D10-4E23-9253-7C00CCF9B9E9}"/>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spTree>
    <p:extLst>
      <p:ext uri="{BB962C8B-B14F-4D97-AF65-F5344CB8AC3E}">
        <p14:creationId xmlns:p14="http://schemas.microsoft.com/office/powerpoint/2010/main" val="169092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2" y="1825628"/>
            <a:ext cx="9206328" cy="802447"/>
          </a:xfrm>
        </p:spPr>
        <p:txBody>
          <a:bodyPr>
            <a:norm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Secondary Typography</a:t>
            </a:r>
          </a:p>
          <a:p>
            <a:pPr marL="0" indent="0">
              <a:buNone/>
            </a:pPr>
            <a:endParaRPr lang="en-US"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grpSp>
        <p:nvGrpSpPr>
          <p:cNvPr id="15" name="Group 14">
            <a:extLst>
              <a:ext uri="{FF2B5EF4-FFF2-40B4-BE49-F238E27FC236}">
                <a16:creationId xmlns:a16="http://schemas.microsoft.com/office/drawing/2014/main" id="{B4D91057-33C4-4938-A5C0-DC267FD6511B}"/>
              </a:ext>
            </a:extLst>
          </p:cNvPr>
          <p:cNvGrpSpPr/>
          <p:nvPr/>
        </p:nvGrpSpPr>
        <p:grpSpPr>
          <a:xfrm>
            <a:off x="2152650" y="2929886"/>
            <a:ext cx="6786956" cy="2814564"/>
            <a:chOff x="1433992" y="2929886"/>
            <a:chExt cx="6786956" cy="2814564"/>
          </a:xfrm>
        </p:grpSpPr>
        <p:sp>
          <p:nvSpPr>
            <p:cNvPr id="10" name="TextBox 9">
              <a:extLst>
                <a:ext uri="{FF2B5EF4-FFF2-40B4-BE49-F238E27FC236}">
                  <a16:creationId xmlns:a16="http://schemas.microsoft.com/office/drawing/2014/main" id="{E674CA0D-7F2C-4EA9-8D04-25FE2973C056}"/>
                </a:ext>
              </a:extLst>
            </p:cNvPr>
            <p:cNvSpPr txBox="1"/>
            <p:nvPr/>
          </p:nvSpPr>
          <p:spPr>
            <a:xfrm>
              <a:off x="1433993" y="2929886"/>
              <a:ext cx="6786955" cy="1807290"/>
            </a:xfrm>
            <a:prstGeom prst="rect">
              <a:avLst/>
            </a:prstGeom>
            <a:noFill/>
          </p:spPr>
          <p:txBody>
            <a:bodyPr wrap="square">
              <a:spAutoFit/>
            </a:bodyPr>
            <a:lstStyle/>
            <a:p>
              <a:pPr marL="457200" marR="0" lvl="0" indent="0" algn="just" defTabSz="457200" rtl="0" eaLnBrk="1" fontAlgn="auto" latinLnBrk="0" hangingPunct="1">
                <a:lnSpc>
                  <a:spcPct val="107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PALATINO LINOTYPE</a:t>
              </a: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just" defTabSz="4572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AaBbCcDdEeFfGgHhIiJjKkLlMmNnOoPpQqRrSsTtUuVvWwXxYyZz</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457200" marR="0" lvl="0" indent="0" algn="just" defTabSz="4572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1234567890</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73FA1AE-AF42-4773-864B-FB2142BBBF58}"/>
                </a:ext>
              </a:extLst>
            </p:cNvPr>
            <p:cNvSpPr txBox="1"/>
            <p:nvPr/>
          </p:nvSpPr>
          <p:spPr>
            <a:xfrm>
              <a:off x="1433992" y="4679222"/>
              <a:ext cx="4648028" cy="1065228"/>
            </a:xfrm>
            <a:prstGeom prst="rect">
              <a:avLst/>
            </a:prstGeom>
            <a:noFill/>
          </p:spPr>
          <p:txBody>
            <a:bodyPr wrap="square" numCol="2">
              <a:spAutoFit/>
            </a:bodyPr>
            <a:lstStyle/>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Light</a:t>
              </a: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Light Italic</a:t>
              </a:r>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Book</a:t>
              </a:r>
            </a:p>
            <a:p>
              <a:pPr marL="457200" marR="0" lvl="0" indent="0" algn="l" defTabSz="457200" rtl="0" eaLnBrk="1" fontAlgn="auto" latinLnBrk="0" hangingPunct="1">
                <a:lnSpc>
                  <a:spcPct val="107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Book Italic</a:t>
              </a:r>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Bold</a:t>
              </a:r>
              <a:br>
                <a:rPr kumimoji="0" lang="en-US" sz="1200" b="1"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br>
              <a:r>
                <a:rPr kumimoji="0" lang="en-US" sz="1200" b="1" i="1" u="none" strike="noStrike" kern="1200" cap="none" spc="0" normalizeH="0" baseline="0" noProof="0" dirty="0" err="1">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Bold</a:t>
              </a:r>
              <a:r>
                <a:rPr kumimoji="0" lang="en-US" sz="1200" b="1" i="1"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 Italic</a:t>
              </a:r>
              <a:endParaRPr kumimoji="0" lang="en-US" sz="2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grpSp>
      <p:sp>
        <p:nvSpPr>
          <p:cNvPr id="6" name="Title 5">
            <a:extLst>
              <a:ext uri="{FF2B5EF4-FFF2-40B4-BE49-F238E27FC236}">
                <a16:creationId xmlns:a16="http://schemas.microsoft.com/office/drawing/2014/main" id="{8B21993A-14DE-4BA6-8D27-370AD43BEAAC}"/>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spTree>
    <p:extLst>
      <p:ext uri="{BB962C8B-B14F-4D97-AF65-F5344CB8AC3E}">
        <p14:creationId xmlns:p14="http://schemas.microsoft.com/office/powerpoint/2010/main" val="258489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2" y="1825628"/>
            <a:ext cx="9206328" cy="802447"/>
          </a:xfrm>
        </p:spPr>
        <p:txBody>
          <a:bodyPr>
            <a:norm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Font Styles</a:t>
            </a:r>
          </a:p>
          <a:p>
            <a:pPr marL="0" indent="0">
              <a:buNone/>
            </a:pPr>
            <a:endParaRPr lang="en-US" sz="1800" b="1" cap="all" dirty="0">
              <a:latin typeface="Century Gothic" panose="020B0502020202020204" pitchFamily="34" charset="0"/>
              <a:ea typeface="MS Gothic" panose="020B06090702050802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Palatino Linotype" panose="02040502050505030304"/>
              <a:ea typeface="+mn-ea"/>
              <a:cs typeface="+mn-cs"/>
            </a:endParaRPr>
          </a:p>
        </p:txBody>
      </p:sp>
      <p:graphicFrame>
        <p:nvGraphicFramePr>
          <p:cNvPr id="14" name="Table 13">
            <a:extLst>
              <a:ext uri="{FF2B5EF4-FFF2-40B4-BE49-F238E27FC236}">
                <a16:creationId xmlns:a16="http://schemas.microsoft.com/office/drawing/2014/main" id="{AE683750-7AED-4C04-9CDE-B236A23386C4}"/>
              </a:ext>
            </a:extLst>
          </p:cNvPr>
          <p:cNvGraphicFramePr>
            <a:graphicFrameLocks noGrp="1"/>
          </p:cNvGraphicFramePr>
          <p:nvPr>
            <p:extLst>
              <p:ext uri="{D42A27DB-BD31-4B8C-83A1-F6EECF244321}">
                <p14:modId xmlns:p14="http://schemas.microsoft.com/office/powerpoint/2010/main" val="1822066149"/>
              </p:ext>
            </p:extLst>
          </p:nvPr>
        </p:nvGraphicFramePr>
        <p:xfrm>
          <a:off x="3127375" y="2414726"/>
          <a:ext cx="5937250" cy="4124191"/>
        </p:xfrm>
        <a:graphic>
          <a:graphicData uri="http://schemas.openxmlformats.org/drawingml/2006/table">
            <a:tbl>
              <a:tblPr firstRow="1" firstCol="1" bandRow="1"/>
              <a:tblGrid>
                <a:gridCol w="5937250">
                  <a:extLst>
                    <a:ext uri="{9D8B030D-6E8A-4147-A177-3AD203B41FA5}">
                      <a16:colId xmlns:a16="http://schemas.microsoft.com/office/drawing/2014/main" val="2944578615"/>
                    </a:ext>
                  </a:extLst>
                </a:gridCol>
              </a:tblGrid>
              <a:tr h="772189">
                <a:tc>
                  <a:txBody>
                    <a:bodyPr/>
                    <a:lstStyle/>
                    <a:p>
                      <a:pPr marL="0" marR="0" algn="just">
                        <a:lnSpc>
                          <a:spcPct val="107000"/>
                        </a:lnSpc>
                        <a:spcBef>
                          <a:spcPts val="70"/>
                        </a:spcBef>
                        <a:spcAft>
                          <a:spcPts val="0"/>
                        </a:spcAft>
                      </a:pPr>
                      <a:r>
                        <a:rPr lang="en-US" sz="11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b="1" dirty="0">
                          <a:effectLst/>
                          <a:latin typeface="Century Gothic" panose="020B0502020202020204" pitchFamily="34" charset="0"/>
                          <a:ea typeface="Century Gothic" panose="020B0502020202020204" pitchFamily="34" charset="0"/>
                          <a:cs typeface="Century Gothic" panose="020B0502020202020204" pitchFamily="34" charset="0"/>
                        </a:rPr>
                        <a:t>    TITLE</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25" dirty="0">
                          <a:effectLst/>
                          <a:latin typeface="Palatino Linotype" panose="02040502050505030304" pitchFamily="18" charset="0"/>
                          <a:ea typeface="Century Gothic" panose="020B0502020202020204" pitchFamily="34" charset="0"/>
                          <a:cs typeface="Times New Roman" panose="02020603050405020304" pitchFamily="18" charset="0"/>
                        </a:rPr>
                        <a:t>Century Gothic, 16 pt, bold, caps, OPC blue bottom border</a:t>
                      </a:r>
                      <a:r>
                        <a:rPr lang="en-US" sz="1600" b="1" spc="-25"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000" spc="-25"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860592"/>
                  </a:ext>
                </a:extLst>
              </a:tr>
              <a:tr h="699202">
                <a:tc>
                  <a:txBody>
                    <a:bodyPr/>
                    <a:lstStyle/>
                    <a:p>
                      <a:pPr marL="0" marR="0" algn="just">
                        <a:lnSpc>
                          <a:spcPct val="107000"/>
                        </a:lnSpc>
                        <a:spcBef>
                          <a:spcPts val="0"/>
                        </a:spcBef>
                        <a:spcAft>
                          <a:spcPts val="0"/>
                        </a:spcAft>
                      </a:pPr>
                      <a:r>
                        <a:rPr lang="en-US" sz="1000" dirty="0">
                          <a:effectLst/>
                          <a:latin typeface="Palatino Linotype" panose="02040502050505030304" pitchFamily="18" charset="0"/>
                          <a:ea typeface="Calibri" panose="020F0502020204030204" pitchFamily="34" charset="0"/>
                          <a:cs typeface="Times New Roman" panose="02020603050405020304" pitchFamily="18" charset="0"/>
                        </a:rPr>
                        <a:t> </a:t>
                      </a:r>
                    </a:p>
                    <a:p>
                      <a:pPr marL="254000" marR="0" algn="just">
                        <a:lnSpc>
                          <a:spcPct val="107000"/>
                        </a:lnSpc>
                        <a:spcBef>
                          <a:spcPts val="0"/>
                        </a:spcBef>
                        <a:spcAft>
                          <a:spcPts val="0"/>
                        </a:spcAft>
                      </a:pPr>
                      <a:r>
                        <a:rPr lang="en-US" sz="1400" b="1" dirty="0">
                          <a:effectLst/>
                          <a:latin typeface="Century Gothic" panose="020B0502020202020204" pitchFamily="34" charset="0"/>
                          <a:ea typeface="Century Gothic" panose="020B0502020202020204" pitchFamily="34" charset="0"/>
                          <a:cs typeface="Century Gothic" panose="020B0502020202020204" pitchFamily="34" charset="0"/>
                        </a:rPr>
                        <a:t>MAJOR SECTION</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25" dirty="0">
                          <a:effectLst/>
                          <a:latin typeface="Palatino Linotype" panose="02040502050505030304" pitchFamily="18" charset="0"/>
                          <a:ea typeface="Century Gothic" panose="020B0502020202020204" pitchFamily="34" charset="0"/>
                          <a:cs typeface="Times New Roman" panose="02020603050405020304" pitchFamily="18" charset="0"/>
                        </a:rPr>
                        <a:t>Century Gothic, 14 </a:t>
                      </a:r>
                      <a:r>
                        <a:rPr lang="en-US" sz="1000" spc="-25" dirty="0" err="1">
                          <a:effectLst/>
                          <a:latin typeface="Palatino Linotype" panose="02040502050505030304" pitchFamily="18" charset="0"/>
                          <a:ea typeface="Century Gothic" panose="020B0502020202020204" pitchFamily="34" charset="0"/>
                          <a:cs typeface="Times New Roman" panose="02020603050405020304" pitchFamily="18" charset="0"/>
                        </a:rPr>
                        <a:t>pt</a:t>
                      </a:r>
                      <a:r>
                        <a:rPr lang="en-US" sz="1000" spc="-25" dirty="0">
                          <a:effectLst/>
                          <a:latin typeface="Palatino Linotype" panose="02040502050505030304" pitchFamily="18" charset="0"/>
                          <a:ea typeface="Century Gothic" panose="020B0502020202020204" pitchFamily="34" charset="0"/>
                          <a:cs typeface="Times New Roman" panose="02020603050405020304" pitchFamily="18" charset="0"/>
                        </a:rPr>
                        <a:t>, bold, caps</a:t>
                      </a:r>
                      <a:endParaRPr lang="en-US" sz="1000" spc="-25"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209581"/>
                  </a:ext>
                </a:extLst>
              </a:tr>
              <a:tr h="681236">
                <a:tc>
                  <a:txBody>
                    <a:bodyPr/>
                    <a:lstStyle/>
                    <a:p>
                      <a:pPr marL="0" marR="0" algn="just">
                        <a:lnSpc>
                          <a:spcPct val="107000"/>
                        </a:lnSpc>
                        <a:spcBef>
                          <a:spcPts val="90"/>
                        </a:spcBef>
                        <a:spcAft>
                          <a:spcPts val="0"/>
                        </a:spcAft>
                      </a:pPr>
                      <a:r>
                        <a:rPr lang="en-US" sz="11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ct val="107000"/>
                        </a:lnSpc>
                        <a:spcBef>
                          <a:spcPts val="0"/>
                        </a:spcBef>
                        <a:spcAft>
                          <a:spcPts val="0"/>
                        </a:spcAft>
                      </a:pPr>
                      <a:r>
                        <a:rPr lang="en-US" sz="1200" b="1" dirty="0">
                          <a:solidFill>
                            <a:srgbClr val="004987"/>
                          </a:solidFill>
                          <a:effectLst/>
                          <a:latin typeface="Century Gothic" panose="020B0502020202020204" pitchFamily="34" charset="0"/>
                          <a:ea typeface="Century Gothic" panose="020B0502020202020204" pitchFamily="34" charset="0"/>
                          <a:cs typeface="Century Gothic" panose="020B0502020202020204" pitchFamily="34" charset="0"/>
                        </a:rPr>
                        <a:t>Section</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25" dirty="0">
                          <a:effectLst/>
                          <a:latin typeface="Palatino Linotype" panose="02040502050505030304" pitchFamily="18" charset="0"/>
                          <a:ea typeface="Century Gothic" panose="020B0502020202020204" pitchFamily="34" charset="0"/>
                          <a:cs typeface="Times New Roman" panose="02020603050405020304" pitchFamily="18" charset="0"/>
                        </a:rPr>
                        <a:t>Century Gothic, 12 pt, bold, OPC blue</a:t>
                      </a:r>
                      <a:endParaRPr lang="en-US" sz="1000" spc="-25"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85255"/>
                  </a:ext>
                </a:extLst>
              </a:tr>
              <a:tr h="681236">
                <a:tc>
                  <a:txBody>
                    <a:bodyPr/>
                    <a:lstStyle/>
                    <a:p>
                      <a:pPr marL="0" marR="0" algn="just">
                        <a:lnSpc>
                          <a:spcPct val="107000"/>
                        </a:lnSpc>
                        <a:spcBef>
                          <a:spcPts val="90"/>
                        </a:spcBef>
                        <a:spcAft>
                          <a:spcPts val="0"/>
                        </a:spcAft>
                      </a:pPr>
                      <a:r>
                        <a:rPr lang="en-US" sz="120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ct val="107000"/>
                        </a:lnSpc>
                        <a:spcBef>
                          <a:spcPts val="0"/>
                        </a:spcBef>
                        <a:spcAft>
                          <a:spcPts val="0"/>
                        </a:spcAft>
                      </a:pPr>
                      <a:r>
                        <a:rPr lang="en-US" sz="1100" b="1">
                          <a:effectLst/>
                          <a:latin typeface="Century Gothic" panose="020B0502020202020204" pitchFamily="34" charset="0"/>
                          <a:ea typeface="Century Gothic" panose="020B0502020202020204" pitchFamily="34" charset="0"/>
                          <a:cs typeface="Century Gothic" panose="020B0502020202020204" pitchFamily="34" charset="0"/>
                        </a:rPr>
                        <a:t>Sub Section</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25">
                          <a:effectLst/>
                          <a:latin typeface="Palatino Linotype" panose="02040502050505030304" pitchFamily="18" charset="0"/>
                          <a:ea typeface="Century Gothic" panose="020B0502020202020204" pitchFamily="34" charset="0"/>
                          <a:cs typeface="Times New Roman" panose="02020603050405020304" pitchFamily="18" charset="0"/>
                        </a:rPr>
                        <a:t>Century Gothic, 11pt, bold</a:t>
                      </a:r>
                      <a:endParaRPr lang="en-US" sz="1000" spc="-25">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456226"/>
                  </a:ext>
                </a:extLst>
              </a:tr>
              <a:tr h="645164">
                <a:tc>
                  <a:txBody>
                    <a:bodyPr/>
                    <a:lstStyle/>
                    <a:p>
                      <a:pPr marL="0" marR="0" algn="just">
                        <a:lnSpc>
                          <a:spcPct val="107000"/>
                        </a:lnSpc>
                        <a:spcBef>
                          <a:spcPts val="70"/>
                        </a:spcBef>
                        <a:spcAft>
                          <a:spcPts val="0"/>
                        </a:spcAft>
                      </a:pPr>
                      <a:r>
                        <a:rPr lang="en-US" sz="110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ct val="107000"/>
                        </a:lnSpc>
                        <a:spcBef>
                          <a:spcPts val="0"/>
                        </a:spcBef>
                        <a:spcAft>
                          <a:spcPts val="0"/>
                        </a:spcAft>
                      </a:pPr>
                      <a:r>
                        <a:rPr lang="en-US" sz="1000" b="1">
                          <a:effectLst/>
                          <a:latin typeface="Palatino Linotype" panose="02040502050505030304" pitchFamily="18" charset="0"/>
                          <a:ea typeface="Palatino Linotype" panose="02040502050505030304" pitchFamily="18" charset="0"/>
                          <a:cs typeface="Palatino Linotype" panose="02040502050505030304" pitchFamily="18" charset="0"/>
                        </a:rPr>
                        <a:t>ITEMIZED</a:t>
                      </a:r>
                      <a:endParaRPr lang="en-US" sz="100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25">
                          <a:effectLst/>
                          <a:latin typeface="Palatino Linotype" panose="02040502050505030304" pitchFamily="18" charset="0"/>
                          <a:ea typeface="Palatino Linotype" panose="02040502050505030304" pitchFamily="18" charset="0"/>
                          <a:cs typeface="Times New Roman" panose="02020603050405020304" pitchFamily="18" charset="0"/>
                        </a:rPr>
                        <a:t>Palatino Linotype, 10 pt, bold</a:t>
                      </a:r>
                      <a:endParaRPr lang="en-US" sz="1000" spc="-25">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666911"/>
                  </a:ext>
                </a:extLst>
              </a:tr>
              <a:tr h="645164">
                <a:tc>
                  <a:txBody>
                    <a:bodyPr/>
                    <a:lstStyle/>
                    <a:p>
                      <a:pPr marL="0" marR="0" algn="just">
                        <a:lnSpc>
                          <a:spcPct val="107000"/>
                        </a:lnSpc>
                        <a:spcBef>
                          <a:spcPts val="70"/>
                        </a:spcBef>
                        <a:spcAft>
                          <a:spcPts val="0"/>
                        </a:spcAft>
                      </a:pPr>
                      <a:r>
                        <a:rPr lang="en-US" sz="11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ct val="107000"/>
                        </a:lnSpc>
                        <a:spcBef>
                          <a:spcPts val="0"/>
                        </a:spcBef>
                        <a:spcAft>
                          <a:spcPts val="0"/>
                        </a:spcAft>
                      </a:pPr>
                      <a:r>
                        <a:rPr lang="en-US" sz="1000" dirty="0">
                          <a:effectLst/>
                          <a:latin typeface="Palatino Linotype" panose="02040502050505030304" pitchFamily="18" charset="0"/>
                          <a:ea typeface="Palatino Linotype" panose="02040502050505030304" pitchFamily="18" charset="0"/>
                          <a:cs typeface="Palatino Linotype" panose="02040502050505030304" pitchFamily="18" charset="0"/>
                        </a:rPr>
                        <a:t>body text</a:t>
                      </a: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254000" marR="0" algn="just">
                        <a:lnSpc>
                          <a:spcPts val="1100"/>
                        </a:lnSpc>
                        <a:spcBef>
                          <a:spcPts val="800"/>
                        </a:spcBef>
                        <a:spcAft>
                          <a:spcPts val="1200"/>
                        </a:spcAft>
                      </a:pPr>
                      <a:r>
                        <a:rPr lang="en-US" sz="1000" spc="-30" dirty="0">
                          <a:effectLst/>
                          <a:latin typeface="Palatino Linotype" panose="02040502050505030304" pitchFamily="18" charset="0"/>
                          <a:ea typeface="Palatino Linotype" panose="02040502050505030304" pitchFamily="18" charset="0"/>
                          <a:cs typeface="Times New Roman" panose="02020603050405020304" pitchFamily="18" charset="0"/>
                        </a:rPr>
                        <a:t>P</a:t>
                      </a:r>
                      <a:r>
                        <a:rPr lang="en-US" sz="1000" spc="-25" dirty="0">
                          <a:effectLst/>
                          <a:latin typeface="Palatino Linotype" panose="02040502050505030304" pitchFamily="18" charset="0"/>
                          <a:ea typeface="Palatino Linotype" panose="02040502050505030304" pitchFamily="18" charset="0"/>
                          <a:cs typeface="Times New Roman" panose="02020603050405020304" pitchFamily="18" charset="0"/>
                        </a:rPr>
                        <a:t>alatino linotype, 10 </a:t>
                      </a:r>
                      <a:r>
                        <a:rPr lang="en-US" sz="1000" spc="-25" dirty="0" err="1">
                          <a:effectLst/>
                          <a:latin typeface="Palatino Linotype" panose="02040502050505030304" pitchFamily="18" charset="0"/>
                          <a:ea typeface="Palatino Linotype" panose="02040502050505030304" pitchFamily="18" charset="0"/>
                          <a:cs typeface="Times New Roman" panose="02020603050405020304" pitchFamily="18" charset="0"/>
                        </a:rPr>
                        <a:t>pt</a:t>
                      </a:r>
                      <a:r>
                        <a:rPr lang="en-US" sz="1000" spc="-25" dirty="0">
                          <a:effectLst/>
                          <a:latin typeface="Palatino Linotype" panose="02040502050505030304" pitchFamily="18" charset="0"/>
                          <a:ea typeface="Palatino Linotype" panose="02040502050505030304" pitchFamily="18" charset="0"/>
                          <a:cs typeface="Times New Roman" panose="02020603050405020304" pitchFamily="18" charset="0"/>
                        </a:rPr>
                        <a:t>, regular</a:t>
                      </a:r>
                      <a:endParaRPr lang="en-US" sz="1000" spc="-25"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820603"/>
                  </a:ext>
                </a:extLst>
              </a:tr>
            </a:tbl>
          </a:graphicData>
        </a:graphic>
      </p:graphicFrame>
      <p:cxnSp>
        <p:nvCxnSpPr>
          <p:cNvPr id="18" name="Straight Connector 17">
            <a:extLst>
              <a:ext uri="{FF2B5EF4-FFF2-40B4-BE49-F238E27FC236}">
                <a16:creationId xmlns:a16="http://schemas.microsoft.com/office/drawing/2014/main" id="{EE00E37A-CC58-4725-AD63-96D71D454E09}"/>
              </a:ext>
            </a:extLst>
          </p:cNvPr>
          <p:cNvCxnSpPr>
            <a:cxnSpLocks/>
          </p:cNvCxnSpPr>
          <p:nvPr/>
        </p:nvCxnSpPr>
        <p:spPr>
          <a:xfrm>
            <a:off x="3429545" y="2861018"/>
            <a:ext cx="5529510" cy="0"/>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ACE24FE-3D66-450E-BF1D-ABECD4B7F9FF}"/>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spTree>
    <p:extLst>
      <p:ext uri="{BB962C8B-B14F-4D97-AF65-F5344CB8AC3E}">
        <p14:creationId xmlns:p14="http://schemas.microsoft.com/office/powerpoint/2010/main" val="56935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581B0-58F9-476A-8B8A-40CF943C4363}"/>
              </a:ext>
            </a:extLst>
          </p:cNvPr>
          <p:cNvSpPr>
            <a:spLocks noGrp="1"/>
          </p:cNvSpPr>
          <p:nvPr>
            <p:ph sz="half" idx="1"/>
          </p:nvPr>
        </p:nvSpPr>
        <p:spPr>
          <a:xfrm>
            <a:off x="833021" y="1825625"/>
            <a:ext cx="10520769" cy="4530726"/>
          </a:xfrm>
        </p:spPr>
        <p:txBody>
          <a:bodyPr>
            <a:noAutofit/>
          </a:bodyPr>
          <a:lstStyle/>
          <a:p>
            <a:pPr marL="0" indent="0">
              <a:buNone/>
            </a:pPr>
            <a:r>
              <a:rPr lang="en-US" sz="1800" b="1" cap="all" dirty="0">
                <a:latin typeface="Century Gothic" panose="020B0502020202020204" pitchFamily="34" charset="0"/>
                <a:ea typeface="MS Gothic" panose="020B0609070205080204" pitchFamily="49" charset="-128"/>
                <a:cs typeface="Times New Roman" panose="02020603050405020304" pitchFamily="18" charset="0"/>
              </a:rPr>
              <a:t>Templates</a:t>
            </a:r>
          </a:p>
          <a:p>
            <a:pPr marL="0" indent="0" algn="just">
              <a:lnSpc>
                <a:spcPct val="107000"/>
              </a:lnSpc>
              <a:spcBef>
                <a:spcPts val="200"/>
              </a:spcBef>
              <a:buNone/>
            </a:pPr>
            <a:r>
              <a:rPr lang="en-US" sz="1400" b="1" dirty="0">
                <a:solidFill>
                  <a:srgbClr val="004A8A"/>
                </a:solidFill>
                <a:latin typeface="Century Gothic" panose="020B0502020202020204" pitchFamily="34" charset="0"/>
                <a:ea typeface="MS Gothic" panose="020B0609070205080204" pitchFamily="49" charset="-128"/>
                <a:cs typeface="Times New Roman" panose="02020603050405020304" pitchFamily="18" charset="0"/>
              </a:rPr>
              <a:t>Microsoft Word Templates</a:t>
            </a:r>
          </a:p>
          <a:p>
            <a:pPr marL="0" indent="0" algn="just">
              <a:lnSpc>
                <a:spcPct val="150000"/>
              </a:lnSpc>
              <a:spcBef>
                <a:spcPts val="0"/>
              </a:spcBef>
              <a:buNone/>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In order to create a document with an OPC letterhead, use the following steps to add and access One Power approved templates in Microsoft Word.</a:t>
            </a:r>
          </a:p>
          <a:p>
            <a:pPr marL="0" indent="0" algn="just">
              <a:lnSpc>
                <a:spcPct val="150000"/>
              </a:lnSpc>
              <a:spcBef>
                <a:spcPts val="0"/>
              </a:spcBef>
              <a:buNone/>
            </a:pPr>
            <a:endParaRPr lang="en-US" sz="600" spc="-25" dirty="0">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Open a blank presentation in Word</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“File” in the top left corner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“Options” at the bottom of the list on the left</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“Save”</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DON’T CLOSE ANYTHING</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to your file explorer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to Dropbox (OEE)\Marketing - Approved Templates\Microsoft Word</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Copy your file path (you can do this by clicking the long bar at the top to the left of the search bar)</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Go back to Word</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Paste your file path in the bar that says “Default personal templates location:” (it is in the middle right above the gray bar that says “Offline editing options for document management server files")</a:t>
            </a:r>
          </a:p>
          <a:p>
            <a:pPr algn="just">
              <a:lnSpc>
                <a:spcPct val="150000"/>
              </a:lnSpc>
              <a:spcBef>
                <a:spcPts val="0"/>
              </a:spcBef>
              <a:buFont typeface="+mj-lt"/>
              <a:buAutoNum type="arabicPeriod"/>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Click “OK”</a:t>
            </a:r>
          </a:p>
          <a:p>
            <a:pPr marL="0" indent="0" algn="just">
              <a:lnSpc>
                <a:spcPct val="150000"/>
              </a:lnSpc>
              <a:spcBef>
                <a:spcPts val="0"/>
              </a:spcBef>
              <a:buNone/>
            </a:pPr>
            <a:endParaRPr lang="en-US" sz="600" spc="-25"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Now when you open Word you can click on the “Personal” tab and the OPC templates should be there.</a:t>
            </a:r>
          </a:p>
          <a:p>
            <a:pPr marL="0" indent="0" algn="just">
              <a:lnSpc>
                <a:spcPct val="150000"/>
              </a:lnSpc>
              <a:spcBef>
                <a:spcPts val="0"/>
              </a:spcBef>
              <a:buNone/>
            </a:pPr>
            <a:endParaRPr lang="en-US" sz="200" spc="-25"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100" spc="-25" dirty="0">
                <a:effectLst/>
                <a:latin typeface="Palatino Linotype" panose="02040502050505030304" pitchFamily="18" charset="0"/>
                <a:ea typeface="Times New Roman" panose="02020603050405020304" pitchFamily="18" charset="0"/>
                <a:cs typeface="Times New Roman" panose="02020603050405020304" pitchFamily="18" charset="0"/>
              </a:rPr>
              <a:t>Note that there are a variety of templates categories available, even within the “Letterheads” folder – including OPC Analytics, OPC Capital, OPC Capital Corporation, OPC, and OPC Solutions. In most instances, employees will utilize the standard letterheads found in the “OPC” folder. </a:t>
            </a:r>
          </a:p>
          <a:p>
            <a:pPr marL="0" indent="0" algn="just">
              <a:lnSpc>
                <a:spcPct val="150000"/>
              </a:lnSpc>
              <a:spcBef>
                <a:spcPts val="0"/>
              </a:spcBef>
              <a:buNone/>
            </a:pPr>
            <a:r>
              <a:rPr lang="en-US" sz="1100" spc="-25" dirty="0">
                <a:latin typeface="Palatino Linotype" panose="02040502050505030304" pitchFamily="18" charset="0"/>
                <a:ea typeface="Times New Roman" panose="02020603050405020304" pitchFamily="18" charset="0"/>
                <a:cs typeface="Times New Roman" panose="02020603050405020304" pitchFamily="18" charset="0"/>
              </a:rPr>
              <a:t> </a:t>
            </a:r>
            <a:endParaRPr lang="en-US" sz="1100" dirty="0"/>
          </a:p>
        </p:txBody>
      </p:sp>
      <p:sp>
        <p:nvSpPr>
          <p:cNvPr id="4" name="Slide Number Placeholder 3">
            <a:extLst>
              <a:ext uri="{FF2B5EF4-FFF2-40B4-BE49-F238E27FC236}">
                <a16:creationId xmlns:a16="http://schemas.microsoft.com/office/drawing/2014/main" id="{920DA624-BE2F-460A-8176-129EEA75C0CB}"/>
              </a:ext>
            </a:extLst>
          </p:cNvPr>
          <p:cNvSpPr>
            <a:spLocks noGrp="1"/>
          </p:cNvSpPr>
          <p:nvPr>
            <p:ph type="sldNum" sz="quarter" idx="12"/>
          </p:nvPr>
        </p:nvSpPr>
        <p:spPr>
          <a:xfrm>
            <a:off x="7981950" y="6356354"/>
            <a:ext cx="20574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EC93DFA-70F6-4220-86AB-AD3183C08C91}" type="slidenum">
              <a:rPr kumimoji="0" lang="en-US" sz="1200" b="0" i="0" u="none" strike="noStrike" kern="1200" cap="none" spc="0" normalizeH="0" baseline="0" noProof="0" smtClean="0">
                <a:ln>
                  <a:noFill/>
                </a:ln>
                <a:solidFill>
                  <a:prstClr val="black">
                    <a:tint val="75000"/>
                  </a:prstClr>
                </a:solidFill>
                <a:effectLst/>
                <a:uLnTx/>
                <a:uFillTx/>
                <a:latin typeface="Palatino Linotype" panose="020405020505050303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Palatino Linotype" panose="02040502050505030304"/>
              <a:ea typeface="+mn-ea"/>
              <a:cs typeface="+mn-cs"/>
            </a:endParaRPr>
          </a:p>
        </p:txBody>
      </p:sp>
      <p:sp>
        <p:nvSpPr>
          <p:cNvPr id="6" name="Title 5">
            <a:extLst>
              <a:ext uri="{FF2B5EF4-FFF2-40B4-BE49-F238E27FC236}">
                <a16:creationId xmlns:a16="http://schemas.microsoft.com/office/drawing/2014/main" id="{A22B4967-BF7E-43E2-9876-C0E5263C1B0E}"/>
              </a:ext>
            </a:extLst>
          </p:cNvPr>
          <p:cNvSpPr>
            <a:spLocks noGrp="1"/>
          </p:cNvSpPr>
          <p:nvPr>
            <p:ph type="title"/>
          </p:nvPr>
        </p:nvSpPr>
        <p:spPr/>
        <p:txBody>
          <a:bodyPr>
            <a:noAutofit/>
          </a:bodyPr>
          <a:lstStyle/>
          <a:p>
            <a:r>
              <a:rPr lang="en-US" dirty="0"/>
              <a:t>Typography, Font Styles, </a:t>
            </a:r>
            <a:br>
              <a:rPr lang="en-US" dirty="0"/>
            </a:br>
            <a:r>
              <a:rPr lang="en-US" dirty="0"/>
              <a:t>and Templates</a:t>
            </a:r>
          </a:p>
        </p:txBody>
      </p:sp>
    </p:spTree>
    <p:extLst>
      <p:ext uri="{BB962C8B-B14F-4D97-AF65-F5344CB8AC3E}">
        <p14:creationId xmlns:p14="http://schemas.microsoft.com/office/powerpoint/2010/main" val="1217918010"/>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6B23E27-6096-4EC1-9C0D-6DE59EA6301B}" vid="{7D8D8158-C5E4-4522-B191-031B20C13640}"/>
    </a:ext>
  </a:extLst>
</a:theme>
</file>

<file path=ppt/theme/theme2.xml><?xml version="1.0" encoding="utf-8"?>
<a:theme xmlns:a="http://schemas.openxmlformats.org/drawingml/2006/main" name="1_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E MASTER Presentation Layout - Standard Page_20190429" id="{9A4FFCF9-717A-4A76-8E13-CBA647C257D6}" vid="{7FEEE67B-B7F2-4F58-85B4-5BE7860371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Wide Pg - blue_2022</Template>
  <TotalTime>45</TotalTime>
  <Words>1875</Words>
  <Application>Microsoft Office PowerPoint</Application>
  <PresentationFormat>Widescreen</PresentationFormat>
  <Paragraphs>250</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MS Gothic</vt:lpstr>
      <vt:lpstr>Arial</vt:lpstr>
      <vt:lpstr>Calibri</vt:lpstr>
      <vt:lpstr>Century Gothic</vt:lpstr>
      <vt:lpstr>Courier New</vt:lpstr>
      <vt:lpstr>Palatino Linotype</vt:lpstr>
      <vt:lpstr>One Energy Presentations</vt:lpstr>
      <vt:lpstr>1_One Energy Presentations</vt:lpstr>
      <vt:lpstr>PowerPoint Presentation</vt:lpstr>
      <vt:lpstr>Overview</vt:lpstr>
      <vt:lpstr>PowerPoint Presentation</vt:lpstr>
      <vt:lpstr>Color Usage</vt:lpstr>
      <vt:lpstr>Color Usage</vt:lpstr>
      <vt:lpstr>Typography, Font Styles,  and Templates</vt:lpstr>
      <vt:lpstr>Typography, Font Styles,  and Templates</vt:lpstr>
      <vt:lpstr>Typography, Font Styles,  and Templates</vt:lpstr>
      <vt:lpstr>Typography, Font Styles,  and Templates</vt:lpstr>
      <vt:lpstr>Typography, Font Styles,  and Templates</vt:lpstr>
      <vt:lpstr>Typography, Font Styles,  and Templates</vt:lpstr>
      <vt:lpstr>Typography, Font Styles,  and Templates</vt:lpstr>
      <vt:lpstr>Copy and Tone</vt:lpstr>
      <vt:lpstr>Copy and Tone</vt:lpstr>
      <vt:lpstr>Copy and Tone</vt:lpstr>
      <vt:lpstr>The One POWER Logotypes</vt:lpstr>
      <vt:lpstr>Email Signatures</vt:lpstr>
      <vt:lpstr>Photography</vt:lpstr>
      <vt:lpstr>Videography</vt:lpstr>
      <vt:lpstr>Social Media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Campbell</dc:creator>
  <cp:lastModifiedBy>Megan Dufresne</cp:lastModifiedBy>
  <cp:revision>10</cp:revision>
  <cp:lastPrinted>2017-03-15T21:18:02Z</cp:lastPrinted>
  <dcterms:created xsi:type="dcterms:W3CDTF">2024-10-15T18:35:38Z</dcterms:created>
  <dcterms:modified xsi:type="dcterms:W3CDTF">2025-06-17T18:33:42Z</dcterms:modified>
</cp:coreProperties>
</file>