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56" r:id="rId2"/>
    <p:sldId id="259" r:id="rId3"/>
    <p:sldId id="260" r:id="rId4"/>
    <p:sldId id="258" r:id="rId5"/>
    <p:sldId id="295" r:id="rId6"/>
    <p:sldId id="264" r:id="rId7"/>
    <p:sldId id="284" r:id="rId8"/>
    <p:sldId id="277" r:id="rId9"/>
    <p:sldId id="279" r:id="rId10"/>
    <p:sldId id="286" r:id="rId11"/>
    <p:sldId id="290" r:id="rId12"/>
    <p:sldId id="276" r:id="rId13"/>
    <p:sldId id="278" r:id="rId14"/>
    <p:sldId id="285" r:id="rId15"/>
    <p:sldId id="294" r:id="rId16"/>
    <p:sldId id="287" r:id="rId17"/>
    <p:sldId id="291" r:id="rId18"/>
    <p:sldId id="280" r:id="rId19"/>
    <p:sldId id="296" r:id="rId20"/>
    <p:sldId id="292" r:id="rId21"/>
    <p:sldId id="265" r:id="rId22"/>
    <p:sldId id="297" r:id="rId23"/>
    <p:sldId id="274" r:id="rId24"/>
    <p:sldId id="25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1354976"/>
            <a:ext cx="9144000" cy="5503024"/>
            <a:chOff x="687278" y="1354975"/>
            <a:chExt cx="9144000" cy="550302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" t="20859" r="73275" b="953"/>
            <a:stretch/>
          </p:blipFill>
          <p:spPr>
            <a:xfrm>
              <a:off x="687278" y="1354975"/>
              <a:ext cx="1844366" cy="55030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 r="3411"/>
            <a:stretch/>
          </p:blipFill>
          <p:spPr>
            <a:xfrm>
              <a:off x="2474284" y="5037513"/>
              <a:ext cx="7356994" cy="18204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2474284" y="1354976"/>
              <a:ext cx="7356994" cy="3682537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9" y="159447"/>
            <a:ext cx="1619585" cy="103065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738880" y="2299018"/>
            <a:ext cx="5564981" cy="931862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30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1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6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4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5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7" y="365135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0847" r="8681" b="9286"/>
          <a:stretch/>
        </p:blipFill>
        <p:spPr>
          <a:xfrm>
            <a:off x="0" y="0"/>
            <a:ext cx="9183469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81" y="264830"/>
            <a:ext cx="1689697" cy="106098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2870" y="5780384"/>
            <a:ext cx="6829425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985760" y="5828900"/>
            <a:ext cx="215824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825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825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825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985760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85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6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6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1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74" r:id="rId3"/>
    <p:sldLayoutId id="2147483675" r:id="rId4"/>
    <p:sldLayoutId id="2147483664" r:id="rId5"/>
    <p:sldLayoutId id="2147483665" r:id="rId6"/>
    <p:sldLayoutId id="2147483662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50" r:id="rId15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10741-A0E5-4B6A-8F04-7EA613470AF1}"/>
              </a:ext>
            </a:extLst>
          </p:cNvPr>
          <p:cNvSpPr/>
          <p:nvPr/>
        </p:nvSpPr>
        <p:spPr>
          <a:xfrm>
            <a:off x="1819835" y="1380565"/>
            <a:ext cx="7283823" cy="4855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1800"/>
              </a:spcBef>
            </a:pPr>
            <a:r>
              <a:rPr lang="en-US" sz="4000" b="1" cap="all" dirty="0">
                <a:solidFill>
                  <a:prstClr val="white"/>
                </a:solidFill>
                <a:latin typeface="Century Gothic" panose="020B0502020202020204"/>
              </a:rPr>
              <a:t>Doubly Fed</a:t>
            </a:r>
          </a:p>
          <a:p>
            <a:pPr lvl="0" algn="ctr" defTabSz="914400">
              <a:spcBef>
                <a:spcPts val="1800"/>
              </a:spcBef>
            </a:pPr>
            <a:r>
              <a:rPr lang="en-US" sz="4000" b="1" cap="all" dirty="0">
                <a:solidFill>
                  <a:prstClr val="white"/>
                </a:solidFill>
                <a:latin typeface="Century Gothic" panose="020B0502020202020204"/>
              </a:rPr>
              <a:t>VS.</a:t>
            </a:r>
          </a:p>
          <a:p>
            <a:pPr lvl="0" algn="ctr" defTabSz="914400">
              <a:spcBef>
                <a:spcPts val="1800"/>
              </a:spcBef>
            </a:pPr>
            <a:r>
              <a:rPr lang="en-US" sz="4000" b="1" cap="all" dirty="0">
                <a:solidFill>
                  <a:prstClr val="white"/>
                </a:solidFill>
                <a:latin typeface="Century Gothic" panose="020B0502020202020204"/>
              </a:rPr>
              <a:t>Permanent magnet</a:t>
            </a:r>
          </a:p>
          <a:p>
            <a:pPr lvl="0" algn="ctr" defTabSz="914400">
              <a:spcBef>
                <a:spcPts val="1800"/>
              </a:spcBef>
            </a:pPr>
            <a:r>
              <a:rPr lang="en-US" sz="4000" b="1" cap="all" dirty="0">
                <a:solidFill>
                  <a:prstClr val="white"/>
                </a:solidFill>
                <a:latin typeface="Century Gothic" panose="020B0502020202020204"/>
              </a:rPr>
              <a:t>Wind Turbine Generators</a:t>
            </a:r>
          </a:p>
          <a:p>
            <a:pPr lvl="0" algn="ctr" defTabSz="914400">
              <a:lnSpc>
                <a:spcPct val="200000"/>
              </a:lnSpc>
              <a:spcBef>
                <a:spcPts val="1800"/>
              </a:spcBef>
            </a:pPr>
            <a:r>
              <a:rPr lang="en-US" sz="2800" b="1" cap="all" dirty="0">
                <a:solidFill>
                  <a:prstClr val="white"/>
                </a:solidFill>
                <a:latin typeface="Century Gothic" panose="020B0502020202020204"/>
              </a:rPr>
              <a:t>Lukas nelson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b="1" cap="all" dirty="0">
                <a:solidFill>
                  <a:prstClr val="white"/>
                </a:solidFill>
                <a:latin typeface="Century Gothic" panose="020B0502020202020204"/>
              </a:rPr>
              <a:t>May 17, 2022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1E26-B488-9A13-A414-ACA2E57C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34" y="373515"/>
            <a:ext cx="6325823" cy="802447"/>
          </a:xfrm>
        </p:spPr>
        <p:txBody>
          <a:bodyPr anchor="ctr">
            <a:normAutofit/>
          </a:bodyPr>
          <a:lstStyle/>
          <a:p>
            <a:r>
              <a:rPr lang="en-US" sz="2800" dirty="0"/>
              <a:t>DFIG High speed shaft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AB6CD-5655-4C39-5C1F-A755883B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1CB5DA-DFBA-ABD7-DD2A-B83AA5FA2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026" y="1825625"/>
            <a:ext cx="7515947" cy="4351338"/>
          </a:xfrm>
        </p:spPr>
      </p:pic>
    </p:spTree>
    <p:extLst>
      <p:ext uri="{BB962C8B-B14F-4D97-AF65-F5344CB8AC3E}">
        <p14:creationId xmlns:p14="http://schemas.microsoft.com/office/powerpoint/2010/main" val="300354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A087-737F-B4BC-34B5-003766CC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6"/>
            <a:ext cx="6316681" cy="802447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/>
              <a:t>Dfig</a:t>
            </a:r>
            <a:r>
              <a:rPr lang="en-US" sz="2800" dirty="0"/>
              <a:t>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0632-3000-230E-42CC-986865233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2" y="1703679"/>
            <a:ext cx="3389677" cy="483523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Rotor excitement required. Must induce voltage on to the rotor through a slip ring.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Equipment stress during low wind speeds as the gen-stator connection opens and closes frequently.</a:t>
            </a:r>
          </a:p>
          <a:p>
            <a:endParaRPr lang="en-US" sz="2000" dirty="0"/>
          </a:p>
          <a:p>
            <a:r>
              <a:rPr lang="en-US" sz="2000" dirty="0"/>
              <a:t>Auxiliary cooling system required.</a:t>
            </a:r>
          </a:p>
          <a:p>
            <a:endParaRPr lang="en-US" sz="2000" dirty="0"/>
          </a:p>
          <a:p>
            <a:r>
              <a:rPr lang="en-US" sz="2000" dirty="0"/>
              <a:t>Precise alignment with gearbox shaft required.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28272-B3AA-93F3-983D-31B088C19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0E9F0-7D0A-D97E-C84D-9AA03EB0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662" y="2031001"/>
            <a:ext cx="4645426" cy="40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0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6A91-E157-4F9F-F6C3-A36B7A4A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85" y="365126"/>
            <a:ext cx="7340367" cy="80244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DFIG Converter/Generator  ROTOR SLIP 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3617CF-FF4F-8058-CB69-97D60C6A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852" y="1660754"/>
            <a:ext cx="6711488" cy="4799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50EB6-7FC3-CD44-F7FB-144A4D63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5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C8E7-D71A-34C0-8BF8-4217752C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1" y="365126"/>
            <a:ext cx="6962633" cy="802447"/>
          </a:xfrm>
        </p:spPr>
        <p:txBody>
          <a:bodyPr>
            <a:normAutofit fontScale="90000"/>
          </a:bodyPr>
          <a:lstStyle/>
          <a:p>
            <a:r>
              <a:rPr lang="en-US" dirty="0"/>
              <a:t>DFIG Converter/Generator Slip 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329B4A-0FCF-CAB7-96BF-006D87D51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92" y="2448151"/>
            <a:ext cx="6438900" cy="4029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E2144-3CC3-AB27-0F23-B8078207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D27490-0532-AEE2-3A94-2DD045BCB64E}"/>
              </a:ext>
            </a:extLst>
          </p:cNvPr>
          <p:cNvCxnSpPr>
            <a:cxnSpLocks/>
          </p:cNvCxnSpPr>
          <p:nvPr/>
        </p:nvCxnSpPr>
        <p:spPr>
          <a:xfrm>
            <a:off x="1963024" y="2348917"/>
            <a:ext cx="696286" cy="511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87DF20-8F9F-E655-2395-D93F1432A00A}"/>
              </a:ext>
            </a:extLst>
          </p:cNvPr>
          <p:cNvSpPr txBox="1"/>
          <p:nvPr/>
        </p:nvSpPr>
        <p:spPr>
          <a:xfrm>
            <a:off x="643901" y="1822655"/>
            <a:ext cx="480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Brushes (Converter Side)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9DA8CF-B156-51D2-E489-739626DC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8296" flipH="1">
            <a:off x="6312663" y="2253057"/>
            <a:ext cx="593712" cy="454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F98AFB-CEA5-DA82-5BB8-09F7C4319607}"/>
              </a:ext>
            </a:extLst>
          </p:cNvPr>
          <p:cNvSpPr txBox="1"/>
          <p:nvPr/>
        </p:nvSpPr>
        <p:spPr>
          <a:xfrm>
            <a:off x="5327646" y="1745153"/>
            <a:ext cx="38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Slip Collector Ring (Generator Side)</a:t>
            </a:r>
          </a:p>
        </p:txBody>
      </p:sp>
    </p:spTree>
    <p:extLst>
      <p:ext uri="{BB962C8B-B14F-4D97-AF65-F5344CB8AC3E}">
        <p14:creationId xmlns:p14="http://schemas.microsoft.com/office/powerpoint/2010/main" val="95893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91EE-DB62-4497-3234-8FF162E4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Carbon brush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D1F1A5-A362-920F-44B5-30F5750C8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7058" y="1825749"/>
            <a:ext cx="3276600" cy="4267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2D0EE-138C-8617-DA10-A927E390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7F7E3-2CB2-7445-7668-D9020B4F39CA}"/>
              </a:ext>
            </a:extLst>
          </p:cNvPr>
          <p:cNvSpPr txBox="1"/>
          <p:nvPr/>
        </p:nvSpPr>
        <p:spPr>
          <a:xfrm>
            <a:off x="687897" y="2315361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Conducts electricity.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from graphite/carbon powder.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68E97-9D9B-7F58-78DC-847D40B2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72" y="3798429"/>
            <a:ext cx="3685605" cy="22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05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D920-6326-8B0F-F415-0495A84D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Generator Bearings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F50449-28B9-43EE-FF5A-E30BAF1C3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496" y="1966876"/>
            <a:ext cx="5327489" cy="3796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8E61C-0F7C-56AF-EA6D-AA6151AC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39339-8699-D0A3-0725-9EB5A1A5948B}"/>
              </a:ext>
            </a:extLst>
          </p:cNvPr>
          <p:cNvSpPr txBox="1"/>
          <p:nvPr/>
        </p:nvSpPr>
        <p:spPr>
          <a:xfrm>
            <a:off x="243281" y="1920162"/>
            <a:ext cx="27096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 bearings (2000rpm+) that require maintenance and replacement.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bearing on each side of the generator.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automatic lubrication.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work required to replace.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8hr+ labor intensive job to replace.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21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54F5-A7FE-4C20-F8DB-1F52EFB3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629" y="365126"/>
            <a:ext cx="7323589" cy="80244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Generator alignments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B669F7-83C8-F352-9FA4-94DAEE1AD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391" y="1922869"/>
            <a:ext cx="7997217" cy="40500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F7562-B250-221D-3AAC-13B1376A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7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72CC-D657-07D9-976A-26A5C6DA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DFIG Converter </a:t>
            </a:r>
            <a:r>
              <a:rPr lang="en-US" sz="2800" dirty="0" err="1"/>
              <a:t>iGBT</a:t>
            </a:r>
            <a:endParaRPr lang="en-US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3BFF71-E5CF-5F4B-E811-761E3BF2B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166" y="1669495"/>
            <a:ext cx="4236736" cy="28102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7ED0-0D46-6DF0-2860-576D68C9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F8EF3-6884-EE54-04BD-3B253E2D4BA7}"/>
              </a:ext>
            </a:extLst>
          </p:cNvPr>
          <p:cNvSpPr txBox="1"/>
          <p:nvPr/>
        </p:nvSpPr>
        <p:spPr>
          <a:xfrm>
            <a:off x="4647500" y="4572000"/>
            <a:ext cx="4102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insulated-gate bipolar transistor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IGBT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is a three-terminal power semiconductor device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primarily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 as an electronic switch. Has a gate, collector, and an emitter to correct the sign wave to meet grid frequency.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3C6B6A-90B3-96F7-4103-D8A14E9B5E39}"/>
              </a:ext>
            </a:extLst>
          </p:cNvPr>
          <p:cNvSpPr txBox="1"/>
          <p:nvPr/>
        </p:nvSpPr>
        <p:spPr>
          <a:xfrm>
            <a:off x="394283" y="2097248"/>
            <a:ext cx="3598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DFIG Converters induce current on to the rotor.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DFIG converter corrects the sign wave of induction, as opposed to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Variable Frequency Drives are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complex to troubleshoot.</a:t>
            </a:r>
          </a:p>
        </p:txBody>
      </p:sp>
    </p:spTree>
    <p:extLst>
      <p:ext uri="{BB962C8B-B14F-4D97-AF65-F5344CB8AC3E}">
        <p14:creationId xmlns:p14="http://schemas.microsoft.com/office/powerpoint/2010/main" val="508928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7E7C8A-BE1D-D2E2-08BB-AE66D911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958"/>
            <a:ext cx="9144000" cy="5137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F3DF1-4A31-A121-FF26-E3DADC60F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55596"/>
            <a:ext cx="7886700" cy="120688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3BFFF-7CC4-F8D6-1857-645E59C49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B626C-754B-8A5F-40F2-3B674E92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437AB-F876-2572-DEBB-49F41A668956}"/>
              </a:ext>
            </a:extLst>
          </p:cNvPr>
          <p:cNvSpPr txBox="1"/>
          <p:nvPr/>
        </p:nvSpPr>
        <p:spPr>
          <a:xfrm>
            <a:off x="427839" y="2268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5D59B-7587-7142-02CC-BC62526A4CD1}"/>
              </a:ext>
            </a:extLst>
          </p:cNvPr>
          <p:cNvSpPr txBox="1"/>
          <p:nvPr/>
        </p:nvSpPr>
        <p:spPr>
          <a:xfrm>
            <a:off x="1602297" y="229740"/>
            <a:ext cx="7541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Permanent Magnet Direct Drive (PMDD)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F064D-F136-D5B2-2685-1EC9E7586B28}"/>
              </a:ext>
            </a:extLst>
          </p:cNvPr>
          <p:cNvSpPr txBox="1"/>
          <p:nvPr/>
        </p:nvSpPr>
        <p:spPr>
          <a:xfrm>
            <a:off x="-9524" y="3186252"/>
            <a:ext cx="465589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Benefits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Converter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Things that suck</a:t>
            </a:r>
          </a:p>
        </p:txBody>
      </p:sp>
    </p:spTree>
    <p:extLst>
      <p:ext uri="{BB962C8B-B14F-4D97-AF65-F5344CB8AC3E}">
        <p14:creationId xmlns:p14="http://schemas.microsoft.com/office/powerpoint/2010/main" val="3907726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235D-BAB1-4D8D-E31A-04FC04AE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PMDD Layout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E7C3C1-70CC-E8E1-FD01-09B9C3102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628" y="1573144"/>
            <a:ext cx="6617084" cy="47832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087E3-AF9C-89FB-9103-C285731B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F664-327B-4B8C-9750-63788C0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Wind power project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12449-7A59-40B4-AD2F-FEFAAE5F2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Wind turbine generators are giant machines standing hundreds of feet tall that convert wind energy into electricity! Cool stuff right!?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These giant machines are no jungle gym folks. </a:t>
            </a:r>
          </a:p>
          <a:p>
            <a:pPr marL="0" indent="0">
              <a:buNone/>
            </a:pPr>
            <a:r>
              <a:rPr lang="en-US" dirty="0"/>
              <a:t>    Actually…F*** that! Yes, they are. Just be safe.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Access only when permitted.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Only perform work you are qualified to do.</a:t>
            </a:r>
          </a:p>
          <a:p>
            <a:endParaRPr lang="en-US" dirty="0"/>
          </a:p>
          <a:p>
            <a:r>
              <a:rPr lang="en-US" dirty="0"/>
              <a:t>Always stay vigilant when on a wind power project.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436DA-3DCD-41E3-9E06-AF21E5FF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183FA-9849-A685-0881-E13BBB58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521" y="2546211"/>
            <a:ext cx="1463167" cy="3407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F9B5A-7B8C-F1A6-4B71-689499C2A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44" y="3071573"/>
            <a:ext cx="1118531" cy="12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6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E4D7B-47F1-A866-7FC3-151FC03D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PMDD Generator Benefits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973BF6-29B3-665C-C644-925FFCCE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257" y="2164360"/>
            <a:ext cx="5354127" cy="38629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6088-B974-412F-4732-A43EDA30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E9C59-D5CE-1652-284A-13E76694FE8E}"/>
              </a:ext>
            </a:extLst>
          </p:cNvPr>
          <p:cNvSpPr txBox="1"/>
          <p:nvPr/>
        </p:nvSpPr>
        <p:spPr>
          <a:xfrm>
            <a:off x="82022" y="1863272"/>
            <a:ext cx="33094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gearbox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eliminated rotating components in the nacelle.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power converter.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grid fault ride through.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Benefits: Initial component Costs, Installation, Preventive Maintenance, Replacement.</a:t>
            </a:r>
          </a:p>
        </p:txBody>
      </p:sp>
    </p:spTree>
    <p:extLst>
      <p:ext uri="{BB962C8B-B14F-4D97-AF65-F5344CB8AC3E}">
        <p14:creationId xmlns:p14="http://schemas.microsoft.com/office/powerpoint/2010/main" val="408042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BA44-5C1F-31AC-74EA-0A602E69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PMDD Generator layout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97A8BB-5351-BEA8-54C7-169A0F605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812" y="2229644"/>
            <a:ext cx="6810375" cy="3543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13668-21B1-B6A3-1482-B98E4C77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8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E17E-F339-60D6-6FDE-E5800922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PMDD Converter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01C6A-7D98-86C3-1010-8906C4105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converter is always working when the turbine is in operation.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IGBT for each phase of the generator.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IGBT for each phase of the grid voltage.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 number of capacitors attached to each individual IGBT.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Older Goldwind models rectify(AC-DC) voltage after it comes through filters. New model IGBTs do all the work.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A2F3E-A642-0ECB-86D2-7B761932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4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5003DD-46B2-ED8E-8D84-7F2A4C48C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708"/>
            <a:ext cx="9144000" cy="5137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5E009-2F7D-D69F-94C3-35D329DA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61" y="416261"/>
            <a:ext cx="7155580" cy="802447"/>
          </a:xfrm>
        </p:spPr>
        <p:txBody>
          <a:bodyPr>
            <a:normAutofit fontScale="90000"/>
          </a:bodyPr>
          <a:lstStyle/>
          <a:p>
            <a:r>
              <a:rPr lang="en-US" dirty="0"/>
              <a:t>Things that suck about pmdd turbines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2F2D-3836-6E6E-91D9-31FA25676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7" y="4014336"/>
            <a:ext cx="7902954" cy="27071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PMDD Wind Turbine Generators require rare earth metals that are primarily mined in other countries(China), and strictly controlled by them.</a:t>
            </a:r>
          </a:p>
          <a:p>
            <a:r>
              <a:rPr lang="en-US" dirty="0">
                <a:solidFill>
                  <a:schemeClr val="bg1"/>
                </a:solidFill>
              </a:rPr>
              <a:t>If the generator fails, you must remove the rotor first before replacing the generator.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001C-ABAA-F7BA-86DB-5A0957FC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10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85564-5413-4F3E-BB47-3F4EFE268F2F}"/>
              </a:ext>
            </a:extLst>
          </p:cNvPr>
          <p:cNvSpPr txBox="1"/>
          <p:nvPr/>
        </p:nvSpPr>
        <p:spPr>
          <a:xfrm>
            <a:off x="6989669" y="6223451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Lukas Nelson</a:t>
            </a:r>
          </a:p>
          <a:p>
            <a:r>
              <a:rPr lang="en-US" sz="800" b="1" dirty="0"/>
              <a:t>05/17/2022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FEF1-E9C2-89B4-A543-0BDAE8ED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85" y="365126"/>
            <a:ext cx="7197754" cy="802447"/>
          </a:xfrm>
        </p:spPr>
        <p:txBody>
          <a:bodyPr>
            <a:normAutofit/>
          </a:bodyPr>
          <a:lstStyle/>
          <a:p>
            <a:pPr algn="ctr"/>
            <a:r>
              <a:rPr lang="en-US" sz="2400" u="sng" dirty="0"/>
              <a:t>Utility Scale Wind turbine Generators </a:t>
            </a:r>
            <a:r>
              <a:rPr lang="en-US" sz="2400" dirty="0"/>
              <a:t>PMDD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8FFCC-0328-447D-5F81-8C7755F62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Permanent Magnet Direct Drive (PMDD)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B91F-0B54-C00E-1FFF-5216002B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9D9C4C-89B7-4AB5-AD43-1A900BF1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81" y="2231473"/>
            <a:ext cx="7575193" cy="41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82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8B3B-60D9-456F-9147-68A0E79F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835" y="365126"/>
            <a:ext cx="6856515" cy="80244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2700" u="sng" dirty="0"/>
              <a:t>Utility SCALE Wind turbine Generators  </a:t>
            </a:r>
            <a:r>
              <a:rPr lang="en-US" sz="2700" dirty="0"/>
              <a:t>DFIG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2A437-3F1A-4223-8D90-C1C3BC4E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072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100" dirty="0">
                <a:latin typeface="+mj-lt"/>
              </a:rPr>
              <a:t>Doubly Fed Induction Generator (DFIG)</a:t>
            </a:r>
          </a:p>
          <a:p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7A01A-0B36-4162-B5AF-800CB452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EAD720-D382-2A4B-C82A-067EE7A85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87" y="2348540"/>
            <a:ext cx="5981349" cy="41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8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EE96-CDDB-0AED-E679-4F40139D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472009"/>
            <a:ext cx="7306811" cy="8024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 dirty="0"/>
              <a:t>Doubly Fed Induction Generator (DFIG)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1323-5451-D68E-CDB1-C5C9BB96D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Electrical Layout</a:t>
            </a:r>
          </a:p>
          <a:p>
            <a:pPr>
              <a:lnSpc>
                <a:spcPct val="150000"/>
              </a:lnSpc>
            </a:pPr>
            <a:r>
              <a:rPr lang="en-US" dirty="0"/>
              <a:t>Drivetrain</a:t>
            </a:r>
          </a:p>
          <a:p>
            <a:pPr>
              <a:lnSpc>
                <a:spcPct val="150000"/>
              </a:lnSpc>
            </a:pPr>
            <a:r>
              <a:rPr lang="en-US" dirty="0"/>
              <a:t>Generator</a:t>
            </a:r>
          </a:p>
          <a:p>
            <a:pPr>
              <a:lnSpc>
                <a:spcPct val="150000"/>
              </a:lnSpc>
            </a:pPr>
            <a:r>
              <a:rPr lang="en-US" dirty="0"/>
              <a:t>IGBTs</a:t>
            </a:r>
          </a:p>
          <a:p>
            <a:pPr>
              <a:lnSpc>
                <a:spcPct val="150000"/>
              </a:lnSpc>
            </a:pPr>
            <a:r>
              <a:rPr lang="en-US" dirty="0"/>
              <a:t>High speed shaft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B03F2-7811-8737-8B54-28C426C3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00A17F-9802-3773-772F-0FE3D6B08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169" y="2124189"/>
            <a:ext cx="5316989" cy="36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0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5694-41AD-DFE5-6C6A-4E095B26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62" y="365126"/>
            <a:ext cx="6711488" cy="802447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DFIG Electrical layout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A3D6C-6A24-443D-192D-93497905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66220"/>
            <a:ext cx="7886700" cy="347014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F3C1B-8450-98A2-F4AB-E1B647C5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9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38639F-2303-8E85-D4E0-0BFCFFC79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036" y="1825625"/>
            <a:ext cx="7633927" cy="435133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52A63-F8F9-CEF5-850D-A4002881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52F38-CD7C-328A-7399-CAF7C4BA5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227" y="365135"/>
            <a:ext cx="7222127" cy="787269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DFIG drivetrain</a:t>
            </a:r>
          </a:p>
        </p:txBody>
      </p:sp>
    </p:spTree>
    <p:extLst>
      <p:ext uri="{BB962C8B-B14F-4D97-AF65-F5344CB8AC3E}">
        <p14:creationId xmlns:p14="http://schemas.microsoft.com/office/powerpoint/2010/main" val="12142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775D-CF4D-050C-9F3E-3A47DA04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09" y="365126"/>
            <a:ext cx="7373923" cy="8024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Main bearing - Low speed shaft- Gear 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2D2C48-1D77-203F-B002-98BA34174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6" t="1555"/>
          <a:stretch/>
        </p:blipFill>
        <p:spPr>
          <a:xfrm>
            <a:off x="526468" y="1871426"/>
            <a:ext cx="8091064" cy="43234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7D41C-22D2-3BB5-B875-6E448AEF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3798-DA8C-F0D1-DA53-A82C6469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70" y="398682"/>
            <a:ext cx="6711488" cy="802447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DFIG Gearbox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F69581-2CCC-5ABB-AA43-68F56234E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590" y="1825625"/>
            <a:ext cx="4834820" cy="435133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B7654-988C-8A42-116A-79C8D786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22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OE MASTER Presentation Layout - Standard Page_20190429" id="{9A4FFCF9-717A-4A76-8E13-CBA647C257D6}" vid="{7FEEE67B-B7F2-4F58-85B4-5BE7860371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Standard Page_20190429</Template>
  <TotalTime>7729</TotalTime>
  <Words>551</Words>
  <Application>Microsoft Office PowerPoint</Application>
  <PresentationFormat>On-screen Show (4:3)</PresentationFormat>
  <Paragraphs>149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Wind power project Safety</vt:lpstr>
      <vt:lpstr>Utility Scale Wind turbine Generators PMDD</vt:lpstr>
      <vt:lpstr> Utility SCALE Wind turbine Generators  DFIG </vt:lpstr>
      <vt:lpstr>Doubly Fed Induction Generator (DFIG) </vt:lpstr>
      <vt:lpstr>DFIG Electrical layout</vt:lpstr>
      <vt:lpstr>DFIG drivetrain</vt:lpstr>
      <vt:lpstr>Main bearing - Low speed shaft- Gear BOX</vt:lpstr>
      <vt:lpstr>DFIG Gearbox</vt:lpstr>
      <vt:lpstr>DFIG High speed shaft coupling</vt:lpstr>
      <vt:lpstr>Dfig Generator</vt:lpstr>
      <vt:lpstr>DFIG Converter/Generator  ROTOR SLIP RING</vt:lpstr>
      <vt:lpstr>DFIG Converter/Generator Slip RING</vt:lpstr>
      <vt:lpstr>Carbon brush</vt:lpstr>
      <vt:lpstr>Generator Bearings</vt:lpstr>
      <vt:lpstr>Generator alignments</vt:lpstr>
      <vt:lpstr>DFIG Converter iGBT</vt:lpstr>
      <vt:lpstr>PowerPoint Presentation</vt:lpstr>
      <vt:lpstr>PMDD Layout</vt:lpstr>
      <vt:lpstr>PMDD Generator Benefits</vt:lpstr>
      <vt:lpstr>PMDD Generator layout</vt:lpstr>
      <vt:lpstr>PMDD Converter</vt:lpstr>
      <vt:lpstr>Things that suck about pmdd turbines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Nelson</dc:creator>
  <cp:lastModifiedBy>Lukas Nelson</cp:lastModifiedBy>
  <cp:revision>19</cp:revision>
  <dcterms:created xsi:type="dcterms:W3CDTF">2022-05-05T14:35:15Z</dcterms:created>
  <dcterms:modified xsi:type="dcterms:W3CDTF">2022-05-17T18:56:48Z</dcterms:modified>
</cp:coreProperties>
</file>