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5" r:id="rId4"/>
    <p:sldId id="258" r:id="rId5"/>
    <p:sldId id="260" r:id="rId6"/>
    <p:sldId id="261" r:id="rId7"/>
    <p:sldId id="259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</p:sldIdLst>
  <p:sldSz cx="12192000" cy="6858000"/>
  <p:notesSz cx="7010400" cy="9223375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Palatino Linotype" panose="02040502050505030304" pitchFamily="18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gX2+6P7Ohvyf7RG4wVTTZDoSAg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72397" autoAdjust="0"/>
  </p:normalViewPr>
  <p:slideViewPr>
    <p:cSldViewPr snapToGrid="0">
      <p:cViewPr varScale="1">
        <p:scale>
          <a:sx n="76" d="100"/>
          <a:sy n="76" d="100"/>
        </p:scale>
        <p:origin x="1410" y="7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50" tIns="46375" rIns="92750" bIns="46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50" tIns="46375" rIns="92750" bIns="46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50" tIns="46375" rIns="92750" bIns="46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60606"/>
            <a:ext cx="3037840" cy="46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50" tIns="46375" rIns="92750" bIns="46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 everyone, my name is Sam Blum.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My intern project for this summer was sourcing a mountable machine control system for our trencher, which we use for buried collection line trenching.</a:t>
            </a:r>
            <a:endParaRPr dirty="0"/>
          </a:p>
        </p:txBody>
      </p:sp>
      <p:sp>
        <p:nvSpPr>
          <p:cNvPr id="115" name="Google Shape;1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df1fb78f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6df1fb78fd_0_7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Having gotten all of that background out of the way, we can now delve into what we would like our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desired solution to look like.</a:t>
            </a:r>
            <a:endParaRPr lang="en-US" b="1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want a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safer and more accurate setup than what we currently have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This means we want to eliminate the need for an on-the-ground surveyor by having the machine control system do the geolocating itself. </a:t>
            </a:r>
            <a:endParaRPr lang="en-US" b="1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want the system to be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customizable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in that we can upload any sort of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custom 3D line path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for the machine to trench.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need the system and its components to be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robust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The trencher is not going to be driven on level ground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so the sensors and receivers need to be able to withstand more shock and vibration than a normal Trimble R2 receiver or TSC5 data collector would. </a:t>
            </a:r>
            <a:endParaRPr lang="en-US" b="1" dirty="0">
              <a:effectLst/>
            </a:endParaRPr>
          </a:p>
          <a:p>
            <a:pPr rtl="0"/>
            <a:br>
              <a:rPr lang="en-US" b="1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of course, we would like the setup to be able to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GPS track the trencher location and trenching depth in real time. </a:t>
            </a:r>
            <a:endParaRPr lang="en-US" b="1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  <p:sp>
        <p:nvSpPr>
          <p:cNvPr id="226" name="Google Shape;226;g36df1fb78fd_0_7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70de5fc91d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70de5fc91d_1_30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This slide goes more in depth regarding the specific components that would make up our ideal solution. </a:t>
            </a:r>
            <a:endParaRPr lang="en-US" b="1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would need a radio, two antennas and a satellite signal receiver to send and receive GPS signals, as well as an assortment of sensors to detect incline, pitch and roll, position, et cetera. 4</a:t>
            </a:r>
          </a:p>
          <a:p>
            <a:pPr rtl="0"/>
            <a:endParaRPr lang="en-US" b="0" dirty="0">
              <a:effectLst/>
            </a:endParaRPr>
          </a:p>
          <a:p>
            <a:pPr rtl="0">
              <a:buFontTx/>
              <a:buChar char="-"/>
            </a:pPr>
            <a:r>
              <a:rPr lang="en-US" b="1" dirty="0">
                <a:effectLst/>
              </a:rPr>
              <a:t>EXPLAIN EACH COMPONENT </a:t>
            </a:r>
          </a:p>
          <a:p>
            <a:pPr lvl="1" rtl="0">
              <a:buFontTx/>
              <a:buChar char="-"/>
            </a:pPr>
            <a:r>
              <a:rPr lang="en-US" b="0" u="sng" dirty="0">
                <a:effectLst/>
              </a:rPr>
              <a:t>Antenna</a:t>
            </a:r>
            <a:r>
              <a:rPr lang="en-US" b="0" dirty="0">
                <a:effectLst/>
              </a:rPr>
              <a:t> sends signals geolocating</a:t>
            </a:r>
          </a:p>
          <a:p>
            <a:pPr lvl="1" rtl="0">
              <a:buFontTx/>
              <a:buChar char="-"/>
            </a:pPr>
            <a:r>
              <a:rPr lang="en-US" b="0" u="sng" dirty="0">
                <a:effectLst/>
              </a:rPr>
              <a:t>Receiver</a:t>
            </a:r>
            <a:r>
              <a:rPr lang="en-US" b="0" dirty="0">
                <a:effectLst/>
              </a:rPr>
              <a:t> and </a:t>
            </a:r>
            <a:r>
              <a:rPr lang="en-US" b="0" u="sng" dirty="0">
                <a:effectLst/>
              </a:rPr>
              <a:t>control box</a:t>
            </a:r>
            <a:r>
              <a:rPr lang="en-US" b="0" dirty="0">
                <a:effectLst/>
              </a:rPr>
              <a:t> receives and interprets signals</a:t>
            </a:r>
          </a:p>
          <a:p>
            <a:pPr lvl="1" rtl="0">
              <a:buFontTx/>
              <a:buChar char="-"/>
            </a:pPr>
            <a:r>
              <a:rPr lang="en-US" b="0" u="sng" dirty="0">
                <a:effectLst/>
              </a:rPr>
              <a:t>Position</a:t>
            </a:r>
            <a:r>
              <a:rPr lang="en-US" b="0" dirty="0">
                <a:effectLst/>
              </a:rPr>
              <a:t> </a:t>
            </a:r>
            <a:r>
              <a:rPr lang="en-US" b="0" u="sng" dirty="0">
                <a:effectLst/>
              </a:rPr>
              <a:t>sensors</a:t>
            </a:r>
            <a:r>
              <a:rPr lang="en-US" b="0" dirty="0">
                <a:effectLst/>
              </a:rPr>
              <a:t>, </a:t>
            </a:r>
            <a:r>
              <a:rPr lang="en-US" b="0" u="sng" dirty="0">
                <a:effectLst/>
              </a:rPr>
              <a:t>pitch</a:t>
            </a:r>
            <a:r>
              <a:rPr lang="en-US" b="0" dirty="0">
                <a:effectLst/>
              </a:rPr>
              <a:t> and </a:t>
            </a:r>
            <a:r>
              <a:rPr lang="en-US" b="0" u="sng" dirty="0">
                <a:effectLst/>
              </a:rPr>
              <a:t>roll</a:t>
            </a:r>
            <a:r>
              <a:rPr lang="en-US" b="0" dirty="0">
                <a:effectLst/>
              </a:rPr>
              <a:t> </a:t>
            </a:r>
            <a:r>
              <a:rPr lang="en-US" b="0" u="sng" dirty="0">
                <a:effectLst/>
              </a:rPr>
              <a:t>sensors</a:t>
            </a:r>
            <a:r>
              <a:rPr lang="en-US" b="0" dirty="0">
                <a:effectLst/>
              </a:rPr>
              <a:t> tell what orientation the trencher is in, what angle the trenching attachment is etc.</a:t>
            </a:r>
          </a:p>
          <a:p>
            <a:pPr lvl="1" rtl="0">
              <a:buFontTx/>
              <a:buChar char="-"/>
            </a:pPr>
            <a:r>
              <a:rPr lang="en-US" b="0" u="sng" dirty="0">
                <a:effectLst/>
              </a:rPr>
              <a:t>Radio</a:t>
            </a:r>
            <a:r>
              <a:rPr lang="en-US" b="0" dirty="0">
                <a:effectLst/>
              </a:rPr>
              <a:t> is a radio, it allows for operator communication</a:t>
            </a:r>
          </a:p>
          <a:p>
            <a:pPr lvl="1" rtl="0">
              <a:buFontTx/>
              <a:buChar char="-"/>
            </a:pPr>
            <a:r>
              <a:rPr lang="en-US" b="0" u="sng" dirty="0">
                <a:effectLst/>
              </a:rPr>
              <a:t>The software and display integrates </a:t>
            </a:r>
            <a:r>
              <a:rPr lang="en-US" b="0" dirty="0">
                <a:effectLst/>
              </a:rPr>
              <a:t>this all and puts it into a nice 3D view that provides info about WHERE The trencher is</a:t>
            </a:r>
            <a:br>
              <a:rPr lang="en-US" b="0" dirty="0">
                <a:effectLst/>
              </a:rPr>
            </a:br>
            <a:endParaRPr lang="en-US" b="0" dirty="0">
              <a:effectLst/>
            </a:endParaRPr>
          </a:p>
          <a:p>
            <a:pPr marL="685800" lvl="1" indent="0" rtl="0">
              <a:buFontTx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Given the limited display capabilities of our trencher currently, it is important that we have a new display and visualization software  to show where we are trenching in real time.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AS FAR AS PACKAGING ALL OF THIS INFORMATION AND SENDING IT TO THE SATELLITE :</a:t>
            </a: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If we were to install a cellular modem in our trencher setup, then the system would geolocate the trencher through signaling the cell tower directly.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Just like the manual setup, obstructions can affect the accuracy of the readings.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Instead, a base station, which essentially is a stationary receiver, can be installed on site in an unobstructed space, and acts as a stationary intermediary between the receiver and the cell tower.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This is an extra component that will need to be installed on site, but it allows for a lot more accuracy and avoids obstruction issues.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  <p:sp>
        <p:nvSpPr>
          <p:cNvPr id="234" name="Google Shape;234;g370de5fc91d_1_30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6e0e80eb9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6e0e80eb90_0_36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This slide expands on what an ideal visualization for our system would look like. We have a 3D view of our trencher, a top-down line view of our trencher, as well as necessary information about depth, angle, etc.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Note that there is even an indicator telling the user how far they are to the goal depth.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  <p:sp>
        <p:nvSpPr>
          <p:cNvPr id="267" name="Google Shape;267;g36e0e80eb90_0_36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df1fb78f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6df1fb78fd_0_14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Note that the SITECH and </a:t>
            </a:r>
            <a:r>
              <a:rPr lang="en-US" b="1" dirty="0" err="1"/>
              <a:t>Measutronics</a:t>
            </a:r>
            <a:r>
              <a:rPr lang="en-US" b="1" dirty="0"/>
              <a:t> also come with 2 antennas, display, control box and radio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took these goals and requirements to numerous Trimble resellers.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received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THREE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responses at three different price points, of which two provided a detailed quote. 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 show a pros and cons list for each of the vendors here. I will </a:t>
            </a:r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go more in depth on SITECH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Measutronics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on their own slides, as they provided detailed quotes. </a:t>
            </a:r>
            <a:endParaRPr lang="en-US" b="0" dirty="0">
              <a:effectLst/>
            </a:endParaRPr>
          </a:p>
          <a:p>
            <a:endParaRPr lang="en-US" dirty="0"/>
          </a:p>
          <a:p>
            <a:r>
              <a:rPr lang="en-US" b="1" dirty="0"/>
              <a:t>TALK ABOUT POSITIONING SOLUTIONS</a:t>
            </a: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cheapest option is Positioning Solutions.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did not provide a quote, so I won’t be going into too much detail with them.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They sell two different kits that when purchased together, could give us most of the components we need.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Together, the two kits come out to roughly 32.2 thousand dollars.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It includes antennas, a display, control box, radio, and a base station kit.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kits do not include any sort of position or pitch and roll sensors. </a:t>
            </a: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	It was not clear whether software was included with the kits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also do not include any sort of cables, harnesses or other mounting devices, and do not offer any installation or support.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company is based in Mesa, Arizona, which could make any sort of customer service fairly difficult.</a:t>
            </a:r>
            <a:endParaRPr lang="en-US" b="0" dirty="0">
              <a:effectLst/>
            </a:endParaRPr>
          </a:p>
          <a:p>
            <a:endParaRPr lang="en-US" dirty="0"/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CAN THEREFORE ELIMINATE POSITIONING SOLUTIONS FROM OUR CONSIDERATION </a:t>
            </a:r>
            <a:endParaRPr lang="en-US" b="0" dirty="0">
              <a:effectLst/>
            </a:endParaRPr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b="1" dirty="0"/>
          </a:p>
        </p:txBody>
      </p:sp>
      <p:sp>
        <p:nvSpPr>
          <p:cNvPr id="275" name="Google Shape;275;g36df1fb78fd_0_14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df1fb78f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6df1fb78fd_0_28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 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midrange option is SITECH Ohio, whose pre-tax total comes out to around 61 thousand dollars. </a:t>
            </a:r>
            <a:endParaRPr lang="en-US" b="0" dirty="0">
              <a:effectLst/>
            </a:endParaRPr>
          </a:p>
          <a:p>
            <a:br>
              <a:rPr lang="en-US" dirty="0"/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radio, display, 2 antennas, all position/incline/pitch-and-roll sensors are included.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setup comes with Trimble Earthworks, which is a visualization software that can be used with the display.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setup also comes with a base station kit.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UNLIKE Positioning solutions, SITECH Ohio is based in Columbus, and offers training, troubleshooting and setup.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SOME CONS associated with this vendor are that with the base station setup and no cellular modem, site connectivity is limited.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Additionally, this vendor was very difficult to get ahold of with regards to acquiring a quote.  TOOK WEEKS</a:t>
            </a: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It remains to be seen as to whether this applies to the company as a whole.</a:t>
            </a: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endParaRPr lang="en-US" b="0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  <p:sp>
        <p:nvSpPr>
          <p:cNvPr id="303" name="Google Shape;303;g36df1fb78fd_0_28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6e0e80eb9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6e0e80eb90_0_1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LASTLY, the most expensive option is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Measutronics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with a pre-tax total of around 67 thousand dollars.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Their setup includes similar if not identical antennas, position sensors, mounts and radio.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key difference between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Measutronics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and SITECH is that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Measutronics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setup utilizes a modem and cellular service to provide VRS connection.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Additionally, instead of Trimble earthworks,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Measutronics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setup uses Trimble Marine Construction, which would give us the same visualization system that we saw on the previous slide.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Measutronics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also was extremely fast and helpful in their communications, often responding within a few hours, compared to the days and/or weeks required for SITECH.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SOME CONS associated with this option are that they are really expensive– they charge two and a half thousand dollars per day for training, setup and troubleshooting.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company is also located in Florida, so response time may be delayed.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Additionally, the use of VRS and a cell modem does not increase the accuracy of our system.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At the same time, only one month of cellular data is included, so we would have to pay a recurring fee to continue using the system.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  <p:sp>
        <p:nvSpPr>
          <p:cNvPr id="319" name="Google Shape;319;g36e0e80eb90_0_1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e0e80eb9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e0e80eb90_0_8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Out of our three options, we ultimately decided that SITECH was the best option for us given their proximity to us, the fact they offer support,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It is likely that we will be trenching in areas where cellular connectivity is limited, and where there will be buildings or trees obstructing our view.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 this case, being  able to obtain a clear and unobstructed view of the site and the trencher supersedes the ability to wirelessly connect to the trencher.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Note that we did inquire about including a base station in our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Measutronics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setup, but this raised the pre-tax total by around 19 thousand dollars.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  <p:sp>
        <p:nvSpPr>
          <p:cNvPr id="333" name="Google Shape;333;g36e0e80eb90_0_8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6e0e80eb9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6e0e80eb90_0_22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Now that we have chosen a vendor to proceed with, our next step with SITECH is to install and calibrate the control system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After that, we would test the trencher by making a small 3D line design in the yard we installed the system and verify that the tooth on the trencher’s chain follows the line to the correct elevation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Once we get it calibrated and dialed to where we need it, One Power will use the trencher in the fall in a project near Columbus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  <p:sp>
        <p:nvSpPr>
          <p:cNvPr id="341" name="Google Shape;341;g36e0e80eb90_0_22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70de5fc91d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70de5fc91d_1_185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 would like to give my thanks to Brandon Ewing for all his guidance and expertise on this project! I could not have done it without him.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 also wanted to thank everyone at One Power for such a great internship.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Any questions?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dirty="0"/>
          </a:p>
        </p:txBody>
      </p:sp>
      <p:sp>
        <p:nvSpPr>
          <p:cNvPr id="349" name="Google Shape;349;g370de5fc91d_1_185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70de5fc91d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70de5fc91d_1_153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370de5fc91d_1_153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f715d60b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f715d60b2_0_1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/>
              <a:t>Here is a brief overview of what I will be talking about to you all today: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400" dirty="0"/>
              <a:t>The first few slides will </a:t>
            </a:r>
            <a:r>
              <a:rPr lang="en-US" sz="1400" u="sng" dirty="0"/>
              <a:t>introduce our trencher and its current setup</a:t>
            </a:r>
            <a:r>
              <a:rPr lang="en-US" sz="1400" dirty="0"/>
              <a:t>, as well as </a:t>
            </a:r>
            <a:r>
              <a:rPr lang="en-US" sz="1400" u="sng" dirty="0"/>
              <a:t>the problems associated with that setup.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400" u="sng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400" dirty="0"/>
              <a:t>I will then go over </a:t>
            </a:r>
            <a:r>
              <a:rPr lang="en-US" sz="1400" u="sng" dirty="0"/>
              <a:t>what we want to see</a:t>
            </a:r>
            <a:r>
              <a:rPr lang="en-US" sz="1400" dirty="0"/>
              <a:t> in a machine control system for our trencher.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40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400" dirty="0"/>
              <a:t>I will talk about the </a:t>
            </a:r>
            <a:r>
              <a:rPr lang="en-US" sz="1400" u="sng" dirty="0"/>
              <a:t>three different vendors we considere</a:t>
            </a:r>
            <a:r>
              <a:rPr lang="en-US" sz="1400" dirty="0"/>
              <a:t>d and detail the setups that they put together for us</a:t>
            </a:r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400" u="sng" dirty="0"/>
              <a:t>Two companies offered us quotes</a:t>
            </a:r>
            <a:r>
              <a:rPr lang="en-US" sz="1400" dirty="0"/>
              <a:t>, so I will go more in depth on their offerings</a:t>
            </a: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400" dirty="0"/>
              <a:t>With everything laid out, I will go over </a:t>
            </a:r>
            <a:r>
              <a:rPr lang="en-US" sz="1400" u="sng" dirty="0"/>
              <a:t>who we decided will be “winner”</a:t>
            </a:r>
            <a:r>
              <a:rPr lang="en-US" sz="1400" dirty="0"/>
              <a:t> aka our upgraded system of choice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40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400" dirty="0"/>
              <a:t>Lastly, having chosen a machine control system, I </a:t>
            </a:r>
            <a:r>
              <a:rPr lang="en-US" sz="1400" u="sng" dirty="0"/>
              <a:t>will outline the next steps for the trencher</a:t>
            </a:r>
          </a:p>
        </p:txBody>
      </p:sp>
      <p:sp>
        <p:nvSpPr>
          <p:cNvPr id="126" name="Google Shape;126;g36f715d60b2_0_1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So, what exactly is a trencher? </a:t>
            </a:r>
            <a:r>
              <a:rPr lang="en-US" dirty="0"/>
              <a:t>When I first got my intern project, I knew what a trench was, but wasn’t familiar with what a trencher was. </a:t>
            </a:r>
          </a:p>
          <a:p>
            <a:endParaRPr lang="en-US" dirty="0"/>
          </a:p>
          <a:p>
            <a:r>
              <a:rPr lang="en-US" dirty="0"/>
              <a:t>A trencher is a heavy machine that is used to DIG trenches in the ground.</a:t>
            </a:r>
          </a:p>
          <a:p>
            <a:endParaRPr lang="en-US" dirty="0"/>
          </a:p>
          <a:p>
            <a:r>
              <a:rPr lang="en-US" dirty="0"/>
              <a:t> It does so by scraping and tossing dirt using a chainsaw-like contraption that is angled towards the ground. </a:t>
            </a:r>
            <a:r>
              <a:rPr lang="en-US" u="sng" dirty="0"/>
              <a:t>This can be seen in the gif on the slides. </a:t>
            </a:r>
          </a:p>
          <a:p>
            <a:endParaRPr lang="en-US" u="sng" dirty="0"/>
          </a:p>
          <a:p>
            <a:r>
              <a:rPr lang="en-US" dirty="0"/>
              <a:t>The result is a long narrow hole in the ground that is called a “trench”.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50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6df1fb78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6df1fb78fd_0_0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/>
              <a:t>One Power currently uses a Vermeer T655 Pipeline Trencher to dig trenches for laying cable. </a:t>
            </a:r>
            <a:endParaRPr lang="en-US" b="0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This trencher comes with a built-in software which provides the most basic information about the machine– stats about </a:t>
            </a:r>
            <a:r>
              <a:rPr lang="en-US" b="1" dirty="0"/>
              <a:t>steering, hydraulic oil temperature, engine oil pressure, et cetera. </a:t>
            </a: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can see in the image that the information and the way it is displayed onscreen is also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pretty rudimentary,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fairly basic. It’s not giving you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information about where the machine is in relation to its environment</a:t>
            </a:r>
            <a:endParaRPr lang="en-US" b="0" dirty="0">
              <a:effectLst/>
            </a:endParaRPr>
          </a:p>
          <a:p>
            <a:endParaRPr dirty="0"/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There’s a lot of information that we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want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 know about the trencher that is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missing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here.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Using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SmartTEC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alone, all depth control and guidance is conducted manually, and </a:t>
            </a:r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subject to human error. </a:t>
            </a:r>
            <a:endParaRPr lang="en-US" b="0" u="sng" dirty="0">
              <a:effectLst/>
            </a:endParaRPr>
          </a:p>
          <a:p>
            <a:pPr rtl="0"/>
            <a:br>
              <a:rPr lang="en-US" b="0" u="sng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Laying electrical cable is an expensive process that requires 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utmost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precision, so an upgrade to the trencher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automates the surveying process will streamline the construction process as a whole.</a:t>
            </a:r>
            <a:endParaRPr lang="en-US" b="1" dirty="0">
              <a:effectLst/>
            </a:endParaRPr>
          </a:p>
          <a:p>
            <a:pPr rtl="0"/>
            <a:br>
              <a:rPr lang="en-US" b="1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Also, with an automatic control system, the driver can focus more on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he is going, rather than trying figure out where he even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  <p:sp>
        <p:nvSpPr>
          <p:cNvPr id="134" name="Google Shape;134;g36df1fb78fd_0_0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0de5fc91d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70de5fc91d_1_117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Here are some pictures of our Vermeer T655 Pipeline trencher. </a:t>
            </a: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	In 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right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image, you can see the trencher with a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trenching attachment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 it. 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cab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is where the operator sits. 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 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left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you can see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large brackets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 have on our trencher that aid in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trenching collection lines </a:t>
            </a:r>
            <a:endParaRPr lang="en-US" b="1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can see that the </a:t>
            </a:r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brackets span the body of the trencher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almost reach the trenching attachment.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Any sort of machine control setup would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need to account for the extra equipmen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 on One Power’s trenchers. </a:t>
            </a:r>
            <a:endParaRPr lang="en-US" b="0" dirty="0">
              <a:effectLst/>
            </a:endParaRPr>
          </a:p>
          <a:p>
            <a:pPr rtl="0"/>
            <a:br>
              <a:rPr lang="en-US" b="0" u="sng" dirty="0">
                <a:effectLst/>
              </a:rPr>
            </a:br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If we wanted to place sensors or receivers there, we would have to make sure we offset the readings of the sensor or receiver.</a:t>
            </a:r>
          </a:p>
          <a:p>
            <a:pPr rtl="0"/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This means it is very important that whoever installs our sensors is experienced enough to take this into account!!</a:t>
            </a:r>
            <a:br>
              <a:rPr lang="en-US" dirty="0"/>
            </a:br>
            <a:endParaRPr dirty="0"/>
          </a:p>
        </p:txBody>
      </p:sp>
      <p:sp>
        <p:nvSpPr>
          <p:cNvPr id="165" name="Google Shape;165;g370de5fc91d_1_117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0de5fc91d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0de5fc91d_1_198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 this slide you can see what 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inside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of the trencher cab, where the operator sits, currently looks like. </a:t>
            </a: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As you can tell,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display is quite small. </a:t>
            </a:r>
            <a:endParaRPr lang="en-US" b="1" dirty="0">
              <a:effectLst/>
            </a:endParaRPr>
          </a:p>
          <a:p>
            <a:pPr rtl="0"/>
            <a:br>
              <a:rPr lang="en-US" b="1" dirty="0">
                <a:effectLst/>
              </a:rPr>
            </a:br>
            <a:endParaRPr lang="en-US" b="1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Combined with the limited features shown by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SmartTEC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software, shown on 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LEFT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the information you’re getting about the trencher’s movements and position is really limited. </a:t>
            </a: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There’s a lot of room for improvement here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  <p:sp>
        <p:nvSpPr>
          <p:cNvPr id="175" name="Google Shape;175;g370de5fc91d_1_198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One Power is in need of a trencher that can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keep GPS records of installed electrical lines.</a:t>
            </a:r>
            <a:endParaRPr lang="en-US" b="1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We want it to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track location and depth as it is trenching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Preferably, we also want to be able to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upload and download files wirelessly from the Trencher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 </a:t>
            </a:r>
            <a:endParaRPr lang="en-US" b="0" dirty="0">
              <a:effectLst/>
            </a:endParaRPr>
          </a:p>
          <a:p>
            <a:pPr rtl="0"/>
            <a:endParaRPr lang="en-US" b="0" dirty="0">
              <a:effectLst/>
            </a:endParaRPr>
          </a:p>
          <a:p>
            <a:pPr rtl="0"/>
            <a:r>
              <a:rPr lang="en-US" b="1" dirty="0">
                <a:effectLst/>
              </a:rPr>
              <a:t>Why do we need to be able to track the trencher’s depth and location? What does that accomplish?</a:t>
            </a: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BEYOND making the actual trenching process easier: </a:t>
            </a: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Having this system in place is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for maintenance purposes, as having GPS records lets us know exactly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we need to perform maintenance</a:t>
            </a: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It is also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if another entity is digging in the area; we can be aware of how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close or far they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are to our electrical lines and warn them accordingly.</a:t>
            </a:r>
            <a:endParaRPr lang="en-US" b="0" dirty="0">
              <a:effectLst/>
            </a:endParaRPr>
          </a:p>
        </p:txBody>
      </p:sp>
      <p:sp>
        <p:nvSpPr>
          <p:cNvPr id="146" name="Google Shape;1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6e0e80eb9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6e0e80eb90_0_43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CURRENT SOLUTION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 may be wondering how we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currently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manage to locate our trencher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without an adequate machine control system.</a:t>
            </a:r>
            <a:endParaRPr lang="en-US" b="1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As it stands, we have to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manually survey the area prior to trenching using a Trimble R2 Receiver and a TSC5 data collector. </a:t>
            </a:r>
          </a:p>
          <a:p>
            <a:pPr rtl="0"/>
            <a:endParaRPr lang="en-US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Trimble R2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is a device that geolocates at a given point by communicating with a cell tower, which then talks to a satellite. 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TSC5 data collector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collects data from the Trimble R2 Receiver via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bluetooth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provided by the user’s mobile phone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b="0" dirty="0">
              <a:effectLst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surveyor has to use their mobile phone as a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bluetooth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hotspot while using the Trimble R2 and TSC5 to survey and collect data on the area that they will be trenching in.  </a:t>
            </a:r>
          </a:p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need to use 3 different devices, and go from point to point to measure depth and coordinates. Once they are done, they need to THEN upload that data manually via USB connection</a:t>
            </a:r>
            <a:endParaRPr lang="en-US" b="0" dirty="0">
              <a:effectLst/>
            </a:endParaRPr>
          </a:p>
          <a:p>
            <a:endParaRPr lang="en-US" b="0" dirty="0">
              <a:effectLst/>
            </a:endParaRPr>
          </a:p>
          <a:p>
            <a:r>
              <a:rPr lang="en-US" b="0" dirty="0">
                <a:effectLst/>
              </a:rPr>
              <a:t>AS YOU CAN IMAGINE, this is extremely tedious!!</a:t>
            </a:r>
            <a:br>
              <a:rPr lang="en-US" b="0" dirty="0">
                <a:effectLst/>
              </a:rPr>
            </a:b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184" name="Google Shape;184;g36e0e80eb90_0_43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e0e80eb9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6e0e80eb90_0_29:notes"/>
          <p:cNvSpPr txBox="1">
            <a:spLocks noGrp="1"/>
          </p:cNvSpPr>
          <p:nvPr>
            <p:ph type="body" idx="1"/>
          </p:nvPr>
        </p:nvSpPr>
        <p:spPr>
          <a:xfrm>
            <a:off x="701040" y="4438749"/>
            <a:ext cx="5608200" cy="3631800"/>
          </a:xfrm>
          <a:prstGeom prst="rect">
            <a:avLst/>
          </a:prstGeom>
        </p:spPr>
        <p:txBody>
          <a:bodyPr spcFirstLastPara="1" wrap="square" lIns="92750" tIns="46375" rIns="92750" bIns="46375" anchor="t" anchorCtr="0">
            <a:noAutofit/>
          </a:bodyPr>
          <a:lstStyle/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Any data collected has to be manually uploaded from the TSC5 data collector onto a computer. This process is not only tedious BUT time consuming too. </a:t>
            </a:r>
            <a:endParaRPr lang="en-US" b="0" dirty="0">
              <a:effectLst/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Additionally, as a human is the one doing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surveying manually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there’s a lot of human error that’s introduced into the equation as a result.</a:t>
            </a:r>
            <a:endParaRPr lang="en-US" b="0" dirty="0">
              <a:effectLst/>
            </a:endParaRPr>
          </a:p>
          <a:p>
            <a:endParaRPr lang="en-US" dirty="0"/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Another source of inaccuracy comes from the fact that the Trimble R2 Receiver and TSC5 Data collector are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moving targets that get information from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signalling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cell towers directly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  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means if trees or buildings are in between the Trimble R2 receiver and cell tower, or the cell tower and data collector, t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hen the signal can get interrupted. </a:t>
            </a:r>
            <a:endParaRPr lang="en-US" b="1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  <p:sp>
        <p:nvSpPr>
          <p:cNvPr id="207" name="Google Shape;207;g36e0e80eb90_0_29:notes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00" cy="462900"/>
          </a:xfrm>
          <a:prstGeom prst="rect">
            <a:avLst/>
          </a:prstGeom>
        </p:spPr>
        <p:txBody>
          <a:bodyPr spcFirstLastPara="1" wrap="square" lIns="92750" tIns="46375" rIns="92750" bIns="463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67" cy="76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  <a:defRPr sz="3000"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6"/>
          <p:cNvGrpSpPr/>
          <p:nvPr/>
        </p:nvGrpSpPr>
        <p:grpSpPr>
          <a:xfrm>
            <a:off x="1" y="1371602"/>
            <a:ext cx="12192000" cy="5486399"/>
            <a:chOff x="0" y="1371601"/>
            <a:chExt cx="12192000" cy="5486399"/>
          </a:xfrm>
        </p:grpSpPr>
        <p:pic>
          <p:nvPicPr>
            <p:cNvPr id="95" name="Google Shape;95;p16"/>
            <p:cNvPicPr preferRelativeResize="0"/>
            <p:nvPr/>
          </p:nvPicPr>
          <p:blipFill rotWithShape="1">
            <a:blip r:embed="rId2">
              <a:alphaModFix/>
            </a:blip>
            <a:srcRect t="20859" r="73275" b="952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6"/>
            <p:cNvPicPr preferRelativeResize="0"/>
            <p:nvPr/>
          </p:nvPicPr>
          <p:blipFill rotWithShape="1">
            <a:blip r:embed="rId2">
              <a:alphaModFix/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6"/>
            <p:cNvSpPr/>
            <p:nvPr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1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3651836" y="2299018"/>
            <a:ext cx="7419975" cy="93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9" name="Google Shape;99;p16" descr="A blue and white square with white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6161" y="105165"/>
            <a:ext cx="1694329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794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37"/>
              <a:buChar char="•"/>
              <a:defRPr sz="2037" b="1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1724297" y="365128"/>
            <a:ext cx="9629503" cy="78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subtitle">
  <p:cSld name="1_Title and subtitl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794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37"/>
              <a:buChar char="•"/>
              <a:defRPr sz="2037" b="1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1724297" y="365128"/>
            <a:ext cx="9629503" cy="44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2"/>
          </p:nvPr>
        </p:nvSpPr>
        <p:spPr>
          <a:xfrm>
            <a:off x="1724296" y="809899"/>
            <a:ext cx="9629503" cy="41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/>
        </p:nvPicPr>
        <p:blipFill rotWithShape="1">
          <a:blip r:embed="rId2">
            <a:alphaModFix/>
          </a:blip>
          <a:srcRect t="20847" b="9285"/>
          <a:stretch/>
        </p:blipFill>
        <p:spPr>
          <a:xfrm>
            <a:off x="0" y="-1"/>
            <a:ext cx="12204752" cy="568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23825" y="5780384"/>
            <a:ext cx="9105899" cy="82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9313233" y="5836809"/>
            <a:ext cx="28416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alatino Linotype"/>
              <a:buNone/>
            </a:pPr>
            <a:r>
              <a:rPr lang="en-US" sz="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12385 Township Rd 215 | PO Box 894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alatino Linotype"/>
              <a:buNone/>
            </a:pPr>
            <a:r>
              <a:rPr lang="en-US" sz="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Findlay, Ohio 45840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alatino Linotype"/>
              <a:buNone/>
            </a:pPr>
            <a:r>
              <a:rPr lang="en-US" sz="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877-298-5853 | www.onepower.com</a:t>
            </a:r>
            <a:endParaRPr/>
          </a:p>
        </p:txBody>
      </p:sp>
      <p:cxnSp>
        <p:nvCxnSpPr>
          <p:cNvPr id="27" name="Google Shape;27;p5"/>
          <p:cNvCxnSpPr/>
          <p:nvPr/>
        </p:nvCxnSpPr>
        <p:spPr>
          <a:xfrm>
            <a:off x="9314339" y="5895577"/>
            <a:ext cx="0" cy="714055"/>
          </a:xfrm>
          <a:prstGeom prst="straightConnector1">
            <a:avLst/>
          </a:prstGeom>
          <a:noFill/>
          <a:ln w="19050" cap="flat" cmpd="sng">
            <a:solidFill>
              <a:srgbClr val="004A8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9313233" y="6252604"/>
            <a:ext cx="2841625" cy="328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5" descr="A blue and white square with white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9269" y="277133"/>
            <a:ext cx="2074238" cy="1410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 rot="10800000" flipH="1">
            <a:off x="1" y="1346954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</p:spPr>
        <p:txBody>
          <a:bodyPr spcFirstLastPara="1" wrap="square" lIns="19975" tIns="19975" rIns="19975" bIns="199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8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38201" y="365126"/>
            <a:ext cx="789492" cy="77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989056" y="365125"/>
            <a:ext cx="9364743" cy="77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  <a:defRPr sz="3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"/>
          <p:cNvSpPr txBox="1">
            <a:spLocks noGrp="1"/>
          </p:cNvSpPr>
          <p:nvPr>
            <p:ph type="body" idx="1"/>
          </p:nvPr>
        </p:nvSpPr>
        <p:spPr>
          <a:xfrm>
            <a:off x="9313232" y="6354666"/>
            <a:ext cx="19559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r>
              <a:rPr lang="en-US" sz="700" b="1">
                <a:latin typeface="Century Gothic"/>
                <a:ea typeface="Century Gothic"/>
                <a:cs typeface="Century Gothic"/>
                <a:sym typeface="Century Gothic"/>
              </a:rPr>
              <a:t>SAM BLUM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</a:pPr>
            <a:r>
              <a:rPr lang="en-US" sz="700" b="1">
                <a:latin typeface="Century Gothic"/>
                <a:ea typeface="Century Gothic"/>
                <a:cs typeface="Century Gothic"/>
                <a:sym typeface="Century Gothic"/>
              </a:rPr>
              <a:t>24 JULY 2025</a:t>
            </a:r>
            <a:endParaRPr/>
          </a:p>
        </p:txBody>
      </p:sp>
      <p:pic>
        <p:nvPicPr>
          <p:cNvPr id="118" name="Google Shape;118;p1"/>
          <p:cNvPicPr preferRelativeResize="0"/>
          <p:nvPr/>
        </p:nvPicPr>
        <p:blipFill rotWithShape="1">
          <a:blip r:embed="rId3">
            <a:alphaModFix/>
          </a:blip>
          <a:srcRect t="20847" b="9285"/>
          <a:stretch/>
        </p:blipFill>
        <p:spPr>
          <a:xfrm>
            <a:off x="0" y="-1"/>
            <a:ext cx="12204752" cy="568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"/>
          <p:cNvSpPr txBox="1">
            <a:spLocks noGrp="1"/>
          </p:cNvSpPr>
          <p:nvPr>
            <p:ph type="title"/>
          </p:nvPr>
        </p:nvSpPr>
        <p:spPr>
          <a:xfrm>
            <a:off x="634483" y="5791001"/>
            <a:ext cx="8337791" cy="92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TRENCHER GRADE CONTROL</a:t>
            </a:r>
            <a:br>
              <a:rPr lang="en-US" sz="32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7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Sourcing a Mountable Machine Control System for Buried Collection Line Trenching</a:t>
            </a:r>
            <a:endParaRPr/>
          </a:p>
        </p:txBody>
      </p:sp>
      <p:sp>
        <p:nvSpPr>
          <p:cNvPr id="120" name="Google Shape;120;p1"/>
          <p:cNvSpPr txBox="1"/>
          <p:nvPr/>
        </p:nvSpPr>
        <p:spPr>
          <a:xfrm>
            <a:off x="9313232" y="5911281"/>
            <a:ext cx="29313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12385 Township Rd 215 | PO Box 894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Findlay, Ohio 45840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877-298-5853 | www.onepower.com</a:t>
            </a:r>
            <a:endParaRPr sz="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" name="Google Shape;121;p1"/>
          <p:cNvCxnSpPr/>
          <p:nvPr/>
        </p:nvCxnSpPr>
        <p:spPr>
          <a:xfrm>
            <a:off x="9314339" y="5895577"/>
            <a:ext cx="0" cy="714055"/>
          </a:xfrm>
          <a:prstGeom prst="straightConnector1">
            <a:avLst/>
          </a:prstGeom>
          <a:noFill/>
          <a:ln w="19050" cap="flat" cmpd="sng">
            <a:solidFill>
              <a:srgbClr val="004A8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2" name="Google Shape;122;p1" descr="A blue and white square with white lin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5210" y="134040"/>
            <a:ext cx="2527434" cy="1718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df1fb78fd_0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latin typeface="Century Gothic" panose="020B0502020202020204" pitchFamily="34" charset="0"/>
              </a:rPr>
              <a:t>Our desired machine control system for the Vermeer trencher is: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  <a:p>
            <a:pPr marL="457200" lvl="0" indent="-406400" algn="ctr" rtl="0">
              <a:spcBef>
                <a:spcPts val="1000"/>
              </a:spcBef>
              <a:spcAft>
                <a:spcPts val="0"/>
              </a:spcAft>
              <a:buSzPts val="2800"/>
              <a:buChar char="❏"/>
            </a:pPr>
            <a:r>
              <a:rPr lang="en-US" dirty="0">
                <a:latin typeface="Century Gothic" panose="020B0502020202020204" pitchFamily="34" charset="0"/>
              </a:rPr>
              <a:t>Safe</a:t>
            </a:r>
          </a:p>
          <a:p>
            <a:pPr marL="50800" lvl="0" indent="0" algn="ctr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>
              <a:latin typeface="Century Gothic" panose="020B0502020202020204" pitchFamily="34" charset="0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❏"/>
            </a:pPr>
            <a:r>
              <a:rPr lang="en-US" dirty="0">
                <a:latin typeface="Century Gothic" panose="020B0502020202020204" pitchFamily="34" charset="0"/>
              </a:rPr>
              <a:t>Customizable </a:t>
            </a:r>
          </a:p>
          <a:p>
            <a:pPr marL="50800" lvl="0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❏"/>
            </a:pPr>
            <a:r>
              <a:rPr lang="en-US" dirty="0">
                <a:latin typeface="Century Gothic" panose="020B0502020202020204" pitchFamily="34" charset="0"/>
              </a:rPr>
              <a:t>Robust</a:t>
            </a:r>
          </a:p>
          <a:p>
            <a:pPr marL="50800" lvl="0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>
              <a:latin typeface="Century Gothic" panose="020B0502020202020204" pitchFamily="34" charset="0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❏"/>
            </a:pPr>
            <a:r>
              <a:rPr lang="en-US" dirty="0">
                <a:latin typeface="Century Gothic" panose="020B0502020202020204" pitchFamily="34" charset="0"/>
              </a:rPr>
              <a:t>Accurate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29" name="Google Shape;229;g36df1fb78fd_0_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30" name="Google Shape;230;g36df1fb78fd_0_7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Desired Solution</a:t>
            </a:r>
            <a:endParaRPr/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63FC067D-EE70-98D1-C345-60A5984FE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7629" y="3083837"/>
            <a:ext cx="474784" cy="474784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DBF05305-CD99-E816-DD4C-50DDA31C0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9748" y="3873202"/>
            <a:ext cx="474784" cy="474784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EEF4F09C-D852-180E-64C2-0FFBB4DA5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9347" y="4565365"/>
            <a:ext cx="474784" cy="474784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CFC929D5-1A8B-A6A1-13E4-60C525B2F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2845" y="5262065"/>
            <a:ext cx="474784" cy="474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0de5fc91d_1_30"/>
          <p:cNvSpPr/>
          <p:nvPr/>
        </p:nvSpPr>
        <p:spPr>
          <a:xfrm>
            <a:off x="7359075" y="1764075"/>
            <a:ext cx="4516200" cy="4477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37" name="Google Shape;237;g370de5fc91d_1_30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Desired Solution</a:t>
            </a:r>
            <a:endParaRPr dirty="0"/>
          </a:p>
        </p:txBody>
      </p:sp>
      <p:sp>
        <p:nvSpPr>
          <p:cNvPr id="238" name="Google Shape;238;g370de5fc91d_1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pSp>
        <p:nvGrpSpPr>
          <p:cNvPr id="240" name="Google Shape;240;g370de5fc91d_1_30"/>
          <p:cNvGrpSpPr/>
          <p:nvPr/>
        </p:nvGrpSpPr>
        <p:grpSpPr>
          <a:xfrm>
            <a:off x="608075" y="1432050"/>
            <a:ext cx="6674725" cy="5425951"/>
            <a:chOff x="1410175" y="1432050"/>
            <a:chExt cx="6674725" cy="5425951"/>
          </a:xfrm>
        </p:grpSpPr>
        <p:pic>
          <p:nvPicPr>
            <p:cNvPr id="241" name="Google Shape;241;g370de5fc91d_1_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07100" y="1555600"/>
              <a:ext cx="3977800" cy="5302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g370de5fc91d_1_30"/>
            <p:cNvSpPr/>
            <p:nvPr/>
          </p:nvSpPr>
          <p:spPr>
            <a:xfrm>
              <a:off x="4423525" y="1672075"/>
              <a:ext cx="878400" cy="365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243" name="Google Shape;243;g370de5fc91d_1_30"/>
            <p:cNvSpPr/>
            <p:nvPr/>
          </p:nvSpPr>
          <p:spPr>
            <a:xfrm>
              <a:off x="6385675" y="1608575"/>
              <a:ext cx="1107300" cy="365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244" name="Google Shape;244;g370de5fc91d_1_30"/>
            <p:cNvSpPr/>
            <p:nvPr/>
          </p:nvSpPr>
          <p:spPr>
            <a:xfrm>
              <a:off x="4645775" y="6104375"/>
              <a:ext cx="1361400" cy="252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245" name="Google Shape;245;g370de5fc91d_1_30"/>
            <p:cNvSpPr/>
            <p:nvPr/>
          </p:nvSpPr>
          <p:spPr>
            <a:xfrm>
              <a:off x="7344525" y="6244075"/>
              <a:ext cx="713700" cy="252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246" name="Google Shape;246;g370de5fc91d_1_30"/>
            <p:cNvSpPr/>
            <p:nvPr/>
          </p:nvSpPr>
          <p:spPr>
            <a:xfrm>
              <a:off x="6385675" y="5475725"/>
              <a:ext cx="834300" cy="252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pic>
          <p:nvPicPr>
            <p:cNvPr id="247" name="Google Shape;247;g370de5fc91d_1_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74050" y="2408700"/>
              <a:ext cx="1026124" cy="9067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8" name="Google Shape;248;g370de5fc91d_1_30"/>
            <p:cNvCxnSpPr/>
            <p:nvPr/>
          </p:nvCxnSpPr>
          <p:spPr>
            <a:xfrm rot="10800000">
              <a:off x="4340475" y="2925425"/>
              <a:ext cx="1956600" cy="0"/>
            </a:xfrm>
            <a:prstGeom prst="straightConnector1">
              <a:avLst/>
            </a:prstGeom>
            <a:noFill/>
            <a:ln w="19050" cap="flat" cmpd="sng">
              <a:solidFill>
                <a:srgbClr val="0E5D9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pic>
          <p:nvPicPr>
            <p:cNvPr id="249" name="Google Shape;249;g370de5fc91d_1_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82875" y="1432050"/>
              <a:ext cx="609001" cy="609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g370de5fc91d_1_30"/>
            <p:cNvSpPr/>
            <p:nvPr/>
          </p:nvSpPr>
          <p:spPr>
            <a:xfrm>
              <a:off x="6111625" y="1608575"/>
              <a:ext cx="1655400" cy="365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latin typeface="Century Gothic"/>
                  <a:ea typeface="Century Gothic"/>
                  <a:cs typeface="Century Gothic"/>
                  <a:sym typeface="Century Gothic"/>
                </a:rPr>
                <a:t>ANTENNAS</a:t>
              </a:r>
              <a:endParaRPr b="1" dirty="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1" name="Google Shape;251;g370de5fc91d_1_30"/>
            <p:cNvSpPr/>
            <p:nvPr/>
          </p:nvSpPr>
          <p:spPr>
            <a:xfrm>
              <a:off x="1410175" y="2462050"/>
              <a:ext cx="1763400" cy="67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Century Gothic"/>
                  <a:ea typeface="Century Gothic"/>
                  <a:cs typeface="Century Gothic"/>
                  <a:sym typeface="Century Gothic"/>
                </a:rPr>
                <a:t>DISPLAY AND VISUALIZATION SOFTWARE</a:t>
              </a:r>
              <a:endParaRPr b="1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2" name="Google Shape;252;g370de5fc91d_1_30"/>
            <p:cNvSpPr/>
            <p:nvPr/>
          </p:nvSpPr>
          <p:spPr>
            <a:xfrm>
              <a:off x="1617925" y="4014950"/>
              <a:ext cx="2568900" cy="678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latin typeface="Century Gothic"/>
                  <a:ea typeface="Century Gothic"/>
                  <a:cs typeface="Century Gothic"/>
                  <a:sym typeface="Century Gothic"/>
                </a:rPr>
                <a:t>PITCH AND ROLL, POSITION SENSORS AND ENCLOSURES</a:t>
              </a:r>
              <a:endParaRPr b="1" dirty="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3" name="Google Shape;253;g370de5fc91d_1_30"/>
            <p:cNvSpPr/>
            <p:nvPr/>
          </p:nvSpPr>
          <p:spPr>
            <a:xfrm>
              <a:off x="3502925" y="6104375"/>
              <a:ext cx="2568900" cy="598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Century Gothic"/>
                  <a:ea typeface="Century Gothic"/>
                  <a:cs typeface="Century Gothic"/>
                  <a:sym typeface="Century Gothic"/>
                </a:rPr>
                <a:t>CONTROL BOX AND GNSS RECEIVER </a:t>
              </a:r>
              <a:endParaRPr b="1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254" name="Google Shape;254;g370de5fc91d_1_30"/>
            <p:cNvCxnSpPr/>
            <p:nvPr/>
          </p:nvCxnSpPr>
          <p:spPr>
            <a:xfrm rot="10800000">
              <a:off x="5875463" y="1863550"/>
              <a:ext cx="8700" cy="598500"/>
            </a:xfrm>
            <a:prstGeom prst="straightConnector1">
              <a:avLst/>
            </a:prstGeom>
            <a:noFill/>
            <a:ln w="19050" cap="flat" cmpd="sng">
              <a:solidFill>
                <a:srgbClr val="0E5D9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g370de5fc91d_1_30"/>
            <p:cNvCxnSpPr/>
            <p:nvPr/>
          </p:nvCxnSpPr>
          <p:spPr>
            <a:xfrm rot="10800000">
              <a:off x="5091875" y="1854625"/>
              <a:ext cx="792300" cy="0"/>
            </a:xfrm>
            <a:prstGeom prst="straightConnector1">
              <a:avLst/>
            </a:prstGeom>
            <a:noFill/>
            <a:ln w="19050" cap="flat" cmpd="sng">
              <a:solidFill>
                <a:srgbClr val="0E5D9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6" name="Google Shape;256;g370de5fc91d_1_30"/>
            <p:cNvSpPr/>
            <p:nvPr/>
          </p:nvSpPr>
          <p:spPr>
            <a:xfrm>
              <a:off x="3690575" y="1728625"/>
              <a:ext cx="7923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Century Gothic"/>
                  <a:ea typeface="Century Gothic"/>
                  <a:cs typeface="Century Gothic"/>
                  <a:sym typeface="Century Gothic"/>
                </a:rPr>
                <a:t>RADIO</a:t>
              </a:r>
              <a:endParaRPr b="1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7" name="Google Shape;257;g370de5fc91d_1_30"/>
            <p:cNvSpPr/>
            <p:nvPr/>
          </p:nvSpPr>
          <p:spPr>
            <a:xfrm>
              <a:off x="5171375" y="4575150"/>
              <a:ext cx="15249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Century Gothic"/>
                  <a:ea typeface="Century Gothic"/>
                  <a:cs typeface="Century Gothic"/>
                  <a:sym typeface="Century Gothic"/>
                </a:rPr>
                <a:t>INCLINOMETER</a:t>
              </a:r>
              <a:endParaRPr b="1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58" name="Google Shape;258;g370de5fc91d_1_30"/>
          <p:cNvSpPr txBox="1"/>
          <p:nvPr/>
        </p:nvSpPr>
        <p:spPr>
          <a:xfrm>
            <a:off x="9108075" y="1893800"/>
            <a:ext cx="242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8BCC75-3878-4AB1-3B35-1A16029101C0}"/>
              </a:ext>
            </a:extLst>
          </p:cNvPr>
          <p:cNvGrpSpPr/>
          <p:nvPr/>
        </p:nvGrpSpPr>
        <p:grpSpPr>
          <a:xfrm>
            <a:off x="7520822" y="1739900"/>
            <a:ext cx="4099328" cy="1878847"/>
            <a:chOff x="7520822" y="1739900"/>
            <a:chExt cx="4099328" cy="1878847"/>
          </a:xfrm>
        </p:grpSpPr>
        <p:pic>
          <p:nvPicPr>
            <p:cNvPr id="239" name="Google Shape;239;g370de5fc91d_1_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20822" y="1999647"/>
              <a:ext cx="1349250" cy="161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g370de5fc91d_1_30"/>
            <p:cNvSpPr txBox="1"/>
            <p:nvPr/>
          </p:nvSpPr>
          <p:spPr>
            <a:xfrm>
              <a:off x="8816850" y="1739900"/>
              <a:ext cx="2330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Base Station</a:t>
              </a:r>
              <a:endParaRPr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0" name="Google Shape;260;g370de5fc91d_1_30"/>
            <p:cNvSpPr txBox="1"/>
            <p:nvPr/>
          </p:nvSpPr>
          <p:spPr>
            <a:xfrm>
              <a:off x="8115850" y="2400866"/>
              <a:ext cx="3504300" cy="1112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91440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Acts as a </a:t>
              </a:r>
              <a:r>
                <a:rPr lang="en-US" sz="1700" u="sng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stationary </a:t>
              </a:r>
              <a:r>
                <a:rPr lang="en-US" sz="17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intermediary receiver  between mobile GPS receiver and tower. Greater accuracy (mm-level).</a:t>
              </a:r>
              <a:endParaRPr sz="17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6ABCFC-AE21-94AA-77A0-72FB1A2A9A1A}"/>
              </a:ext>
            </a:extLst>
          </p:cNvPr>
          <p:cNvGrpSpPr/>
          <p:nvPr/>
        </p:nvGrpSpPr>
        <p:grpSpPr>
          <a:xfrm>
            <a:off x="7282800" y="3725613"/>
            <a:ext cx="4627725" cy="2330712"/>
            <a:chOff x="7282800" y="3725613"/>
            <a:chExt cx="4627725" cy="2330712"/>
          </a:xfrm>
        </p:grpSpPr>
        <p:sp>
          <p:nvSpPr>
            <p:cNvPr id="261" name="Google Shape;261;g370de5fc91d_1_30"/>
            <p:cNvSpPr txBox="1"/>
            <p:nvPr/>
          </p:nvSpPr>
          <p:spPr>
            <a:xfrm>
              <a:off x="7282800" y="3725613"/>
              <a:ext cx="2610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Cellular Modem</a:t>
              </a:r>
              <a:endParaRPr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2" name="Google Shape;262;g370de5fc91d_1_30"/>
            <p:cNvSpPr/>
            <p:nvPr/>
          </p:nvSpPr>
          <p:spPr>
            <a:xfrm>
              <a:off x="7359075" y="4092825"/>
              <a:ext cx="3202200" cy="19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dirty="0"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Can be used instead of a base station to provide real time wireless connection </a:t>
              </a:r>
            </a:p>
            <a:p>
              <a:pPr marL="457200" lvl="0" indent="-336550" algn="just" rtl="0">
                <a:spcBef>
                  <a:spcPts val="0"/>
                </a:spcBef>
                <a:spcAft>
                  <a:spcPts val="0"/>
                </a:spcAft>
                <a:buSzPts val="1700"/>
                <a:buFont typeface="Palatino Linotype"/>
                <a:buChar char="-"/>
              </a:pPr>
              <a:r>
                <a:rPr lang="en-US" sz="1700" dirty="0"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No need for additional piece of equipment, BUT is less accurate (cm-level).</a:t>
              </a:r>
            </a:p>
          </p:txBody>
        </p:sp>
        <p:pic>
          <p:nvPicPr>
            <p:cNvPr id="263" name="Google Shape;263;g370de5fc91d_1_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561275" y="4274071"/>
              <a:ext cx="1349250" cy="10119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6C30BF-2663-DCE1-1A01-789F347C44D8}"/>
              </a:ext>
            </a:extLst>
          </p:cNvPr>
          <p:cNvGrpSpPr/>
          <p:nvPr/>
        </p:nvGrpSpPr>
        <p:grpSpPr>
          <a:xfrm>
            <a:off x="533412" y="2059655"/>
            <a:ext cx="4065382" cy="1425219"/>
            <a:chOff x="533412" y="2059655"/>
            <a:chExt cx="4065382" cy="14252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F804236-A96A-16B7-3870-7A6ED0E5AC28}"/>
                </a:ext>
              </a:extLst>
            </p:cNvPr>
            <p:cNvSpPr/>
            <p:nvPr/>
          </p:nvSpPr>
          <p:spPr>
            <a:xfrm>
              <a:off x="533412" y="2201226"/>
              <a:ext cx="2941825" cy="12836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45DD6F4-2B54-5700-8C28-6E8FCD803C3E}"/>
                </a:ext>
              </a:extLst>
            </p:cNvPr>
            <p:cNvSpPr/>
            <p:nvPr/>
          </p:nvSpPr>
          <p:spPr>
            <a:xfrm>
              <a:off x="2736212" y="2059655"/>
              <a:ext cx="1862582" cy="812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99BD8D-B634-9D12-D2C6-49990ADE760C}"/>
              </a:ext>
            </a:extLst>
          </p:cNvPr>
          <p:cNvGrpSpPr/>
          <p:nvPr/>
        </p:nvGrpSpPr>
        <p:grpSpPr>
          <a:xfrm>
            <a:off x="2644037" y="5085682"/>
            <a:ext cx="3898388" cy="1635206"/>
            <a:chOff x="2644037" y="5085682"/>
            <a:chExt cx="3898388" cy="16352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5D26C76-F8DC-A410-B800-E739DD756AC6}"/>
                </a:ext>
              </a:extLst>
            </p:cNvPr>
            <p:cNvGrpSpPr/>
            <p:nvPr/>
          </p:nvGrpSpPr>
          <p:grpSpPr>
            <a:xfrm>
              <a:off x="2644037" y="5085682"/>
              <a:ext cx="2644911" cy="1635206"/>
              <a:chOff x="2666514" y="5126909"/>
              <a:chExt cx="2644911" cy="163520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B4346C6-C1D5-9EB2-EA03-156107715409}"/>
                  </a:ext>
                </a:extLst>
              </p:cNvPr>
              <p:cNvSpPr/>
              <p:nvPr/>
            </p:nvSpPr>
            <p:spPr>
              <a:xfrm>
                <a:off x="2666514" y="6086348"/>
                <a:ext cx="2610600" cy="6757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D3F37BD-2D84-DBEB-0FFB-FA4BF61169A7}"/>
                  </a:ext>
                </a:extLst>
              </p:cNvPr>
              <p:cNvSpPr/>
              <p:nvPr/>
            </p:nvSpPr>
            <p:spPr>
              <a:xfrm>
                <a:off x="4289775" y="5126909"/>
                <a:ext cx="987339" cy="16352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4E904D5-7C95-D3BA-9122-5DE57585485E}"/>
                  </a:ext>
                </a:extLst>
              </p:cNvPr>
              <p:cNvSpPr/>
              <p:nvPr/>
            </p:nvSpPr>
            <p:spPr>
              <a:xfrm>
                <a:off x="4049525" y="5302400"/>
                <a:ext cx="1261900" cy="6757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FD88D8-ED32-5754-90B3-F1F9336725C8}"/>
                </a:ext>
              </a:extLst>
            </p:cNvPr>
            <p:cNvSpPr/>
            <p:nvPr/>
          </p:nvSpPr>
          <p:spPr>
            <a:xfrm>
              <a:off x="5308172" y="5727726"/>
              <a:ext cx="1234253" cy="942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60CB71-AD15-1674-9A7B-4DA65E2B2140}"/>
              </a:ext>
            </a:extLst>
          </p:cNvPr>
          <p:cNvGrpSpPr/>
          <p:nvPr/>
        </p:nvGrpSpPr>
        <p:grpSpPr>
          <a:xfrm>
            <a:off x="808758" y="4014882"/>
            <a:ext cx="5571835" cy="1478284"/>
            <a:chOff x="850400" y="4032430"/>
            <a:chExt cx="5571835" cy="14782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0C2933-04FC-21DD-D7EE-666F2D344F41}"/>
                </a:ext>
              </a:extLst>
            </p:cNvPr>
            <p:cNvSpPr/>
            <p:nvPr/>
          </p:nvSpPr>
          <p:spPr>
            <a:xfrm>
              <a:off x="850400" y="4032430"/>
              <a:ext cx="2610600" cy="711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FF5E0D9-1C34-5BDD-7E1C-752F8248C686}"/>
                </a:ext>
              </a:extLst>
            </p:cNvPr>
            <p:cNvGrpSpPr/>
            <p:nvPr/>
          </p:nvGrpSpPr>
          <p:grpSpPr>
            <a:xfrm>
              <a:off x="4369275" y="4521251"/>
              <a:ext cx="2052960" cy="989463"/>
              <a:chOff x="4355056" y="4510276"/>
              <a:chExt cx="2052960" cy="989463"/>
            </a:xfrm>
            <a:solidFill>
              <a:schemeClr val="bg1"/>
            </a:solidFill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4561D99-B666-5673-5978-ACC2A7AF6014}"/>
                  </a:ext>
                </a:extLst>
              </p:cNvPr>
              <p:cNvSpPr/>
              <p:nvPr/>
            </p:nvSpPr>
            <p:spPr>
              <a:xfrm>
                <a:off x="5661303" y="4855764"/>
                <a:ext cx="746713" cy="643975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FC0EE86-5299-3529-B8BB-0CB48D1DE8F0}"/>
                  </a:ext>
                </a:extLst>
              </p:cNvPr>
              <p:cNvSpPr/>
              <p:nvPr/>
            </p:nvSpPr>
            <p:spPr>
              <a:xfrm>
                <a:off x="4355056" y="4510276"/>
                <a:ext cx="1560544" cy="464045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9C6F4-ADA5-A4C9-118C-25A7CD31005C}"/>
              </a:ext>
            </a:extLst>
          </p:cNvPr>
          <p:cNvSpPr/>
          <p:nvPr/>
        </p:nvSpPr>
        <p:spPr>
          <a:xfrm>
            <a:off x="2736212" y="1432050"/>
            <a:ext cx="1477288" cy="558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5B7FCD-65F1-268B-3E7D-B99DC6D8315F}"/>
              </a:ext>
            </a:extLst>
          </p:cNvPr>
          <p:cNvSpPr/>
          <p:nvPr/>
        </p:nvSpPr>
        <p:spPr>
          <a:xfrm>
            <a:off x="5269725" y="1444820"/>
            <a:ext cx="1876737" cy="942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6e0e80eb90_0_36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Desired Software</a:t>
            </a:r>
            <a:endParaRPr dirty="0"/>
          </a:p>
        </p:txBody>
      </p:sp>
      <p:sp>
        <p:nvSpPr>
          <p:cNvPr id="270" name="Google Shape;270;g36e0e80eb90_0_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71" name="Google Shape;271;g36e0e80eb90_0_36"/>
          <p:cNvPicPr preferRelativeResize="0"/>
          <p:nvPr/>
        </p:nvPicPr>
        <p:blipFill rotWithShape="1">
          <a:blip r:embed="rId3">
            <a:alphaModFix/>
          </a:blip>
          <a:srcRect t="12180"/>
          <a:stretch/>
        </p:blipFill>
        <p:spPr>
          <a:xfrm>
            <a:off x="2644744" y="1949440"/>
            <a:ext cx="7954430" cy="45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78ACBB-3FB4-C201-83AE-16BCD73FC0FB}"/>
              </a:ext>
            </a:extLst>
          </p:cNvPr>
          <p:cNvSpPr txBox="1"/>
          <p:nvPr/>
        </p:nvSpPr>
        <p:spPr>
          <a:xfrm>
            <a:off x="2566219" y="1612328"/>
            <a:ext cx="6715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We want our display to look like this:</a:t>
            </a:r>
          </a:p>
        </p:txBody>
      </p:sp>
      <p:pic>
        <p:nvPicPr>
          <p:cNvPr id="3" name="Google Shape;247;g370de5fc91d_1_30">
            <a:extLst>
              <a:ext uri="{FF2B5EF4-FFF2-40B4-BE49-F238E27FC236}">
                <a16:creationId xmlns:a16="http://schemas.microsoft.com/office/drawing/2014/main" id="{37E26353-DE44-1F50-FDCD-4C0C7442B9E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595" y="3241430"/>
            <a:ext cx="1570305" cy="13875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71E704-9D3A-5623-4E96-59CEFA780CBF}"/>
              </a:ext>
            </a:extLst>
          </p:cNvPr>
          <p:cNvSpPr/>
          <p:nvPr/>
        </p:nvSpPr>
        <p:spPr>
          <a:xfrm>
            <a:off x="3594537" y="5515734"/>
            <a:ext cx="935421" cy="578069"/>
          </a:xfrm>
          <a:prstGeom prst="rect">
            <a:avLst/>
          </a:prstGeom>
          <a:solidFill>
            <a:srgbClr val="D8D8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3D 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9AACBF-13EA-5C72-245E-D0EC4EEEE21B}"/>
              </a:ext>
            </a:extLst>
          </p:cNvPr>
          <p:cNvSpPr/>
          <p:nvPr/>
        </p:nvSpPr>
        <p:spPr>
          <a:xfrm>
            <a:off x="8813941" y="2730109"/>
            <a:ext cx="935421" cy="578069"/>
          </a:xfrm>
          <a:prstGeom prst="rect">
            <a:avLst/>
          </a:prstGeom>
          <a:solidFill>
            <a:srgbClr val="D8D8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LINE 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882EE-5446-E1F4-4F6C-629D0B09B92F}"/>
              </a:ext>
            </a:extLst>
          </p:cNvPr>
          <p:cNvSpPr/>
          <p:nvPr/>
        </p:nvSpPr>
        <p:spPr>
          <a:xfrm>
            <a:off x="6463862" y="5896303"/>
            <a:ext cx="1198182" cy="460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EFAEFB-2FBB-0FAF-0E29-B521FAB45CE6}"/>
              </a:ext>
            </a:extLst>
          </p:cNvPr>
          <p:cNvSpPr/>
          <p:nvPr/>
        </p:nvSpPr>
        <p:spPr>
          <a:xfrm>
            <a:off x="5475890" y="3002366"/>
            <a:ext cx="2488239" cy="2144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6df1fb78fd_0_14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Three Vendors</a:t>
            </a: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78B64-A1A1-1128-FC56-A0B900F7693D}"/>
              </a:ext>
            </a:extLst>
          </p:cNvPr>
          <p:cNvGrpSpPr/>
          <p:nvPr/>
        </p:nvGrpSpPr>
        <p:grpSpPr>
          <a:xfrm>
            <a:off x="299879" y="1606682"/>
            <a:ext cx="3780934" cy="5079068"/>
            <a:chOff x="302868" y="1579817"/>
            <a:chExt cx="3780934" cy="5079068"/>
          </a:xfrm>
        </p:grpSpPr>
        <p:grpSp>
          <p:nvGrpSpPr>
            <p:cNvPr id="281" name="Google Shape;281;g36df1fb78fd_0_14"/>
            <p:cNvGrpSpPr/>
            <p:nvPr/>
          </p:nvGrpSpPr>
          <p:grpSpPr>
            <a:xfrm>
              <a:off x="302868" y="1579817"/>
              <a:ext cx="3780934" cy="5079068"/>
              <a:chOff x="302825" y="1606450"/>
              <a:chExt cx="3626100" cy="4749900"/>
            </a:xfrm>
          </p:grpSpPr>
          <p:sp>
            <p:nvSpPr>
              <p:cNvPr id="282" name="Google Shape;282;g36df1fb78fd_0_14"/>
              <p:cNvSpPr/>
              <p:nvPr/>
            </p:nvSpPr>
            <p:spPr>
              <a:xfrm>
                <a:off x="302825" y="1606450"/>
                <a:ext cx="3626100" cy="47499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283" name="Google Shape;283;g36df1fb78fd_0_14"/>
              <p:cNvSpPr/>
              <p:nvPr/>
            </p:nvSpPr>
            <p:spPr>
              <a:xfrm>
                <a:off x="302825" y="2412550"/>
                <a:ext cx="3626100" cy="3943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</p:grpSp>
        <p:sp>
          <p:nvSpPr>
            <p:cNvPr id="285" name="Google Shape;285;g36df1fb78fd_0_14"/>
            <p:cNvSpPr txBox="1"/>
            <p:nvPr/>
          </p:nvSpPr>
          <p:spPr>
            <a:xfrm>
              <a:off x="498275" y="1606450"/>
              <a:ext cx="32352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Positioning Solutions</a:t>
              </a:r>
              <a:endParaRPr sz="2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6" name="Google Shape;286;g36df1fb78fd_0_14"/>
            <p:cNvSpPr txBox="1"/>
            <p:nvPr/>
          </p:nvSpPr>
          <p:spPr>
            <a:xfrm>
              <a:off x="1815875" y="1919950"/>
              <a:ext cx="600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($)</a:t>
              </a:r>
              <a:endParaRPr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1" name="Google Shape;291;g36df1fb78fd_0_14"/>
            <p:cNvSpPr/>
            <p:nvPr/>
          </p:nvSpPr>
          <p:spPr>
            <a:xfrm>
              <a:off x="456725" y="2535213"/>
              <a:ext cx="3437273" cy="2468749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293" name="Google Shape;293;g36df1fb78fd_0_14"/>
            <p:cNvSpPr/>
            <p:nvPr/>
          </p:nvSpPr>
          <p:spPr>
            <a:xfrm>
              <a:off x="456725" y="5079813"/>
              <a:ext cx="3437273" cy="1279200"/>
            </a:xfrm>
            <a:prstGeom prst="rect">
              <a:avLst/>
            </a:prstGeom>
            <a:solidFill>
              <a:srgbClr val="EA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294" name="Google Shape;294;g36df1fb78fd_0_14"/>
            <p:cNvSpPr txBox="1"/>
            <p:nvPr/>
          </p:nvSpPr>
          <p:spPr>
            <a:xfrm>
              <a:off x="456724" y="3000473"/>
              <a:ext cx="3318300" cy="3385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Cheapest option: $32,208</a:t>
              </a: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Comes with 2 antennas, display and control box, radio</a:t>
              </a: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Base station included</a:t>
              </a: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127000" lvl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</a:pPr>
              <a:endParaRPr lang="en-US"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-"/>
              </a:pPr>
              <a:endParaRPr lang="en-US"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-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Sensors and mounts not included</a:t>
              </a: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-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Installation, training and support not offered</a:t>
              </a: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5FCBE3-D9D1-3537-197D-A8E4746264FE}"/>
              </a:ext>
            </a:extLst>
          </p:cNvPr>
          <p:cNvGrpSpPr/>
          <p:nvPr/>
        </p:nvGrpSpPr>
        <p:grpSpPr>
          <a:xfrm>
            <a:off x="4243817" y="1606682"/>
            <a:ext cx="3789063" cy="5079300"/>
            <a:chOff x="4322126" y="1606450"/>
            <a:chExt cx="3789063" cy="5079300"/>
          </a:xfrm>
        </p:grpSpPr>
        <p:sp>
          <p:nvSpPr>
            <p:cNvPr id="278" name="Google Shape;278;g36df1fb78fd_0_14"/>
            <p:cNvSpPr/>
            <p:nvPr/>
          </p:nvSpPr>
          <p:spPr>
            <a:xfrm>
              <a:off x="4330289" y="1606450"/>
              <a:ext cx="3780900" cy="4749900"/>
            </a:xfrm>
            <a:prstGeom prst="rect">
              <a:avLst/>
            </a:prstGeom>
            <a:solidFill>
              <a:schemeClr val="accent5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00FFFA-2D03-8E41-6177-C2A6EC93A244}"/>
                </a:ext>
              </a:extLst>
            </p:cNvPr>
            <p:cNvGrpSpPr/>
            <p:nvPr/>
          </p:nvGrpSpPr>
          <p:grpSpPr>
            <a:xfrm>
              <a:off x="4322126" y="1606450"/>
              <a:ext cx="3780900" cy="5079300"/>
              <a:chOff x="4322126" y="1606450"/>
              <a:chExt cx="3780900" cy="5079300"/>
            </a:xfrm>
          </p:grpSpPr>
          <p:sp>
            <p:nvSpPr>
              <p:cNvPr id="280" name="Google Shape;280;g36df1fb78fd_0_14"/>
              <p:cNvSpPr/>
              <p:nvPr/>
            </p:nvSpPr>
            <p:spPr>
              <a:xfrm>
                <a:off x="4322126" y="2412550"/>
                <a:ext cx="3780900" cy="4273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292" name="Google Shape;292;g36df1fb78fd_0_14"/>
              <p:cNvSpPr/>
              <p:nvPr/>
            </p:nvSpPr>
            <p:spPr>
              <a:xfrm>
                <a:off x="4551325" y="2535213"/>
                <a:ext cx="3415388" cy="2544600"/>
              </a:xfrm>
              <a:prstGeom prst="rect">
                <a:avLst/>
              </a:prstGeom>
              <a:solidFill>
                <a:srgbClr val="B6D7A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2" name="Google Shape;293;g36df1fb78fd_0_14">
                <a:extLst>
                  <a:ext uri="{FF2B5EF4-FFF2-40B4-BE49-F238E27FC236}">
                    <a16:creationId xmlns:a16="http://schemas.microsoft.com/office/drawing/2014/main" id="{A2C81226-9B63-7121-C2F1-19C256E90AFE}"/>
                  </a:ext>
                </a:extLst>
              </p:cNvPr>
              <p:cNvSpPr/>
              <p:nvPr/>
            </p:nvSpPr>
            <p:spPr>
              <a:xfrm>
                <a:off x="4551325" y="5139779"/>
                <a:ext cx="3415388" cy="1279200"/>
              </a:xfrm>
              <a:prstGeom prst="rect">
                <a:avLst/>
              </a:prstGeom>
              <a:solidFill>
                <a:srgbClr val="EA999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296" name="Google Shape;296;g36df1fb78fd_0_14"/>
              <p:cNvSpPr txBox="1"/>
              <p:nvPr/>
            </p:nvSpPr>
            <p:spPr>
              <a:xfrm>
                <a:off x="4634677" y="2440150"/>
                <a:ext cx="3235200" cy="3877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endPara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endPara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Midrange option: $60,802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Comes with position sensors + mounts</a:t>
                </a: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Base station included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Trimble Earthworks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Training included + local</a:t>
                </a: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endPara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-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Wireless upload is limited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-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Communication is difficult with this vendor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287" name="Google Shape;287;g36df1fb78fd_0_14"/>
              <p:cNvSpPr txBox="1"/>
              <p:nvPr/>
            </p:nvSpPr>
            <p:spPr>
              <a:xfrm>
                <a:off x="4551325" y="1606450"/>
                <a:ext cx="3235200" cy="52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SITECH Ohio</a:t>
                </a:r>
                <a:endParaRPr sz="22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88" name="Google Shape;288;g36df1fb78fd_0_14"/>
              <p:cNvSpPr txBox="1"/>
              <p:nvPr/>
            </p:nvSpPr>
            <p:spPr>
              <a:xfrm>
                <a:off x="5868925" y="1919950"/>
                <a:ext cx="6717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dirty="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($$)</a:t>
                </a:r>
                <a:endParaRPr sz="20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09D6AA-39D1-630A-BFEC-71958A7CC80F}"/>
              </a:ext>
            </a:extLst>
          </p:cNvPr>
          <p:cNvGrpSpPr/>
          <p:nvPr/>
        </p:nvGrpSpPr>
        <p:grpSpPr>
          <a:xfrm>
            <a:off x="8195912" y="1609479"/>
            <a:ext cx="3850652" cy="5076271"/>
            <a:chOff x="8341348" y="1609479"/>
            <a:chExt cx="3716127" cy="5076271"/>
          </a:xfrm>
        </p:grpSpPr>
        <p:sp>
          <p:nvSpPr>
            <p:cNvPr id="279" name="Google Shape;279;g36df1fb78fd_0_14"/>
            <p:cNvSpPr/>
            <p:nvPr/>
          </p:nvSpPr>
          <p:spPr>
            <a:xfrm>
              <a:off x="8341375" y="1609479"/>
              <a:ext cx="3716100" cy="4749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73001B-93F4-AF3E-1436-B96869A56D5E}"/>
                </a:ext>
              </a:extLst>
            </p:cNvPr>
            <p:cNvGrpSpPr/>
            <p:nvPr/>
          </p:nvGrpSpPr>
          <p:grpSpPr>
            <a:xfrm>
              <a:off x="8341348" y="1609479"/>
              <a:ext cx="3716127" cy="5076271"/>
              <a:chOff x="8341348" y="1609479"/>
              <a:chExt cx="3716127" cy="5076271"/>
            </a:xfrm>
          </p:grpSpPr>
          <p:sp>
            <p:nvSpPr>
              <p:cNvPr id="284" name="Google Shape;284;g36df1fb78fd_0_14"/>
              <p:cNvSpPr/>
              <p:nvPr/>
            </p:nvSpPr>
            <p:spPr>
              <a:xfrm>
                <a:off x="8341375" y="2412550"/>
                <a:ext cx="3716100" cy="42732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289" name="Google Shape;289;g36df1fb78fd_0_14"/>
              <p:cNvSpPr txBox="1"/>
              <p:nvPr/>
            </p:nvSpPr>
            <p:spPr>
              <a:xfrm>
                <a:off x="8404425" y="1609479"/>
                <a:ext cx="3235200" cy="52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Measutronics</a:t>
                </a:r>
                <a:endParaRPr sz="22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90" name="Google Shape;290;g36df1fb78fd_0_14"/>
              <p:cNvSpPr txBox="1"/>
              <p:nvPr/>
            </p:nvSpPr>
            <p:spPr>
              <a:xfrm>
                <a:off x="9732775" y="1919950"/>
                <a:ext cx="8412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($$$)</a:t>
                </a:r>
                <a:endParaRPr sz="20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97" name="Google Shape;297;g36df1fb78fd_0_14"/>
              <p:cNvSpPr/>
              <p:nvPr/>
            </p:nvSpPr>
            <p:spPr>
              <a:xfrm>
                <a:off x="8446375" y="2487848"/>
                <a:ext cx="3506100" cy="2000100"/>
              </a:xfrm>
              <a:prstGeom prst="rect">
                <a:avLst/>
              </a:prstGeom>
              <a:solidFill>
                <a:srgbClr val="B6D7A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298" name="Google Shape;298;g36df1fb78fd_0_14"/>
              <p:cNvSpPr/>
              <p:nvPr/>
            </p:nvSpPr>
            <p:spPr>
              <a:xfrm>
                <a:off x="8446375" y="4566275"/>
                <a:ext cx="3506100" cy="1926600"/>
              </a:xfrm>
              <a:prstGeom prst="rect">
                <a:avLst/>
              </a:prstGeom>
              <a:solidFill>
                <a:srgbClr val="EA999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299" name="Google Shape;299;g36df1fb78fd_0_14"/>
              <p:cNvSpPr txBox="1"/>
              <p:nvPr/>
            </p:nvSpPr>
            <p:spPr>
              <a:xfrm>
                <a:off x="8341348" y="2440150"/>
                <a:ext cx="3550773" cy="413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Priciest: $66,744.39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Comes with position sensors +  mounts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Cellular modem instead of base station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TMC software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Fast communication</a:t>
                </a: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-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Training, setup is provided for $2530/day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-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Modem has recurring fee for data service ($110/day)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-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May lose satellite signal when close to obstructions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</p:txBody>
          </p:sp>
        </p:grpSp>
      </p:grp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EB3671B8-C8C1-E7DC-0565-6552A196C130}"/>
              </a:ext>
            </a:extLst>
          </p:cNvPr>
          <p:cNvSpPr/>
          <p:nvPr/>
        </p:nvSpPr>
        <p:spPr>
          <a:xfrm>
            <a:off x="376787" y="1428311"/>
            <a:ext cx="3619274" cy="615485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6df1fb78fd_0_28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SITECH Ohio</a:t>
            </a:r>
            <a:endParaRPr/>
          </a:p>
        </p:txBody>
      </p:sp>
      <p:sp>
        <p:nvSpPr>
          <p:cNvPr id="306" name="Google Shape;306;g36df1fb78fd_0_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07" name="Google Shape;307;g36df1fb78fd_0_28"/>
          <p:cNvSpPr txBox="1"/>
          <p:nvPr/>
        </p:nvSpPr>
        <p:spPr>
          <a:xfrm>
            <a:off x="4781434" y="1820650"/>
            <a:ext cx="7066200" cy="4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Additional details:</a:t>
            </a:r>
            <a:endParaRPr sz="2800" b="1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 Linotype"/>
              <a:buChar char="●"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Trencher setup is a modified dozer machine control system which uses Trimble Earthworks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 Linotype"/>
              <a:buChar char="●"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SITECH has three technicians in Columbus who can </a:t>
            </a:r>
            <a:r>
              <a:rPr lang="en-US" sz="2800" u="sng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aid in installation</a:t>
            </a:r>
            <a:endParaRPr sz="2800" u="sng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 Linotype"/>
              <a:buChar char="●"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Small amounts of welding and fabrication will need to be done by One Power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218F12-E148-9B86-63DE-28AA75389563}"/>
              </a:ext>
            </a:extLst>
          </p:cNvPr>
          <p:cNvGrpSpPr/>
          <p:nvPr/>
        </p:nvGrpSpPr>
        <p:grpSpPr>
          <a:xfrm>
            <a:off x="620563" y="1742975"/>
            <a:ext cx="3780900" cy="4937178"/>
            <a:chOff x="620563" y="1742975"/>
            <a:chExt cx="3780900" cy="4937178"/>
          </a:xfrm>
        </p:grpSpPr>
        <p:sp>
          <p:nvSpPr>
            <p:cNvPr id="2" name="Google Shape;278;g36df1fb78fd_0_14">
              <a:extLst>
                <a:ext uri="{FF2B5EF4-FFF2-40B4-BE49-F238E27FC236}">
                  <a16:creationId xmlns:a16="http://schemas.microsoft.com/office/drawing/2014/main" id="{8A35E626-B8EF-C4B4-B4DA-710262732B30}"/>
                </a:ext>
              </a:extLst>
            </p:cNvPr>
            <p:cNvSpPr/>
            <p:nvPr/>
          </p:nvSpPr>
          <p:spPr>
            <a:xfrm>
              <a:off x="620563" y="1742975"/>
              <a:ext cx="3780900" cy="4749900"/>
            </a:xfrm>
            <a:prstGeom prst="rect">
              <a:avLst/>
            </a:prstGeom>
            <a:solidFill>
              <a:schemeClr val="accent5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" name="Google Shape;287;g36df1fb78fd_0_14">
              <a:extLst>
                <a:ext uri="{FF2B5EF4-FFF2-40B4-BE49-F238E27FC236}">
                  <a16:creationId xmlns:a16="http://schemas.microsoft.com/office/drawing/2014/main" id="{F6C269E2-D54A-553E-671D-551BDBF341C2}"/>
                </a:ext>
              </a:extLst>
            </p:cNvPr>
            <p:cNvSpPr txBox="1"/>
            <p:nvPr/>
          </p:nvSpPr>
          <p:spPr>
            <a:xfrm>
              <a:off x="881749" y="1773885"/>
              <a:ext cx="32352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SITECH Ohio</a:t>
              </a:r>
              <a:endParaRPr sz="2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" name="Google Shape;288;g36df1fb78fd_0_14">
              <a:extLst>
                <a:ext uri="{FF2B5EF4-FFF2-40B4-BE49-F238E27FC236}">
                  <a16:creationId xmlns:a16="http://schemas.microsoft.com/office/drawing/2014/main" id="{0068D6E3-185C-EADB-FA94-5992E88C7AA7}"/>
                </a:ext>
              </a:extLst>
            </p:cNvPr>
            <p:cNvSpPr txBox="1"/>
            <p:nvPr/>
          </p:nvSpPr>
          <p:spPr>
            <a:xfrm>
              <a:off x="2175163" y="2022001"/>
              <a:ext cx="671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($$)</a:t>
              </a:r>
              <a:endParaRPr sz="20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Google Shape;280;g36df1fb78fd_0_14">
              <a:extLst>
                <a:ext uri="{FF2B5EF4-FFF2-40B4-BE49-F238E27FC236}">
                  <a16:creationId xmlns:a16="http://schemas.microsoft.com/office/drawing/2014/main" id="{BE722CD2-44F0-5ED6-843A-E283FE72F539}"/>
                </a:ext>
              </a:extLst>
            </p:cNvPr>
            <p:cNvSpPr/>
            <p:nvPr/>
          </p:nvSpPr>
          <p:spPr>
            <a:xfrm>
              <a:off x="620563" y="2470639"/>
              <a:ext cx="3780900" cy="420951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7" name="Google Shape;292;g36df1fb78fd_0_14">
              <a:extLst>
                <a:ext uri="{FF2B5EF4-FFF2-40B4-BE49-F238E27FC236}">
                  <a16:creationId xmlns:a16="http://schemas.microsoft.com/office/drawing/2014/main" id="{0B132572-CA35-A861-32F9-0523BFB45ED0}"/>
                </a:ext>
              </a:extLst>
            </p:cNvPr>
            <p:cNvSpPr/>
            <p:nvPr/>
          </p:nvSpPr>
          <p:spPr>
            <a:xfrm>
              <a:off x="795519" y="2637730"/>
              <a:ext cx="3415388" cy="25446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8" name="Google Shape;293;g36df1fb78fd_0_14">
              <a:extLst>
                <a:ext uri="{FF2B5EF4-FFF2-40B4-BE49-F238E27FC236}">
                  <a16:creationId xmlns:a16="http://schemas.microsoft.com/office/drawing/2014/main" id="{A671AC56-ACD1-B196-53EE-E71171EF11F1}"/>
                </a:ext>
              </a:extLst>
            </p:cNvPr>
            <p:cNvSpPr/>
            <p:nvPr/>
          </p:nvSpPr>
          <p:spPr>
            <a:xfrm>
              <a:off x="791655" y="5227475"/>
              <a:ext cx="3415388" cy="1279200"/>
            </a:xfrm>
            <a:prstGeom prst="rect">
              <a:avLst/>
            </a:prstGeom>
            <a:solidFill>
              <a:srgbClr val="EA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5" name="Google Shape;296;g36df1fb78fd_0_14">
              <a:extLst>
                <a:ext uri="{FF2B5EF4-FFF2-40B4-BE49-F238E27FC236}">
                  <a16:creationId xmlns:a16="http://schemas.microsoft.com/office/drawing/2014/main" id="{18A55642-05FA-12D5-8BFA-DC0D0DE122A1}"/>
                </a:ext>
              </a:extLst>
            </p:cNvPr>
            <p:cNvSpPr txBox="1"/>
            <p:nvPr/>
          </p:nvSpPr>
          <p:spPr>
            <a:xfrm>
              <a:off x="791655" y="2549075"/>
              <a:ext cx="3235200" cy="387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endParaRPr lang="en-US"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endParaRPr lang="en-US"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Midrange option: </a:t>
              </a:r>
              <a:r>
                <a:rPr lang="en-US" sz="1600" b="1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$60,802</a:t>
              </a:r>
              <a:endParaRPr sz="1600" b="1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Comes with position sensors + mounts</a:t>
              </a: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Base station included</a:t>
              </a: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Trimble Earthworks</a:t>
              </a: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Training included + local</a:t>
              </a: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+"/>
              </a:pPr>
              <a:endParaRPr lang="en-US"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-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Wireless upload is limited</a:t>
              </a: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  <a:p>
              <a:pPr marL="457200" lvl="0" indent="-3302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Palatino Linotype"/>
                <a:buChar char="-"/>
              </a:pP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Communication is </a:t>
              </a:r>
              <a:r>
                <a:rPr lang="en-US" sz="1600" b="1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difficult</a:t>
              </a:r>
              <a:r>
                <a:rPr lang="en-US"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 with this vendor</a:t>
              </a:r>
              <a:endParaRPr sz="16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6e0e80eb90_0_1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Measutronics</a:t>
            </a:r>
            <a:endParaRPr/>
          </a:p>
        </p:txBody>
      </p:sp>
      <p:sp>
        <p:nvSpPr>
          <p:cNvPr id="322" name="Google Shape;322;g36e0e80eb90_0_1"/>
          <p:cNvSpPr txBox="1"/>
          <p:nvPr/>
        </p:nvSpPr>
        <p:spPr>
          <a:xfrm>
            <a:off x="581442" y="1672187"/>
            <a:ext cx="7288833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Additional details:</a:t>
            </a:r>
            <a:endParaRPr sz="2800" b="1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 Linotype"/>
              <a:buChar char="●"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Virtual troubleshooting is available, and in-person support is pricey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  <a:p>
            <a:pPr marL="457200" indent="-406400">
              <a:buClr>
                <a:schemeClr val="dk1"/>
              </a:buClr>
              <a:buSzPts val="2800"/>
              <a:buFont typeface="Palatino Linotype"/>
              <a:buChar char="●"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Virtual Reference Stations are </a:t>
            </a:r>
            <a:r>
              <a:rPr lang="en-US" sz="2800" u="sng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more convenient but less accurate</a:t>
            </a: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, especially if there are above-ground obstructions</a:t>
            </a:r>
          </a:p>
          <a:p>
            <a:pPr marL="457200" indent="-406400">
              <a:buClr>
                <a:schemeClr val="dk1"/>
              </a:buClr>
              <a:buSzPts val="2800"/>
              <a:buFont typeface="Palatino Linotype"/>
              <a:buChar char="●"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Trimble Base Station can be added… for an extra $</a:t>
            </a:r>
            <a:r>
              <a:rPr lang="en-US" sz="2800" u="sng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19,207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F76231-C4CF-1A05-9DF5-B16EC3B297C6}"/>
              </a:ext>
            </a:extLst>
          </p:cNvPr>
          <p:cNvGrpSpPr/>
          <p:nvPr/>
        </p:nvGrpSpPr>
        <p:grpSpPr>
          <a:xfrm>
            <a:off x="8041615" y="1493864"/>
            <a:ext cx="3850652" cy="5076271"/>
            <a:chOff x="8341348" y="1609479"/>
            <a:chExt cx="3716127" cy="5076271"/>
          </a:xfrm>
        </p:grpSpPr>
        <p:sp>
          <p:nvSpPr>
            <p:cNvPr id="13" name="Google Shape;279;g36df1fb78fd_0_14">
              <a:extLst>
                <a:ext uri="{FF2B5EF4-FFF2-40B4-BE49-F238E27FC236}">
                  <a16:creationId xmlns:a16="http://schemas.microsoft.com/office/drawing/2014/main" id="{BA4E0AA8-7A34-2CD4-54CA-010F1D84D88E}"/>
                </a:ext>
              </a:extLst>
            </p:cNvPr>
            <p:cNvSpPr/>
            <p:nvPr/>
          </p:nvSpPr>
          <p:spPr>
            <a:xfrm>
              <a:off x="8341375" y="1609479"/>
              <a:ext cx="3716100" cy="4749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5983FCF-9F34-4252-FF92-B7E0C645C0B6}"/>
                </a:ext>
              </a:extLst>
            </p:cNvPr>
            <p:cNvGrpSpPr/>
            <p:nvPr/>
          </p:nvGrpSpPr>
          <p:grpSpPr>
            <a:xfrm>
              <a:off x="8341348" y="1609479"/>
              <a:ext cx="3716127" cy="5076271"/>
              <a:chOff x="8341348" y="1609479"/>
              <a:chExt cx="3716127" cy="5076271"/>
            </a:xfrm>
          </p:grpSpPr>
          <p:sp>
            <p:nvSpPr>
              <p:cNvPr id="15" name="Google Shape;284;g36df1fb78fd_0_14">
                <a:extLst>
                  <a:ext uri="{FF2B5EF4-FFF2-40B4-BE49-F238E27FC236}">
                    <a16:creationId xmlns:a16="http://schemas.microsoft.com/office/drawing/2014/main" id="{2F4EF809-B496-AB97-FEA5-1CBC7A03D9D1}"/>
                  </a:ext>
                </a:extLst>
              </p:cNvPr>
              <p:cNvSpPr/>
              <p:nvPr/>
            </p:nvSpPr>
            <p:spPr>
              <a:xfrm>
                <a:off x="8341375" y="2412550"/>
                <a:ext cx="3716100" cy="42732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16" name="Google Shape;289;g36df1fb78fd_0_14">
                <a:extLst>
                  <a:ext uri="{FF2B5EF4-FFF2-40B4-BE49-F238E27FC236}">
                    <a16:creationId xmlns:a16="http://schemas.microsoft.com/office/drawing/2014/main" id="{FC3A16B1-89EC-C2EE-C611-8047EDA7F8EA}"/>
                  </a:ext>
                </a:extLst>
              </p:cNvPr>
              <p:cNvSpPr txBox="1"/>
              <p:nvPr/>
            </p:nvSpPr>
            <p:spPr>
              <a:xfrm>
                <a:off x="8404425" y="1609479"/>
                <a:ext cx="3235200" cy="52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Measutronics</a:t>
                </a:r>
                <a:endParaRPr sz="22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7" name="Google Shape;290;g36df1fb78fd_0_14">
                <a:extLst>
                  <a:ext uri="{FF2B5EF4-FFF2-40B4-BE49-F238E27FC236}">
                    <a16:creationId xmlns:a16="http://schemas.microsoft.com/office/drawing/2014/main" id="{722A4A29-B91E-6169-2A21-4B0B693D214E}"/>
                  </a:ext>
                </a:extLst>
              </p:cNvPr>
              <p:cNvSpPr txBox="1"/>
              <p:nvPr/>
            </p:nvSpPr>
            <p:spPr>
              <a:xfrm>
                <a:off x="9732775" y="1919950"/>
                <a:ext cx="8412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($$$)</a:t>
                </a:r>
                <a:endParaRPr sz="20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8" name="Google Shape;297;g36df1fb78fd_0_14">
                <a:extLst>
                  <a:ext uri="{FF2B5EF4-FFF2-40B4-BE49-F238E27FC236}">
                    <a16:creationId xmlns:a16="http://schemas.microsoft.com/office/drawing/2014/main" id="{9C57E869-8844-C9E4-6E60-0283E79137E8}"/>
                  </a:ext>
                </a:extLst>
              </p:cNvPr>
              <p:cNvSpPr/>
              <p:nvPr/>
            </p:nvSpPr>
            <p:spPr>
              <a:xfrm>
                <a:off x="8446375" y="2487848"/>
                <a:ext cx="3506100" cy="2000100"/>
              </a:xfrm>
              <a:prstGeom prst="rect">
                <a:avLst/>
              </a:prstGeom>
              <a:solidFill>
                <a:srgbClr val="B6D7A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19" name="Google Shape;298;g36df1fb78fd_0_14">
                <a:extLst>
                  <a:ext uri="{FF2B5EF4-FFF2-40B4-BE49-F238E27FC236}">
                    <a16:creationId xmlns:a16="http://schemas.microsoft.com/office/drawing/2014/main" id="{B779960A-0C83-748D-7103-78A56ADED621}"/>
                  </a:ext>
                </a:extLst>
              </p:cNvPr>
              <p:cNvSpPr/>
              <p:nvPr/>
            </p:nvSpPr>
            <p:spPr>
              <a:xfrm>
                <a:off x="8446375" y="4566275"/>
                <a:ext cx="3506100" cy="1926600"/>
              </a:xfrm>
              <a:prstGeom prst="rect">
                <a:avLst/>
              </a:prstGeom>
              <a:solidFill>
                <a:srgbClr val="EA999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  <p:sp>
            <p:nvSpPr>
              <p:cNvPr id="20" name="Google Shape;299;g36df1fb78fd_0_14">
                <a:extLst>
                  <a:ext uri="{FF2B5EF4-FFF2-40B4-BE49-F238E27FC236}">
                    <a16:creationId xmlns:a16="http://schemas.microsoft.com/office/drawing/2014/main" id="{C2793673-0432-D690-48A3-93643CE2E519}"/>
                  </a:ext>
                </a:extLst>
              </p:cNvPr>
              <p:cNvSpPr txBox="1"/>
              <p:nvPr/>
            </p:nvSpPr>
            <p:spPr>
              <a:xfrm>
                <a:off x="8341348" y="2440150"/>
                <a:ext cx="3550773" cy="413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Priciest: $66,744.39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Comes with position sensors +  mounts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Cellular modem instead of base station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TMC software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Fast communication</a:t>
                </a: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+"/>
                </a:pP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-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Training, setup is provided for $</a:t>
                </a:r>
                <a:r>
                  <a:rPr lang="en-US" sz="1600" b="1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2530</a:t>
                </a: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/day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-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Modem has recurring fee for data service ($</a:t>
                </a:r>
                <a:r>
                  <a:rPr lang="en-US" sz="1600" b="1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110/day</a:t>
                </a:r>
                <a:r>
                  <a:rPr lang="en-US" sz="1600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)</a:t>
                </a:r>
                <a:endParaRPr sz="16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302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Palatino Linotype"/>
                  <a:buChar char="-"/>
                </a:pPr>
                <a:r>
                  <a:rPr lang="en-US" sz="1600" b="1" dirty="0">
                    <a:solidFill>
                      <a:schemeClr val="dk1"/>
                    </a:solidFill>
                    <a:latin typeface="Century Gothic" panose="020B0502020202020204" pitchFamily="34" charset="0"/>
                    <a:ea typeface="Palatino Linotype"/>
                    <a:cs typeface="Palatino Linotype"/>
                    <a:sym typeface="Palatino Linotype"/>
                  </a:rPr>
                  <a:t>May lose satellite signal when close to obstructions</a:t>
                </a:r>
                <a:endParaRPr sz="1600" b="1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6e0e80eb90_0_8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Winner</a:t>
            </a:r>
            <a:endParaRPr/>
          </a:p>
        </p:txBody>
      </p:sp>
      <p:sp>
        <p:nvSpPr>
          <p:cNvPr id="336" name="Google Shape;336;g36e0e80eb90_0_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337" name="Google Shape;337;g36e0e80eb90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4400" y="2695775"/>
            <a:ext cx="5402575" cy="20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6e0e80eb90_0_22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Future Steps</a:t>
            </a:r>
            <a:endParaRPr/>
          </a:p>
        </p:txBody>
      </p:sp>
      <p:sp>
        <p:nvSpPr>
          <p:cNvPr id="344" name="Google Shape;344;g36e0e80eb90_0_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955931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dirty="0">
                <a:latin typeface="Century Gothic" panose="020B0502020202020204" pitchFamily="34" charset="0"/>
              </a:rPr>
              <a:t>SITECH would install  + calibrate the trencher control system</a:t>
            </a:r>
            <a:endParaRPr dirty="0">
              <a:latin typeface="Century Gothic" panose="020B0502020202020204" pitchFamily="34" charset="0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dirty="0">
                <a:latin typeface="Century Gothic" panose="020B0502020202020204" pitchFamily="34" charset="0"/>
              </a:rPr>
              <a:t>Testing consists of making a small design (3D line) in the yard where installed</a:t>
            </a:r>
            <a:endParaRPr dirty="0">
              <a:latin typeface="Century Gothic" panose="020B0502020202020204" pitchFamily="34" charset="0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dirty="0">
                <a:latin typeface="Century Gothic" panose="020B0502020202020204" pitchFamily="34" charset="0"/>
              </a:rPr>
              <a:t>Verify the tooth follows the line to the correct elevation</a:t>
            </a:r>
            <a:endParaRPr dirty="0">
              <a:latin typeface="Century Gothic" panose="020B0502020202020204" pitchFamily="34" charset="0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dirty="0">
                <a:latin typeface="Century Gothic" panose="020B0502020202020204" pitchFamily="34" charset="0"/>
              </a:rPr>
              <a:t>One Power will need the trencher in the fall near Columbus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45" name="Google Shape;345;g36e0e80eb90_0_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A2349-08B3-9AB7-CC6C-2FE49B7E9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830" y="1951030"/>
            <a:ext cx="6394412" cy="41003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8355C-187B-F7D4-EE80-75081070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52" name="Google Shape;352;g370de5fc91d_1_18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latin typeface="Century Gothic" panose="020B0502020202020204" pitchFamily="34" charset="0"/>
              </a:rPr>
              <a:t>Many thanks to Brandon Ewing for all his help on this project! </a:t>
            </a: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latin typeface="Century Gothic" panose="020B0502020202020204" pitchFamily="34" charset="0"/>
              </a:rPr>
              <a:t>Thank you to everyone at One Power for a great internship!</a:t>
            </a:r>
          </a:p>
        </p:txBody>
      </p:sp>
      <p:sp>
        <p:nvSpPr>
          <p:cNvPr id="353" name="Google Shape;353;g370de5fc91d_1_18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2AC0-ED5B-4187-4202-E10B0DBE2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837185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1B05C5-FF34-5F94-576C-43FF9FAC5FF9}"/>
              </a:ext>
            </a:extLst>
          </p:cNvPr>
          <p:cNvSpPr/>
          <p:nvPr/>
        </p:nvSpPr>
        <p:spPr>
          <a:xfrm>
            <a:off x="838200" y="4291585"/>
            <a:ext cx="6574536" cy="1615440"/>
          </a:xfrm>
          <a:prstGeom prst="rect">
            <a:avLst/>
          </a:prstGeom>
          <a:solidFill>
            <a:srgbClr val="D8D8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264C66-DE60-C69B-02D5-4D7E3E9EAF4B}"/>
              </a:ext>
            </a:extLst>
          </p:cNvPr>
          <p:cNvSpPr/>
          <p:nvPr/>
        </p:nvSpPr>
        <p:spPr>
          <a:xfrm>
            <a:off x="838200" y="3139441"/>
            <a:ext cx="5257800" cy="1152144"/>
          </a:xfrm>
          <a:prstGeom prst="rect">
            <a:avLst/>
          </a:prstGeom>
          <a:solidFill>
            <a:srgbClr val="D8D8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6F9845-FBFB-3FB3-F3E5-2B802B409D97}"/>
              </a:ext>
            </a:extLst>
          </p:cNvPr>
          <p:cNvSpPr/>
          <p:nvPr/>
        </p:nvSpPr>
        <p:spPr>
          <a:xfrm>
            <a:off x="838200" y="1987296"/>
            <a:ext cx="3953256" cy="1152144"/>
          </a:xfrm>
          <a:prstGeom prst="rect">
            <a:avLst/>
          </a:prstGeom>
          <a:solidFill>
            <a:srgbClr val="D8D8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Google Shape;128;g36f715d60b2_0_1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29" name="Google Shape;129;g36f715d60b2_0_1"/>
          <p:cNvSpPr txBox="1">
            <a:spLocks noGrp="1"/>
          </p:cNvSpPr>
          <p:nvPr>
            <p:ph type="body" idx="1"/>
          </p:nvPr>
        </p:nvSpPr>
        <p:spPr>
          <a:xfrm>
            <a:off x="838200" y="1857375"/>
            <a:ext cx="4210050" cy="4317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Background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The Problem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Our Trencher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Our Current Solution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Our Desired Solution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The Three Vendors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SITECH Ohio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b="1" dirty="0" err="1">
                <a:latin typeface="Century Gothic"/>
                <a:ea typeface="Century Gothic"/>
                <a:cs typeface="Century Gothic"/>
                <a:sym typeface="Century Gothic"/>
              </a:rPr>
              <a:t>Measutronics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The Winner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AutoNum type="arabicPeriod"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Future Steps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" name="Google Shape;130;g36f715d60b2_0_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pic>
        <p:nvPicPr>
          <p:cNvPr id="5" name="Google Shape;154;p2">
            <a:extLst>
              <a:ext uri="{FF2B5EF4-FFF2-40B4-BE49-F238E27FC236}">
                <a16:creationId xmlns:a16="http://schemas.microsoft.com/office/drawing/2014/main" id="{CC13DC6E-6C94-04F1-0D2C-8978CE5AC6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980" t="7308" r="979" b="15673"/>
          <a:stretch/>
        </p:blipFill>
        <p:spPr>
          <a:xfrm>
            <a:off x="6807883" y="1510631"/>
            <a:ext cx="5040974" cy="260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70de5fc91d_1_153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Works Cited</a:t>
            </a:r>
            <a:endParaRPr/>
          </a:p>
        </p:txBody>
      </p:sp>
      <p:sp>
        <p:nvSpPr>
          <p:cNvPr id="360" name="Google Shape;360;g370de5fc91d_1_153"/>
          <p:cNvSpPr txBox="1">
            <a:spLocks noGrp="1"/>
          </p:cNvSpPr>
          <p:nvPr>
            <p:ph type="body" idx="1"/>
          </p:nvPr>
        </p:nvSpPr>
        <p:spPr>
          <a:xfrm>
            <a:off x="102725" y="1500075"/>
            <a:ext cx="12192000" cy="517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[1] “T655III Pipeline Trencher,” Vermeer Corporation - Industrial &amp; Agricultural Equipment [Online]. Available: https://www.vermeer.com/na/pipeline-trenchers/t655iii.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[2] “How to Use Different Type of Trenchers,” https://www.catrentalstore.com/en_US/blog/trencher-uses.html [Online]. Available: https://www.catrentalstore.com/en_US/blog/trencher-uses.html.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[3] “SMART PERFORMANCE SmartTEC,” VERMEER.COM [Online]. Available: https://www.vermeer.com/getmedia/f0001a5b-0f6c-49a8-9820-77eabe24e216/smarttec?ext=.pdf.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[4] “Trimble R2 GNSS RECEIVER Datasheet,” Trimble [Online]. Available: https://trl.trimble.com/docushare/dsweb/Get/Document-1065702/022516-708C-en-US_TrimbleTDC6_DataCollector_SpecSheet_USL_0124_LRsec.pdf.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[5] “Trimble TSC5 CONTROLLER Datasheet,” Trimble [Online]. Available: https://trl.trimble.com/docushare/dsweb/Get/Document-962962/022516-528A-de-DE_Trimble_TSC5_DS_A4_0522_LR.pdf.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[6] “Machine Guidance for Trenching Machines,” Trimble Civil Engineering and Construction [Online]. Available: https://heavyindustry.trimble.com/en/products/machine-guidance-trenching-machines.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[7] “TESMEC 950R T620,” www.tesmec.com [Online]. Available: https://www.tesmec.com/sites/default/files/2020-07/Tesmec-Trenchers%20Catalogue%202019-EN-950R%20CS.pdf.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[8] Positioning Solutions, “Trimble 3D GPS dozer machine control cab kit GCS900,” positioningsolutions.com [Online]. Available: https://positioningsolutions.com/collections/machine-control/products/trimble-3d-gps-dozer-machine-control-cab-kit-gcs900-mc-1355.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[9] Positioning Solutions, “Trimble R750 GPS / GNSS base station Kit - 450 mhz UHF,” positioningsolutions.com [Online]. Available: https://positioningsolutions.com/products/trimble-r750-gps-gnss-base-station-450-mhz-uhf.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[10] 2023, “Machine control,” Sitech Ohio [Online]. Available: https://www.sitech-ohio.com/solutions/machine-control-systems/.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[11] 2024, “Machine Control Components,” Sitech Ohio [Online]. Available: https://www.sitech-ohio.com/products/machine-control-components/. [Accessed: 18-Jul-2025].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[12] 2025, “Trimble Marine Construction Systems for Cutter Suction Dredges,” Marine Positioning and Guidance [Online]. Available: https://measutronics.com/machine-control.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[13] 2023, “Understanding RTK VRS Networks,” Global GPS Systems [Online]. Available: https://globalgpssystems.com/gnss/understanding-rtk-vrs-networks/. [Accessed: 18-Jul-2025]. </a:t>
            </a:r>
            <a:endParaRPr sz="1000"/>
          </a:p>
          <a:p>
            <a:pPr marL="0" lvl="0" indent="0" algn="l" rtl="0">
              <a:lnSpc>
                <a:spcPct val="107916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[14] 2024, “SNM941 connected site Gateway,” Sitech Ohio [Online]. Available: https://www.sitech-ohio.com/products/snm941-connected-site-gateway/. [Accessed: 18-Jul-2025]. </a:t>
            </a:r>
            <a:endParaRPr/>
          </a:p>
        </p:txBody>
      </p:sp>
      <p:sp>
        <p:nvSpPr>
          <p:cNvPr id="361" name="Google Shape;361;g370de5fc91d_1_1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96D8ED-9110-6C3E-C06E-2F50AF77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Trencher?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A8AF9-2CA5-2763-ED5B-D8ACE1ECE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300" y="1566982"/>
            <a:ext cx="5574890" cy="1862018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Heavy machine used to dig trenches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Laying cable, cutting tree roots</a:t>
            </a:r>
          </a:p>
        </p:txBody>
      </p:sp>
      <p:pic>
        <p:nvPicPr>
          <p:cNvPr id="1026" name="Picture 2" descr="Understanding What Exactly a Trench Liner Is">
            <a:extLst>
              <a:ext uri="{FF2B5EF4-FFF2-40B4-BE49-F238E27FC236}">
                <a16:creationId xmlns:a16="http://schemas.microsoft.com/office/drawing/2014/main" id="{C974B993-8BF7-F35E-8CEF-11660ABE4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66" y="4088740"/>
            <a:ext cx="3941212" cy="23647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Trencher Is One Gnarly, Giant Chainsaw">
            <a:extLst>
              <a:ext uri="{FF2B5EF4-FFF2-40B4-BE49-F238E27FC236}">
                <a16:creationId xmlns:a16="http://schemas.microsoft.com/office/drawing/2014/main" id="{E8851CD9-A0D1-24F3-E944-81C676419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24" y="3666022"/>
            <a:ext cx="5574890" cy="27874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de-On Trencher">
            <a:extLst>
              <a:ext uri="{FF2B5EF4-FFF2-40B4-BE49-F238E27FC236}">
                <a16:creationId xmlns:a16="http://schemas.microsoft.com/office/drawing/2014/main" id="{77B0B8B1-EF41-8ED8-4DBD-4DC939830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58"/>
          <a:stretch>
            <a:fillRect/>
          </a:stretch>
        </p:blipFill>
        <p:spPr bwMode="auto">
          <a:xfrm>
            <a:off x="7458066" y="1472356"/>
            <a:ext cx="3358512" cy="24578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57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6df1fb78fd_0_0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Background</a:t>
            </a:r>
            <a:endParaRPr dirty="0"/>
          </a:p>
        </p:txBody>
      </p:sp>
      <p:sp>
        <p:nvSpPr>
          <p:cNvPr id="138" name="Google Shape;138;g36df1fb78fd_0_0"/>
          <p:cNvSpPr txBox="1">
            <a:spLocks noGrp="1"/>
          </p:cNvSpPr>
          <p:nvPr>
            <p:ph type="body" idx="1"/>
          </p:nvPr>
        </p:nvSpPr>
        <p:spPr>
          <a:xfrm>
            <a:off x="572750" y="1609887"/>
            <a:ext cx="10781100" cy="111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One Power currently has a VERMEER T655 Ride-On Pipeline Trencher, equipped with the </a:t>
            </a:r>
            <a:r>
              <a:rPr lang="en-US" b="1" u="sng" dirty="0" err="1">
                <a:latin typeface="Century Gothic"/>
                <a:ea typeface="Century Gothic"/>
                <a:cs typeface="Century Gothic"/>
                <a:sym typeface="Century Gothic"/>
              </a:rPr>
              <a:t>SmartTEC</a:t>
            </a:r>
            <a:r>
              <a:rPr lang="en-US" b="1" u="sng" dirty="0">
                <a:latin typeface="Century Gothic"/>
                <a:ea typeface="Century Gothic"/>
                <a:cs typeface="Century Gothic"/>
                <a:sym typeface="Century Gothic"/>
              </a:rPr>
              <a:t> software</a:t>
            </a: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6df1fb78fd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pic>
        <p:nvPicPr>
          <p:cNvPr id="140" name="Google Shape;140;g36df1fb78f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725" y="2640000"/>
            <a:ext cx="5776300" cy="4081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36df1fb78fd_0_0"/>
          <p:cNvCxnSpPr>
            <a:cxnSpLocks/>
          </p:cNvCxnSpPr>
          <p:nvPr/>
        </p:nvCxnSpPr>
        <p:spPr>
          <a:xfrm>
            <a:off x="7128175" y="2535025"/>
            <a:ext cx="0" cy="3526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C400C7B-99D4-0818-382C-A3D161473190}"/>
              </a:ext>
            </a:extLst>
          </p:cNvPr>
          <p:cNvGrpSpPr/>
          <p:nvPr/>
        </p:nvGrpSpPr>
        <p:grpSpPr>
          <a:xfrm>
            <a:off x="6577000" y="2887675"/>
            <a:ext cx="4347236" cy="2388750"/>
            <a:chOff x="6577000" y="2887675"/>
            <a:chExt cx="4347236" cy="2388750"/>
          </a:xfrm>
        </p:grpSpPr>
        <p:sp>
          <p:nvSpPr>
            <p:cNvPr id="142" name="Google Shape;142;g36df1fb78fd_0_0"/>
            <p:cNvSpPr/>
            <p:nvPr/>
          </p:nvSpPr>
          <p:spPr>
            <a:xfrm>
              <a:off x="6577000" y="2887675"/>
              <a:ext cx="4347236" cy="2324488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43" name="Google Shape;143;g36df1fb78fd_0_0"/>
            <p:cNvSpPr txBox="1"/>
            <p:nvPr/>
          </p:nvSpPr>
          <p:spPr>
            <a:xfrm>
              <a:off x="6743142" y="2891187"/>
              <a:ext cx="4014952" cy="2385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07916"/>
                </a:lnSpc>
                <a:spcBef>
                  <a:spcPts val="600"/>
                </a:spcBef>
                <a:spcAft>
                  <a:spcPts val="8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 err="1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SmartTEC</a:t>
              </a:r>
              <a:r>
                <a:rPr lang="en-US" sz="20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 software provides basic info: </a:t>
              </a:r>
            </a:p>
            <a:p>
              <a:pPr marL="342900" lvl="0" indent="-342900" algn="l" rtl="0">
                <a:lnSpc>
                  <a:spcPct val="107916"/>
                </a:lnSpc>
                <a:spcBef>
                  <a:spcPts val="600"/>
                </a:spcBef>
                <a:spcAft>
                  <a:spcPts val="800"/>
                </a:spcAft>
                <a:buClr>
                  <a:schemeClr val="dk1"/>
                </a:buClr>
                <a:buSzPts val="1100"/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Fluid life</a:t>
              </a:r>
            </a:p>
            <a:p>
              <a:pPr marL="342900" lvl="0" indent="-342900" algn="l" rtl="0">
                <a:lnSpc>
                  <a:spcPct val="107916"/>
                </a:lnSpc>
                <a:spcBef>
                  <a:spcPts val="600"/>
                </a:spcBef>
                <a:spcAft>
                  <a:spcPts val="800"/>
                </a:spcAft>
                <a:buClr>
                  <a:schemeClr val="dk1"/>
                </a:buClr>
                <a:buSzPts val="1100"/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Oil pressure and temperature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6B20E08-FE88-4309-6120-73170DFC5445}"/>
              </a:ext>
            </a:extLst>
          </p:cNvPr>
          <p:cNvSpPr txBox="1"/>
          <p:nvPr/>
        </p:nvSpPr>
        <p:spPr>
          <a:xfrm rot="10800000" flipV="1">
            <a:off x="6577000" y="5276425"/>
            <a:ext cx="3938016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Century Gothic" panose="020B0502020202020204" pitchFamily="34" charset="0"/>
              </a:rPr>
              <a:t>No information </a:t>
            </a:r>
            <a:r>
              <a:rPr lang="en-US" sz="2000" dirty="0">
                <a:latin typeface="Century Gothic" panose="020B0502020202020204" pitchFamily="34" charset="0"/>
              </a:rPr>
              <a:t>regarding vehicle location, trenching depth or history is provided.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70de5fc91d_1_117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Trencher</a:t>
            </a:r>
            <a:endParaRPr/>
          </a:p>
        </p:txBody>
      </p:sp>
      <p:sp>
        <p:nvSpPr>
          <p:cNvPr id="169" name="Google Shape;169;g370de5fc91d_1_117"/>
          <p:cNvSpPr txBox="1">
            <a:spLocks noGrp="1"/>
          </p:cNvSpPr>
          <p:nvPr>
            <p:ph type="sldNum" idx="12"/>
          </p:nvPr>
        </p:nvSpPr>
        <p:spPr>
          <a:xfrm>
            <a:off x="9291475" y="6389125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70" name="Google Shape;170;g370de5fc91d_1_117" title="IMG_768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8537" y="1615312"/>
            <a:ext cx="6162186" cy="4621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1" name="Google Shape;171;g370de5fc91d_1_117" title="IMG_7694.jpg"/>
          <p:cNvPicPr preferRelativeResize="0"/>
          <p:nvPr/>
        </p:nvPicPr>
        <p:blipFill rotWithShape="1">
          <a:blip r:embed="rId4">
            <a:alphaModFix/>
          </a:blip>
          <a:srcRect t="2143"/>
          <a:stretch/>
        </p:blipFill>
        <p:spPr>
          <a:xfrm>
            <a:off x="1263012" y="1615300"/>
            <a:ext cx="3542355" cy="4621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Google Shape;161;p2">
            <a:extLst>
              <a:ext uri="{FF2B5EF4-FFF2-40B4-BE49-F238E27FC236}">
                <a16:creationId xmlns:a16="http://schemas.microsoft.com/office/drawing/2014/main" id="{9996D1D9-3D4B-4A1C-1154-79CB6DC8126E}"/>
              </a:ext>
            </a:extLst>
          </p:cNvPr>
          <p:cNvSpPr txBox="1"/>
          <p:nvPr/>
        </p:nvSpPr>
        <p:spPr>
          <a:xfrm>
            <a:off x="6001121" y="1896420"/>
            <a:ext cx="3353894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VERMEER T655III Pipeline Trencher</a:t>
            </a:r>
            <a:endParaRPr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2DC00C-49DC-2156-41E0-1FE9CFD2B8E8}"/>
              </a:ext>
            </a:extLst>
          </p:cNvPr>
          <p:cNvCxnSpPr>
            <a:cxnSpLocks/>
          </p:cNvCxnSpPr>
          <p:nvPr/>
        </p:nvCxnSpPr>
        <p:spPr>
          <a:xfrm>
            <a:off x="8069630" y="2185847"/>
            <a:ext cx="89632" cy="5971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28C5E2-01DA-7823-BEFA-2F70E73D8980}"/>
              </a:ext>
            </a:extLst>
          </p:cNvPr>
          <p:cNvCxnSpPr>
            <a:cxnSpLocks/>
          </p:cNvCxnSpPr>
          <p:nvPr/>
        </p:nvCxnSpPr>
        <p:spPr>
          <a:xfrm flipH="1">
            <a:off x="2901462" y="2644168"/>
            <a:ext cx="330520" cy="6742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Google Shape;161;p2">
            <a:extLst>
              <a:ext uri="{FF2B5EF4-FFF2-40B4-BE49-F238E27FC236}">
                <a16:creationId xmlns:a16="http://schemas.microsoft.com/office/drawing/2014/main" id="{0D3E4C1B-9867-B2C5-C7F9-5CE86DA44497}"/>
              </a:ext>
            </a:extLst>
          </p:cNvPr>
          <p:cNvSpPr txBox="1"/>
          <p:nvPr/>
        </p:nvSpPr>
        <p:spPr>
          <a:xfrm>
            <a:off x="2518592" y="2266805"/>
            <a:ext cx="222994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Power’s add-ons</a:t>
            </a:r>
            <a:endParaRPr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E664B2-BAE1-F28E-DECF-75E28799C0C2}"/>
              </a:ext>
            </a:extLst>
          </p:cNvPr>
          <p:cNvCxnSpPr>
            <a:cxnSpLocks/>
          </p:cNvCxnSpPr>
          <p:nvPr/>
        </p:nvCxnSpPr>
        <p:spPr>
          <a:xfrm>
            <a:off x="6816970" y="3145981"/>
            <a:ext cx="102576" cy="7432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oogle Shape;161;p2">
            <a:extLst>
              <a:ext uri="{FF2B5EF4-FFF2-40B4-BE49-F238E27FC236}">
                <a16:creationId xmlns:a16="http://schemas.microsoft.com/office/drawing/2014/main" id="{8138E491-79CD-E53A-2626-DE62C4BFFB9F}"/>
              </a:ext>
            </a:extLst>
          </p:cNvPr>
          <p:cNvSpPr txBox="1"/>
          <p:nvPr/>
        </p:nvSpPr>
        <p:spPr>
          <a:xfrm>
            <a:off x="6001122" y="2577728"/>
            <a:ext cx="13941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Trencher attachment</a:t>
            </a:r>
            <a:endParaRPr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FFBAFC8-09E9-24F7-2233-300433DA2EFD}"/>
              </a:ext>
            </a:extLst>
          </p:cNvPr>
          <p:cNvCxnSpPr>
            <a:cxnSpLocks/>
          </p:cNvCxnSpPr>
          <p:nvPr/>
        </p:nvCxnSpPr>
        <p:spPr>
          <a:xfrm flipH="1">
            <a:off x="9013670" y="2689153"/>
            <a:ext cx="319305" cy="4575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Google Shape;161;p2">
            <a:extLst>
              <a:ext uri="{FF2B5EF4-FFF2-40B4-BE49-F238E27FC236}">
                <a16:creationId xmlns:a16="http://schemas.microsoft.com/office/drawing/2014/main" id="{88079DAF-ED02-1A76-0B29-CECA8B63811F}"/>
              </a:ext>
            </a:extLst>
          </p:cNvPr>
          <p:cNvSpPr txBox="1"/>
          <p:nvPr/>
        </p:nvSpPr>
        <p:spPr>
          <a:xfrm>
            <a:off x="8593476" y="2375718"/>
            <a:ext cx="139412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Cab</a:t>
            </a:r>
            <a:endParaRPr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0de5fc91d_1_198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Trencher</a:t>
            </a:r>
            <a:endParaRPr/>
          </a:p>
        </p:txBody>
      </p:sp>
      <p:sp>
        <p:nvSpPr>
          <p:cNvPr id="179" name="Google Shape;179;g370de5fc91d_1_1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80" name="Google Shape;180;g370de5fc91d_1_198" title="IMG_769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2156" y="1540925"/>
            <a:ext cx="6420552" cy="48154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" name="Google Shape;140;g36df1fb78fd_0_0">
            <a:extLst>
              <a:ext uri="{FF2B5EF4-FFF2-40B4-BE49-F238E27FC236}">
                <a16:creationId xmlns:a16="http://schemas.microsoft.com/office/drawing/2014/main" id="{F85C4289-C08A-3CBA-ECE4-A27615A930A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985" y="2620724"/>
            <a:ext cx="3441667" cy="2431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/>
          <p:nvPr/>
        </p:nvSpPr>
        <p:spPr>
          <a:xfrm>
            <a:off x="6615213" y="2057150"/>
            <a:ext cx="5322900" cy="3139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-195900" y="2346350"/>
            <a:ext cx="6783174" cy="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+"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Mountable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2273282" y="365200"/>
            <a:ext cx="96369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</a:pPr>
            <a:r>
              <a:rPr lang="en-US"/>
              <a:t>The Problem</a:t>
            </a:r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1"/>
          </p:nvPr>
        </p:nvSpPr>
        <p:spPr>
          <a:xfrm>
            <a:off x="130800" y="1499750"/>
            <a:ext cx="114681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One Power needs to keep GPS records of installed electrical line. </a:t>
            </a:r>
            <a:endParaRPr/>
          </a:p>
        </p:txBody>
      </p:sp>
      <p:sp>
        <p:nvSpPr>
          <p:cNvPr id="153" name="Google Shape;153;p2"/>
          <p:cNvSpPr txBox="1">
            <a:spLocks noGrp="1"/>
          </p:cNvSpPr>
          <p:nvPr>
            <p:ph type="sldNum" idx="12"/>
          </p:nvPr>
        </p:nvSpPr>
        <p:spPr>
          <a:xfrm>
            <a:off x="8610600" y="63102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54" name="Google Shape;154;p2"/>
          <p:cNvPicPr preferRelativeResize="0"/>
          <p:nvPr/>
        </p:nvPicPr>
        <p:blipFill rotWithShape="1">
          <a:blip r:embed="rId3">
            <a:alphaModFix/>
          </a:blip>
          <a:srcRect l="-980" t="7308" r="979" b="15673"/>
          <a:stretch/>
        </p:blipFill>
        <p:spPr>
          <a:xfrm>
            <a:off x="6812694" y="2378664"/>
            <a:ext cx="5040974" cy="26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"/>
          <p:cNvSpPr txBox="1"/>
          <p:nvPr/>
        </p:nvSpPr>
        <p:spPr>
          <a:xfrm>
            <a:off x="210400" y="4496325"/>
            <a:ext cx="59988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is this important?</a:t>
            </a:r>
            <a:endParaRPr sz="280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69450" y="1920900"/>
            <a:ext cx="66588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One Power needs a system that is: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-195900" y="2815488"/>
            <a:ext cx="61788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+"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Tracks GPS points and depth in real-time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-195901" y="3605313"/>
            <a:ext cx="7558725" cy="96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+"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Data can be downloaded off machine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211199" y="5033150"/>
            <a:ext cx="6751575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tino Linotype"/>
              <a:buAutoNum type="arabicParenR"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Important for maintenance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210400" y="5480364"/>
            <a:ext cx="91241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entury Gothic" panose="020B0502020202020204" pitchFamily="34" charset="0"/>
                <a:ea typeface="Palatino Linotype"/>
                <a:cs typeface="Palatino Linotype"/>
                <a:sym typeface="Palatino Linotype"/>
              </a:rPr>
              <a:t>2) Important if another entity is digging in the area</a:t>
            </a:r>
            <a:endParaRPr sz="2800" dirty="0">
              <a:solidFill>
                <a:schemeClr val="dk1"/>
              </a:solidFill>
              <a:latin typeface="Century Gothic" panose="020B0502020202020204" pitchFamily="34" charset="0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5" grpId="0"/>
      <p:bldP spid="157" grpId="0"/>
      <p:bldP spid="158" grpId="0"/>
      <p:bldP spid="159" grpId="0"/>
      <p:bldP spid="1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6e0e80eb90_0_43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Current Solution</a:t>
            </a:r>
            <a:endParaRPr/>
          </a:p>
        </p:txBody>
      </p:sp>
      <p:sp>
        <p:nvSpPr>
          <p:cNvPr id="189" name="Google Shape;189;g36e0e80eb90_0_43"/>
          <p:cNvSpPr txBox="1">
            <a:spLocks noGrp="1"/>
          </p:cNvSpPr>
          <p:nvPr>
            <p:ph type="body" idx="1"/>
          </p:nvPr>
        </p:nvSpPr>
        <p:spPr>
          <a:xfrm>
            <a:off x="340829" y="1609429"/>
            <a:ext cx="11734525" cy="69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dirty="0">
                <a:latin typeface="Century Gothic" panose="020B0502020202020204" pitchFamily="34" charset="0"/>
              </a:rPr>
              <a:t>Current setup requires manual surveying of area prior to trenching.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190" name="Google Shape;190;g36e0e80eb90_0_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91" name="Google Shape;191;g36e0e80eb90_0_43"/>
          <p:cNvPicPr preferRelativeResize="0"/>
          <p:nvPr/>
        </p:nvPicPr>
        <p:blipFill rotWithShape="1">
          <a:blip r:embed="rId3">
            <a:alphaModFix/>
          </a:blip>
          <a:srcRect l="24883" r="36532"/>
          <a:stretch/>
        </p:blipFill>
        <p:spPr>
          <a:xfrm>
            <a:off x="698700" y="2490875"/>
            <a:ext cx="4761825" cy="37543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B803C3-6C80-4EAF-7E39-4323524CA11E}"/>
              </a:ext>
            </a:extLst>
          </p:cNvPr>
          <p:cNvGrpSpPr/>
          <p:nvPr/>
        </p:nvGrpSpPr>
        <p:grpSpPr>
          <a:xfrm>
            <a:off x="3223775" y="2705250"/>
            <a:ext cx="2629350" cy="470400"/>
            <a:chOff x="3223775" y="2705250"/>
            <a:chExt cx="2629350" cy="470400"/>
          </a:xfrm>
        </p:grpSpPr>
        <p:sp>
          <p:nvSpPr>
            <p:cNvPr id="193" name="Google Shape;193;g36e0e80eb90_0_43"/>
            <p:cNvSpPr/>
            <p:nvPr/>
          </p:nvSpPr>
          <p:spPr>
            <a:xfrm>
              <a:off x="3223775" y="2705250"/>
              <a:ext cx="606600" cy="4704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cxnSp>
          <p:nvCxnSpPr>
            <p:cNvPr id="194" name="Google Shape;194;g36e0e80eb90_0_43"/>
            <p:cNvCxnSpPr>
              <a:cxnSpLocks/>
              <a:stCxn id="193" idx="3"/>
            </p:cNvCxnSpPr>
            <p:nvPr/>
          </p:nvCxnSpPr>
          <p:spPr>
            <a:xfrm>
              <a:off x="3830375" y="2940450"/>
              <a:ext cx="202275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813DC9-CFC6-DA66-B075-3BFCFD3C42FF}"/>
              </a:ext>
            </a:extLst>
          </p:cNvPr>
          <p:cNvGrpSpPr/>
          <p:nvPr/>
        </p:nvGrpSpPr>
        <p:grpSpPr>
          <a:xfrm>
            <a:off x="3306575" y="3902150"/>
            <a:ext cx="2958300" cy="792300"/>
            <a:chOff x="3306575" y="3902150"/>
            <a:chExt cx="2958300" cy="792300"/>
          </a:xfrm>
        </p:grpSpPr>
        <p:sp>
          <p:nvSpPr>
            <p:cNvPr id="192" name="Google Shape;192;g36e0e80eb90_0_43"/>
            <p:cNvSpPr/>
            <p:nvPr/>
          </p:nvSpPr>
          <p:spPr>
            <a:xfrm>
              <a:off x="3306575" y="3902150"/>
              <a:ext cx="606600" cy="4704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cxnSp>
          <p:nvCxnSpPr>
            <p:cNvPr id="195" name="Google Shape;195;g36e0e80eb90_0_43"/>
            <p:cNvCxnSpPr/>
            <p:nvPr/>
          </p:nvCxnSpPr>
          <p:spPr>
            <a:xfrm>
              <a:off x="5064275" y="4694450"/>
              <a:ext cx="12006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8" name="Google Shape;198;g36e0e80eb90_0_43"/>
            <p:cNvCxnSpPr>
              <a:stCxn id="192" idx="3"/>
            </p:cNvCxnSpPr>
            <p:nvPr/>
          </p:nvCxnSpPr>
          <p:spPr>
            <a:xfrm>
              <a:off x="3913175" y="4137350"/>
              <a:ext cx="11511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g36e0e80eb90_0_43"/>
            <p:cNvCxnSpPr/>
            <p:nvPr/>
          </p:nvCxnSpPr>
          <p:spPr>
            <a:xfrm>
              <a:off x="5064275" y="4137350"/>
              <a:ext cx="0" cy="557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0CA95B-776A-172E-ABFD-37C85DEE13A4}"/>
              </a:ext>
            </a:extLst>
          </p:cNvPr>
          <p:cNvGrpSpPr/>
          <p:nvPr/>
        </p:nvGrpSpPr>
        <p:grpSpPr>
          <a:xfrm>
            <a:off x="5582392" y="2046395"/>
            <a:ext cx="2539818" cy="1501699"/>
            <a:chOff x="5582392" y="2046395"/>
            <a:chExt cx="2539818" cy="1501699"/>
          </a:xfrm>
        </p:grpSpPr>
        <p:pic>
          <p:nvPicPr>
            <p:cNvPr id="197" name="Google Shape;197;g36e0e80eb90_0_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82392" y="2046395"/>
              <a:ext cx="1251400" cy="1501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g36e0e80eb90_0_43"/>
            <p:cNvSpPr txBox="1"/>
            <p:nvPr/>
          </p:nvSpPr>
          <p:spPr>
            <a:xfrm>
              <a:off x="6743133" y="2256694"/>
              <a:ext cx="1379077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Trimble R2</a:t>
              </a:r>
              <a:endParaRPr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F8E27B-8F87-DDEB-F637-88D5B365FD25}"/>
              </a:ext>
            </a:extLst>
          </p:cNvPr>
          <p:cNvGrpSpPr/>
          <p:nvPr/>
        </p:nvGrpSpPr>
        <p:grpSpPr>
          <a:xfrm>
            <a:off x="6053625" y="3730428"/>
            <a:ext cx="2750060" cy="1645047"/>
            <a:chOff x="6053625" y="3730428"/>
            <a:chExt cx="2750060" cy="1645047"/>
          </a:xfrm>
        </p:grpSpPr>
        <p:pic>
          <p:nvPicPr>
            <p:cNvPr id="196" name="Google Shape;196;g36e0e80eb90_0_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53625" y="4013425"/>
              <a:ext cx="1135026" cy="1362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g36e0e80eb90_0_43"/>
            <p:cNvSpPr txBox="1"/>
            <p:nvPr/>
          </p:nvSpPr>
          <p:spPr>
            <a:xfrm>
              <a:off x="6830248" y="3730428"/>
              <a:ext cx="1973437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TSC5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Data Collector</a:t>
              </a:r>
              <a:endParaRPr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C7F35-F81F-12CD-4DFC-07AC43890C57}"/>
              </a:ext>
            </a:extLst>
          </p:cNvPr>
          <p:cNvGrpSpPr/>
          <p:nvPr/>
        </p:nvGrpSpPr>
        <p:grpSpPr>
          <a:xfrm>
            <a:off x="8966265" y="2576916"/>
            <a:ext cx="2600118" cy="2954625"/>
            <a:chOff x="8966265" y="2576916"/>
            <a:chExt cx="2600118" cy="2954625"/>
          </a:xfrm>
        </p:grpSpPr>
        <p:sp>
          <p:nvSpPr>
            <p:cNvPr id="202" name="Google Shape;202;g36e0e80eb90_0_43"/>
            <p:cNvSpPr/>
            <p:nvPr/>
          </p:nvSpPr>
          <p:spPr>
            <a:xfrm>
              <a:off x="8966265" y="2608286"/>
              <a:ext cx="2600118" cy="289188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203" name="Google Shape;203;g36e0e80eb90_0_43"/>
            <p:cNvSpPr txBox="1"/>
            <p:nvPr/>
          </p:nvSpPr>
          <p:spPr>
            <a:xfrm>
              <a:off x="9012269" y="2576916"/>
              <a:ext cx="2508110" cy="2954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One person surveying 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Need to use Trimble R2 receiver, TSC5 data collector AND cellphone to survey</a:t>
              </a:r>
            </a:p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dk1"/>
                  </a:solidFill>
                  <a:latin typeface="Century Gothic" panose="020B0502020202020204" pitchFamily="34" charset="0"/>
                  <a:ea typeface="Palatino Linotype"/>
                  <a:cs typeface="Palatino Linotype"/>
                  <a:sym typeface="Palatino Linotype"/>
                </a:rPr>
                <a:t>USB connection to upload data</a:t>
              </a:r>
            </a:p>
          </p:txBody>
        </p:sp>
      </p:grpSp>
      <p:sp>
        <p:nvSpPr>
          <p:cNvPr id="4" name="Google Shape;200;g36e0e80eb90_0_43">
            <a:extLst>
              <a:ext uri="{FF2B5EF4-FFF2-40B4-BE49-F238E27FC236}">
                <a16:creationId xmlns:a16="http://schemas.microsoft.com/office/drawing/2014/main" id="{1CD791D4-E187-1657-5F18-EF7E7D5A6FD6}"/>
              </a:ext>
            </a:extLst>
          </p:cNvPr>
          <p:cNvSpPr txBox="1"/>
          <p:nvPr/>
        </p:nvSpPr>
        <p:spPr>
          <a:xfrm>
            <a:off x="6535282" y="2597197"/>
            <a:ext cx="181155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Communicates with to cell tower which talks to satellite</a:t>
            </a:r>
            <a:endParaRPr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Google Shape;200;g36e0e80eb90_0_43">
            <a:extLst>
              <a:ext uri="{FF2B5EF4-FFF2-40B4-BE49-F238E27FC236}">
                <a16:creationId xmlns:a16="http://schemas.microsoft.com/office/drawing/2014/main" id="{E0248D5E-BC6B-2D79-B2C9-9EFA443C71E5}"/>
              </a:ext>
            </a:extLst>
          </p:cNvPr>
          <p:cNvSpPr txBox="1"/>
          <p:nvPr/>
        </p:nvSpPr>
        <p:spPr>
          <a:xfrm>
            <a:off x="6906271" y="4334958"/>
            <a:ext cx="175096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Collects data from Trimble R2 using phone Bluetooth hotspot </a:t>
            </a:r>
            <a:endParaRPr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e0e80eb90_0_29"/>
          <p:cNvSpPr txBox="1">
            <a:spLocks noGrp="1"/>
          </p:cNvSpPr>
          <p:nvPr>
            <p:ph type="title"/>
          </p:nvPr>
        </p:nvSpPr>
        <p:spPr>
          <a:xfrm>
            <a:off x="1716832" y="365125"/>
            <a:ext cx="9636900" cy="76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Current Solution</a:t>
            </a:r>
            <a:endParaRPr/>
          </a:p>
        </p:txBody>
      </p:sp>
      <p:sp>
        <p:nvSpPr>
          <p:cNvPr id="211" name="Google Shape;211;g36e0e80eb90_0_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12" name="Google Shape;212;g36e0e80eb90_0_29"/>
          <p:cNvPicPr preferRelativeResize="0"/>
          <p:nvPr/>
        </p:nvPicPr>
        <p:blipFill rotWithShape="1">
          <a:blip r:embed="rId3">
            <a:alphaModFix/>
          </a:blip>
          <a:srcRect l="17259"/>
          <a:stretch/>
        </p:blipFill>
        <p:spPr>
          <a:xfrm>
            <a:off x="1102321" y="1887932"/>
            <a:ext cx="6467857" cy="456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6e0e80eb90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3850" y="1662325"/>
            <a:ext cx="373380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6e0e80eb90_0_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2895" y="3804550"/>
            <a:ext cx="2295525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1F7810-1952-B235-D051-4049BF2868A7}"/>
              </a:ext>
            </a:extLst>
          </p:cNvPr>
          <p:cNvSpPr txBox="1"/>
          <p:nvPr/>
        </p:nvSpPr>
        <p:spPr>
          <a:xfrm>
            <a:off x="1028700" y="1491776"/>
            <a:ext cx="9860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Trimble R2 Receiver and TSC5 Data Collector pinpoint location through directly signaling cell towers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ne Energy Presentations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3897</Words>
  <Application>Microsoft Office PowerPoint</Application>
  <PresentationFormat>Widescreen</PresentationFormat>
  <Paragraphs>379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Century Gothic</vt:lpstr>
      <vt:lpstr>Arial</vt:lpstr>
      <vt:lpstr>Palatino Linotype</vt:lpstr>
      <vt:lpstr>One Energy Presentations</vt:lpstr>
      <vt:lpstr>TRENCHER GRADE CONTROL Sourcing a Mountable Machine Control System for Buried Collection Line Trenching</vt:lpstr>
      <vt:lpstr>Agenda</vt:lpstr>
      <vt:lpstr>What’s a Trencher?</vt:lpstr>
      <vt:lpstr>Background</vt:lpstr>
      <vt:lpstr>Our Trencher</vt:lpstr>
      <vt:lpstr>Our Trencher</vt:lpstr>
      <vt:lpstr>The Problem</vt:lpstr>
      <vt:lpstr>Our Current Solution</vt:lpstr>
      <vt:lpstr>Our Current Solution</vt:lpstr>
      <vt:lpstr>Our Desired Solution</vt:lpstr>
      <vt:lpstr>Our Desired Solution</vt:lpstr>
      <vt:lpstr>Our Desired Software</vt:lpstr>
      <vt:lpstr>The Three Vendors</vt:lpstr>
      <vt:lpstr>SITECH Ohio</vt:lpstr>
      <vt:lpstr>Measutronics</vt:lpstr>
      <vt:lpstr>The Winner</vt:lpstr>
      <vt:lpstr>Future Steps</vt:lpstr>
      <vt:lpstr>Acknowledgements</vt:lpstr>
      <vt:lpstr>Thank you! Any Questions?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Sam Blum</dc:creator>
  <cp:lastModifiedBy>Megan Dufresne</cp:lastModifiedBy>
  <cp:revision>14</cp:revision>
  <dcterms:created xsi:type="dcterms:W3CDTF">2025-07-15T20:41:27Z</dcterms:created>
  <dcterms:modified xsi:type="dcterms:W3CDTF">2025-07-28T15:04:50Z</dcterms:modified>
</cp:coreProperties>
</file>