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57" r:id="rId20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64" y="7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3B8DED-EBA2-4766-908C-A1784D075350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F8B05-337B-4454-B558-930237D0D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3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1371601"/>
            <a:ext cx="12192000" cy="5486399"/>
            <a:chOff x="0" y="1371601"/>
            <a:chExt cx="12192000" cy="5486399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59" r="73275" b="953"/>
            <a:stretch/>
          </p:blipFill>
          <p:spPr>
            <a:xfrm>
              <a:off x="0" y="1371601"/>
              <a:ext cx="2531644" cy="548639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47" t="78760"/>
            <a:stretch/>
          </p:blipFill>
          <p:spPr>
            <a:xfrm>
              <a:off x="2474284" y="4750654"/>
              <a:ext cx="9717716" cy="210734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 userDrawn="1"/>
          </p:nvSpPr>
          <p:spPr>
            <a:xfrm>
              <a:off x="2474284" y="1371601"/>
              <a:ext cx="9717716" cy="3379053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26" y="84632"/>
            <a:ext cx="1808767" cy="114838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3651834" y="2299018"/>
            <a:ext cx="7419975" cy="931862"/>
          </a:xfrm>
        </p:spPr>
        <p:txBody>
          <a:bodyPr/>
          <a:lstStyle>
            <a:lvl1pPr marL="0" indent="0" algn="ctr">
              <a:buNone/>
              <a:defRPr b="1" cap="all" baseline="0">
                <a:solidFill>
                  <a:schemeClr val="bg1"/>
                </a:solidFill>
                <a:latin typeface="+mj-lt"/>
              </a:defRPr>
            </a:lvl1pPr>
            <a:lvl2pPr>
              <a:defRPr b="1" cap="all" baseline="0">
                <a:solidFill>
                  <a:schemeClr val="bg1"/>
                </a:solidFill>
                <a:latin typeface="+mj-lt"/>
              </a:defRPr>
            </a:lvl2pPr>
            <a:lvl3pPr>
              <a:defRPr b="1" cap="all" baseline="0">
                <a:solidFill>
                  <a:schemeClr val="bg1"/>
                </a:solidFill>
                <a:latin typeface="+mj-lt"/>
              </a:defRPr>
            </a:lvl3pPr>
            <a:lvl4pPr>
              <a:defRPr b="1" cap="all" baseline="0">
                <a:solidFill>
                  <a:schemeClr val="bg1"/>
                </a:solidFill>
                <a:latin typeface="+mj-lt"/>
              </a:defRPr>
            </a:lvl4pPr>
            <a:lvl5pPr>
              <a:defRPr b="1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15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91589"/>
            <a:ext cx="9144000" cy="960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540701"/>
            <a:ext cx="6172200" cy="43203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40701"/>
            <a:ext cx="3932237" cy="4328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C09D4-84DB-4B78-AF1D-B934C8797209}" type="datetime1">
              <a:rPr lang="en-US" smtClean="0"/>
              <a:t>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25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3763" y="184498"/>
            <a:ext cx="9190037" cy="94910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509387"/>
            <a:ext cx="6172200" cy="4351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09387"/>
            <a:ext cx="3932237" cy="43596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9F6BC-BD2C-480D-AE7A-AC0D1779272C}" type="datetime1">
              <a:rPr lang="en-US" smtClean="0"/>
              <a:t>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73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741A1-E075-4A77-8317-1C6D1E49FF66}" type="datetime1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77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478071"/>
            <a:ext cx="2628900" cy="46988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478071"/>
            <a:ext cx="7734300" cy="469889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C7A17-4B7D-4D6E-B9C2-D28203B9BD80}" type="datetime1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12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7" b="9286"/>
          <a:stretch/>
        </p:blipFill>
        <p:spPr>
          <a:xfrm>
            <a:off x="0" y="-1"/>
            <a:ext cx="12204753" cy="5686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526" y="264827"/>
            <a:ext cx="2230166" cy="1415927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23825" y="5780384"/>
            <a:ext cx="9105900" cy="829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9313233" y="5911279"/>
            <a:ext cx="29313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tx1"/>
                </a:solidFill>
                <a:latin typeface="+mn-lt"/>
              </a:rPr>
              <a:t>12385 Township Rd</a:t>
            </a:r>
            <a:r>
              <a:rPr lang="en-US" sz="1100" b="1" baseline="0" dirty="0">
                <a:solidFill>
                  <a:schemeClr val="tx1"/>
                </a:solidFill>
                <a:latin typeface="+mn-lt"/>
              </a:rPr>
              <a:t> 215 | PO Box 894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baseline="0" dirty="0">
                <a:solidFill>
                  <a:schemeClr val="tx1"/>
                </a:solidFill>
                <a:latin typeface="+mn-lt"/>
              </a:rPr>
              <a:t>Findlay, Ohio 45840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877-298-5853</a:t>
            </a:r>
            <a:r>
              <a:rPr lang="en-US" sz="11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| </a:t>
            </a:r>
            <a:r>
              <a:rPr lang="en-US" sz="1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www.oneenergywind.com</a:t>
            </a:r>
            <a:endParaRPr lang="en-US" sz="11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9314341" y="5895575"/>
            <a:ext cx="1" cy="598864"/>
          </a:xfrm>
          <a:prstGeom prst="line">
            <a:avLst/>
          </a:prstGeom>
          <a:ln w="19050">
            <a:solidFill>
              <a:srgbClr val="004A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313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>
                <a:latin typeface="Palatino Linotype" panose="02040502050505030304" pitchFamily="18" charset="0"/>
              </a:defRPr>
            </a:lvl3pPr>
            <a:lvl4pPr>
              <a:defRPr>
                <a:latin typeface="Palatino Linotype" panose="02040502050505030304" pitchFamily="18" charset="0"/>
              </a:defRPr>
            </a:lvl4pPr>
            <a:lvl5pPr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872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0544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>
                <a:latin typeface="Palatino Linotype" panose="02040502050505030304" pitchFamily="18" charset="0"/>
              </a:defRPr>
            </a:lvl3pPr>
            <a:lvl4pPr>
              <a:defRPr>
                <a:latin typeface="Palatino Linotype" panose="02040502050505030304" pitchFamily="18" charset="0"/>
              </a:defRPr>
            </a:lvl4pPr>
            <a:lvl5pPr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4447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724295" y="809897"/>
            <a:ext cx="9629503" cy="417513"/>
          </a:xfrm>
        </p:spPr>
        <p:txBody>
          <a:bodyPr/>
          <a:lstStyle>
            <a:lvl1pPr marL="0" indent="0" algn="r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541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478072"/>
            <a:ext cx="10515600" cy="308440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DA33A-E54C-442D-9186-352CD1C3D61D}" type="datetime1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70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96860"/>
            <a:ext cx="5181600" cy="468010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96860"/>
            <a:ext cx="5181600" cy="46801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9B29F-4592-471E-BAC3-27AE3182B56C}" type="datetime1">
              <a:rPr lang="en-US" smtClean="0"/>
              <a:t>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58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224" y="365125"/>
            <a:ext cx="9683163" cy="7935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471808"/>
            <a:ext cx="5157787" cy="7703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242159"/>
            <a:ext cx="5157787" cy="3947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71808"/>
            <a:ext cx="5183188" cy="7703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242159"/>
            <a:ext cx="5183188" cy="394750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D660-C672-4606-9D09-165DFF4FC29C}" type="datetime1">
              <a:rPr lang="en-US" smtClean="0"/>
              <a:t>2/7/2017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63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63DC-FC82-4ED9-AC86-9975A7C3DDCC}" type="datetime1">
              <a:rPr lang="en-US" smtClean="0"/>
              <a:t>2/7/2017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26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9001-50EA-470E-A2C4-93317094E12C}" type="datetime1">
              <a:rPr lang="en-US" smtClean="0"/>
              <a:t>2/7/2017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92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73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90597"/>
            <a:ext cx="10515600" cy="4686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3E46F-87FE-46F2-961E-ECA482E6E173}" type="datetime1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46952"/>
            <a:ext cx="12192000" cy="53951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  <a:ex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6"/>
            <a:ext cx="789492" cy="77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3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Personal protective Equipment</a:t>
            </a:r>
          </a:p>
          <a:p>
            <a:r>
              <a:rPr lang="en-US" dirty="0"/>
              <a:t>(PPE)</a:t>
            </a:r>
          </a:p>
        </p:txBody>
      </p:sp>
    </p:spTree>
    <p:extLst>
      <p:ext uri="{BB962C8B-B14F-4D97-AF65-F5344CB8AC3E}">
        <p14:creationId xmlns:p14="http://schemas.microsoft.com/office/powerpoint/2010/main" val="328952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90597"/>
            <a:ext cx="10515600" cy="4686366"/>
          </a:xfrm>
        </p:spPr>
        <p:txBody>
          <a:bodyPr>
            <a:normAutofit fontScale="77500" lnSpcReduction="20000"/>
          </a:bodyPr>
          <a:lstStyle/>
          <a:p>
            <a:endParaRPr lang="en-US" b="0" dirty="0"/>
          </a:p>
          <a:p>
            <a:endParaRPr lang="en-US" b="0" dirty="0"/>
          </a:p>
          <a:p>
            <a:r>
              <a:rPr lang="en-US" sz="3300" dirty="0"/>
              <a:t>Minimum Requirements: </a:t>
            </a:r>
          </a:p>
          <a:p>
            <a:pPr lvl="1"/>
            <a:r>
              <a:rPr lang="en-US" sz="3300" dirty="0"/>
              <a:t>Safety Glasses </a:t>
            </a:r>
          </a:p>
          <a:p>
            <a:pPr lvl="1"/>
            <a:r>
              <a:rPr lang="en-US" sz="3300" dirty="0"/>
              <a:t>Steel Toe Boots </a:t>
            </a:r>
          </a:p>
          <a:p>
            <a:pPr lvl="1"/>
            <a:r>
              <a:rPr lang="en-US" sz="3300" dirty="0"/>
              <a:t>High Vis Shirt (min req.)</a:t>
            </a:r>
          </a:p>
          <a:p>
            <a:pPr lvl="1"/>
            <a:r>
              <a:rPr lang="en-US" sz="3300" dirty="0"/>
              <a:t>Gloves </a:t>
            </a:r>
          </a:p>
          <a:p>
            <a:pPr lvl="1"/>
            <a:r>
              <a:rPr lang="en-US" sz="3300" dirty="0"/>
              <a:t>Hard Hat</a:t>
            </a:r>
          </a:p>
          <a:p>
            <a:pPr marL="457200" lvl="1" indent="0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/>
              <a:t>Consult Project Manager for questions and interpretation for specialty/additional PPE requirements.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construction projects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1" t="33333"/>
          <a:stretch/>
        </p:blipFill>
        <p:spPr>
          <a:xfrm>
            <a:off x="7474584" y="1563277"/>
            <a:ext cx="2604135" cy="364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93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Minimum Requirements</a:t>
            </a:r>
          </a:p>
          <a:p>
            <a:pPr lvl="1"/>
            <a:r>
              <a:rPr lang="en-US" sz="2800" dirty="0"/>
              <a:t>Closed toe shoes</a:t>
            </a:r>
          </a:p>
          <a:p>
            <a:r>
              <a:rPr lang="en-US" dirty="0"/>
              <a:t>Depends greatly on the situation </a:t>
            </a:r>
          </a:p>
          <a:p>
            <a:pPr lvl="1"/>
            <a:r>
              <a:rPr lang="en-US" sz="2800" dirty="0"/>
              <a:t>System operation</a:t>
            </a:r>
          </a:p>
          <a:p>
            <a:pPr lvl="1"/>
            <a:r>
              <a:rPr lang="en-US" sz="2800" dirty="0"/>
              <a:t>Remote operation</a:t>
            </a:r>
          </a:p>
          <a:p>
            <a:pPr lvl="1"/>
            <a:r>
              <a:rPr lang="en-US" sz="2800" dirty="0"/>
              <a:t>Site visits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Consult System Operator (A delegation) for additional PPE requirements per assigned tasks. 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Operating projects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489" y="1596190"/>
            <a:ext cx="3951705" cy="296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74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90597"/>
            <a:ext cx="10515600" cy="4686366"/>
          </a:xfrm>
        </p:spPr>
        <p:txBody>
          <a:bodyPr/>
          <a:lstStyle/>
          <a:p>
            <a:r>
              <a:rPr lang="en-US" dirty="0"/>
              <a:t>Minimum Requirement</a:t>
            </a:r>
          </a:p>
          <a:p>
            <a:pPr lvl="1"/>
            <a:r>
              <a:rPr lang="en-US" dirty="0"/>
              <a:t>None</a:t>
            </a:r>
          </a:p>
          <a:p>
            <a:r>
              <a:rPr lang="en-US" dirty="0"/>
              <a:t>Depends on the situation </a:t>
            </a:r>
          </a:p>
          <a:p>
            <a:pPr lvl="1"/>
            <a:r>
              <a:rPr lang="en-US" dirty="0"/>
              <a:t>Using tools?</a:t>
            </a:r>
          </a:p>
          <a:p>
            <a:pPr lvl="1"/>
            <a:r>
              <a:rPr lang="en-US" dirty="0"/>
              <a:t>Using heavy equipment?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Consult Manager for PPE requirements per assigned tasks.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599" y="6332602"/>
            <a:ext cx="2743200" cy="365125"/>
          </a:xfrm>
        </p:spPr>
        <p:txBody>
          <a:bodyPr/>
          <a:lstStyle/>
          <a:p>
            <a:fld id="{4EC93DFA-70F6-4220-86AB-AD3183C08C91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</a:t>
            </a:r>
          </a:p>
        </p:txBody>
      </p:sp>
      <p:pic>
        <p:nvPicPr>
          <p:cNvPr id="1028" name="Picture 4" descr="Interior mobile office Chica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534" y="1490597"/>
            <a:ext cx="3483142" cy="261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bile Office Chica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3" t="31039" r="15980" b="28851"/>
          <a:stretch/>
        </p:blipFill>
        <p:spPr bwMode="auto">
          <a:xfrm>
            <a:off x="1763486" y="4705187"/>
            <a:ext cx="7532914" cy="1875021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41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Minimum Requirement</a:t>
            </a:r>
          </a:p>
          <a:p>
            <a:pPr lvl="1"/>
            <a:r>
              <a:rPr lang="en-US" dirty="0"/>
              <a:t>Closed toe shoes</a:t>
            </a:r>
          </a:p>
          <a:p>
            <a:r>
              <a:rPr lang="en-US" dirty="0"/>
              <a:t>Depends greatly on the situation </a:t>
            </a:r>
          </a:p>
          <a:p>
            <a:pPr lvl="1"/>
            <a:r>
              <a:rPr lang="en-US" dirty="0"/>
              <a:t>Hand Tools?</a:t>
            </a:r>
          </a:p>
          <a:p>
            <a:pPr lvl="1"/>
            <a:r>
              <a:rPr lang="en-US" dirty="0"/>
              <a:t>Operating equipment?</a:t>
            </a:r>
          </a:p>
          <a:p>
            <a:pPr lvl="1"/>
            <a:r>
              <a:rPr lang="en-US" dirty="0"/>
              <a:t>Overhead loads?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Consult Manager for additional PPE requirements per assigned tasks.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yard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74" y="1728622"/>
            <a:ext cx="3985260" cy="265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50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Minimum PPE Requirements</a:t>
            </a:r>
          </a:p>
          <a:p>
            <a:pPr lvl="1"/>
            <a:r>
              <a:rPr lang="en-US" dirty="0"/>
              <a:t>Climbing helmet</a:t>
            </a:r>
          </a:p>
          <a:p>
            <a:pPr lvl="1"/>
            <a:r>
              <a:rPr lang="en-US" dirty="0"/>
              <a:t>Gloves</a:t>
            </a:r>
          </a:p>
          <a:p>
            <a:pPr lvl="1"/>
            <a:r>
              <a:rPr lang="en-US" dirty="0"/>
              <a:t>Y-Lanyard</a:t>
            </a:r>
          </a:p>
          <a:p>
            <a:pPr lvl="1"/>
            <a:r>
              <a:rPr lang="en-US" dirty="0"/>
              <a:t>Harness</a:t>
            </a:r>
          </a:p>
          <a:p>
            <a:pPr lvl="1"/>
            <a:r>
              <a:rPr lang="en-US" dirty="0"/>
              <a:t>Cable Grab</a:t>
            </a:r>
          </a:p>
          <a:p>
            <a:pPr lvl="1"/>
            <a:r>
              <a:rPr lang="en-US" dirty="0"/>
              <a:t>Safety Glasses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Consult Manager for additional PPE requirements per assigned tasks.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Climbing activities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765" y="1660551"/>
            <a:ext cx="3069142" cy="306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47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90597"/>
            <a:ext cx="10515600" cy="468636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One Energy minimum requirement:</a:t>
            </a:r>
          </a:p>
          <a:p>
            <a:pPr lvl="1"/>
            <a:r>
              <a:rPr lang="en-US" dirty="0"/>
              <a:t>Steel Toe Boots</a:t>
            </a:r>
          </a:p>
          <a:p>
            <a:pPr lvl="1"/>
            <a:r>
              <a:rPr lang="en-US" dirty="0"/>
              <a:t>High Vis Shirt</a:t>
            </a:r>
          </a:p>
          <a:p>
            <a:pPr lvl="1"/>
            <a:r>
              <a:rPr lang="en-US" dirty="0"/>
              <a:t>Hard Hat</a:t>
            </a:r>
          </a:p>
          <a:p>
            <a:pPr lvl="1"/>
            <a:r>
              <a:rPr lang="en-US" dirty="0"/>
              <a:t>Safety Glasses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MUST ALSO COMPLY WITH PPE REQUIREMENTS SET FORTH BY CONTRACTOR(S).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Consult Manager for additional PPE requirements per assigned tasks.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- not project related</a:t>
            </a:r>
          </a:p>
        </p:txBody>
      </p:sp>
      <p:pic>
        <p:nvPicPr>
          <p:cNvPr id="2052" name="Picture 4" descr="Image result for safety clipar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" t="31943" b="25057"/>
          <a:stretch/>
        </p:blipFill>
        <p:spPr bwMode="auto">
          <a:xfrm>
            <a:off x="6673302" y="2084962"/>
            <a:ext cx="3457259" cy="148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452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Minimum Requirements:</a:t>
            </a:r>
          </a:p>
          <a:p>
            <a:pPr lvl="1"/>
            <a:r>
              <a:rPr lang="en-US" sz="2800" dirty="0"/>
              <a:t>Closed toe shoes</a:t>
            </a:r>
          </a:p>
          <a:p>
            <a:pPr marL="457200" lvl="1" indent="0">
              <a:buNone/>
            </a:pPr>
            <a:endParaRPr lang="en-US" sz="2800" dirty="0"/>
          </a:p>
          <a:p>
            <a:r>
              <a:rPr lang="en-US" b="0" dirty="0"/>
              <a:t>Depends greatly on the situation </a:t>
            </a:r>
          </a:p>
          <a:p>
            <a:pPr lvl="1"/>
            <a:r>
              <a:rPr lang="en-US" sz="2800" dirty="0"/>
              <a:t>LIDAR deployment? </a:t>
            </a:r>
          </a:p>
          <a:p>
            <a:pPr lvl="1"/>
            <a:r>
              <a:rPr lang="en-US" sz="2800" dirty="0"/>
              <a:t>Work at height? </a:t>
            </a:r>
          </a:p>
          <a:p>
            <a:pPr lvl="1"/>
            <a:r>
              <a:rPr lang="en-US" sz="2800" dirty="0"/>
              <a:t>Moving equipment? 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Consult Manager for additional PPE requirements per assigned tasks.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work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0613" y="2103972"/>
            <a:ext cx="3415994" cy="256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43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90597"/>
            <a:ext cx="10515600" cy="4686366"/>
          </a:xfrm>
        </p:spPr>
        <p:txBody>
          <a:bodyPr/>
          <a:lstStyle/>
          <a:p>
            <a:r>
              <a:rPr lang="en-US" dirty="0"/>
              <a:t>Environmental</a:t>
            </a:r>
          </a:p>
          <a:p>
            <a:pPr lvl="1"/>
            <a:r>
              <a:rPr lang="en-US" sz="2800" dirty="0"/>
              <a:t>Rain, Snow, Ice, Fog, etc.</a:t>
            </a:r>
          </a:p>
          <a:p>
            <a:pPr marL="457200" lvl="1" indent="0">
              <a:buNone/>
            </a:pPr>
            <a:endParaRPr lang="en-US" sz="2800" dirty="0"/>
          </a:p>
          <a:p>
            <a:r>
              <a:rPr lang="en-US" dirty="0"/>
              <a:t>Hazardous Materials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Time of Day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Skill Level/Training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factors to consider</a:t>
            </a:r>
          </a:p>
        </p:txBody>
      </p:sp>
      <p:pic>
        <p:nvPicPr>
          <p:cNvPr id="3076" name="Picture 4" descr="Image result for wind sleet or snow 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560" y="2438367"/>
            <a:ext cx="28575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144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must: </a:t>
            </a:r>
          </a:p>
          <a:p>
            <a:pPr lvl="1"/>
            <a:r>
              <a:rPr lang="en-US" dirty="0"/>
              <a:t>keep ourselves and others safe</a:t>
            </a:r>
          </a:p>
          <a:p>
            <a:pPr lvl="1"/>
            <a:r>
              <a:rPr lang="en-US" dirty="0"/>
              <a:t>keep the work environment safe</a:t>
            </a:r>
          </a:p>
          <a:p>
            <a:pPr lvl="1"/>
            <a:r>
              <a:rPr lang="en-US" dirty="0"/>
              <a:t>make PPE decisions based on situations and safety factors</a:t>
            </a:r>
          </a:p>
          <a:p>
            <a:pPr lvl="1"/>
            <a:r>
              <a:rPr lang="en-US" dirty="0"/>
              <a:t>set clear expectations going into activities</a:t>
            </a:r>
          </a:p>
          <a:p>
            <a:pPr lvl="1"/>
            <a:r>
              <a:rPr lang="en-US" dirty="0"/>
              <a:t>continue training and learning</a:t>
            </a:r>
          </a:p>
          <a:p>
            <a:pPr lvl="1"/>
            <a:r>
              <a:rPr lang="en-US" dirty="0"/>
              <a:t>hold ourselves accountable</a:t>
            </a:r>
          </a:p>
          <a:p>
            <a:pPr lvl="1"/>
            <a:r>
              <a:rPr lang="en-US" dirty="0"/>
              <a:t>understand individual limitations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pic>
        <p:nvPicPr>
          <p:cNvPr id="4100" name="Picture 4" descr="Image result for bee safe 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162" y="3833780"/>
            <a:ext cx="242887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72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46043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6054" y="1667062"/>
            <a:ext cx="4095946" cy="4095946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Personal Protective Equipment: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0" dirty="0"/>
              <a:t>Refers to protective clothing, helmets, goggles, or other garments or equipment designed to protect the wearer's body from injury or infection</a:t>
            </a:r>
          </a:p>
          <a:p>
            <a:pPr marL="0" indent="0">
              <a:buNone/>
            </a:pPr>
            <a:endParaRPr lang="en-US" b="0" dirty="0"/>
          </a:p>
          <a:p>
            <a:r>
              <a:rPr lang="en-US" b="0" dirty="0"/>
              <a:t>One Energy issued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SITUATIONAL AWARENESS MUST BE APPLIED WHEN USING PPE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ppe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699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90597"/>
            <a:ext cx="4968711" cy="4686366"/>
          </a:xfrm>
        </p:spPr>
        <p:txBody>
          <a:bodyPr/>
          <a:lstStyle/>
          <a:p>
            <a:r>
              <a:rPr lang="en-US" dirty="0"/>
              <a:t>Gloves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Hardhat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Safety glasses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Steel toe boots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High visibility clothing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</a:t>
            </a:r>
            <a:r>
              <a:rPr lang="en-US" dirty="0" err="1"/>
              <a:t>ppe</a:t>
            </a:r>
            <a:r>
              <a:rPr lang="en-US" dirty="0"/>
              <a:t> list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876" y="1553395"/>
            <a:ext cx="5325359" cy="462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4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9" y="1620018"/>
            <a:ext cx="10515600" cy="4686366"/>
          </a:xfrm>
        </p:spPr>
        <p:txBody>
          <a:bodyPr/>
          <a:lstStyle/>
          <a:p>
            <a:r>
              <a:rPr lang="en-US" b="0" dirty="0"/>
              <a:t>Gloves are designed to protect workers from a variety of threats: lacerations from the rough and sharp edges, chemical burns, and the threat of injury from the many materials and tools handled in the course of a day’s work.</a:t>
            </a:r>
          </a:p>
          <a:p>
            <a:pPr lvl="1"/>
            <a:r>
              <a:rPr lang="en-US" sz="2800" b="0" dirty="0"/>
              <a:t>Should be worn when:</a:t>
            </a:r>
          </a:p>
          <a:p>
            <a:pPr lvl="2"/>
            <a:r>
              <a:rPr lang="en-US" sz="2800" dirty="0"/>
              <a:t>Handling tools </a:t>
            </a:r>
          </a:p>
          <a:p>
            <a:pPr lvl="2"/>
            <a:r>
              <a:rPr lang="en-US" sz="2800" dirty="0"/>
              <a:t>Rigging </a:t>
            </a:r>
          </a:p>
          <a:p>
            <a:pPr lvl="2"/>
            <a:r>
              <a:rPr lang="en-US" sz="2800" dirty="0"/>
              <a:t>Handling materials and sharp objects</a:t>
            </a:r>
          </a:p>
          <a:p>
            <a:pPr lvl="2"/>
            <a:r>
              <a:rPr lang="en-US" sz="2800" dirty="0"/>
              <a:t>When working with chemical products, including concrete.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Gloves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2846895"/>
            <a:ext cx="1413188" cy="208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2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Hardhats are built to protect workers heads by resisting penetration by objects, absorbing the shock of a blow, and being water resistant and slow burning. </a:t>
            </a:r>
          </a:p>
          <a:p>
            <a:r>
              <a:rPr lang="en-US" b="0" dirty="0"/>
              <a:t>Hardhats should be worn when: </a:t>
            </a:r>
          </a:p>
          <a:p>
            <a:pPr lvl="1"/>
            <a:r>
              <a:rPr lang="en-US" sz="2800" dirty="0"/>
              <a:t>Objects might fall from above and strike employees on the head</a:t>
            </a:r>
          </a:p>
          <a:p>
            <a:pPr lvl="1"/>
            <a:r>
              <a:rPr lang="en-US" sz="2800" dirty="0"/>
              <a:t>There is potential for employees to bump their heads against fixed objects</a:t>
            </a:r>
          </a:p>
          <a:p>
            <a:pPr lvl="1"/>
            <a:r>
              <a:rPr lang="en-US" sz="2800" dirty="0"/>
              <a:t>There is a possibility of accidental head contact with electrical hazards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hat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475" y="5237899"/>
            <a:ext cx="2399711" cy="127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4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4520" y="1744597"/>
            <a:ext cx="10515600" cy="4686366"/>
          </a:xfrm>
        </p:spPr>
        <p:txBody>
          <a:bodyPr/>
          <a:lstStyle/>
          <a:p>
            <a:r>
              <a:rPr lang="en-US" b="0" dirty="0"/>
              <a:t>Safety glasses are meant to protect a worker’s eyes from projectile particles or splashes that may cause damage to a worker’s vision. </a:t>
            </a:r>
          </a:p>
          <a:p>
            <a:r>
              <a:rPr lang="en-US" b="0" dirty="0"/>
              <a:t>Safety Glasses should be worn when: </a:t>
            </a:r>
          </a:p>
          <a:p>
            <a:pPr lvl="1"/>
            <a:r>
              <a:rPr lang="en-US" sz="2800" dirty="0"/>
              <a:t>Projectiles, such as dust, concrete, metal, and other particles are present</a:t>
            </a:r>
          </a:p>
          <a:p>
            <a:pPr lvl="1"/>
            <a:r>
              <a:rPr lang="en-US" sz="2800" dirty="0"/>
              <a:t>Chemicals that create fumes or splashes are present</a:t>
            </a:r>
          </a:p>
          <a:p>
            <a:pPr lvl="1"/>
            <a:r>
              <a:rPr lang="en-US" sz="2800" dirty="0"/>
              <a:t>Moving parts at eye level, equipment, rigging, etc.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glasses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0" y="4205923"/>
            <a:ext cx="2225040" cy="22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90597"/>
            <a:ext cx="10515600" cy="4686366"/>
          </a:xfrm>
        </p:spPr>
        <p:txBody>
          <a:bodyPr/>
          <a:lstStyle/>
          <a:p>
            <a:r>
              <a:rPr lang="en-US" b="0" dirty="0"/>
              <a:t>Steel toe boots are meant to protect a worker’s feet from falling objects, rolling objects, or objects piercing the sole. </a:t>
            </a:r>
          </a:p>
          <a:p>
            <a:r>
              <a:rPr lang="en-US" b="0" dirty="0"/>
              <a:t>Steel toe boots should be worn: </a:t>
            </a:r>
          </a:p>
          <a:p>
            <a:pPr lvl="1"/>
            <a:r>
              <a:rPr lang="en-US" sz="2800" dirty="0"/>
              <a:t>Near heavy equipment operation (including service trucks)</a:t>
            </a:r>
          </a:p>
          <a:p>
            <a:pPr lvl="1"/>
            <a:r>
              <a:rPr lang="en-US" sz="2800" dirty="0"/>
              <a:t>When there is a risk of falling/rolling objects</a:t>
            </a:r>
          </a:p>
          <a:p>
            <a:pPr lvl="1"/>
            <a:r>
              <a:rPr lang="en-US" sz="2800" dirty="0"/>
              <a:t>Near sharp objects such as nails or screws</a:t>
            </a:r>
          </a:p>
          <a:p>
            <a:pPr lvl="1"/>
            <a:r>
              <a:rPr lang="en-US" sz="2800" dirty="0"/>
              <a:t>When carrying heavy objects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4147800" y="6609828"/>
            <a:ext cx="1188476" cy="111647"/>
          </a:xfrm>
        </p:spPr>
        <p:txBody>
          <a:bodyPr/>
          <a:lstStyle/>
          <a:p>
            <a:fld id="{4EC93DFA-70F6-4220-86AB-AD3183C08C91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Steel toe boots</a:t>
            </a:r>
          </a:p>
        </p:txBody>
      </p:sp>
      <p:pic>
        <p:nvPicPr>
          <p:cNvPr id="3076" name="Picture 4" descr="Image result for work boots 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563" y="3886810"/>
            <a:ext cx="3099117" cy="297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35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2661766" y="9201150"/>
            <a:ext cx="1628274" cy="224025"/>
          </a:xfrm>
        </p:spPr>
        <p:txBody>
          <a:bodyPr/>
          <a:lstStyle/>
          <a:p>
            <a:fld id="{4EC93DFA-70F6-4220-86AB-AD3183C08C91}" type="slidenum">
              <a:rPr lang="en-US" smtClean="0"/>
              <a:t>8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90597"/>
            <a:ext cx="10515600" cy="4686366"/>
          </a:xfrm>
        </p:spPr>
        <p:txBody>
          <a:bodyPr/>
          <a:lstStyle/>
          <a:p>
            <a:r>
              <a:rPr lang="en-US" b="0" dirty="0"/>
              <a:t>High visibility clothing is to help make workers visible to others while working. There are several classes of visible clothing, with varying levels of reflective and prismatic properties. </a:t>
            </a:r>
          </a:p>
          <a:p>
            <a:r>
              <a:rPr lang="en-US" b="0" dirty="0"/>
              <a:t>High visibility clothing should be worn: </a:t>
            </a:r>
          </a:p>
          <a:p>
            <a:pPr lvl="1"/>
            <a:r>
              <a:rPr lang="en-US" sz="2800" dirty="0"/>
              <a:t>When working on roads</a:t>
            </a:r>
          </a:p>
          <a:p>
            <a:pPr lvl="1"/>
            <a:r>
              <a:rPr lang="en-US" sz="2800" dirty="0"/>
              <a:t>When working in poor weather conditions</a:t>
            </a:r>
          </a:p>
          <a:p>
            <a:pPr lvl="1"/>
            <a:r>
              <a:rPr lang="en-US" sz="2800" dirty="0"/>
              <a:t>When working around heavy equipment</a:t>
            </a:r>
          </a:p>
          <a:p>
            <a:pPr lvl="1"/>
            <a:r>
              <a:rPr lang="en-US" sz="2800" dirty="0"/>
              <a:t>When working in poor light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visibility clothing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7" r="26265" b="1"/>
          <a:stretch/>
        </p:blipFill>
        <p:spPr>
          <a:xfrm rot="5400000">
            <a:off x="8830528" y="2909229"/>
            <a:ext cx="2996580" cy="306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4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943" y="1764917"/>
            <a:ext cx="5607446" cy="448595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4360" y="1764917"/>
            <a:ext cx="10515600" cy="4686366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Active construction projects</a:t>
            </a:r>
          </a:p>
          <a:p>
            <a:r>
              <a:rPr lang="en-US" dirty="0"/>
              <a:t>Operating projects</a:t>
            </a:r>
          </a:p>
          <a:p>
            <a:r>
              <a:rPr lang="en-US" dirty="0"/>
              <a:t>Office</a:t>
            </a:r>
          </a:p>
          <a:p>
            <a:r>
              <a:rPr lang="en-US" dirty="0"/>
              <a:t>Yard</a:t>
            </a:r>
          </a:p>
          <a:p>
            <a:r>
              <a:rPr lang="en-US" dirty="0">
                <a:solidFill>
                  <a:srgbClr val="FF0000"/>
                </a:solidFill>
              </a:rPr>
              <a:t>Climbing Activities</a:t>
            </a:r>
          </a:p>
          <a:p>
            <a:r>
              <a:rPr lang="en-US" dirty="0"/>
              <a:t>Construction non-project related</a:t>
            </a:r>
          </a:p>
          <a:p>
            <a:r>
              <a:rPr lang="en-US" dirty="0"/>
              <a:t>Field work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we use </a:t>
            </a:r>
            <a:r>
              <a:rPr lang="en-US" dirty="0" err="1"/>
              <a:t>ppe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89348207"/>
      </p:ext>
    </p:extLst>
  </p:cSld>
  <p:clrMapOvr>
    <a:masterClrMapping/>
  </p:clrMapOvr>
</p:sld>
</file>

<file path=ppt/theme/theme1.xml><?xml version="1.0" encoding="utf-8"?>
<a:theme xmlns:a="http://schemas.openxmlformats.org/drawingml/2006/main" name="One Energy Presenta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715</Words>
  <Application>Microsoft Office PowerPoint</Application>
  <PresentationFormat>Widescreen</PresentationFormat>
  <Paragraphs>167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Century Gothic</vt:lpstr>
      <vt:lpstr>Palatino Linotype</vt:lpstr>
      <vt:lpstr>One Energy Presentations</vt:lpstr>
      <vt:lpstr>PowerPoint Presentation</vt:lpstr>
      <vt:lpstr>What is ppe?</vt:lpstr>
      <vt:lpstr>General ppe list</vt:lpstr>
      <vt:lpstr>Gloves</vt:lpstr>
      <vt:lpstr>Hard hat</vt:lpstr>
      <vt:lpstr>Safety glasses</vt:lpstr>
      <vt:lpstr>Steel toe boots</vt:lpstr>
      <vt:lpstr>High visibility clothing</vt:lpstr>
      <vt:lpstr>Where do we use ppe?</vt:lpstr>
      <vt:lpstr>Active construction projects</vt:lpstr>
      <vt:lpstr>Operating projects</vt:lpstr>
      <vt:lpstr>office</vt:lpstr>
      <vt:lpstr>yard</vt:lpstr>
      <vt:lpstr>Climbing activities</vt:lpstr>
      <vt:lpstr>Construction - not project related</vt:lpstr>
      <vt:lpstr>Field work</vt:lpstr>
      <vt:lpstr>Safety factors to consider</vt:lpstr>
      <vt:lpstr>conclusion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Grosso</dc:creator>
  <cp:lastModifiedBy>Kelly Hovest</cp:lastModifiedBy>
  <cp:revision>40</cp:revision>
  <cp:lastPrinted>2017-02-03T16:20:21Z</cp:lastPrinted>
  <dcterms:created xsi:type="dcterms:W3CDTF">2016-08-18T14:52:56Z</dcterms:created>
  <dcterms:modified xsi:type="dcterms:W3CDTF">2017-02-07T13:52:45Z</dcterms:modified>
</cp:coreProperties>
</file>