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43891200" cy="32918400"/>
  <p:notesSz cx="9296400" cy="147828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12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053" autoAdjust="0"/>
    <p:restoredTop sz="94660"/>
  </p:normalViewPr>
  <p:slideViewPr>
    <p:cSldViewPr snapToGrid="0">
      <p:cViewPr>
        <p:scale>
          <a:sx n="25" d="100"/>
          <a:sy n="25" d="100"/>
        </p:scale>
        <p:origin x="1752" y="-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4028440" cy="741707"/>
          </a:xfrm>
          <a:prstGeom prst="rect">
            <a:avLst/>
          </a:prstGeom>
        </p:spPr>
        <p:txBody>
          <a:bodyPr vert="horz" lIns="137898" tIns="68948" rIns="137898" bIns="68948" rtlCol="0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13" y="1"/>
            <a:ext cx="4028440" cy="741707"/>
          </a:xfrm>
          <a:prstGeom prst="rect">
            <a:avLst/>
          </a:prstGeom>
        </p:spPr>
        <p:txBody>
          <a:bodyPr vert="horz" lIns="137898" tIns="68948" rIns="137898" bIns="68948" rtlCol="0"/>
          <a:lstStyle>
            <a:lvl1pPr algn="r">
              <a:defRPr sz="1800"/>
            </a:lvl1pPr>
          </a:lstStyle>
          <a:p>
            <a:fld id="{3867FB62-4EA0-4F22-BB30-A9744635973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23975" y="1847850"/>
            <a:ext cx="6648450" cy="4987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7898" tIns="68948" rIns="137898" bIns="6894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1" y="7114223"/>
            <a:ext cx="7437120" cy="5820728"/>
          </a:xfrm>
          <a:prstGeom prst="rect">
            <a:avLst/>
          </a:prstGeom>
        </p:spPr>
        <p:txBody>
          <a:bodyPr vert="horz" lIns="137898" tIns="68948" rIns="137898" bIns="6894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14041101"/>
            <a:ext cx="4028440" cy="741705"/>
          </a:xfrm>
          <a:prstGeom prst="rect">
            <a:avLst/>
          </a:prstGeom>
        </p:spPr>
        <p:txBody>
          <a:bodyPr vert="horz" lIns="137898" tIns="68948" rIns="137898" bIns="68948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13" y="14041101"/>
            <a:ext cx="4028440" cy="741705"/>
          </a:xfrm>
          <a:prstGeom prst="rect">
            <a:avLst/>
          </a:prstGeom>
        </p:spPr>
        <p:txBody>
          <a:bodyPr vert="horz" lIns="137898" tIns="68948" rIns="137898" bIns="68948" rtlCol="0" anchor="b"/>
          <a:lstStyle>
            <a:lvl1pPr algn="r">
              <a:defRPr sz="1800"/>
            </a:lvl1pPr>
          </a:lstStyle>
          <a:p>
            <a:fld id="{637C7011-E3B3-4FE0-83AA-CB031AE12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332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3975" y="1847850"/>
            <a:ext cx="6648450" cy="4987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7C7011-E3B3-4FE0-83AA-CB031AE12C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581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3960-7684-4968-9C56-3DCD2C34F9A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BF2E-0673-4F9E-BCB5-B0A2F409F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53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3960-7684-4968-9C56-3DCD2C34F9A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BF2E-0673-4F9E-BCB5-B0A2F409F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527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3960-7684-4968-9C56-3DCD2C34F9A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BF2E-0673-4F9E-BCB5-B0A2F409F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81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3960-7684-4968-9C56-3DCD2C34F9A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BF2E-0673-4F9E-BCB5-B0A2F409F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41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>
                    <a:tint val="82000"/>
                  </a:schemeClr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82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82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3960-7684-4968-9C56-3DCD2C34F9A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BF2E-0673-4F9E-BCB5-B0A2F409F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89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3960-7684-4968-9C56-3DCD2C34F9A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BF2E-0673-4F9E-BCB5-B0A2F409F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3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3960-7684-4968-9C56-3DCD2C34F9A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BF2E-0673-4F9E-BCB5-B0A2F409F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38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3960-7684-4968-9C56-3DCD2C34F9A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BF2E-0673-4F9E-BCB5-B0A2F409F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46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3960-7684-4968-9C56-3DCD2C34F9A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BF2E-0673-4F9E-BCB5-B0A2F409F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93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3960-7684-4968-9C56-3DCD2C34F9A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BF2E-0673-4F9E-BCB5-B0A2F409F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45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3960-7684-4968-9C56-3DCD2C34F9A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BF2E-0673-4F9E-BCB5-B0A2F409F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058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393960-7684-4968-9C56-3DCD2C34F9A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15BF2E-0673-4F9E-BCB5-B0A2F409F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1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0424F39B-F43D-5843-D131-956A01C66D84}"/>
              </a:ext>
            </a:extLst>
          </p:cNvPr>
          <p:cNvCxnSpPr>
            <a:cxnSpLocks/>
            <a:endCxn id="46" idx="0"/>
          </p:cNvCxnSpPr>
          <p:nvPr/>
        </p:nvCxnSpPr>
        <p:spPr>
          <a:xfrm>
            <a:off x="41382921" y="15799113"/>
            <a:ext cx="1199588" cy="23016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6A3B4DE-6C77-F5D5-8B86-6B972BD1661B}"/>
              </a:ext>
            </a:extLst>
          </p:cNvPr>
          <p:cNvCxnSpPr>
            <a:cxnSpLocks/>
          </p:cNvCxnSpPr>
          <p:nvPr/>
        </p:nvCxnSpPr>
        <p:spPr>
          <a:xfrm>
            <a:off x="10505525" y="16558826"/>
            <a:ext cx="1348283" cy="664936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3" name="Straight Connector 422">
            <a:extLst>
              <a:ext uri="{FF2B5EF4-FFF2-40B4-BE49-F238E27FC236}">
                <a16:creationId xmlns:a16="http://schemas.microsoft.com/office/drawing/2014/main" id="{48C17A69-4265-576C-B668-5F6663619E8E}"/>
              </a:ext>
            </a:extLst>
          </p:cNvPr>
          <p:cNvCxnSpPr>
            <a:cxnSpLocks/>
          </p:cNvCxnSpPr>
          <p:nvPr/>
        </p:nvCxnSpPr>
        <p:spPr>
          <a:xfrm>
            <a:off x="11770893" y="15891427"/>
            <a:ext cx="0" cy="437060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93E9EDFD-2CCC-683C-F239-EBB5A17CFCED}"/>
              </a:ext>
            </a:extLst>
          </p:cNvPr>
          <p:cNvCxnSpPr>
            <a:cxnSpLocks/>
          </p:cNvCxnSpPr>
          <p:nvPr/>
        </p:nvCxnSpPr>
        <p:spPr>
          <a:xfrm>
            <a:off x="10429768" y="19730361"/>
            <a:ext cx="1420762" cy="561758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2" name="Straight Connector 521">
            <a:extLst>
              <a:ext uri="{FF2B5EF4-FFF2-40B4-BE49-F238E27FC236}">
                <a16:creationId xmlns:a16="http://schemas.microsoft.com/office/drawing/2014/main" id="{88119ECF-EE01-44E0-75A4-38AF5C7F3D63}"/>
              </a:ext>
            </a:extLst>
          </p:cNvPr>
          <p:cNvCxnSpPr>
            <a:cxnSpLocks/>
            <a:endCxn id="370" idx="3"/>
          </p:cNvCxnSpPr>
          <p:nvPr/>
        </p:nvCxnSpPr>
        <p:spPr>
          <a:xfrm flipH="1">
            <a:off x="37759994" y="5955932"/>
            <a:ext cx="16829" cy="509228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3" name="Straight Connector 482">
            <a:extLst>
              <a:ext uri="{FF2B5EF4-FFF2-40B4-BE49-F238E27FC236}">
                <a16:creationId xmlns:a16="http://schemas.microsoft.com/office/drawing/2014/main" id="{650692D6-1130-45F4-FBDD-F10B8B234CA1}"/>
              </a:ext>
            </a:extLst>
          </p:cNvPr>
          <p:cNvCxnSpPr>
            <a:cxnSpLocks/>
            <a:stCxn id="373" idx="1"/>
            <a:endCxn id="372" idx="0"/>
          </p:cNvCxnSpPr>
          <p:nvPr/>
        </p:nvCxnSpPr>
        <p:spPr>
          <a:xfrm>
            <a:off x="39260863" y="13629525"/>
            <a:ext cx="219589" cy="3982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14BDC61-1CA0-2350-E23A-7E5314C9B833}"/>
              </a:ext>
            </a:extLst>
          </p:cNvPr>
          <p:cNvCxnSpPr>
            <a:cxnSpLocks/>
          </p:cNvCxnSpPr>
          <p:nvPr/>
        </p:nvCxnSpPr>
        <p:spPr>
          <a:xfrm>
            <a:off x="41353834" y="10988595"/>
            <a:ext cx="1310516" cy="62034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53BB9378-993B-D180-2D63-393EF627CE11}"/>
              </a:ext>
            </a:extLst>
          </p:cNvPr>
          <p:cNvCxnSpPr>
            <a:cxnSpLocks/>
          </p:cNvCxnSpPr>
          <p:nvPr/>
        </p:nvCxnSpPr>
        <p:spPr>
          <a:xfrm>
            <a:off x="33454824" y="10195109"/>
            <a:ext cx="0" cy="11085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CF8A28B-DA51-B98C-EA2A-E7680FDFF554}"/>
              </a:ext>
            </a:extLst>
          </p:cNvPr>
          <p:cNvCxnSpPr>
            <a:cxnSpLocks/>
            <a:stCxn id="22" idx="3"/>
          </p:cNvCxnSpPr>
          <p:nvPr/>
        </p:nvCxnSpPr>
        <p:spPr>
          <a:xfrm flipV="1">
            <a:off x="37005960" y="11794146"/>
            <a:ext cx="735176" cy="120477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D1B6963E-1472-7F70-BEA4-80B26D60C371}"/>
              </a:ext>
            </a:extLst>
          </p:cNvPr>
          <p:cNvCxnSpPr>
            <a:cxnSpLocks/>
            <a:endCxn id="109" idx="3"/>
          </p:cNvCxnSpPr>
          <p:nvPr/>
        </p:nvCxnSpPr>
        <p:spPr>
          <a:xfrm>
            <a:off x="5001711" y="12002944"/>
            <a:ext cx="1070007" cy="658555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E2F0C009-C63F-8A99-AFA1-5804B9015B59}"/>
              </a:ext>
            </a:extLst>
          </p:cNvPr>
          <p:cNvCxnSpPr>
            <a:cxnSpLocks/>
          </p:cNvCxnSpPr>
          <p:nvPr/>
        </p:nvCxnSpPr>
        <p:spPr>
          <a:xfrm flipH="1">
            <a:off x="3429807" y="10901385"/>
            <a:ext cx="1539067" cy="482286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90190E6B-869E-CD98-94B3-A3E6612F45A9}"/>
              </a:ext>
            </a:extLst>
          </p:cNvPr>
          <p:cNvCxnSpPr>
            <a:cxnSpLocks/>
          </p:cNvCxnSpPr>
          <p:nvPr/>
        </p:nvCxnSpPr>
        <p:spPr>
          <a:xfrm flipH="1">
            <a:off x="3256807" y="15394588"/>
            <a:ext cx="1704899" cy="478718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3619E0B-1D85-ECA5-0000-B01A1369D809}"/>
              </a:ext>
            </a:extLst>
          </p:cNvPr>
          <p:cNvCxnSpPr>
            <a:cxnSpLocks/>
          </p:cNvCxnSpPr>
          <p:nvPr/>
        </p:nvCxnSpPr>
        <p:spPr>
          <a:xfrm flipH="1" flipV="1">
            <a:off x="10469977" y="17543341"/>
            <a:ext cx="1353314" cy="566088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629665C7-30E8-98BB-A79C-A92891C47229}"/>
              </a:ext>
            </a:extLst>
          </p:cNvPr>
          <p:cNvCxnSpPr>
            <a:cxnSpLocks/>
          </p:cNvCxnSpPr>
          <p:nvPr/>
        </p:nvCxnSpPr>
        <p:spPr>
          <a:xfrm>
            <a:off x="10539374" y="18563958"/>
            <a:ext cx="1390590" cy="545546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AEE7B653-BD3B-20C0-F54B-39045889BC05}"/>
              </a:ext>
            </a:extLst>
          </p:cNvPr>
          <p:cNvCxnSpPr>
            <a:cxnSpLocks/>
          </p:cNvCxnSpPr>
          <p:nvPr/>
        </p:nvCxnSpPr>
        <p:spPr>
          <a:xfrm>
            <a:off x="10556135" y="15090760"/>
            <a:ext cx="1385512" cy="679483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902F6BDF-5A1F-1741-D45A-7A614310C20D}"/>
              </a:ext>
            </a:extLst>
          </p:cNvPr>
          <p:cNvCxnSpPr>
            <a:cxnSpLocks/>
            <a:endCxn id="131" idx="0"/>
          </p:cNvCxnSpPr>
          <p:nvPr/>
        </p:nvCxnSpPr>
        <p:spPr>
          <a:xfrm flipH="1">
            <a:off x="8468047" y="13697679"/>
            <a:ext cx="16210" cy="87810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3" name="Rectangle 412">
            <a:extLst>
              <a:ext uri="{FF2B5EF4-FFF2-40B4-BE49-F238E27FC236}">
                <a16:creationId xmlns:a16="http://schemas.microsoft.com/office/drawing/2014/main" id="{0F13FC4E-539E-B160-FB5F-6BCA1FCC4D2F}"/>
              </a:ext>
            </a:extLst>
          </p:cNvPr>
          <p:cNvSpPr/>
          <p:nvPr/>
        </p:nvSpPr>
        <p:spPr>
          <a:xfrm>
            <a:off x="6996778" y="13247696"/>
            <a:ext cx="3009443" cy="90062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entury Gothic" panose="020B0502020202020204" pitchFamily="34" charset="0"/>
            </a:endParaRPr>
          </a:p>
        </p:txBody>
      </p:sp>
      <p:cxnSp>
        <p:nvCxnSpPr>
          <p:cNvPr id="471" name="Straight Connector 470">
            <a:extLst>
              <a:ext uri="{FF2B5EF4-FFF2-40B4-BE49-F238E27FC236}">
                <a16:creationId xmlns:a16="http://schemas.microsoft.com/office/drawing/2014/main" id="{DC3B56EE-6DB9-4F0A-F9C2-5B9595815395}"/>
              </a:ext>
            </a:extLst>
          </p:cNvPr>
          <p:cNvCxnSpPr>
            <a:cxnSpLocks/>
            <a:stCxn id="108" idx="1"/>
            <a:endCxn id="413" idx="0"/>
          </p:cNvCxnSpPr>
          <p:nvPr/>
        </p:nvCxnSpPr>
        <p:spPr>
          <a:xfrm flipH="1">
            <a:off x="8501500" y="11782644"/>
            <a:ext cx="914726" cy="1465052"/>
          </a:xfrm>
          <a:prstGeom prst="line">
            <a:avLst/>
          </a:prstGeom>
          <a:ln w="28575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6" name="Rectangle 295">
            <a:extLst>
              <a:ext uri="{FF2B5EF4-FFF2-40B4-BE49-F238E27FC236}">
                <a16:creationId xmlns:a16="http://schemas.microsoft.com/office/drawing/2014/main" id="{1A230D3F-C0ED-3C11-F15D-5F06856B7E09}"/>
              </a:ext>
            </a:extLst>
          </p:cNvPr>
          <p:cNvSpPr/>
          <p:nvPr/>
        </p:nvSpPr>
        <p:spPr>
          <a:xfrm>
            <a:off x="2231237" y="12540997"/>
            <a:ext cx="2333278" cy="76277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entury Gothic" panose="020B0502020202020204" pitchFamily="34" charset="0"/>
            </a:endParaRP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931B64E6-143B-8CF6-8327-63425992B3EF}"/>
              </a:ext>
            </a:extLst>
          </p:cNvPr>
          <p:cNvCxnSpPr>
            <a:cxnSpLocks/>
          </p:cNvCxnSpPr>
          <p:nvPr/>
        </p:nvCxnSpPr>
        <p:spPr>
          <a:xfrm>
            <a:off x="4981708" y="5873468"/>
            <a:ext cx="0" cy="1433565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>
            <a:extLst>
              <a:ext uri="{FF2B5EF4-FFF2-40B4-BE49-F238E27FC236}">
                <a16:creationId xmlns:a16="http://schemas.microsoft.com/office/drawing/2014/main" id="{237D8FA5-ABA0-5EE5-BB54-CC934B7031F8}"/>
              </a:ext>
            </a:extLst>
          </p:cNvPr>
          <p:cNvCxnSpPr>
            <a:cxnSpLocks/>
          </p:cNvCxnSpPr>
          <p:nvPr/>
        </p:nvCxnSpPr>
        <p:spPr>
          <a:xfrm>
            <a:off x="41353834" y="10110738"/>
            <a:ext cx="29374" cy="10001144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7" name="Straight Connector 366">
            <a:extLst>
              <a:ext uri="{FF2B5EF4-FFF2-40B4-BE49-F238E27FC236}">
                <a16:creationId xmlns:a16="http://schemas.microsoft.com/office/drawing/2014/main" id="{06CAA040-1437-EEC5-0D6B-EAE16DBFA6C1}"/>
              </a:ext>
            </a:extLst>
          </p:cNvPr>
          <p:cNvCxnSpPr>
            <a:cxnSpLocks/>
          </p:cNvCxnSpPr>
          <p:nvPr/>
        </p:nvCxnSpPr>
        <p:spPr>
          <a:xfrm flipH="1">
            <a:off x="39202928" y="9836349"/>
            <a:ext cx="1571599" cy="2784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B988F1C9-D091-A176-1C9E-1C60C2752B58}"/>
              </a:ext>
            </a:extLst>
          </p:cNvPr>
          <p:cNvCxnSpPr>
            <a:cxnSpLocks/>
          </p:cNvCxnSpPr>
          <p:nvPr/>
        </p:nvCxnSpPr>
        <p:spPr>
          <a:xfrm>
            <a:off x="16231233" y="4554963"/>
            <a:ext cx="0" cy="60381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E00E89C1-42AD-C6DB-04F9-EB1E59F1F15F}"/>
              </a:ext>
            </a:extLst>
          </p:cNvPr>
          <p:cNvCxnSpPr>
            <a:cxnSpLocks/>
            <a:stCxn id="124" idx="2"/>
            <a:endCxn id="125" idx="0"/>
          </p:cNvCxnSpPr>
          <p:nvPr/>
        </p:nvCxnSpPr>
        <p:spPr>
          <a:xfrm flipH="1">
            <a:off x="12449156" y="12391364"/>
            <a:ext cx="16210" cy="174207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8392BCCC-F1C9-8A21-784C-A5C62982B4F3}"/>
              </a:ext>
            </a:extLst>
          </p:cNvPr>
          <p:cNvCxnSpPr>
            <a:cxnSpLocks/>
            <a:endCxn id="108" idx="3"/>
          </p:cNvCxnSpPr>
          <p:nvPr/>
        </p:nvCxnSpPr>
        <p:spPr>
          <a:xfrm flipH="1">
            <a:off x="9416226" y="9744599"/>
            <a:ext cx="44818" cy="155901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229ABEFE-188F-1E85-1126-1C8713820159}"/>
              </a:ext>
            </a:extLst>
          </p:cNvPr>
          <p:cNvCxnSpPr>
            <a:cxnSpLocks/>
            <a:endCxn id="101" idx="3"/>
          </p:cNvCxnSpPr>
          <p:nvPr/>
        </p:nvCxnSpPr>
        <p:spPr>
          <a:xfrm>
            <a:off x="4948645" y="10890735"/>
            <a:ext cx="1060390" cy="412879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47A46B4E-C367-3FC9-5C89-8911C0859DD2}"/>
              </a:ext>
            </a:extLst>
          </p:cNvPr>
          <p:cNvCxnSpPr>
            <a:cxnSpLocks/>
            <a:endCxn id="344" idx="0"/>
          </p:cNvCxnSpPr>
          <p:nvPr/>
        </p:nvCxnSpPr>
        <p:spPr>
          <a:xfrm>
            <a:off x="7673698" y="10234904"/>
            <a:ext cx="14765" cy="1050224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E6897451-CF63-1270-D3FA-E408EF89B6C3}"/>
              </a:ext>
            </a:extLst>
          </p:cNvPr>
          <p:cNvCxnSpPr>
            <a:cxnSpLocks/>
          </p:cNvCxnSpPr>
          <p:nvPr/>
        </p:nvCxnSpPr>
        <p:spPr>
          <a:xfrm flipH="1">
            <a:off x="10459246" y="6204744"/>
            <a:ext cx="120500" cy="1549246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5FB1D43-FC0A-BEA9-BF9F-62F711908913}"/>
              </a:ext>
            </a:extLst>
          </p:cNvPr>
          <p:cNvCxnSpPr>
            <a:cxnSpLocks/>
          </p:cNvCxnSpPr>
          <p:nvPr/>
        </p:nvCxnSpPr>
        <p:spPr>
          <a:xfrm flipH="1" flipV="1">
            <a:off x="5172501" y="4459395"/>
            <a:ext cx="35644942" cy="26670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01EA1135-3029-1A4D-7F3D-4D8C5E0AF450}"/>
              </a:ext>
            </a:extLst>
          </p:cNvPr>
          <p:cNvCxnSpPr>
            <a:cxnSpLocks/>
            <a:stCxn id="85" idx="2"/>
          </p:cNvCxnSpPr>
          <p:nvPr/>
        </p:nvCxnSpPr>
        <p:spPr>
          <a:xfrm>
            <a:off x="40796221" y="7393620"/>
            <a:ext cx="55831" cy="1274649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1C577AD0-BACB-A813-008F-56E8A669F4FC}"/>
              </a:ext>
            </a:extLst>
          </p:cNvPr>
          <p:cNvSpPr/>
          <p:nvPr/>
        </p:nvSpPr>
        <p:spPr>
          <a:xfrm>
            <a:off x="3800901" y="4982975"/>
            <a:ext cx="2743200" cy="914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EVP - Head of Project Planning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Heidi Tinnesand</a:t>
            </a:r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94EF6E2A-204F-04FB-E598-8BD8D2EB3BAC}"/>
              </a:ext>
            </a:extLst>
          </p:cNvPr>
          <p:cNvSpPr/>
          <p:nvPr/>
        </p:nvSpPr>
        <p:spPr>
          <a:xfrm>
            <a:off x="9286769" y="5036539"/>
            <a:ext cx="2743200" cy="914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EVP - Head of Field Operations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Chelsea Bumb</a:t>
            </a: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0C9AE427-464E-6AE1-FB15-D99C7AEEF315}"/>
              </a:ext>
            </a:extLst>
          </p:cNvPr>
          <p:cNvSpPr/>
          <p:nvPr/>
        </p:nvSpPr>
        <p:spPr>
          <a:xfrm>
            <a:off x="19550276" y="5040894"/>
            <a:ext cx="2743200" cy="914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EVP – Chief Regulatory Officer (CRO)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Katie Treadway</a:t>
            </a:r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FBDD018E-94CB-983E-C0A6-CA8CAB9ADCFA}"/>
              </a:ext>
            </a:extLst>
          </p:cNvPr>
          <p:cNvSpPr/>
          <p:nvPr/>
        </p:nvSpPr>
        <p:spPr>
          <a:xfrm>
            <a:off x="24681483" y="5040230"/>
            <a:ext cx="2743200" cy="914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EVP – Chief Financial Officer (CFO)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Eileen </a:t>
            </a:r>
            <a:r>
              <a:rPr lang="en-US" sz="1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Fargis</a:t>
            </a:r>
            <a:endParaRPr lang="en-US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B9E13515-ABC1-1322-E203-A83798B64A5E}"/>
              </a:ext>
            </a:extLst>
          </p:cNvPr>
          <p:cNvSpPr/>
          <p:nvPr/>
        </p:nvSpPr>
        <p:spPr>
          <a:xfrm>
            <a:off x="19550276" y="1912112"/>
            <a:ext cx="2743200" cy="914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Chief Executive Officer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Jereme Kent</a:t>
            </a:r>
          </a:p>
        </p:txBody>
      </p: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9397108A-7EDC-9E2D-273E-03DF3BC97D7B}"/>
              </a:ext>
            </a:extLst>
          </p:cNvPr>
          <p:cNvSpPr/>
          <p:nvPr/>
        </p:nvSpPr>
        <p:spPr>
          <a:xfrm>
            <a:off x="29146052" y="6486880"/>
            <a:ext cx="2743200" cy="914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SVP Research &amp; Development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“Chief Skunk”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Rich </a:t>
            </a:r>
            <a:r>
              <a:rPr lang="en-US" sz="1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Bohon</a:t>
            </a:r>
            <a:endParaRPr lang="en-US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84" name="Rectangle: Rounded Corners 83">
            <a:extLst>
              <a:ext uri="{FF2B5EF4-FFF2-40B4-BE49-F238E27FC236}">
                <a16:creationId xmlns:a16="http://schemas.microsoft.com/office/drawing/2014/main" id="{DB9E1FD0-92F4-4E0F-D165-82B2296FC52D}"/>
              </a:ext>
            </a:extLst>
          </p:cNvPr>
          <p:cNvSpPr/>
          <p:nvPr/>
        </p:nvSpPr>
        <p:spPr>
          <a:xfrm>
            <a:off x="32343971" y="7661969"/>
            <a:ext cx="2743200" cy="914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VP Head of Analytics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Rich </a:t>
            </a:r>
            <a:r>
              <a:rPr lang="en-US" sz="1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Bohon</a:t>
            </a:r>
            <a:endParaRPr lang="en-US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id="{DEC6CEAA-ECC5-2124-28A9-068E4BB7E202}"/>
              </a:ext>
            </a:extLst>
          </p:cNvPr>
          <p:cNvSpPr/>
          <p:nvPr/>
        </p:nvSpPr>
        <p:spPr>
          <a:xfrm>
            <a:off x="39424621" y="6479220"/>
            <a:ext cx="2743200" cy="914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SVP Head of Business Operations</a:t>
            </a:r>
          </a:p>
          <a:p>
            <a:pPr algn="ctr"/>
            <a:endParaRPr lang="en-US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EMPTY</a:t>
            </a:r>
          </a:p>
        </p:txBody>
      </p:sp>
      <p:sp>
        <p:nvSpPr>
          <p:cNvPr id="86" name="Parallelogram 85">
            <a:extLst>
              <a:ext uri="{FF2B5EF4-FFF2-40B4-BE49-F238E27FC236}">
                <a16:creationId xmlns:a16="http://schemas.microsoft.com/office/drawing/2014/main" id="{066D2A7D-C9F7-FE2A-C6AD-AF9734F8D76C}"/>
              </a:ext>
            </a:extLst>
          </p:cNvPr>
          <p:cNvSpPr/>
          <p:nvPr/>
        </p:nvSpPr>
        <p:spPr>
          <a:xfrm>
            <a:off x="21609870" y="9606157"/>
            <a:ext cx="2286000" cy="54864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Dir, Deputy Controller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Jessica Behrns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D7B37B54-737F-1F60-8C11-5B4D343F3B70}"/>
              </a:ext>
            </a:extLst>
          </p:cNvPr>
          <p:cNvCxnSpPr>
            <a:cxnSpLocks/>
          </p:cNvCxnSpPr>
          <p:nvPr/>
        </p:nvCxnSpPr>
        <p:spPr>
          <a:xfrm>
            <a:off x="910691" y="9191107"/>
            <a:ext cx="42666414" cy="0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5106DD52-73C0-7647-7CEF-1865C1CE7279}"/>
              </a:ext>
            </a:extLst>
          </p:cNvPr>
          <p:cNvCxnSpPr>
            <a:cxnSpLocks/>
          </p:cNvCxnSpPr>
          <p:nvPr/>
        </p:nvCxnSpPr>
        <p:spPr>
          <a:xfrm>
            <a:off x="888693" y="6204744"/>
            <a:ext cx="42113814" cy="0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Parallelogram 101">
            <a:extLst>
              <a:ext uri="{FF2B5EF4-FFF2-40B4-BE49-F238E27FC236}">
                <a16:creationId xmlns:a16="http://schemas.microsoft.com/office/drawing/2014/main" id="{02437EB3-CD78-67B2-AAAA-E1A4DE2104B0}"/>
              </a:ext>
            </a:extLst>
          </p:cNvPr>
          <p:cNvSpPr/>
          <p:nvPr/>
        </p:nvSpPr>
        <p:spPr>
          <a:xfrm>
            <a:off x="8491531" y="9687869"/>
            <a:ext cx="1938237" cy="501028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Director of Engineering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Brian </a:t>
            </a:r>
            <a:r>
              <a:rPr lang="en-US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Curkendall</a:t>
            </a:r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3" name="Parallelogram 102">
            <a:extLst>
              <a:ext uri="{FF2B5EF4-FFF2-40B4-BE49-F238E27FC236}">
                <a16:creationId xmlns:a16="http://schemas.microsoft.com/office/drawing/2014/main" id="{BCE9F41D-2A73-9055-27F0-BD9B18618191}"/>
              </a:ext>
            </a:extLst>
          </p:cNvPr>
          <p:cNvSpPr/>
          <p:nvPr/>
        </p:nvSpPr>
        <p:spPr>
          <a:xfrm>
            <a:off x="11546017" y="9679404"/>
            <a:ext cx="1977276" cy="506864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Director, General Superintendent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Justin Bruns</a:t>
            </a:r>
          </a:p>
        </p:txBody>
      </p:sp>
      <p:sp>
        <p:nvSpPr>
          <p:cNvPr id="108" name="Rectangle: Single Corner Snipped 107">
            <a:extLst>
              <a:ext uri="{FF2B5EF4-FFF2-40B4-BE49-F238E27FC236}">
                <a16:creationId xmlns:a16="http://schemas.microsoft.com/office/drawing/2014/main" id="{6FE1A4CB-206E-933C-2C18-D29CCDF3F4AA}"/>
              </a:ext>
            </a:extLst>
          </p:cNvPr>
          <p:cNvSpPr/>
          <p:nvPr/>
        </p:nvSpPr>
        <p:spPr>
          <a:xfrm>
            <a:off x="8655491" y="11303614"/>
            <a:ext cx="1521470" cy="479030"/>
          </a:xfrm>
          <a:prstGeom prst="snip1Rect">
            <a:avLst/>
          </a:prstGeom>
          <a:solidFill>
            <a:schemeClr val="bg1"/>
          </a:solidFill>
          <a:ln w="222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Engineering Manager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Erica Johnson</a:t>
            </a:r>
          </a:p>
        </p:txBody>
      </p:sp>
      <p:sp>
        <p:nvSpPr>
          <p:cNvPr id="110" name="Rectangle: Diagonal Corners Snipped 109">
            <a:extLst>
              <a:ext uri="{FF2B5EF4-FFF2-40B4-BE49-F238E27FC236}">
                <a16:creationId xmlns:a16="http://schemas.microsoft.com/office/drawing/2014/main" id="{F4AE0563-87A6-6E8A-8DD5-E4528C327E59}"/>
              </a:ext>
            </a:extLst>
          </p:cNvPr>
          <p:cNvSpPr/>
          <p:nvPr/>
        </p:nvSpPr>
        <p:spPr>
          <a:xfrm>
            <a:off x="7093463" y="13353850"/>
            <a:ext cx="1317354" cy="373126"/>
          </a:xfrm>
          <a:prstGeom prst="snip2Diag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Project Engineer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Meredith Wirth</a:t>
            </a: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4C4EE429-BC03-3F85-2FE7-2A725AEC0F48}"/>
              </a:ext>
            </a:extLst>
          </p:cNvPr>
          <p:cNvCxnSpPr>
            <a:cxnSpLocks/>
          </p:cNvCxnSpPr>
          <p:nvPr/>
        </p:nvCxnSpPr>
        <p:spPr>
          <a:xfrm flipH="1">
            <a:off x="8549017" y="12460207"/>
            <a:ext cx="1937634" cy="787804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4" name="Rectangle 123">
            <a:extLst>
              <a:ext uri="{FF2B5EF4-FFF2-40B4-BE49-F238E27FC236}">
                <a16:creationId xmlns:a16="http://schemas.microsoft.com/office/drawing/2014/main" id="{5ADDFE69-B087-2811-3DCE-95327FBC0AEF}"/>
              </a:ext>
            </a:extLst>
          </p:cNvPr>
          <p:cNvSpPr/>
          <p:nvPr/>
        </p:nvSpPr>
        <p:spPr>
          <a:xfrm>
            <a:off x="10895034" y="11274126"/>
            <a:ext cx="3140664" cy="111723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entury Gothic" panose="020B0502020202020204" pitchFamily="34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1CD6086A-7A77-58DC-72B7-B98C30EDF2E5}"/>
              </a:ext>
            </a:extLst>
          </p:cNvPr>
          <p:cNvSpPr/>
          <p:nvPr/>
        </p:nvSpPr>
        <p:spPr>
          <a:xfrm>
            <a:off x="10896991" y="12565571"/>
            <a:ext cx="3104329" cy="25765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entury Gothic" panose="020B0502020202020204" pitchFamily="34" charset="0"/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7D925F38-CA5D-F906-2C45-A5AB20A00071}"/>
              </a:ext>
            </a:extLst>
          </p:cNvPr>
          <p:cNvSpPr/>
          <p:nvPr/>
        </p:nvSpPr>
        <p:spPr>
          <a:xfrm>
            <a:off x="6773448" y="14575779"/>
            <a:ext cx="3389198" cy="75860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entury Gothic" panose="020B0502020202020204" pitchFamily="34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2D3E426A-CDD5-3B73-DD21-C499DF37F57D}"/>
              </a:ext>
            </a:extLst>
          </p:cNvPr>
          <p:cNvSpPr/>
          <p:nvPr/>
        </p:nvSpPr>
        <p:spPr>
          <a:xfrm>
            <a:off x="6869929" y="14695804"/>
            <a:ext cx="1527172" cy="44352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Field Engineer</a:t>
            </a:r>
          </a:p>
          <a:p>
            <a:pPr algn="ctr"/>
            <a:r>
              <a:rPr lang="en-US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Vuyiswa</a:t>
            </a:r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Mngometulu</a:t>
            </a:r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1476C88B-7020-A5DF-03B8-952B62A99ADA}"/>
              </a:ext>
            </a:extLst>
          </p:cNvPr>
          <p:cNvCxnSpPr>
            <a:cxnSpLocks/>
          </p:cNvCxnSpPr>
          <p:nvPr/>
        </p:nvCxnSpPr>
        <p:spPr>
          <a:xfrm flipH="1">
            <a:off x="9460650" y="7677582"/>
            <a:ext cx="1119096" cy="19900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6213A5F4-378D-A163-9CE0-33B854125D54}"/>
              </a:ext>
            </a:extLst>
          </p:cNvPr>
          <p:cNvCxnSpPr>
            <a:cxnSpLocks/>
          </p:cNvCxnSpPr>
          <p:nvPr/>
        </p:nvCxnSpPr>
        <p:spPr>
          <a:xfrm>
            <a:off x="10579746" y="6637805"/>
            <a:ext cx="1876286" cy="30006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7" name="Rectangle: Single Corner Snipped 146">
            <a:extLst>
              <a:ext uri="{FF2B5EF4-FFF2-40B4-BE49-F238E27FC236}">
                <a16:creationId xmlns:a16="http://schemas.microsoft.com/office/drawing/2014/main" id="{D37178D7-1692-C3D8-268F-468292580A3A}"/>
              </a:ext>
            </a:extLst>
          </p:cNvPr>
          <p:cNvSpPr/>
          <p:nvPr/>
        </p:nvSpPr>
        <p:spPr>
          <a:xfrm>
            <a:off x="1939308" y="11512973"/>
            <a:ext cx="1420690" cy="433060"/>
          </a:xfrm>
          <a:prstGeom prst="snip1Rect">
            <a:avLst/>
          </a:prstGeom>
          <a:solidFill>
            <a:schemeClr val="bg1"/>
          </a:solidFill>
          <a:ln w="222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Project Manager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Carly Good</a:t>
            </a:r>
          </a:p>
        </p:txBody>
      </p: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A9722F07-63C5-D11C-072B-4F46CE9002CC}"/>
              </a:ext>
            </a:extLst>
          </p:cNvPr>
          <p:cNvCxnSpPr>
            <a:cxnSpLocks/>
          </p:cNvCxnSpPr>
          <p:nvPr/>
        </p:nvCxnSpPr>
        <p:spPr>
          <a:xfrm flipV="1">
            <a:off x="1001271" y="10742618"/>
            <a:ext cx="42889929" cy="107145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0" name="Rectangle: Diagonal Corners Snipped 149">
            <a:extLst>
              <a:ext uri="{FF2B5EF4-FFF2-40B4-BE49-F238E27FC236}">
                <a16:creationId xmlns:a16="http://schemas.microsoft.com/office/drawing/2014/main" id="{654FF6DC-F2F7-4D54-ED01-BCBF5FB01FCB}"/>
              </a:ext>
            </a:extLst>
          </p:cNvPr>
          <p:cNvSpPr/>
          <p:nvPr/>
        </p:nvSpPr>
        <p:spPr>
          <a:xfrm>
            <a:off x="2410807" y="12683769"/>
            <a:ext cx="1371600" cy="457200"/>
          </a:xfrm>
          <a:prstGeom prst="snip2DiagRect">
            <a:avLst/>
          </a:prstGeom>
          <a:solidFill>
            <a:schemeClr val="bg1"/>
          </a:solidFill>
          <a:ln w="222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Senior Analyst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Bower </a:t>
            </a:r>
            <a:r>
              <a:rPr lang="en-US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Sarra</a:t>
            </a:r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47B1FCF9-FE3D-451D-877C-6C6D37B1865F}"/>
              </a:ext>
            </a:extLst>
          </p:cNvPr>
          <p:cNvSpPr/>
          <p:nvPr/>
        </p:nvSpPr>
        <p:spPr>
          <a:xfrm>
            <a:off x="921820" y="13735933"/>
            <a:ext cx="3070261" cy="15250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entury Gothic" panose="020B0502020202020204" pitchFamily="34" charset="0"/>
            </a:endParaRPr>
          </a:p>
        </p:txBody>
      </p:sp>
      <p:sp>
        <p:nvSpPr>
          <p:cNvPr id="162" name="Parallelogram 161">
            <a:extLst>
              <a:ext uri="{FF2B5EF4-FFF2-40B4-BE49-F238E27FC236}">
                <a16:creationId xmlns:a16="http://schemas.microsoft.com/office/drawing/2014/main" id="{CB44B8CC-0D33-DA30-F6EF-137A8487D574}"/>
              </a:ext>
            </a:extLst>
          </p:cNvPr>
          <p:cNvSpPr/>
          <p:nvPr/>
        </p:nvSpPr>
        <p:spPr>
          <a:xfrm>
            <a:off x="16666651" y="9603877"/>
            <a:ext cx="1908101" cy="506861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Director, Deputy General Counsel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Matt Warnock</a:t>
            </a:r>
          </a:p>
        </p:txBody>
      </p: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C8EEA600-4E29-7530-5FE2-0ED8D8A5E173}"/>
              </a:ext>
            </a:extLst>
          </p:cNvPr>
          <p:cNvCxnSpPr>
            <a:cxnSpLocks/>
            <a:endCxn id="162" idx="1"/>
          </p:cNvCxnSpPr>
          <p:nvPr/>
        </p:nvCxnSpPr>
        <p:spPr>
          <a:xfrm flipH="1">
            <a:off x="17684059" y="5950939"/>
            <a:ext cx="2328838" cy="36529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3521584C-074F-126F-58F7-3AD4BBCBE2E1}"/>
              </a:ext>
            </a:extLst>
          </p:cNvPr>
          <p:cNvCxnSpPr>
            <a:cxnSpLocks/>
            <a:stCxn id="81" idx="2"/>
            <a:endCxn id="90" idx="0"/>
          </p:cNvCxnSpPr>
          <p:nvPr/>
        </p:nvCxnSpPr>
        <p:spPr>
          <a:xfrm flipH="1">
            <a:off x="22699080" y="5954630"/>
            <a:ext cx="3354003" cy="110030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6" name="Parallelogram 165">
            <a:extLst>
              <a:ext uri="{FF2B5EF4-FFF2-40B4-BE49-F238E27FC236}">
                <a16:creationId xmlns:a16="http://schemas.microsoft.com/office/drawing/2014/main" id="{738884BC-6AB6-C279-7969-2621587D363A}"/>
              </a:ext>
            </a:extLst>
          </p:cNvPr>
          <p:cNvSpPr/>
          <p:nvPr/>
        </p:nvSpPr>
        <p:spPr>
          <a:xfrm>
            <a:off x="27029602" y="9630032"/>
            <a:ext cx="2286000" cy="54864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Director of SEC Reporting</a:t>
            </a:r>
          </a:p>
          <a:p>
            <a:pPr algn="ctr"/>
            <a:r>
              <a:rPr lang="en-US" sz="10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EMPTY</a:t>
            </a:r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7" name="Parallelogram 166">
            <a:extLst>
              <a:ext uri="{FF2B5EF4-FFF2-40B4-BE49-F238E27FC236}">
                <a16:creationId xmlns:a16="http://schemas.microsoft.com/office/drawing/2014/main" id="{1AE19C2D-3BAB-28F0-EA1B-34F1A412866C}"/>
              </a:ext>
            </a:extLst>
          </p:cNvPr>
          <p:cNvSpPr/>
          <p:nvPr/>
        </p:nvSpPr>
        <p:spPr>
          <a:xfrm>
            <a:off x="24343005" y="9622526"/>
            <a:ext cx="2286000" cy="54864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Director of Technical Accounting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EMPTY</a:t>
            </a:r>
          </a:p>
        </p:txBody>
      </p: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86DADE06-5650-BB93-C9C2-0512BCFEA953}"/>
              </a:ext>
            </a:extLst>
          </p:cNvPr>
          <p:cNvCxnSpPr>
            <a:cxnSpLocks/>
            <a:stCxn id="81" idx="2"/>
          </p:cNvCxnSpPr>
          <p:nvPr/>
        </p:nvCxnSpPr>
        <p:spPr>
          <a:xfrm>
            <a:off x="26053083" y="5954630"/>
            <a:ext cx="1876693" cy="367540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4DA0E8A3-5346-B299-3F30-922A7CA35AF5}"/>
              </a:ext>
            </a:extLst>
          </p:cNvPr>
          <p:cNvCxnSpPr>
            <a:cxnSpLocks/>
          </p:cNvCxnSpPr>
          <p:nvPr/>
        </p:nvCxnSpPr>
        <p:spPr>
          <a:xfrm flipH="1">
            <a:off x="22232805" y="7907734"/>
            <a:ext cx="489291" cy="166261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366B1FE3-2ECD-48E6-CEF0-BF826BF13314}"/>
              </a:ext>
            </a:extLst>
          </p:cNvPr>
          <p:cNvCxnSpPr>
            <a:cxnSpLocks/>
          </p:cNvCxnSpPr>
          <p:nvPr/>
        </p:nvCxnSpPr>
        <p:spPr>
          <a:xfrm>
            <a:off x="23283556" y="7995713"/>
            <a:ext cx="1334847" cy="16272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5" name="Rectangle 174">
            <a:extLst>
              <a:ext uri="{FF2B5EF4-FFF2-40B4-BE49-F238E27FC236}">
                <a16:creationId xmlns:a16="http://schemas.microsoft.com/office/drawing/2014/main" id="{78DAA2B6-B2A8-69C8-40E3-9686E72ACFEC}"/>
              </a:ext>
            </a:extLst>
          </p:cNvPr>
          <p:cNvSpPr/>
          <p:nvPr/>
        </p:nvSpPr>
        <p:spPr>
          <a:xfrm>
            <a:off x="11012788" y="12709414"/>
            <a:ext cx="1398314" cy="36575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Technician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Dustin </a:t>
            </a:r>
            <a:r>
              <a:rPr lang="en-US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Zizelman</a:t>
            </a:r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77" name="Rectangle: Diagonal Corners Snipped 176">
            <a:extLst>
              <a:ext uri="{FF2B5EF4-FFF2-40B4-BE49-F238E27FC236}">
                <a16:creationId xmlns:a16="http://schemas.microsoft.com/office/drawing/2014/main" id="{71C9FA7D-07E0-B29F-512A-9CE65DB9C4B3}"/>
              </a:ext>
            </a:extLst>
          </p:cNvPr>
          <p:cNvSpPr/>
          <p:nvPr/>
        </p:nvSpPr>
        <p:spPr>
          <a:xfrm>
            <a:off x="22232805" y="13667890"/>
            <a:ext cx="1591984" cy="459847"/>
          </a:xfrm>
          <a:prstGeom prst="snip2Diag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Senior Accountant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Kelli Griffiths</a:t>
            </a:r>
          </a:p>
        </p:txBody>
      </p: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EF779BB8-28B0-1014-AC99-9BD00ED53C01}"/>
              </a:ext>
            </a:extLst>
          </p:cNvPr>
          <p:cNvCxnSpPr>
            <a:cxnSpLocks/>
          </p:cNvCxnSpPr>
          <p:nvPr/>
        </p:nvCxnSpPr>
        <p:spPr>
          <a:xfrm>
            <a:off x="21741975" y="10154798"/>
            <a:ext cx="53634" cy="99407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8" name="Rectangle: Single Corner Snipped 187">
            <a:extLst>
              <a:ext uri="{FF2B5EF4-FFF2-40B4-BE49-F238E27FC236}">
                <a16:creationId xmlns:a16="http://schemas.microsoft.com/office/drawing/2014/main" id="{81468372-F28D-BF06-1C89-AFD9B078C1EA}"/>
              </a:ext>
            </a:extLst>
          </p:cNvPr>
          <p:cNvSpPr/>
          <p:nvPr/>
        </p:nvSpPr>
        <p:spPr>
          <a:xfrm>
            <a:off x="22232805" y="11335127"/>
            <a:ext cx="1529420" cy="497280"/>
          </a:xfrm>
          <a:prstGeom prst="snip1Rect">
            <a:avLst/>
          </a:prstGeom>
          <a:solidFill>
            <a:schemeClr val="bg1"/>
          </a:solidFill>
          <a:ln w="222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AP &amp; Billing Manager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Laura Thoreson</a:t>
            </a: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D799A807-F090-306E-F39C-AC1169B93CD9}"/>
              </a:ext>
            </a:extLst>
          </p:cNvPr>
          <p:cNvSpPr/>
          <p:nvPr/>
        </p:nvSpPr>
        <p:spPr>
          <a:xfrm>
            <a:off x="22232805" y="12287934"/>
            <a:ext cx="1529420" cy="48909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AP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Debbie Robinson </a:t>
            </a:r>
          </a:p>
        </p:txBody>
      </p: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47597BD0-7F64-C5B0-10DE-7D6F87F890C4}"/>
              </a:ext>
            </a:extLst>
          </p:cNvPr>
          <p:cNvCxnSpPr>
            <a:cxnSpLocks/>
            <a:endCxn id="188" idx="1"/>
          </p:cNvCxnSpPr>
          <p:nvPr/>
        </p:nvCxnSpPr>
        <p:spPr>
          <a:xfrm flipV="1">
            <a:off x="22997515" y="11832407"/>
            <a:ext cx="0" cy="44734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8" name="Rectangle 207">
            <a:extLst>
              <a:ext uri="{FF2B5EF4-FFF2-40B4-BE49-F238E27FC236}">
                <a16:creationId xmlns:a16="http://schemas.microsoft.com/office/drawing/2014/main" id="{40FBB396-556A-4763-7A21-8F3F402FDB9B}"/>
              </a:ext>
            </a:extLst>
          </p:cNvPr>
          <p:cNvSpPr/>
          <p:nvPr/>
        </p:nvSpPr>
        <p:spPr>
          <a:xfrm>
            <a:off x="1396634" y="15862364"/>
            <a:ext cx="3072215" cy="63757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entury Gothic" panose="020B0502020202020204" pitchFamily="34" charset="0"/>
            </a:endParaRPr>
          </a:p>
        </p:txBody>
      </p:sp>
      <p:sp>
        <p:nvSpPr>
          <p:cNvPr id="207" name="Rectangle: Diagonal Corners Snipped 206">
            <a:extLst>
              <a:ext uri="{FF2B5EF4-FFF2-40B4-BE49-F238E27FC236}">
                <a16:creationId xmlns:a16="http://schemas.microsoft.com/office/drawing/2014/main" id="{5A365D93-0E1F-6F1A-0CDB-958376B65A2A}"/>
              </a:ext>
            </a:extLst>
          </p:cNvPr>
          <p:cNvSpPr/>
          <p:nvPr/>
        </p:nvSpPr>
        <p:spPr>
          <a:xfrm>
            <a:off x="1474775" y="15952577"/>
            <a:ext cx="1319594" cy="342906"/>
          </a:xfrm>
          <a:prstGeom prst="snip2Diag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Project Engineer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Darshan Bhosale</a:t>
            </a: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C07EDF0E-F129-F357-3C72-87631742884B}"/>
              </a:ext>
            </a:extLst>
          </p:cNvPr>
          <p:cNvSpPr/>
          <p:nvPr/>
        </p:nvSpPr>
        <p:spPr>
          <a:xfrm>
            <a:off x="1402167" y="17050865"/>
            <a:ext cx="3068540" cy="77155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entury Gothic" panose="020B0502020202020204" pitchFamily="34" charset="0"/>
            </a:endParaRPr>
          </a:p>
        </p:txBody>
      </p: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528DEF62-E4F4-8DA8-3F3E-408E4276D766}"/>
              </a:ext>
            </a:extLst>
          </p:cNvPr>
          <p:cNvCxnSpPr>
            <a:cxnSpLocks/>
            <a:stCxn id="208" idx="2"/>
            <a:endCxn id="209" idx="0"/>
          </p:cNvCxnSpPr>
          <p:nvPr/>
        </p:nvCxnSpPr>
        <p:spPr>
          <a:xfrm>
            <a:off x="2932742" y="16499940"/>
            <a:ext cx="3695" cy="5509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1" name="Rectangle 210">
            <a:extLst>
              <a:ext uri="{FF2B5EF4-FFF2-40B4-BE49-F238E27FC236}">
                <a16:creationId xmlns:a16="http://schemas.microsoft.com/office/drawing/2014/main" id="{BCB70AB6-7DDD-90DE-175E-F996E65ABF91}"/>
              </a:ext>
            </a:extLst>
          </p:cNvPr>
          <p:cNvSpPr/>
          <p:nvPr/>
        </p:nvSpPr>
        <p:spPr>
          <a:xfrm>
            <a:off x="1510669" y="17219544"/>
            <a:ext cx="1265206" cy="3558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Field Engineer</a:t>
            </a:r>
          </a:p>
          <a:p>
            <a:pPr algn="ctr"/>
            <a:r>
              <a:rPr lang="en-US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Zhouran</a:t>
            </a:r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 Zhang</a:t>
            </a:r>
          </a:p>
        </p:txBody>
      </p: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B12C3520-A710-37CC-F57B-CA4BD54D7C8E}"/>
              </a:ext>
            </a:extLst>
          </p:cNvPr>
          <p:cNvCxnSpPr>
            <a:cxnSpLocks/>
            <a:stCxn id="85" idx="1"/>
            <a:endCxn id="84" idx="0"/>
          </p:cNvCxnSpPr>
          <p:nvPr/>
        </p:nvCxnSpPr>
        <p:spPr>
          <a:xfrm flipH="1">
            <a:off x="33715571" y="6936420"/>
            <a:ext cx="5709050" cy="725549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3" name="Parallelogram 242">
            <a:extLst>
              <a:ext uri="{FF2B5EF4-FFF2-40B4-BE49-F238E27FC236}">
                <a16:creationId xmlns:a16="http://schemas.microsoft.com/office/drawing/2014/main" id="{BB1B9EC0-EF6E-453B-46B6-41D5A84DDE7F}"/>
              </a:ext>
            </a:extLst>
          </p:cNvPr>
          <p:cNvSpPr/>
          <p:nvPr/>
        </p:nvSpPr>
        <p:spPr>
          <a:xfrm>
            <a:off x="38266365" y="9286418"/>
            <a:ext cx="2286000" cy="54864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Director of Recruiting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Marge Allen</a:t>
            </a:r>
          </a:p>
        </p:txBody>
      </p:sp>
      <p:cxnSp>
        <p:nvCxnSpPr>
          <p:cNvPr id="244" name="Straight Connector 243">
            <a:extLst>
              <a:ext uri="{FF2B5EF4-FFF2-40B4-BE49-F238E27FC236}">
                <a16:creationId xmlns:a16="http://schemas.microsoft.com/office/drawing/2014/main" id="{75A73B29-376E-EB54-1ACF-2E3C7484809A}"/>
              </a:ext>
            </a:extLst>
          </p:cNvPr>
          <p:cNvCxnSpPr>
            <a:cxnSpLocks/>
            <a:stCxn id="85" idx="2"/>
            <a:endCxn id="243" idx="1"/>
          </p:cNvCxnSpPr>
          <p:nvPr/>
        </p:nvCxnSpPr>
        <p:spPr>
          <a:xfrm flipH="1">
            <a:off x="39477945" y="7393620"/>
            <a:ext cx="1318276" cy="189279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1" name="Parallelogram 250">
            <a:extLst>
              <a:ext uri="{FF2B5EF4-FFF2-40B4-BE49-F238E27FC236}">
                <a16:creationId xmlns:a16="http://schemas.microsoft.com/office/drawing/2014/main" id="{B90C0CB1-D7B2-F549-6B73-FF5E237B350F}"/>
              </a:ext>
            </a:extLst>
          </p:cNvPr>
          <p:cNvSpPr/>
          <p:nvPr/>
        </p:nvSpPr>
        <p:spPr>
          <a:xfrm>
            <a:off x="41335856" y="9667655"/>
            <a:ext cx="2286000" cy="54864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Director of Administration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Brandy Rea</a:t>
            </a:r>
          </a:p>
        </p:txBody>
      </p:sp>
      <p:cxnSp>
        <p:nvCxnSpPr>
          <p:cNvPr id="252" name="Straight Connector 251">
            <a:extLst>
              <a:ext uri="{FF2B5EF4-FFF2-40B4-BE49-F238E27FC236}">
                <a16:creationId xmlns:a16="http://schemas.microsoft.com/office/drawing/2014/main" id="{CD5799A2-4333-CE9F-D262-BAA0DBE0F0D5}"/>
              </a:ext>
            </a:extLst>
          </p:cNvPr>
          <p:cNvCxnSpPr>
            <a:cxnSpLocks/>
            <a:stCxn id="85" idx="2"/>
            <a:endCxn id="251" idx="0"/>
          </p:cNvCxnSpPr>
          <p:nvPr/>
        </p:nvCxnSpPr>
        <p:spPr>
          <a:xfrm>
            <a:off x="40796221" y="7393620"/>
            <a:ext cx="1682635" cy="227403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5" name="Rectangle 254">
            <a:extLst>
              <a:ext uri="{FF2B5EF4-FFF2-40B4-BE49-F238E27FC236}">
                <a16:creationId xmlns:a16="http://schemas.microsoft.com/office/drawing/2014/main" id="{4516DCFB-70AD-2148-1130-9971EBE41637}"/>
              </a:ext>
            </a:extLst>
          </p:cNvPr>
          <p:cNvSpPr/>
          <p:nvPr/>
        </p:nvSpPr>
        <p:spPr>
          <a:xfrm>
            <a:off x="41698345" y="16165151"/>
            <a:ext cx="1761264" cy="62552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Associate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Simone </a:t>
            </a:r>
            <a:r>
              <a:rPr lang="en-US" sz="1000" dirty="0" err="1">
                <a:solidFill>
                  <a:schemeClr val="tx1"/>
                </a:solidFill>
              </a:rPr>
              <a:t>Habershaw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5EF855C5-78EE-B63F-5309-3F33055C8E1D}"/>
              </a:ext>
            </a:extLst>
          </p:cNvPr>
          <p:cNvSpPr/>
          <p:nvPr/>
        </p:nvSpPr>
        <p:spPr>
          <a:xfrm>
            <a:off x="41698345" y="16981258"/>
            <a:ext cx="1768325" cy="54842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Associate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Sydney Kerr</a:t>
            </a:r>
          </a:p>
        </p:txBody>
      </p:sp>
      <p:sp>
        <p:nvSpPr>
          <p:cNvPr id="258" name="Rectangle: Single Corner Snipped 257">
            <a:extLst>
              <a:ext uri="{FF2B5EF4-FFF2-40B4-BE49-F238E27FC236}">
                <a16:creationId xmlns:a16="http://schemas.microsoft.com/office/drawing/2014/main" id="{5A199EC8-92E4-DFC0-405F-B7F8A2A8776F}"/>
              </a:ext>
            </a:extLst>
          </p:cNvPr>
          <p:cNvSpPr/>
          <p:nvPr/>
        </p:nvSpPr>
        <p:spPr>
          <a:xfrm>
            <a:off x="41829589" y="11585693"/>
            <a:ext cx="1737367" cy="548625"/>
          </a:xfrm>
          <a:prstGeom prst="snip1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Facility Manager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Art Tennant</a:t>
            </a:r>
          </a:p>
        </p:txBody>
      </p:sp>
      <p:sp>
        <p:nvSpPr>
          <p:cNvPr id="260" name="Rectangle: Single Corner Snipped 259">
            <a:extLst>
              <a:ext uri="{FF2B5EF4-FFF2-40B4-BE49-F238E27FC236}">
                <a16:creationId xmlns:a16="http://schemas.microsoft.com/office/drawing/2014/main" id="{ACCC6292-289F-67EB-514D-70CCC0BDAC9D}"/>
              </a:ext>
            </a:extLst>
          </p:cNvPr>
          <p:cNvSpPr/>
          <p:nvPr/>
        </p:nvSpPr>
        <p:spPr>
          <a:xfrm>
            <a:off x="41824156" y="13608596"/>
            <a:ext cx="1742797" cy="625521"/>
          </a:xfrm>
          <a:prstGeom prst="snip1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Kitchen Manager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Mike </a:t>
            </a:r>
            <a:r>
              <a:rPr lang="en-US" sz="1000" dirty="0" err="1">
                <a:solidFill>
                  <a:schemeClr val="tx1"/>
                </a:solidFill>
              </a:rPr>
              <a:t>Rosendaul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77" name="Parallelogram 276">
            <a:extLst>
              <a:ext uri="{FF2B5EF4-FFF2-40B4-BE49-F238E27FC236}">
                <a16:creationId xmlns:a16="http://schemas.microsoft.com/office/drawing/2014/main" id="{5B2FE359-4C08-DA35-7B96-D5C3DDCF8937}"/>
              </a:ext>
            </a:extLst>
          </p:cNvPr>
          <p:cNvSpPr/>
          <p:nvPr/>
        </p:nvSpPr>
        <p:spPr>
          <a:xfrm>
            <a:off x="32539808" y="9630032"/>
            <a:ext cx="2286000" cy="54864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Director of Consulting Services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Jeff </a:t>
            </a:r>
            <a:r>
              <a:rPr lang="en-US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Wedgeworth</a:t>
            </a:r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78" name="Parallelogram 277">
            <a:extLst>
              <a:ext uri="{FF2B5EF4-FFF2-40B4-BE49-F238E27FC236}">
                <a16:creationId xmlns:a16="http://schemas.microsoft.com/office/drawing/2014/main" id="{2ED4D033-1BFD-0247-6D7E-7AC78C26336D}"/>
              </a:ext>
            </a:extLst>
          </p:cNvPr>
          <p:cNvSpPr/>
          <p:nvPr/>
        </p:nvSpPr>
        <p:spPr>
          <a:xfrm>
            <a:off x="34965370" y="9633598"/>
            <a:ext cx="2286000" cy="54864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Director of Custom Energy Solutions (Retail)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Scott Erickson</a:t>
            </a:r>
          </a:p>
        </p:txBody>
      </p:sp>
      <p:cxnSp>
        <p:nvCxnSpPr>
          <p:cNvPr id="280" name="Straight Connector 279">
            <a:extLst>
              <a:ext uri="{FF2B5EF4-FFF2-40B4-BE49-F238E27FC236}">
                <a16:creationId xmlns:a16="http://schemas.microsoft.com/office/drawing/2014/main" id="{DB6B1EDB-57F6-3DB4-F959-1EC856848982}"/>
              </a:ext>
            </a:extLst>
          </p:cNvPr>
          <p:cNvCxnSpPr>
            <a:cxnSpLocks/>
            <a:stCxn id="84" idx="2"/>
            <a:endCxn id="277" idx="0"/>
          </p:cNvCxnSpPr>
          <p:nvPr/>
        </p:nvCxnSpPr>
        <p:spPr>
          <a:xfrm flipH="1">
            <a:off x="33682808" y="8576369"/>
            <a:ext cx="32763" cy="105366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3" name="Straight Connector 282">
            <a:extLst>
              <a:ext uri="{FF2B5EF4-FFF2-40B4-BE49-F238E27FC236}">
                <a16:creationId xmlns:a16="http://schemas.microsoft.com/office/drawing/2014/main" id="{533B9C4F-C560-160E-E30E-95E6EDDE46DA}"/>
              </a:ext>
            </a:extLst>
          </p:cNvPr>
          <p:cNvCxnSpPr>
            <a:cxnSpLocks/>
            <a:stCxn id="84" idx="2"/>
            <a:endCxn id="278" idx="0"/>
          </p:cNvCxnSpPr>
          <p:nvPr/>
        </p:nvCxnSpPr>
        <p:spPr>
          <a:xfrm>
            <a:off x="33715571" y="8576369"/>
            <a:ext cx="2392799" cy="105722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6" name="Parallelogram 285">
            <a:extLst>
              <a:ext uri="{FF2B5EF4-FFF2-40B4-BE49-F238E27FC236}">
                <a16:creationId xmlns:a16="http://schemas.microsoft.com/office/drawing/2014/main" id="{56627ED9-E3C5-D121-CE39-39DB9BA51682}"/>
              </a:ext>
            </a:extLst>
          </p:cNvPr>
          <p:cNvSpPr/>
          <p:nvPr/>
        </p:nvSpPr>
        <p:spPr>
          <a:xfrm>
            <a:off x="29858441" y="9667655"/>
            <a:ext cx="2291003" cy="528376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Director of Renewable Energy Solutions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Liz Walls</a:t>
            </a:r>
          </a:p>
        </p:txBody>
      </p:sp>
      <p:sp>
        <p:nvSpPr>
          <p:cNvPr id="287" name="Rectangle: Single Corner Snipped 286">
            <a:extLst>
              <a:ext uri="{FF2B5EF4-FFF2-40B4-BE49-F238E27FC236}">
                <a16:creationId xmlns:a16="http://schemas.microsoft.com/office/drawing/2014/main" id="{78153AA9-CDC2-DF13-FB65-C61A3B22E29F}"/>
              </a:ext>
            </a:extLst>
          </p:cNvPr>
          <p:cNvSpPr/>
          <p:nvPr/>
        </p:nvSpPr>
        <p:spPr>
          <a:xfrm>
            <a:off x="32576879" y="11210354"/>
            <a:ext cx="1927324" cy="524469"/>
          </a:xfrm>
          <a:prstGeom prst="snip1Rect">
            <a:avLst>
              <a:gd name="adj" fmla="val 10773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Principal Energy Manager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Erin </a:t>
            </a:r>
            <a:r>
              <a:rPr lang="en-US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Roekle</a:t>
            </a:r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DF7BF691-E83D-5080-3FF1-9121E27A4F1C}"/>
              </a:ext>
            </a:extLst>
          </p:cNvPr>
          <p:cNvCxnSpPr>
            <a:cxnSpLocks/>
            <a:stCxn id="84" idx="2"/>
            <a:endCxn id="286" idx="0"/>
          </p:cNvCxnSpPr>
          <p:nvPr/>
        </p:nvCxnSpPr>
        <p:spPr>
          <a:xfrm flipH="1">
            <a:off x="31003943" y="8576369"/>
            <a:ext cx="2711628" cy="109128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4" name="Straight Connector 303">
            <a:extLst>
              <a:ext uri="{FF2B5EF4-FFF2-40B4-BE49-F238E27FC236}">
                <a16:creationId xmlns:a16="http://schemas.microsoft.com/office/drawing/2014/main" id="{FE908956-3894-0958-02C1-1399998E09C6}"/>
              </a:ext>
            </a:extLst>
          </p:cNvPr>
          <p:cNvCxnSpPr>
            <a:cxnSpLocks/>
          </p:cNvCxnSpPr>
          <p:nvPr/>
        </p:nvCxnSpPr>
        <p:spPr>
          <a:xfrm>
            <a:off x="5172501" y="4459395"/>
            <a:ext cx="0" cy="5319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7F9A67B8-833F-909A-BF79-58BFE44491E7}"/>
              </a:ext>
            </a:extLst>
          </p:cNvPr>
          <p:cNvCxnSpPr>
            <a:cxnSpLocks/>
          </p:cNvCxnSpPr>
          <p:nvPr/>
        </p:nvCxnSpPr>
        <p:spPr>
          <a:xfrm>
            <a:off x="10648746" y="4504599"/>
            <a:ext cx="0" cy="5319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DEF679F7-2EF7-0D27-0F52-C2F8046E14BC}"/>
              </a:ext>
            </a:extLst>
          </p:cNvPr>
          <p:cNvCxnSpPr>
            <a:cxnSpLocks/>
          </p:cNvCxnSpPr>
          <p:nvPr/>
        </p:nvCxnSpPr>
        <p:spPr>
          <a:xfrm>
            <a:off x="20882348" y="4626840"/>
            <a:ext cx="0" cy="42062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FED47371-4CBC-016F-2C93-A4AA44B811D2}"/>
              </a:ext>
            </a:extLst>
          </p:cNvPr>
          <p:cNvCxnSpPr>
            <a:cxnSpLocks/>
          </p:cNvCxnSpPr>
          <p:nvPr/>
        </p:nvCxnSpPr>
        <p:spPr>
          <a:xfrm>
            <a:off x="26094204" y="4626840"/>
            <a:ext cx="0" cy="42062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A921D502-D400-6316-219A-8305BDA0DF8E}"/>
              </a:ext>
            </a:extLst>
          </p:cNvPr>
          <p:cNvCxnSpPr>
            <a:cxnSpLocks/>
          </p:cNvCxnSpPr>
          <p:nvPr/>
        </p:nvCxnSpPr>
        <p:spPr>
          <a:xfrm>
            <a:off x="30517652" y="4644034"/>
            <a:ext cx="0" cy="183518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8" name="Rectangle: Rounded Corners 317">
            <a:extLst>
              <a:ext uri="{FF2B5EF4-FFF2-40B4-BE49-F238E27FC236}">
                <a16:creationId xmlns:a16="http://schemas.microsoft.com/office/drawing/2014/main" id="{6C0E9FDF-4E72-87F6-AC25-1C27EB880019}"/>
              </a:ext>
            </a:extLst>
          </p:cNvPr>
          <p:cNvSpPr/>
          <p:nvPr/>
        </p:nvSpPr>
        <p:spPr>
          <a:xfrm>
            <a:off x="29015024" y="19085295"/>
            <a:ext cx="2250967" cy="69140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VICE PRESIDENT</a:t>
            </a:r>
          </a:p>
        </p:txBody>
      </p:sp>
      <p:sp>
        <p:nvSpPr>
          <p:cNvPr id="319" name="Parallelogram 318">
            <a:extLst>
              <a:ext uri="{FF2B5EF4-FFF2-40B4-BE49-F238E27FC236}">
                <a16:creationId xmlns:a16="http://schemas.microsoft.com/office/drawing/2014/main" id="{3B429835-4EDB-04F2-8AEA-92ECA2042159}"/>
              </a:ext>
            </a:extLst>
          </p:cNvPr>
          <p:cNvSpPr/>
          <p:nvPr/>
        </p:nvSpPr>
        <p:spPr>
          <a:xfrm>
            <a:off x="29014326" y="19932125"/>
            <a:ext cx="2250967" cy="54864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DIRECTOR</a:t>
            </a:r>
          </a:p>
        </p:txBody>
      </p:sp>
      <p:sp>
        <p:nvSpPr>
          <p:cNvPr id="320" name="Rectangle: Single Corner Snipped 319">
            <a:extLst>
              <a:ext uri="{FF2B5EF4-FFF2-40B4-BE49-F238E27FC236}">
                <a16:creationId xmlns:a16="http://schemas.microsoft.com/office/drawing/2014/main" id="{E333B868-92EE-21C3-3C9B-1AC7946233EE}"/>
              </a:ext>
            </a:extLst>
          </p:cNvPr>
          <p:cNvSpPr/>
          <p:nvPr/>
        </p:nvSpPr>
        <p:spPr>
          <a:xfrm>
            <a:off x="28992026" y="20629860"/>
            <a:ext cx="2186044" cy="548640"/>
          </a:xfrm>
          <a:prstGeom prst="snip1Rect">
            <a:avLst/>
          </a:prstGeom>
          <a:noFill/>
          <a:ln w="222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MANAGER</a:t>
            </a:r>
          </a:p>
        </p:txBody>
      </p:sp>
      <p:sp>
        <p:nvSpPr>
          <p:cNvPr id="321" name="Rectangle: Diagonal Corners Snipped 320">
            <a:extLst>
              <a:ext uri="{FF2B5EF4-FFF2-40B4-BE49-F238E27FC236}">
                <a16:creationId xmlns:a16="http://schemas.microsoft.com/office/drawing/2014/main" id="{4E0862D2-9F7A-8E95-9DCF-E9E7F848EF54}"/>
              </a:ext>
            </a:extLst>
          </p:cNvPr>
          <p:cNvSpPr/>
          <p:nvPr/>
        </p:nvSpPr>
        <p:spPr>
          <a:xfrm>
            <a:off x="29002918" y="21327595"/>
            <a:ext cx="2175152" cy="479237"/>
          </a:xfrm>
          <a:prstGeom prst="snip2Diag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SENIOR STAFF</a:t>
            </a:r>
          </a:p>
        </p:txBody>
      </p:sp>
      <p:sp>
        <p:nvSpPr>
          <p:cNvPr id="322" name="Rectangle 321">
            <a:extLst>
              <a:ext uri="{FF2B5EF4-FFF2-40B4-BE49-F238E27FC236}">
                <a16:creationId xmlns:a16="http://schemas.microsoft.com/office/drawing/2014/main" id="{FFDB91B3-5701-6E6D-3287-3ABABB9FA954}"/>
              </a:ext>
            </a:extLst>
          </p:cNvPr>
          <p:cNvSpPr/>
          <p:nvPr/>
        </p:nvSpPr>
        <p:spPr>
          <a:xfrm>
            <a:off x="28992026" y="21945450"/>
            <a:ext cx="2186044" cy="47923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STAFF</a:t>
            </a:r>
          </a:p>
        </p:txBody>
      </p:sp>
      <p:sp>
        <p:nvSpPr>
          <p:cNvPr id="324" name="Rectangle: Single Corner Snipped 323">
            <a:extLst>
              <a:ext uri="{FF2B5EF4-FFF2-40B4-BE49-F238E27FC236}">
                <a16:creationId xmlns:a16="http://schemas.microsoft.com/office/drawing/2014/main" id="{19827D91-10FF-E6D7-B8B9-7BEF89A8FB79}"/>
              </a:ext>
            </a:extLst>
          </p:cNvPr>
          <p:cNvSpPr/>
          <p:nvPr/>
        </p:nvSpPr>
        <p:spPr>
          <a:xfrm>
            <a:off x="10935449" y="15494940"/>
            <a:ext cx="1627168" cy="483986"/>
          </a:xfrm>
          <a:prstGeom prst="snip1Rect">
            <a:avLst/>
          </a:prstGeom>
          <a:solidFill>
            <a:schemeClr val="bg1"/>
          </a:solidFill>
          <a:ln w="222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Yard Manager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Emily Gerber</a:t>
            </a:r>
          </a:p>
        </p:txBody>
      </p:sp>
      <p:sp>
        <p:nvSpPr>
          <p:cNvPr id="330" name="Rectangle: Diagonal Corners Snipped 329">
            <a:extLst>
              <a:ext uri="{FF2B5EF4-FFF2-40B4-BE49-F238E27FC236}">
                <a16:creationId xmlns:a16="http://schemas.microsoft.com/office/drawing/2014/main" id="{81DF8FAD-BB59-BBD8-EE85-70C46F6FCC24}"/>
              </a:ext>
            </a:extLst>
          </p:cNvPr>
          <p:cNvSpPr/>
          <p:nvPr/>
        </p:nvSpPr>
        <p:spPr>
          <a:xfrm>
            <a:off x="10949900" y="19099127"/>
            <a:ext cx="1627167" cy="577038"/>
          </a:xfrm>
          <a:prstGeom prst="snip2Diag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Mechanic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Brad </a:t>
            </a:r>
            <a:r>
              <a:rPr lang="en-US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Crace</a:t>
            </a:r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1D13BA9-D670-9E6F-EA24-CCF0199BF14B}"/>
              </a:ext>
            </a:extLst>
          </p:cNvPr>
          <p:cNvCxnSpPr>
            <a:cxnSpLocks/>
            <a:endCxn id="85" idx="0"/>
          </p:cNvCxnSpPr>
          <p:nvPr/>
        </p:nvCxnSpPr>
        <p:spPr>
          <a:xfrm flipH="1">
            <a:off x="40796221" y="4730187"/>
            <a:ext cx="21222" cy="174903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6" name="Parallelogram 335">
            <a:extLst>
              <a:ext uri="{FF2B5EF4-FFF2-40B4-BE49-F238E27FC236}">
                <a16:creationId xmlns:a16="http://schemas.microsoft.com/office/drawing/2014/main" id="{A3EE8763-FC22-2609-9BC3-A46783D3ADEF}"/>
              </a:ext>
            </a:extLst>
          </p:cNvPr>
          <p:cNvSpPr/>
          <p:nvPr/>
        </p:nvSpPr>
        <p:spPr>
          <a:xfrm>
            <a:off x="6338742" y="9688243"/>
            <a:ext cx="1936169" cy="506866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Director of Purchasing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Kellie Suever</a:t>
            </a:r>
          </a:p>
        </p:txBody>
      </p:sp>
      <p:cxnSp>
        <p:nvCxnSpPr>
          <p:cNvPr id="337" name="Straight Connector 336">
            <a:extLst>
              <a:ext uri="{FF2B5EF4-FFF2-40B4-BE49-F238E27FC236}">
                <a16:creationId xmlns:a16="http://schemas.microsoft.com/office/drawing/2014/main" id="{595F6FAA-321B-143B-D8CE-225BDC411CA9}"/>
              </a:ext>
            </a:extLst>
          </p:cNvPr>
          <p:cNvCxnSpPr>
            <a:cxnSpLocks/>
            <a:endCxn id="336" idx="1"/>
          </p:cNvCxnSpPr>
          <p:nvPr/>
        </p:nvCxnSpPr>
        <p:spPr>
          <a:xfrm flipH="1">
            <a:off x="7370185" y="6637805"/>
            <a:ext cx="3209561" cy="30504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9" name="Rectangle: Single Corner Snipped 338">
            <a:extLst>
              <a:ext uri="{FF2B5EF4-FFF2-40B4-BE49-F238E27FC236}">
                <a16:creationId xmlns:a16="http://schemas.microsoft.com/office/drawing/2014/main" id="{DD287F1D-C52B-9EA8-5B5B-049F1EEF3BCF}"/>
              </a:ext>
            </a:extLst>
          </p:cNvPr>
          <p:cNvSpPr/>
          <p:nvPr/>
        </p:nvSpPr>
        <p:spPr>
          <a:xfrm>
            <a:off x="10937675" y="18030750"/>
            <a:ext cx="1802526" cy="529363"/>
          </a:xfrm>
          <a:prstGeom prst="snip1Rect">
            <a:avLst/>
          </a:prstGeom>
          <a:solidFill>
            <a:schemeClr val="bg1"/>
          </a:solidFill>
          <a:ln w="222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Field Design Manager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Brandon Ewing</a:t>
            </a:r>
          </a:p>
        </p:txBody>
      </p:sp>
      <p:sp>
        <p:nvSpPr>
          <p:cNvPr id="344" name="Rectangle 343">
            <a:extLst>
              <a:ext uri="{FF2B5EF4-FFF2-40B4-BE49-F238E27FC236}">
                <a16:creationId xmlns:a16="http://schemas.microsoft.com/office/drawing/2014/main" id="{7B93539B-41ED-635B-F9BB-0C115718E70A}"/>
              </a:ext>
            </a:extLst>
          </p:cNvPr>
          <p:cNvSpPr/>
          <p:nvPr/>
        </p:nvSpPr>
        <p:spPr>
          <a:xfrm>
            <a:off x="6927728" y="11285128"/>
            <a:ext cx="1521470" cy="4845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Buyer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Corinna Trumpy</a:t>
            </a:r>
          </a:p>
        </p:txBody>
      </p:sp>
      <p:sp>
        <p:nvSpPr>
          <p:cNvPr id="366" name="Parallelogram 365">
            <a:extLst>
              <a:ext uri="{FF2B5EF4-FFF2-40B4-BE49-F238E27FC236}">
                <a16:creationId xmlns:a16="http://schemas.microsoft.com/office/drawing/2014/main" id="{D350A99A-5D7C-3625-7BE2-ED6C7AF6FCD9}"/>
              </a:ext>
            </a:extLst>
          </p:cNvPr>
          <p:cNvSpPr/>
          <p:nvPr/>
        </p:nvSpPr>
        <p:spPr>
          <a:xfrm>
            <a:off x="38097452" y="10085553"/>
            <a:ext cx="2286000" cy="54864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Director of Computer &amp; Network Systems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Nikolay Dimitrov</a:t>
            </a:r>
          </a:p>
        </p:txBody>
      </p:sp>
      <p:sp>
        <p:nvSpPr>
          <p:cNvPr id="370" name="Rectangle: Single Corner Snipped 369">
            <a:extLst>
              <a:ext uri="{FF2B5EF4-FFF2-40B4-BE49-F238E27FC236}">
                <a16:creationId xmlns:a16="http://schemas.microsoft.com/office/drawing/2014/main" id="{E0B5F9E9-6D68-D153-0997-F1E0A22DE7B6}"/>
              </a:ext>
            </a:extLst>
          </p:cNvPr>
          <p:cNvSpPr/>
          <p:nvPr/>
        </p:nvSpPr>
        <p:spPr>
          <a:xfrm>
            <a:off x="36891310" y="11048215"/>
            <a:ext cx="1737367" cy="715796"/>
          </a:xfrm>
          <a:prstGeom prst="snip1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Corporate Communications Manager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Hank Doster</a:t>
            </a:r>
          </a:p>
        </p:txBody>
      </p:sp>
      <p:sp>
        <p:nvSpPr>
          <p:cNvPr id="372" name="Rectangle 371">
            <a:extLst>
              <a:ext uri="{FF2B5EF4-FFF2-40B4-BE49-F238E27FC236}">
                <a16:creationId xmlns:a16="http://schemas.microsoft.com/office/drawing/2014/main" id="{209793D0-6648-2CC0-3F85-BE5D409340D2}"/>
              </a:ext>
            </a:extLst>
          </p:cNvPr>
          <p:cNvSpPr/>
          <p:nvPr/>
        </p:nvSpPr>
        <p:spPr>
          <a:xfrm>
            <a:off x="38575951" y="14027807"/>
            <a:ext cx="1809002" cy="70984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Corporate Communications Specialist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Megan </a:t>
            </a:r>
            <a:r>
              <a:rPr lang="en-US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DuFresne</a:t>
            </a:r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73" name="Rectangle: Diagonal Corners Snipped 372">
            <a:extLst>
              <a:ext uri="{FF2B5EF4-FFF2-40B4-BE49-F238E27FC236}">
                <a16:creationId xmlns:a16="http://schemas.microsoft.com/office/drawing/2014/main" id="{17FBF15D-A8B0-7C8A-E256-F07CCF6CBB7D}"/>
              </a:ext>
            </a:extLst>
          </p:cNvPr>
          <p:cNvSpPr/>
          <p:nvPr/>
        </p:nvSpPr>
        <p:spPr>
          <a:xfrm>
            <a:off x="38339823" y="12998923"/>
            <a:ext cx="1842080" cy="630602"/>
          </a:xfrm>
          <a:prstGeom prst="snip2DiagRect">
            <a:avLst>
              <a:gd name="adj1" fmla="val 0"/>
              <a:gd name="adj2" fmla="val 632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Corporate Communications Project Lead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Brittni </a:t>
            </a:r>
            <a:r>
              <a:rPr lang="en-US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Capozzi</a:t>
            </a:r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DA423C8E-97F5-8B0F-2BCD-FC295AE694AB}"/>
              </a:ext>
            </a:extLst>
          </p:cNvPr>
          <p:cNvCxnSpPr>
            <a:cxnSpLocks/>
            <a:stCxn id="370" idx="1"/>
            <a:endCxn id="373" idx="3"/>
          </p:cNvCxnSpPr>
          <p:nvPr/>
        </p:nvCxnSpPr>
        <p:spPr>
          <a:xfrm>
            <a:off x="37759994" y="11764011"/>
            <a:ext cx="1500869" cy="12349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07B3A0B-9A7F-B882-0A96-75746E6819EA}"/>
              </a:ext>
            </a:extLst>
          </p:cNvPr>
          <p:cNvCxnSpPr>
            <a:cxnSpLocks/>
          </p:cNvCxnSpPr>
          <p:nvPr/>
        </p:nvCxnSpPr>
        <p:spPr>
          <a:xfrm>
            <a:off x="20826779" y="5936653"/>
            <a:ext cx="67613" cy="14203464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C58A062B-E875-CE13-E0CC-C3406833A872}"/>
              </a:ext>
            </a:extLst>
          </p:cNvPr>
          <p:cNvGrpSpPr/>
          <p:nvPr/>
        </p:nvGrpSpPr>
        <p:grpSpPr>
          <a:xfrm>
            <a:off x="1085283" y="13901157"/>
            <a:ext cx="2820453" cy="841102"/>
            <a:chOff x="1060713" y="11186856"/>
            <a:chExt cx="2820453" cy="841102"/>
          </a:xfrm>
        </p:grpSpPr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FB4D1ED0-1B80-6CD5-C50F-BBA52C801443}"/>
                </a:ext>
              </a:extLst>
            </p:cNvPr>
            <p:cNvSpPr/>
            <p:nvPr/>
          </p:nvSpPr>
          <p:spPr>
            <a:xfrm>
              <a:off x="1069636" y="11189956"/>
              <a:ext cx="1234873" cy="32122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Analyst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Rishabh Shukla</a:t>
              </a:r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7AC21BB4-6294-B4B5-DF13-6C23D1FFDD9C}"/>
                </a:ext>
              </a:extLst>
            </p:cNvPr>
            <p:cNvSpPr/>
            <p:nvPr/>
          </p:nvSpPr>
          <p:spPr>
            <a:xfrm>
              <a:off x="2587390" y="11186856"/>
              <a:ext cx="1293776" cy="33296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Analyst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Bobbi Covington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5D9724AA-E17C-F593-6D92-3E1366B9FBB2}"/>
                </a:ext>
              </a:extLst>
            </p:cNvPr>
            <p:cNvSpPr/>
            <p:nvPr/>
          </p:nvSpPr>
          <p:spPr>
            <a:xfrm>
              <a:off x="1060713" y="11685702"/>
              <a:ext cx="1260793" cy="32122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Analyst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Will Kiffmeyer</a:t>
              </a: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B3C9059C-3104-D4EC-B818-D313FABEF51E}"/>
                </a:ext>
              </a:extLst>
            </p:cNvPr>
            <p:cNvSpPr/>
            <p:nvPr/>
          </p:nvSpPr>
          <p:spPr>
            <a:xfrm>
              <a:off x="2599081" y="11694998"/>
              <a:ext cx="1248452" cy="33296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Analyst</a:t>
              </a:r>
            </a:p>
            <a:p>
              <a:pPr algn="ctr"/>
              <a:r>
                <a:rPr lang="en-US" sz="1000" dirty="0" err="1">
                  <a:solidFill>
                    <a:schemeClr val="tx1"/>
                  </a:solidFill>
                  <a:latin typeface="Century Gothic" panose="020B0502020202020204" pitchFamily="34" charset="0"/>
                </a:rPr>
                <a:t>Parv</a:t>
              </a:r>
              <a:r>
                <a:rPr lang="en-US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Maheshwari</a:t>
              </a:r>
            </a:p>
          </p:txBody>
        </p:sp>
      </p:grpSp>
      <p:sp>
        <p:nvSpPr>
          <p:cNvPr id="101" name="Rectangle: Single Corner Snipped 100">
            <a:extLst>
              <a:ext uri="{FF2B5EF4-FFF2-40B4-BE49-F238E27FC236}">
                <a16:creationId xmlns:a16="http://schemas.microsoft.com/office/drawing/2014/main" id="{08B2BD73-4348-1688-531A-05C0536EED3E}"/>
              </a:ext>
            </a:extLst>
          </p:cNvPr>
          <p:cNvSpPr/>
          <p:nvPr/>
        </p:nvSpPr>
        <p:spPr>
          <a:xfrm>
            <a:off x="5252726" y="11303614"/>
            <a:ext cx="1512617" cy="484513"/>
          </a:xfrm>
          <a:prstGeom prst="snip1Rect">
            <a:avLst/>
          </a:prstGeom>
          <a:solidFill>
            <a:schemeClr val="bg1"/>
          </a:solidFill>
          <a:ln w="222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Data Integration Manager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Kurt Lutz</a:t>
            </a:r>
          </a:p>
        </p:txBody>
      </p:sp>
      <p:sp>
        <p:nvSpPr>
          <p:cNvPr id="109" name="Rectangle: Diagonal Corners Snipped 108">
            <a:extLst>
              <a:ext uri="{FF2B5EF4-FFF2-40B4-BE49-F238E27FC236}">
                <a16:creationId xmlns:a16="http://schemas.microsoft.com/office/drawing/2014/main" id="{EBBCBB1F-33FE-4F21-8E4D-6685722065D3}"/>
              </a:ext>
            </a:extLst>
          </p:cNvPr>
          <p:cNvSpPr/>
          <p:nvPr/>
        </p:nvSpPr>
        <p:spPr>
          <a:xfrm>
            <a:off x="5296997" y="12661499"/>
            <a:ext cx="1549441" cy="618472"/>
          </a:xfrm>
          <a:prstGeom prst="snip2Diag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Research and Implementation Engineer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Claire Hanrahan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017F5AA6-83BB-9CB3-AFAB-EF1C23BC0CC4}"/>
              </a:ext>
            </a:extLst>
          </p:cNvPr>
          <p:cNvSpPr/>
          <p:nvPr/>
        </p:nvSpPr>
        <p:spPr>
          <a:xfrm>
            <a:off x="2966639" y="17223762"/>
            <a:ext cx="1370888" cy="38339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Field Engineer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Pablo Nieves</a:t>
            </a:r>
          </a:p>
        </p:txBody>
      </p:sp>
      <p:sp>
        <p:nvSpPr>
          <p:cNvPr id="297" name="Rectangle 296">
            <a:extLst>
              <a:ext uri="{FF2B5EF4-FFF2-40B4-BE49-F238E27FC236}">
                <a16:creationId xmlns:a16="http://schemas.microsoft.com/office/drawing/2014/main" id="{3C50444B-031F-AB60-A18E-42B8796867FE}"/>
              </a:ext>
            </a:extLst>
          </p:cNvPr>
          <p:cNvSpPr/>
          <p:nvPr/>
        </p:nvSpPr>
        <p:spPr>
          <a:xfrm>
            <a:off x="1714357" y="11352456"/>
            <a:ext cx="2798048" cy="7344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entury Gothic" panose="020B0502020202020204" pitchFamily="34" charset="0"/>
            </a:endParaRPr>
          </a:p>
        </p:txBody>
      </p:sp>
      <p:sp>
        <p:nvSpPr>
          <p:cNvPr id="343" name="Rectangle 342">
            <a:extLst>
              <a:ext uri="{FF2B5EF4-FFF2-40B4-BE49-F238E27FC236}">
                <a16:creationId xmlns:a16="http://schemas.microsoft.com/office/drawing/2014/main" id="{FCBD7DF2-58B2-AE8E-996A-999DD83B934A}"/>
              </a:ext>
            </a:extLst>
          </p:cNvPr>
          <p:cNvSpPr/>
          <p:nvPr/>
        </p:nvSpPr>
        <p:spPr>
          <a:xfrm>
            <a:off x="8460515" y="14693527"/>
            <a:ext cx="1500182" cy="4298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Staff Engineer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Jerrod Carney</a:t>
            </a:r>
          </a:p>
        </p:txBody>
      </p:sp>
      <p:sp>
        <p:nvSpPr>
          <p:cNvPr id="386" name="Rectangle 385">
            <a:extLst>
              <a:ext uri="{FF2B5EF4-FFF2-40B4-BE49-F238E27FC236}">
                <a16:creationId xmlns:a16="http://schemas.microsoft.com/office/drawing/2014/main" id="{2677E567-AC51-8E73-5AA7-E4C49E5B4D39}"/>
              </a:ext>
            </a:extLst>
          </p:cNvPr>
          <p:cNvSpPr/>
          <p:nvPr/>
        </p:nvSpPr>
        <p:spPr>
          <a:xfrm>
            <a:off x="12495454" y="12721563"/>
            <a:ext cx="1398314" cy="36575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Technician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Tyrus </a:t>
            </a:r>
            <a:r>
              <a:rPr lang="en-US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Debold</a:t>
            </a:r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87" name="Rectangle 386">
            <a:extLst>
              <a:ext uri="{FF2B5EF4-FFF2-40B4-BE49-F238E27FC236}">
                <a16:creationId xmlns:a16="http://schemas.microsoft.com/office/drawing/2014/main" id="{488A4A52-5BD6-4ED0-E16F-C9EB591C10E0}"/>
              </a:ext>
            </a:extLst>
          </p:cNvPr>
          <p:cNvSpPr/>
          <p:nvPr/>
        </p:nvSpPr>
        <p:spPr>
          <a:xfrm>
            <a:off x="11012788" y="13178755"/>
            <a:ext cx="1398314" cy="36575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Technician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Taylor Covington</a:t>
            </a:r>
          </a:p>
        </p:txBody>
      </p:sp>
      <p:sp>
        <p:nvSpPr>
          <p:cNvPr id="388" name="Rectangle 387">
            <a:extLst>
              <a:ext uri="{FF2B5EF4-FFF2-40B4-BE49-F238E27FC236}">
                <a16:creationId xmlns:a16="http://schemas.microsoft.com/office/drawing/2014/main" id="{72B5D0B7-07A4-7BC0-2134-28E4BFDC1306}"/>
              </a:ext>
            </a:extLst>
          </p:cNvPr>
          <p:cNvSpPr/>
          <p:nvPr/>
        </p:nvSpPr>
        <p:spPr>
          <a:xfrm>
            <a:off x="12500659" y="13178755"/>
            <a:ext cx="1398314" cy="36575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Technician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Josh Lawrence</a:t>
            </a:r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C851C102-6E59-693E-FDC1-CE64AF95E233}"/>
              </a:ext>
            </a:extLst>
          </p:cNvPr>
          <p:cNvSpPr/>
          <p:nvPr/>
        </p:nvSpPr>
        <p:spPr>
          <a:xfrm>
            <a:off x="12502577" y="13663504"/>
            <a:ext cx="1398314" cy="36575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Technician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Pete Lopez</a:t>
            </a:r>
          </a:p>
        </p:txBody>
      </p:sp>
      <p:sp>
        <p:nvSpPr>
          <p:cNvPr id="391" name="Rectangle 390">
            <a:extLst>
              <a:ext uri="{FF2B5EF4-FFF2-40B4-BE49-F238E27FC236}">
                <a16:creationId xmlns:a16="http://schemas.microsoft.com/office/drawing/2014/main" id="{82EF5A1B-556A-2EE1-A48A-EEE327743B3F}"/>
              </a:ext>
            </a:extLst>
          </p:cNvPr>
          <p:cNvSpPr/>
          <p:nvPr/>
        </p:nvSpPr>
        <p:spPr>
          <a:xfrm>
            <a:off x="11022900" y="14151549"/>
            <a:ext cx="1398314" cy="36575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Technician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Jared </a:t>
            </a:r>
            <a:r>
              <a:rPr lang="en-US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Hallfeldt</a:t>
            </a:r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92" name="Rectangle 391">
            <a:extLst>
              <a:ext uri="{FF2B5EF4-FFF2-40B4-BE49-F238E27FC236}">
                <a16:creationId xmlns:a16="http://schemas.microsoft.com/office/drawing/2014/main" id="{1ADB94DB-E2D2-F98B-C57E-E203F1ECDA7B}"/>
              </a:ext>
            </a:extLst>
          </p:cNvPr>
          <p:cNvSpPr/>
          <p:nvPr/>
        </p:nvSpPr>
        <p:spPr>
          <a:xfrm>
            <a:off x="12491852" y="14164226"/>
            <a:ext cx="1398314" cy="35770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Technician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Dennis Kugler</a:t>
            </a:r>
          </a:p>
        </p:txBody>
      </p:sp>
      <p:sp>
        <p:nvSpPr>
          <p:cNvPr id="393" name="Rectangle 392">
            <a:extLst>
              <a:ext uri="{FF2B5EF4-FFF2-40B4-BE49-F238E27FC236}">
                <a16:creationId xmlns:a16="http://schemas.microsoft.com/office/drawing/2014/main" id="{E469E2AC-FF79-3468-D4A5-9CCC8857CC85}"/>
              </a:ext>
            </a:extLst>
          </p:cNvPr>
          <p:cNvSpPr/>
          <p:nvPr/>
        </p:nvSpPr>
        <p:spPr>
          <a:xfrm>
            <a:off x="11018903" y="14639392"/>
            <a:ext cx="1398314" cy="36575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Technician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Mark </a:t>
            </a:r>
            <a:r>
              <a:rPr lang="en-US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Ursua</a:t>
            </a:r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95" name="Rectangle 394">
            <a:extLst>
              <a:ext uri="{FF2B5EF4-FFF2-40B4-BE49-F238E27FC236}">
                <a16:creationId xmlns:a16="http://schemas.microsoft.com/office/drawing/2014/main" id="{D2E706B0-DB0D-899A-4CB8-53DD00C7EA6C}"/>
              </a:ext>
            </a:extLst>
          </p:cNvPr>
          <p:cNvSpPr/>
          <p:nvPr/>
        </p:nvSpPr>
        <p:spPr>
          <a:xfrm>
            <a:off x="11009492" y="13665098"/>
            <a:ext cx="1398314" cy="36575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Technician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Michael Hackworth</a:t>
            </a:r>
          </a:p>
        </p:txBody>
      </p:sp>
      <p:cxnSp>
        <p:nvCxnSpPr>
          <p:cNvPr id="407" name="Straight Connector 406">
            <a:extLst>
              <a:ext uri="{FF2B5EF4-FFF2-40B4-BE49-F238E27FC236}">
                <a16:creationId xmlns:a16="http://schemas.microsoft.com/office/drawing/2014/main" id="{2BA86766-E0DF-0D43-5367-0AD59B70B85A}"/>
              </a:ext>
            </a:extLst>
          </p:cNvPr>
          <p:cNvCxnSpPr>
            <a:cxnSpLocks/>
          </p:cNvCxnSpPr>
          <p:nvPr/>
        </p:nvCxnSpPr>
        <p:spPr>
          <a:xfrm flipH="1">
            <a:off x="16223679" y="5757929"/>
            <a:ext cx="20033" cy="1430358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5" name="Rectangle: Diagonal Corners Snipped 414">
            <a:extLst>
              <a:ext uri="{FF2B5EF4-FFF2-40B4-BE49-F238E27FC236}">
                <a16:creationId xmlns:a16="http://schemas.microsoft.com/office/drawing/2014/main" id="{425B6439-0F68-F2FE-C053-813CEA9FCA57}"/>
              </a:ext>
            </a:extLst>
          </p:cNvPr>
          <p:cNvSpPr/>
          <p:nvPr/>
        </p:nvSpPr>
        <p:spPr>
          <a:xfrm>
            <a:off x="18884616" y="13996618"/>
            <a:ext cx="1654291" cy="511491"/>
          </a:xfrm>
          <a:prstGeom prst="snip2Diag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Senior Paralegal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Megan Zemke</a:t>
            </a:r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08907ABA-2C46-A38B-4860-10EFE95C01D5}"/>
              </a:ext>
            </a:extLst>
          </p:cNvPr>
          <p:cNvSpPr/>
          <p:nvPr/>
        </p:nvSpPr>
        <p:spPr>
          <a:xfrm>
            <a:off x="10942272" y="16182166"/>
            <a:ext cx="1627168" cy="52040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Yard Technician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Tim </a:t>
            </a:r>
            <a:r>
              <a:rPr lang="en-US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Raymor</a:t>
            </a:r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27" name="Straight Connector 426">
            <a:extLst>
              <a:ext uri="{FF2B5EF4-FFF2-40B4-BE49-F238E27FC236}">
                <a16:creationId xmlns:a16="http://schemas.microsoft.com/office/drawing/2014/main" id="{5965A0EF-EE05-8F39-2887-C3EC9D10225A}"/>
              </a:ext>
            </a:extLst>
          </p:cNvPr>
          <p:cNvCxnSpPr>
            <a:cxnSpLocks/>
            <a:stCxn id="103" idx="3"/>
            <a:endCxn id="124" idx="0"/>
          </p:cNvCxnSpPr>
          <p:nvPr/>
        </p:nvCxnSpPr>
        <p:spPr>
          <a:xfrm flipH="1">
            <a:off x="12465366" y="10186268"/>
            <a:ext cx="5931" cy="1087858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6" name="Rectangle: Single Corner Snipped 435">
            <a:extLst>
              <a:ext uri="{FF2B5EF4-FFF2-40B4-BE49-F238E27FC236}">
                <a16:creationId xmlns:a16="http://schemas.microsoft.com/office/drawing/2014/main" id="{780D6CC5-EF81-5F37-F68A-6B037F73DB9D}"/>
              </a:ext>
            </a:extLst>
          </p:cNvPr>
          <p:cNvSpPr/>
          <p:nvPr/>
        </p:nvSpPr>
        <p:spPr>
          <a:xfrm>
            <a:off x="19049352" y="11538400"/>
            <a:ext cx="1525644" cy="511491"/>
          </a:xfrm>
          <a:prstGeom prst="snip1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Manager – Live Media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Jonathan Monk</a:t>
            </a: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47B635D4-8C40-F418-D753-021604609908}"/>
              </a:ext>
            </a:extLst>
          </p:cNvPr>
          <p:cNvSpPr/>
          <p:nvPr/>
        </p:nvSpPr>
        <p:spPr>
          <a:xfrm>
            <a:off x="22289233" y="14695804"/>
            <a:ext cx="1605277" cy="47258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Staff Accountant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Sarah </a:t>
            </a:r>
            <a:r>
              <a:rPr lang="en-US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Soldat</a:t>
            </a:r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98" name="Rectangle: Single Corner Snipped 497">
            <a:extLst>
              <a:ext uri="{FF2B5EF4-FFF2-40B4-BE49-F238E27FC236}">
                <a16:creationId xmlns:a16="http://schemas.microsoft.com/office/drawing/2014/main" id="{168DD427-3465-3130-8F6E-23B79BC4A95A}"/>
              </a:ext>
            </a:extLst>
          </p:cNvPr>
          <p:cNvSpPr/>
          <p:nvPr/>
        </p:nvSpPr>
        <p:spPr>
          <a:xfrm>
            <a:off x="41824156" y="14639863"/>
            <a:ext cx="1752949" cy="625521"/>
          </a:xfrm>
          <a:prstGeom prst="snip1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Employee Wellness Manager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Jordan Bain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5F968B9-64A7-3368-E03D-CF90BD488C0E}"/>
              </a:ext>
            </a:extLst>
          </p:cNvPr>
          <p:cNvSpPr/>
          <p:nvPr/>
        </p:nvSpPr>
        <p:spPr>
          <a:xfrm>
            <a:off x="6818612" y="16328487"/>
            <a:ext cx="3276005" cy="12563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1C9638-0A3C-095D-B412-234258E3192C}"/>
              </a:ext>
            </a:extLst>
          </p:cNvPr>
          <p:cNvSpPr/>
          <p:nvPr/>
        </p:nvSpPr>
        <p:spPr>
          <a:xfrm>
            <a:off x="6927599" y="16478778"/>
            <a:ext cx="1476176" cy="43464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Control Room Op.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Kyle </a:t>
            </a:r>
            <a:r>
              <a:rPr lang="en-US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Mexicott</a:t>
            </a:r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6DEC7F-CB0B-10C0-4290-E4E94F180317}"/>
              </a:ext>
            </a:extLst>
          </p:cNvPr>
          <p:cNvSpPr/>
          <p:nvPr/>
        </p:nvSpPr>
        <p:spPr>
          <a:xfrm>
            <a:off x="6925517" y="17030804"/>
            <a:ext cx="1476176" cy="43464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Control Room Op.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Sidney Parkhill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01FA8E-6DC3-266A-5CA6-358C9DEA0666}"/>
              </a:ext>
            </a:extLst>
          </p:cNvPr>
          <p:cNvSpPr/>
          <p:nvPr/>
        </p:nvSpPr>
        <p:spPr>
          <a:xfrm>
            <a:off x="8510172" y="16493817"/>
            <a:ext cx="1476176" cy="43464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Control Room Op.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Dustin Miller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9BF197-FB2C-A0DF-FB71-7FD428274C54}"/>
              </a:ext>
            </a:extLst>
          </p:cNvPr>
          <p:cNvSpPr/>
          <p:nvPr/>
        </p:nvSpPr>
        <p:spPr>
          <a:xfrm>
            <a:off x="8516586" y="17040903"/>
            <a:ext cx="1476176" cy="43464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Control Room Op.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Tammy Weinstein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2ED6955-92FB-C6F5-2E0D-F1B73CD9384C}"/>
              </a:ext>
            </a:extLst>
          </p:cNvPr>
          <p:cNvCxnSpPr>
            <a:cxnSpLocks/>
            <a:stCxn id="3" idx="0"/>
          </p:cNvCxnSpPr>
          <p:nvPr/>
        </p:nvCxnSpPr>
        <p:spPr>
          <a:xfrm flipV="1">
            <a:off x="8456615" y="15416916"/>
            <a:ext cx="2053677" cy="911571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Rectangle: Diagonal Corners Snipped 16">
            <a:extLst>
              <a:ext uri="{FF2B5EF4-FFF2-40B4-BE49-F238E27FC236}">
                <a16:creationId xmlns:a16="http://schemas.microsoft.com/office/drawing/2014/main" id="{39D1F8A6-7055-2779-A7B1-AD9B5BD0F9AD}"/>
              </a:ext>
            </a:extLst>
          </p:cNvPr>
          <p:cNvSpPr/>
          <p:nvPr/>
        </p:nvSpPr>
        <p:spPr>
          <a:xfrm>
            <a:off x="11012788" y="20179468"/>
            <a:ext cx="1627167" cy="540464"/>
          </a:xfrm>
          <a:prstGeom prst="snip2Diag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Training Coordinator</a:t>
            </a:r>
          </a:p>
          <a:p>
            <a:pPr algn="ctr"/>
            <a:r>
              <a:rPr lang="en-US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Phoxay</a:t>
            </a:r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Sumney</a:t>
            </a:r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Rectangle: Diagonal Corners Snipped 21">
            <a:extLst>
              <a:ext uri="{FF2B5EF4-FFF2-40B4-BE49-F238E27FC236}">
                <a16:creationId xmlns:a16="http://schemas.microsoft.com/office/drawing/2014/main" id="{A25947F0-1BF1-CA43-4697-65E1DE0E8B44}"/>
              </a:ext>
            </a:extLst>
          </p:cNvPr>
          <p:cNvSpPr/>
          <p:nvPr/>
        </p:nvSpPr>
        <p:spPr>
          <a:xfrm>
            <a:off x="36126537" y="12998923"/>
            <a:ext cx="1758846" cy="495869"/>
          </a:xfrm>
          <a:prstGeom prst="snip2Diag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Copy Editor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Tyler Campbell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44E1178-5A26-348A-657A-892602788C7E}"/>
              </a:ext>
            </a:extLst>
          </p:cNvPr>
          <p:cNvCxnSpPr>
            <a:cxnSpLocks/>
            <a:endCxn id="498" idx="3"/>
          </p:cNvCxnSpPr>
          <p:nvPr/>
        </p:nvCxnSpPr>
        <p:spPr>
          <a:xfrm>
            <a:off x="41369415" y="14112773"/>
            <a:ext cx="1331216" cy="5270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44D11C4-39DE-BC9C-B080-0DC3D365CDC7}"/>
              </a:ext>
            </a:extLst>
          </p:cNvPr>
          <p:cNvCxnSpPr>
            <a:cxnSpLocks/>
            <a:endCxn id="260" idx="3"/>
          </p:cNvCxnSpPr>
          <p:nvPr/>
        </p:nvCxnSpPr>
        <p:spPr>
          <a:xfrm>
            <a:off x="41368521" y="13125888"/>
            <a:ext cx="1327034" cy="48270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5E7E223-3904-50D7-45AB-3E35376EAC85}"/>
              </a:ext>
            </a:extLst>
          </p:cNvPr>
          <p:cNvCxnSpPr>
            <a:cxnSpLocks/>
          </p:cNvCxnSpPr>
          <p:nvPr/>
        </p:nvCxnSpPr>
        <p:spPr>
          <a:xfrm>
            <a:off x="41368521" y="12091705"/>
            <a:ext cx="1315319" cy="60579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36FF05E-90BC-9667-4282-C6693E1DC6B1}"/>
              </a:ext>
            </a:extLst>
          </p:cNvPr>
          <p:cNvCxnSpPr>
            <a:cxnSpLocks/>
            <a:endCxn id="177" idx="3"/>
          </p:cNvCxnSpPr>
          <p:nvPr/>
        </p:nvCxnSpPr>
        <p:spPr>
          <a:xfrm>
            <a:off x="21768792" y="12998923"/>
            <a:ext cx="1260005" cy="6689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B66E08C-6FBD-8047-D2E5-4ED5180BEDD4}"/>
              </a:ext>
            </a:extLst>
          </p:cNvPr>
          <p:cNvCxnSpPr>
            <a:cxnSpLocks/>
          </p:cNvCxnSpPr>
          <p:nvPr/>
        </p:nvCxnSpPr>
        <p:spPr>
          <a:xfrm flipH="1" flipV="1">
            <a:off x="21756449" y="13755655"/>
            <a:ext cx="1154874" cy="9401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67A16E7F-421A-8677-E3F0-77BA1F165148}"/>
              </a:ext>
            </a:extLst>
          </p:cNvPr>
          <p:cNvCxnSpPr>
            <a:cxnSpLocks/>
            <a:endCxn id="188" idx="3"/>
          </p:cNvCxnSpPr>
          <p:nvPr/>
        </p:nvCxnSpPr>
        <p:spPr>
          <a:xfrm>
            <a:off x="21670184" y="10836906"/>
            <a:ext cx="1327331" cy="49822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2D90BBD5-84B8-5A66-1E52-5EB61927C5EF}"/>
              </a:ext>
            </a:extLst>
          </p:cNvPr>
          <p:cNvCxnSpPr>
            <a:cxnSpLocks/>
            <a:stCxn id="415" idx="3"/>
          </p:cNvCxnSpPr>
          <p:nvPr/>
        </p:nvCxnSpPr>
        <p:spPr>
          <a:xfrm flipV="1">
            <a:off x="19711762" y="13512520"/>
            <a:ext cx="1121261" cy="48409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F90644DA-A482-4DE1-31D4-12B39E566148}"/>
              </a:ext>
            </a:extLst>
          </p:cNvPr>
          <p:cNvCxnSpPr>
            <a:cxnSpLocks/>
            <a:stCxn id="416" idx="3"/>
          </p:cNvCxnSpPr>
          <p:nvPr/>
        </p:nvCxnSpPr>
        <p:spPr>
          <a:xfrm flipV="1">
            <a:off x="19723876" y="14575779"/>
            <a:ext cx="1175090" cy="49492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7423D0DC-6835-EA51-9820-6C749030F817}"/>
              </a:ext>
            </a:extLst>
          </p:cNvPr>
          <p:cNvCxnSpPr>
            <a:cxnSpLocks/>
            <a:endCxn id="436" idx="3"/>
          </p:cNvCxnSpPr>
          <p:nvPr/>
        </p:nvCxnSpPr>
        <p:spPr>
          <a:xfrm flipH="1">
            <a:off x="19812174" y="10781328"/>
            <a:ext cx="1069355" cy="7570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9DE8D7FC-8C1E-D8D6-4012-741AD0536F79}"/>
              </a:ext>
            </a:extLst>
          </p:cNvPr>
          <p:cNvCxnSpPr>
            <a:cxnSpLocks/>
            <a:endCxn id="435" idx="3"/>
          </p:cNvCxnSpPr>
          <p:nvPr/>
        </p:nvCxnSpPr>
        <p:spPr>
          <a:xfrm flipH="1">
            <a:off x="19714779" y="12407948"/>
            <a:ext cx="1148716" cy="5419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Rectangle: Single Corner Snipped 6">
            <a:extLst>
              <a:ext uri="{FF2B5EF4-FFF2-40B4-BE49-F238E27FC236}">
                <a16:creationId xmlns:a16="http://schemas.microsoft.com/office/drawing/2014/main" id="{B05F7D52-3474-2CC1-8903-72DC2463E06C}"/>
              </a:ext>
            </a:extLst>
          </p:cNvPr>
          <p:cNvSpPr/>
          <p:nvPr/>
        </p:nvSpPr>
        <p:spPr>
          <a:xfrm>
            <a:off x="12642459" y="11381084"/>
            <a:ext cx="1312328" cy="367821"/>
          </a:xfrm>
          <a:prstGeom prst="snip1Rect">
            <a:avLst/>
          </a:prstGeom>
          <a:noFill/>
          <a:ln w="222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Lead Technician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Tim Hooper</a:t>
            </a:r>
          </a:p>
        </p:txBody>
      </p:sp>
      <p:sp>
        <p:nvSpPr>
          <p:cNvPr id="8" name="Rectangle: Single Corner Snipped 7">
            <a:extLst>
              <a:ext uri="{FF2B5EF4-FFF2-40B4-BE49-F238E27FC236}">
                <a16:creationId xmlns:a16="http://schemas.microsoft.com/office/drawing/2014/main" id="{C365FB60-E710-6E9C-1DAB-1FA83C4A486D}"/>
              </a:ext>
            </a:extLst>
          </p:cNvPr>
          <p:cNvSpPr/>
          <p:nvPr/>
        </p:nvSpPr>
        <p:spPr>
          <a:xfrm>
            <a:off x="10970215" y="11358109"/>
            <a:ext cx="1312328" cy="367821"/>
          </a:xfrm>
          <a:prstGeom prst="snip1Rect">
            <a:avLst/>
          </a:prstGeom>
          <a:noFill/>
          <a:ln w="222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Lead Technician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Justin Endicott</a:t>
            </a:r>
          </a:p>
        </p:txBody>
      </p:sp>
      <p:sp>
        <p:nvSpPr>
          <p:cNvPr id="9" name="Rectangle: Single Corner Snipped 8">
            <a:extLst>
              <a:ext uri="{FF2B5EF4-FFF2-40B4-BE49-F238E27FC236}">
                <a16:creationId xmlns:a16="http://schemas.microsoft.com/office/drawing/2014/main" id="{AB92BDE0-4700-AD2F-707F-53BD241CCA50}"/>
              </a:ext>
            </a:extLst>
          </p:cNvPr>
          <p:cNvSpPr/>
          <p:nvPr/>
        </p:nvSpPr>
        <p:spPr>
          <a:xfrm>
            <a:off x="10979477" y="11891424"/>
            <a:ext cx="1312328" cy="367821"/>
          </a:xfrm>
          <a:prstGeom prst="snip1Rect">
            <a:avLst/>
          </a:prstGeom>
          <a:noFill/>
          <a:ln w="222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Lead Technician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EMPTY</a:t>
            </a:r>
          </a:p>
        </p:txBody>
      </p:sp>
      <p:sp>
        <p:nvSpPr>
          <p:cNvPr id="462" name="Rectangle 461">
            <a:extLst>
              <a:ext uri="{FF2B5EF4-FFF2-40B4-BE49-F238E27FC236}">
                <a16:creationId xmlns:a16="http://schemas.microsoft.com/office/drawing/2014/main" id="{D5FE7A55-8829-C1A1-C8B1-8ECCE470F7AD}"/>
              </a:ext>
            </a:extLst>
          </p:cNvPr>
          <p:cNvSpPr/>
          <p:nvPr/>
        </p:nvSpPr>
        <p:spPr>
          <a:xfrm>
            <a:off x="28740466" y="18523116"/>
            <a:ext cx="2789254" cy="475397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entury Gothic" panose="020B0502020202020204" pitchFamily="34" charset="0"/>
            </a:endParaRPr>
          </a:p>
        </p:txBody>
      </p:sp>
      <p:sp>
        <p:nvSpPr>
          <p:cNvPr id="468" name="TextBox 467">
            <a:extLst>
              <a:ext uri="{FF2B5EF4-FFF2-40B4-BE49-F238E27FC236}">
                <a16:creationId xmlns:a16="http://schemas.microsoft.com/office/drawing/2014/main" id="{FB6F68E1-38AC-7D45-3860-EFED5162AEEA}"/>
              </a:ext>
            </a:extLst>
          </p:cNvPr>
          <p:cNvSpPr txBox="1"/>
          <p:nvPr/>
        </p:nvSpPr>
        <p:spPr>
          <a:xfrm>
            <a:off x="1125731" y="490553"/>
            <a:ext cx="74586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entury Gothic" panose="020B0502020202020204" pitchFamily="34" charset="0"/>
              </a:rPr>
              <a:t>ONE POWER ORG CHART 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MARCH 2025</a:t>
            </a:r>
          </a:p>
        </p:txBody>
      </p:sp>
      <p:sp>
        <p:nvSpPr>
          <p:cNvPr id="416" name="Rectangle: Diagonal Corners Snipped 415">
            <a:extLst>
              <a:ext uri="{FF2B5EF4-FFF2-40B4-BE49-F238E27FC236}">
                <a16:creationId xmlns:a16="http://schemas.microsoft.com/office/drawing/2014/main" id="{D87B5636-666D-2304-1811-CE37FAA9A6E1}"/>
              </a:ext>
            </a:extLst>
          </p:cNvPr>
          <p:cNvSpPr/>
          <p:nvPr/>
        </p:nvSpPr>
        <p:spPr>
          <a:xfrm>
            <a:off x="18963869" y="15070705"/>
            <a:ext cx="1520014" cy="504122"/>
          </a:xfrm>
          <a:prstGeom prst="snip2Diag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Legal Coordinator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Kenzie Tucker</a:t>
            </a:r>
          </a:p>
        </p:txBody>
      </p:sp>
      <p:sp>
        <p:nvSpPr>
          <p:cNvPr id="435" name="Rectangle: Diagonal Corners Snipped 434">
            <a:extLst>
              <a:ext uri="{FF2B5EF4-FFF2-40B4-BE49-F238E27FC236}">
                <a16:creationId xmlns:a16="http://schemas.microsoft.com/office/drawing/2014/main" id="{4822676E-C1B4-3722-3261-376894AF9CBC}"/>
              </a:ext>
            </a:extLst>
          </p:cNvPr>
          <p:cNvSpPr/>
          <p:nvPr/>
        </p:nvSpPr>
        <p:spPr>
          <a:xfrm>
            <a:off x="18957335" y="12949924"/>
            <a:ext cx="1514888" cy="511491"/>
          </a:xfrm>
          <a:prstGeom prst="snip2Diag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Senior Counsel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James Dunn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D8344CC-FE97-BC8B-35FA-FC93735D117C}"/>
              </a:ext>
            </a:extLst>
          </p:cNvPr>
          <p:cNvSpPr/>
          <p:nvPr/>
        </p:nvSpPr>
        <p:spPr>
          <a:xfrm>
            <a:off x="21513508" y="3488638"/>
            <a:ext cx="1927884" cy="44205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Executive Assistant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Erin Soden</a:t>
            </a:r>
          </a:p>
        </p:txBody>
      </p:sp>
      <p:sp>
        <p:nvSpPr>
          <p:cNvPr id="259" name="Rectangle: Single Corner Snipped 258">
            <a:extLst>
              <a:ext uri="{FF2B5EF4-FFF2-40B4-BE49-F238E27FC236}">
                <a16:creationId xmlns:a16="http://schemas.microsoft.com/office/drawing/2014/main" id="{75C8D3E8-A690-0A5A-8B14-33A0F43C1662}"/>
              </a:ext>
            </a:extLst>
          </p:cNvPr>
          <p:cNvSpPr/>
          <p:nvPr/>
        </p:nvSpPr>
        <p:spPr>
          <a:xfrm>
            <a:off x="41829589" y="12666588"/>
            <a:ext cx="1737367" cy="548625"/>
          </a:xfrm>
          <a:prstGeom prst="snip1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Training  Manager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Doug Corwin</a:t>
            </a:r>
          </a:p>
        </p:txBody>
      </p:sp>
      <p:sp>
        <p:nvSpPr>
          <p:cNvPr id="90" name="Rectangle: Rounded Corners 89">
            <a:extLst>
              <a:ext uri="{FF2B5EF4-FFF2-40B4-BE49-F238E27FC236}">
                <a16:creationId xmlns:a16="http://schemas.microsoft.com/office/drawing/2014/main" id="{BF2AD84E-9E9A-45E7-D651-AC9D8E654FEA}"/>
              </a:ext>
            </a:extLst>
          </p:cNvPr>
          <p:cNvSpPr/>
          <p:nvPr/>
        </p:nvSpPr>
        <p:spPr>
          <a:xfrm>
            <a:off x="21327480" y="7054938"/>
            <a:ext cx="2743200" cy="914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VP Head of Accounting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Anne Bain</a:t>
            </a:r>
          </a:p>
        </p:txBody>
      </p:sp>
      <p:sp>
        <p:nvSpPr>
          <p:cNvPr id="23" name="Rectangle: Single Corner Snipped 22">
            <a:extLst>
              <a:ext uri="{FF2B5EF4-FFF2-40B4-BE49-F238E27FC236}">
                <a16:creationId xmlns:a16="http://schemas.microsoft.com/office/drawing/2014/main" id="{EF4138A6-F344-1A8E-6F19-7E37C92300CF}"/>
              </a:ext>
            </a:extLst>
          </p:cNvPr>
          <p:cNvSpPr/>
          <p:nvPr/>
        </p:nvSpPr>
        <p:spPr>
          <a:xfrm>
            <a:off x="10931267" y="17138544"/>
            <a:ext cx="1645800" cy="540464"/>
          </a:xfrm>
          <a:prstGeom prst="snip1Rect">
            <a:avLst/>
          </a:prstGeom>
          <a:solidFill>
            <a:schemeClr val="bg1"/>
          </a:solidFill>
          <a:ln w="222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Fleet Field Manager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Lukas Nelson</a:t>
            </a:r>
          </a:p>
        </p:txBody>
      </p:sp>
      <p:sp>
        <p:nvSpPr>
          <p:cNvPr id="29" name="Parallelogram 28">
            <a:extLst>
              <a:ext uri="{FF2B5EF4-FFF2-40B4-BE49-F238E27FC236}">
                <a16:creationId xmlns:a16="http://schemas.microsoft.com/office/drawing/2014/main" id="{8BAEFA1B-4BE8-8AD6-72BC-6ABC19A693F6}"/>
              </a:ext>
            </a:extLst>
          </p:cNvPr>
          <p:cNvSpPr/>
          <p:nvPr/>
        </p:nvSpPr>
        <p:spPr>
          <a:xfrm>
            <a:off x="18113432" y="3424982"/>
            <a:ext cx="2103367" cy="570577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entury Gothic" panose="020B0502020202020204" pitchFamily="34" charset="0"/>
              </a:rPr>
              <a:t>Executive Strategy Consultant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Century Gothic" panose="020B0502020202020204" pitchFamily="34" charset="0"/>
              </a:rPr>
              <a:t>Craig Stoller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1915800-EA6D-D637-9514-650F0F46A957}"/>
              </a:ext>
            </a:extLst>
          </p:cNvPr>
          <p:cNvCxnSpPr>
            <a:cxnSpLocks/>
          </p:cNvCxnSpPr>
          <p:nvPr/>
        </p:nvCxnSpPr>
        <p:spPr>
          <a:xfrm flipH="1">
            <a:off x="16209229" y="15305091"/>
            <a:ext cx="2748106" cy="29297"/>
          </a:xfrm>
          <a:prstGeom prst="line">
            <a:avLst/>
          </a:prstGeom>
          <a:ln w="28575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89821B0-401C-F802-C368-9C60DD4CCCA8}"/>
              </a:ext>
            </a:extLst>
          </p:cNvPr>
          <p:cNvCxnSpPr>
            <a:cxnSpLocks/>
          </p:cNvCxnSpPr>
          <p:nvPr/>
        </p:nvCxnSpPr>
        <p:spPr>
          <a:xfrm flipH="1">
            <a:off x="16155035" y="14255843"/>
            <a:ext cx="2748106" cy="29297"/>
          </a:xfrm>
          <a:prstGeom prst="line">
            <a:avLst/>
          </a:prstGeom>
          <a:ln w="28575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636A8FE-56EA-FAD0-4E15-4D8A598C4825}"/>
              </a:ext>
            </a:extLst>
          </p:cNvPr>
          <p:cNvSpPr txBox="1"/>
          <p:nvPr/>
        </p:nvSpPr>
        <p:spPr>
          <a:xfrm>
            <a:off x="1680999" y="11072851"/>
            <a:ext cx="15949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Century Gothic" panose="020B0502020202020204" pitchFamily="34" charset="0"/>
              </a:rPr>
              <a:t>Project Managers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5E3CDC-0099-F29C-EACA-BFB1D4151857}"/>
              </a:ext>
            </a:extLst>
          </p:cNvPr>
          <p:cNvSpPr txBox="1"/>
          <p:nvPr/>
        </p:nvSpPr>
        <p:spPr>
          <a:xfrm>
            <a:off x="2195624" y="12303961"/>
            <a:ext cx="15949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Century Gothic" panose="020B0502020202020204" pitchFamily="34" charset="0"/>
              </a:rPr>
              <a:t>Senior Analysts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9C06A00-690C-C3FE-276F-6554E4B14CC0}"/>
              </a:ext>
            </a:extLst>
          </p:cNvPr>
          <p:cNvSpPr txBox="1"/>
          <p:nvPr/>
        </p:nvSpPr>
        <p:spPr>
          <a:xfrm>
            <a:off x="880638" y="13512414"/>
            <a:ext cx="15949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Century Gothic" panose="020B0502020202020204" pitchFamily="34" charset="0"/>
              </a:rPr>
              <a:t>Analysts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4EB5E23-0A52-CFE3-3751-0210BB133052}"/>
              </a:ext>
            </a:extLst>
          </p:cNvPr>
          <p:cNvSpPr txBox="1"/>
          <p:nvPr/>
        </p:nvSpPr>
        <p:spPr>
          <a:xfrm>
            <a:off x="1396552" y="15597936"/>
            <a:ext cx="15949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Century Gothic" panose="020B0502020202020204" pitchFamily="34" charset="0"/>
              </a:rPr>
              <a:t>Project Engineers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6E65654-C6CD-0573-D5A7-287C1B11CABE}"/>
              </a:ext>
            </a:extLst>
          </p:cNvPr>
          <p:cNvSpPr txBox="1"/>
          <p:nvPr/>
        </p:nvSpPr>
        <p:spPr>
          <a:xfrm>
            <a:off x="1345803" y="16781941"/>
            <a:ext cx="15949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Century Gothic" panose="020B0502020202020204" pitchFamily="34" charset="0"/>
              </a:rPr>
              <a:t>Field Engineers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DF6ED7A-D9D7-35C0-96F8-D2828311BB2A}"/>
              </a:ext>
            </a:extLst>
          </p:cNvPr>
          <p:cNvSpPr txBox="1"/>
          <p:nvPr/>
        </p:nvSpPr>
        <p:spPr>
          <a:xfrm>
            <a:off x="6876374" y="16085216"/>
            <a:ext cx="15949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Century Gothic" panose="020B0502020202020204" pitchFamily="34" charset="0"/>
              </a:rPr>
              <a:t>CROs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B9A03B2-0304-96FC-665E-7045D7206E80}"/>
              </a:ext>
            </a:extLst>
          </p:cNvPr>
          <p:cNvSpPr txBox="1"/>
          <p:nvPr/>
        </p:nvSpPr>
        <p:spPr>
          <a:xfrm>
            <a:off x="6709848" y="14314169"/>
            <a:ext cx="15949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Century Gothic" panose="020B0502020202020204" pitchFamily="34" charset="0"/>
              </a:rPr>
              <a:t>Field/Staff Engineers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CF30636-FA15-2EA2-4F47-14E4A545A2EB}"/>
              </a:ext>
            </a:extLst>
          </p:cNvPr>
          <p:cNvSpPr txBox="1"/>
          <p:nvPr/>
        </p:nvSpPr>
        <p:spPr>
          <a:xfrm>
            <a:off x="6917020" y="13011790"/>
            <a:ext cx="15949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Century Gothic" panose="020B0502020202020204" pitchFamily="34" charset="0"/>
              </a:rPr>
              <a:t>Project Engineers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012FD6D-F3A6-A443-55A4-70CBEF47E407}"/>
              </a:ext>
            </a:extLst>
          </p:cNvPr>
          <p:cNvSpPr txBox="1"/>
          <p:nvPr/>
        </p:nvSpPr>
        <p:spPr>
          <a:xfrm>
            <a:off x="10863391" y="12340309"/>
            <a:ext cx="15949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Century Gothic" panose="020B0502020202020204" pitchFamily="34" charset="0"/>
              </a:rPr>
              <a:t>Technicians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4BE07C4-42BB-2C7F-4002-DDB6F83766B9}"/>
              </a:ext>
            </a:extLst>
          </p:cNvPr>
          <p:cNvSpPr txBox="1"/>
          <p:nvPr/>
        </p:nvSpPr>
        <p:spPr>
          <a:xfrm>
            <a:off x="10897353" y="11029018"/>
            <a:ext cx="15949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Century Gothic" panose="020B0502020202020204" pitchFamily="34" charset="0"/>
              </a:rPr>
              <a:t>Lead Technicians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65DA545-692B-5E11-51B2-20CA03006DC1}"/>
              </a:ext>
            </a:extLst>
          </p:cNvPr>
          <p:cNvSpPr/>
          <p:nvPr/>
        </p:nvSpPr>
        <p:spPr>
          <a:xfrm>
            <a:off x="41598064" y="16029273"/>
            <a:ext cx="1968889" cy="284827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entury Gothic" panose="020B0502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F5E1E2E-AFC0-D266-66BE-5429ED2EF3B5}"/>
              </a:ext>
            </a:extLst>
          </p:cNvPr>
          <p:cNvSpPr txBox="1"/>
          <p:nvPr/>
        </p:nvSpPr>
        <p:spPr>
          <a:xfrm>
            <a:off x="42770236" y="15803866"/>
            <a:ext cx="10115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Century Gothic" panose="020B0502020202020204" pitchFamily="34" charset="0"/>
              </a:rPr>
              <a:t>Associates</a:t>
            </a: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16D585CD-D66F-9987-1053-3698C64753CE}"/>
              </a:ext>
            </a:extLst>
          </p:cNvPr>
          <p:cNvSpPr/>
          <p:nvPr/>
        </p:nvSpPr>
        <p:spPr>
          <a:xfrm>
            <a:off x="14841791" y="5036539"/>
            <a:ext cx="2743200" cy="914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EVP – Chief Legal Officer (CLO)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EMPTY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66E178E3-15E3-22F2-3C2E-1B7A9E930661}"/>
              </a:ext>
            </a:extLst>
          </p:cNvPr>
          <p:cNvCxnSpPr>
            <a:cxnSpLocks/>
            <a:stCxn id="82" idx="2"/>
            <a:endCxn id="33" idx="0"/>
          </p:cNvCxnSpPr>
          <p:nvPr/>
        </p:nvCxnSpPr>
        <p:spPr>
          <a:xfrm>
            <a:off x="20921876" y="2826512"/>
            <a:ext cx="1555574" cy="66212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8" name="Straight Connector 447">
            <a:extLst>
              <a:ext uri="{FF2B5EF4-FFF2-40B4-BE49-F238E27FC236}">
                <a16:creationId xmlns:a16="http://schemas.microsoft.com/office/drawing/2014/main" id="{316F315F-6C08-0D41-1275-E2E0D886291A}"/>
              </a:ext>
            </a:extLst>
          </p:cNvPr>
          <p:cNvCxnSpPr>
            <a:cxnSpLocks/>
          </p:cNvCxnSpPr>
          <p:nvPr/>
        </p:nvCxnSpPr>
        <p:spPr>
          <a:xfrm flipH="1">
            <a:off x="19438145" y="2834075"/>
            <a:ext cx="1483731" cy="5760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5" name="Straight Connector 454">
            <a:extLst>
              <a:ext uri="{FF2B5EF4-FFF2-40B4-BE49-F238E27FC236}">
                <a16:creationId xmlns:a16="http://schemas.microsoft.com/office/drawing/2014/main" id="{0DAEFCC2-5004-47D7-71F8-928AF754E712}"/>
              </a:ext>
            </a:extLst>
          </p:cNvPr>
          <p:cNvCxnSpPr>
            <a:cxnSpLocks/>
          </p:cNvCxnSpPr>
          <p:nvPr/>
        </p:nvCxnSpPr>
        <p:spPr>
          <a:xfrm flipH="1">
            <a:off x="20901924" y="2841324"/>
            <a:ext cx="19952" cy="175224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4" name="Oval 463">
            <a:extLst>
              <a:ext uri="{FF2B5EF4-FFF2-40B4-BE49-F238E27FC236}">
                <a16:creationId xmlns:a16="http://schemas.microsoft.com/office/drawing/2014/main" id="{1020A660-E513-AE3A-472F-4D2FAF56696D}"/>
              </a:ext>
            </a:extLst>
          </p:cNvPr>
          <p:cNvSpPr/>
          <p:nvPr/>
        </p:nvSpPr>
        <p:spPr>
          <a:xfrm>
            <a:off x="18544380" y="556368"/>
            <a:ext cx="4754992" cy="579989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Board of Directors</a:t>
            </a:r>
          </a:p>
        </p:txBody>
      </p:sp>
      <p:cxnSp>
        <p:nvCxnSpPr>
          <p:cNvPr id="465" name="Straight Connector 464">
            <a:extLst>
              <a:ext uri="{FF2B5EF4-FFF2-40B4-BE49-F238E27FC236}">
                <a16:creationId xmlns:a16="http://schemas.microsoft.com/office/drawing/2014/main" id="{C0DC8334-8939-0B07-5D7D-16D8B060FF58}"/>
              </a:ext>
            </a:extLst>
          </p:cNvPr>
          <p:cNvCxnSpPr>
            <a:cxnSpLocks/>
            <a:stCxn id="464" idx="4"/>
            <a:endCxn id="82" idx="0"/>
          </p:cNvCxnSpPr>
          <p:nvPr/>
        </p:nvCxnSpPr>
        <p:spPr>
          <a:xfrm>
            <a:off x="20921876" y="1136357"/>
            <a:ext cx="0" cy="77575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8190396-004E-66EC-6145-3860AA17886D}"/>
              </a:ext>
            </a:extLst>
          </p:cNvPr>
          <p:cNvCxnSpPr>
            <a:cxnSpLocks/>
            <a:endCxn id="26" idx="0"/>
          </p:cNvCxnSpPr>
          <p:nvPr/>
        </p:nvCxnSpPr>
        <p:spPr>
          <a:xfrm flipH="1">
            <a:off x="39859720" y="10643103"/>
            <a:ext cx="10209" cy="140653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567FC93F-9796-9AAD-BFC1-95BCF30119B9}"/>
              </a:ext>
            </a:extLst>
          </p:cNvPr>
          <p:cNvSpPr/>
          <p:nvPr/>
        </p:nvSpPr>
        <p:spPr>
          <a:xfrm>
            <a:off x="39063728" y="12049640"/>
            <a:ext cx="1591983" cy="47803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Project Engineer</a:t>
            </a:r>
          </a:p>
          <a:p>
            <a:pPr algn="ctr"/>
            <a:r>
              <a:rPr lang="en-US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Eathan</a:t>
            </a:r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 Baumgartner</a:t>
            </a:r>
          </a:p>
        </p:txBody>
      </p:sp>
      <p:sp>
        <p:nvSpPr>
          <p:cNvPr id="48" name="Rectangle: Diagonal Corners Snipped 47">
            <a:extLst>
              <a:ext uri="{FF2B5EF4-FFF2-40B4-BE49-F238E27FC236}">
                <a16:creationId xmlns:a16="http://schemas.microsoft.com/office/drawing/2014/main" id="{14C4AE85-05A5-5397-98A4-2F21AD6E2381}"/>
              </a:ext>
            </a:extLst>
          </p:cNvPr>
          <p:cNvSpPr/>
          <p:nvPr/>
        </p:nvSpPr>
        <p:spPr>
          <a:xfrm>
            <a:off x="8589836" y="13370057"/>
            <a:ext cx="1319594" cy="342906"/>
          </a:xfrm>
          <a:prstGeom prst="snip2Diag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Project Engineer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Logan Tebbe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4405DEC-F729-58C1-94DF-51778F49C89A}"/>
              </a:ext>
            </a:extLst>
          </p:cNvPr>
          <p:cNvSpPr/>
          <p:nvPr/>
        </p:nvSpPr>
        <p:spPr>
          <a:xfrm>
            <a:off x="1770632" y="14820301"/>
            <a:ext cx="1456526" cy="3212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Analyst</a:t>
            </a:r>
          </a:p>
          <a:p>
            <a:pPr algn="ctr"/>
            <a:r>
              <a:rPr lang="en-US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Samietha</a:t>
            </a:r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Kummar</a:t>
            </a:r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8B9EE240-11F6-A8B7-E90B-083DAA406836}"/>
              </a:ext>
            </a:extLst>
          </p:cNvPr>
          <p:cNvCxnSpPr>
            <a:cxnSpLocks/>
          </p:cNvCxnSpPr>
          <p:nvPr/>
        </p:nvCxnSpPr>
        <p:spPr>
          <a:xfrm flipH="1">
            <a:off x="19042552" y="5977945"/>
            <a:ext cx="1721410" cy="368071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" name="Parallelogram 59">
            <a:extLst>
              <a:ext uri="{FF2B5EF4-FFF2-40B4-BE49-F238E27FC236}">
                <a16:creationId xmlns:a16="http://schemas.microsoft.com/office/drawing/2014/main" id="{3AC096D7-E7F8-5E69-E7E5-6A78ADC41BC6}"/>
              </a:ext>
            </a:extLst>
          </p:cNvPr>
          <p:cNvSpPr/>
          <p:nvPr/>
        </p:nvSpPr>
        <p:spPr>
          <a:xfrm>
            <a:off x="18763686" y="9582918"/>
            <a:ext cx="1908101" cy="506861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Director of State Energy Policy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Krystina Schaefer</a:t>
            </a: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32F291FF-FA5C-9521-6CED-E46E710AA0AE}"/>
              </a:ext>
            </a:extLst>
          </p:cNvPr>
          <p:cNvSpPr/>
          <p:nvPr/>
        </p:nvSpPr>
        <p:spPr>
          <a:xfrm>
            <a:off x="27839318" y="8002232"/>
            <a:ext cx="2743200" cy="914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Jessica Grosso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Head of Technical Due Diligence</a:t>
            </a:r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8A7ABBFF-54A8-9A78-AD30-F0996B4DA123}"/>
              </a:ext>
            </a:extLst>
          </p:cNvPr>
          <p:cNvSpPr/>
          <p:nvPr/>
        </p:nvSpPr>
        <p:spPr>
          <a:xfrm>
            <a:off x="41698346" y="17660674"/>
            <a:ext cx="1768325" cy="54842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Associate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Dallas Tennant</a:t>
            </a:r>
          </a:p>
        </p:txBody>
      </p:sp>
      <p:cxnSp>
        <p:nvCxnSpPr>
          <p:cNvPr id="460" name="Straight Connector 459">
            <a:extLst>
              <a:ext uri="{FF2B5EF4-FFF2-40B4-BE49-F238E27FC236}">
                <a16:creationId xmlns:a16="http://schemas.microsoft.com/office/drawing/2014/main" id="{22E45BBD-7CE8-963D-CA2B-08C08DAA4571}"/>
              </a:ext>
            </a:extLst>
          </p:cNvPr>
          <p:cNvCxnSpPr>
            <a:cxnSpLocks/>
          </p:cNvCxnSpPr>
          <p:nvPr/>
        </p:nvCxnSpPr>
        <p:spPr>
          <a:xfrm>
            <a:off x="37087056" y="4726102"/>
            <a:ext cx="0" cy="46006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1" name="Rectangle: Rounded Corners 460">
            <a:extLst>
              <a:ext uri="{FF2B5EF4-FFF2-40B4-BE49-F238E27FC236}">
                <a16:creationId xmlns:a16="http://schemas.microsoft.com/office/drawing/2014/main" id="{FE461FBA-03EF-B44D-7F03-D9EEB5F89FA2}"/>
              </a:ext>
            </a:extLst>
          </p:cNvPr>
          <p:cNvSpPr/>
          <p:nvPr/>
        </p:nvSpPr>
        <p:spPr>
          <a:xfrm>
            <a:off x="35710430" y="5030195"/>
            <a:ext cx="2743200" cy="914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Chief Marketing Officer (CMO)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Larry Zarin</a:t>
            </a:r>
          </a:p>
        </p:txBody>
      </p:sp>
      <p:sp>
        <p:nvSpPr>
          <p:cNvPr id="480" name="Rectangle 479">
            <a:extLst>
              <a:ext uri="{FF2B5EF4-FFF2-40B4-BE49-F238E27FC236}">
                <a16:creationId xmlns:a16="http://schemas.microsoft.com/office/drawing/2014/main" id="{F47B7FE8-BD25-75EB-EDCA-ACEEC772EB56}"/>
              </a:ext>
            </a:extLst>
          </p:cNvPr>
          <p:cNvSpPr/>
          <p:nvPr/>
        </p:nvSpPr>
        <p:spPr>
          <a:xfrm>
            <a:off x="12497585" y="14647021"/>
            <a:ext cx="1398314" cy="35770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Technician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Devon Wilson</a:t>
            </a:r>
          </a:p>
        </p:txBody>
      </p:sp>
      <p:cxnSp>
        <p:nvCxnSpPr>
          <p:cNvPr id="510" name="Straight Connector 509">
            <a:extLst>
              <a:ext uri="{FF2B5EF4-FFF2-40B4-BE49-F238E27FC236}">
                <a16:creationId xmlns:a16="http://schemas.microsoft.com/office/drawing/2014/main" id="{97CA57DD-3962-2A51-BBFB-9E9DCA1C93B3}"/>
              </a:ext>
            </a:extLst>
          </p:cNvPr>
          <p:cNvCxnSpPr>
            <a:cxnSpLocks/>
          </p:cNvCxnSpPr>
          <p:nvPr/>
        </p:nvCxnSpPr>
        <p:spPr>
          <a:xfrm>
            <a:off x="26927944" y="5950939"/>
            <a:ext cx="1713015" cy="205887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14F2FAA-F672-91D2-DDA2-D09D62E41E11}"/>
              </a:ext>
            </a:extLst>
          </p:cNvPr>
          <p:cNvCxnSpPr>
            <a:cxnSpLocks/>
          </p:cNvCxnSpPr>
          <p:nvPr/>
        </p:nvCxnSpPr>
        <p:spPr>
          <a:xfrm flipH="1">
            <a:off x="32343971" y="8497652"/>
            <a:ext cx="33731" cy="3833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D1FF52A0-F4A5-AE64-2DEE-9232EB64C9AA}"/>
              </a:ext>
            </a:extLst>
          </p:cNvPr>
          <p:cNvSpPr/>
          <p:nvPr/>
        </p:nvSpPr>
        <p:spPr>
          <a:xfrm>
            <a:off x="31624915" y="12338219"/>
            <a:ext cx="1529420" cy="48909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Technical Associate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Aaron Brickner 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9EB03A9-91CE-D23C-4ECC-6D225107BAA9}"/>
              </a:ext>
            </a:extLst>
          </p:cNvPr>
          <p:cNvCxnSpPr>
            <a:cxnSpLocks/>
            <a:endCxn id="296" idx="3"/>
          </p:cNvCxnSpPr>
          <p:nvPr/>
        </p:nvCxnSpPr>
        <p:spPr>
          <a:xfrm flipH="1">
            <a:off x="4564515" y="12689606"/>
            <a:ext cx="421239" cy="232779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DC47935-788E-A79B-66F0-C5B65D0BAD2D}"/>
              </a:ext>
            </a:extLst>
          </p:cNvPr>
          <p:cNvCxnSpPr>
            <a:cxnSpLocks/>
          </p:cNvCxnSpPr>
          <p:nvPr/>
        </p:nvCxnSpPr>
        <p:spPr>
          <a:xfrm>
            <a:off x="2741579" y="13303773"/>
            <a:ext cx="0" cy="4232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4" name="Straight Connector 473">
            <a:extLst>
              <a:ext uri="{FF2B5EF4-FFF2-40B4-BE49-F238E27FC236}">
                <a16:creationId xmlns:a16="http://schemas.microsoft.com/office/drawing/2014/main" id="{C9165850-B325-0AA4-2D0D-3B73C2170171}"/>
              </a:ext>
            </a:extLst>
          </p:cNvPr>
          <p:cNvCxnSpPr>
            <a:cxnSpLocks/>
          </p:cNvCxnSpPr>
          <p:nvPr/>
        </p:nvCxnSpPr>
        <p:spPr>
          <a:xfrm>
            <a:off x="1910060" y="12083227"/>
            <a:ext cx="0" cy="16437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35EB9D02-0F9C-FDB6-C2D0-5A7F787C78F2}"/>
              </a:ext>
            </a:extLst>
          </p:cNvPr>
          <p:cNvSpPr/>
          <p:nvPr/>
        </p:nvSpPr>
        <p:spPr>
          <a:xfrm flipH="1">
            <a:off x="35805070" y="5735156"/>
            <a:ext cx="139723" cy="122575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BCA07DB-3A4E-7270-F1FC-5FB017B592E9}"/>
              </a:ext>
            </a:extLst>
          </p:cNvPr>
          <p:cNvSpPr/>
          <p:nvPr/>
        </p:nvSpPr>
        <p:spPr>
          <a:xfrm flipH="1">
            <a:off x="18200019" y="3799338"/>
            <a:ext cx="139723" cy="122575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85A72D0-A329-4E87-E882-844D9368D961}"/>
              </a:ext>
            </a:extLst>
          </p:cNvPr>
          <p:cNvSpPr/>
          <p:nvPr/>
        </p:nvSpPr>
        <p:spPr>
          <a:xfrm flipH="1">
            <a:off x="29471550" y="22710369"/>
            <a:ext cx="139723" cy="122575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86A5A8B-CC57-5F9B-B823-7A36E193C695}"/>
              </a:ext>
            </a:extLst>
          </p:cNvPr>
          <p:cNvSpPr txBox="1"/>
          <p:nvPr/>
        </p:nvSpPr>
        <p:spPr>
          <a:xfrm>
            <a:off x="29684571" y="22635410"/>
            <a:ext cx="1982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PART TIME</a:t>
            </a:r>
          </a:p>
        </p:txBody>
      </p:sp>
    </p:spTree>
    <p:extLst>
      <p:ext uri="{BB962C8B-B14F-4D97-AF65-F5344CB8AC3E}">
        <p14:creationId xmlns:p14="http://schemas.microsoft.com/office/powerpoint/2010/main" val="1761816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11507</TotalTime>
  <Words>481</Words>
  <Application>Microsoft Office PowerPoint</Application>
  <PresentationFormat>Custom</PresentationFormat>
  <Paragraphs>206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Jereme Kent</dc:creator>
  <cp:lastModifiedBy>Megan Dufresne</cp:lastModifiedBy>
  <cp:revision>62</cp:revision>
  <cp:lastPrinted>2025-03-06T13:46:20Z</cp:lastPrinted>
  <dcterms:created xsi:type="dcterms:W3CDTF">2024-08-11T14:26:56Z</dcterms:created>
  <dcterms:modified xsi:type="dcterms:W3CDTF">2025-03-10T18:55:18Z</dcterms:modified>
</cp:coreProperties>
</file>