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"/>
  </p:notesMasterIdLst>
  <p:sldIdLst>
    <p:sldId id="256" r:id="rId2"/>
    <p:sldId id="265" r:id="rId3"/>
    <p:sldId id="264" r:id="rId4"/>
    <p:sldId id="266" r:id="rId5"/>
    <p:sldId id="263" r:id="rId6"/>
    <p:sldId id="260" r:id="rId7"/>
    <p:sldId id="267" r:id="rId8"/>
    <p:sldId id="261" r:id="rId9"/>
    <p:sldId id="262" r:id="rId10"/>
    <p:sldId id="25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1354976"/>
            <a:ext cx="9144000" cy="5503024"/>
            <a:chOff x="687278" y="1354975"/>
            <a:chExt cx="9144000" cy="5503025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5" t="20859" r="73275" b="953"/>
            <a:stretch/>
          </p:blipFill>
          <p:spPr>
            <a:xfrm>
              <a:off x="687278" y="1354975"/>
              <a:ext cx="1844366" cy="55030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 r="3411"/>
            <a:stretch/>
          </p:blipFill>
          <p:spPr>
            <a:xfrm>
              <a:off x="2474284" y="5037513"/>
              <a:ext cx="7356994" cy="182048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2474284" y="1371600"/>
              <a:ext cx="7356994" cy="3665912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89" y="159447"/>
            <a:ext cx="1619585" cy="1030658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738880" y="2299018"/>
            <a:ext cx="5564981" cy="931862"/>
          </a:xfrm>
        </p:spPr>
        <p:txBody>
          <a:bodyPr/>
          <a:lstStyle>
            <a:lvl1pPr marL="0" indent="0" algn="ctr">
              <a:buNone/>
              <a:defRPr sz="2800"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30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1353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471353"/>
            <a:ext cx="4629150" cy="46373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48791"/>
            <a:ext cx="2949178" cy="29599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282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200" y="1482826"/>
            <a:ext cx="4629150" cy="467690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50524"/>
            <a:ext cx="2949178" cy="30092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54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454727"/>
            <a:ext cx="1971675" cy="472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225" y="1454727"/>
            <a:ext cx="5800725" cy="472223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6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93227" y="365135"/>
            <a:ext cx="7222127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0847" r="8681" b="9286"/>
          <a:stretch/>
        </p:blipFill>
        <p:spPr>
          <a:xfrm>
            <a:off x="0" y="0"/>
            <a:ext cx="9183469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81" y="264830"/>
            <a:ext cx="1689697" cy="1060988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2870" y="5780384"/>
            <a:ext cx="6829425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984925" y="5958404"/>
            <a:ext cx="219854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825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825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825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www.oneenergy.com</a:t>
            </a:r>
            <a:endParaRPr lang="en-US" sz="825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985760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85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0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9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95941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41871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E46F-87FE-46F2-961E-ECA482E6E173}" type="datetime1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6672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989" y="374073"/>
            <a:ext cx="6629552" cy="7980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14475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14475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7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3862" y="365126"/>
            <a:ext cx="6711488" cy="802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61"/>
            <a:ext cx="9144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  <a:extLst/>
        </p:spPr>
        <p:txBody>
          <a:bodyPr vert="horz" wrap="square" lIns="20596" tIns="20596" rIns="20596" bIns="20596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9612"/>
            <a:ext cx="826075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0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3" r:id="rId3"/>
    <p:sldLayoutId id="2147483664" r:id="rId4"/>
    <p:sldLayoutId id="2147483665" r:id="rId5"/>
    <p:sldLayoutId id="2147483662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50" r:id="rId14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38880" y="2299017"/>
            <a:ext cx="5564981" cy="2655538"/>
          </a:xfrm>
        </p:spPr>
        <p:txBody>
          <a:bodyPr>
            <a:normAutofit/>
          </a:bodyPr>
          <a:lstStyle/>
          <a:p>
            <a:r>
              <a:rPr lang="en-US" sz="4000" dirty="0"/>
              <a:t>Tower CONNECTIONS</a:t>
            </a:r>
          </a:p>
          <a:p>
            <a:endParaRPr lang="en-US" dirty="0"/>
          </a:p>
          <a:p>
            <a:r>
              <a:rPr lang="en-US" dirty="0"/>
              <a:t>Michelle Kleinau</a:t>
            </a:r>
          </a:p>
          <a:p>
            <a:r>
              <a:rPr lang="en-US" sz="2000" dirty="0"/>
              <a:t>02/18/2019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604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DC65E-DD42-4467-8918-743DA3549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ANCHOR BOLTS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7F44C8-52AC-4D24-A401-FFB8BE22E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17" y="3088097"/>
            <a:ext cx="4603771" cy="25896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6AF8-599F-4794-B635-024C6784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pic>
        <p:nvPicPr>
          <p:cNvPr id="1028" name="Picture 4" descr="https://lh3.googleusercontent.com/lnjdEvc3h6Z1iRe3GWstkQGRR9uFME2O2BthRu_Pf63v51Dk17PNonESNKE9tjO7Bf7T3Re0LdIvZIb6Ce7ZjVnvWwcuVVP71CTqJPvUFi4TNGi-6RMHUzgeMXrXE7AOZvbYqyF5KmIhqshXggOGah8qHuYGoQppdKRj70C13FtkL_WUxtw2ZhrpOSaxITsbLcAXeTFdy948YtL6gJfeZdvs8W8sPhrscgdDUC57kzGYzAH2rVcSHdz52Z9WS840UeK9UKHxZG91lO0ejL8_I2i0ND45UihstyczCiMAj2zUdrA8F3N09KZHv-_cKY2nZkVVgsGeAZp5eFUw5PVzd5Lcr6GM43NuAynPrO2EnWi_3JpyoFav_-To4uKJm7gZCRp9kxuLQgXRrpJJAYInJvnl9L5CU1xPgNkawppCk4ki4pMp_sNYjlaSUnmBygfNLRTkeErColJgBkF6cZ0q3yB3jDSFx66s39eo_YLxhm8Nz8om22EwzRw5tXrxdXHu4FzcnJjJs0wxPd0s9s4Z0TB8H83_9cVDoRIiYayIOGKoFWE3iBC2V53BQMr_guURff1Ggwu8_mOeY7i2iD0NgGTLde0msO4DFh1OgvnS_q3jt6PCFC0BW4RHgGLHXGd5NU7gIBUr8Str8fuK4VhWsCKh7NDCQ3I=w703-h937-no">
            <a:extLst>
              <a:ext uri="{FF2B5EF4-FFF2-40B4-BE49-F238E27FC236}">
                <a16:creationId xmlns:a16="http://schemas.microsoft.com/office/drawing/2014/main" id="{2BE61425-CCAD-413C-AF55-DDD77FB25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22095" b="9079"/>
          <a:stretch/>
        </p:blipFill>
        <p:spPr bwMode="auto">
          <a:xfrm>
            <a:off x="348343" y="2786744"/>
            <a:ext cx="3306073" cy="31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EF6AB9-9D73-48BE-8279-ACEFA7A430FF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583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#11 ASTM A615 Grade 75 – per RRC SE1810019 S-2</a:t>
            </a:r>
          </a:p>
        </p:txBody>
      </p:sp>
    </p:spTree>
    <p:extLst>
      <p:ext uri="{BB962C8B-B14F-4D97-AF65-F5344CB8AC3E}">
        <p14:creationId xmlns:p14="http://schemas.microsoft.com/office/powerpoint/2010/main" val="817657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E9A3-7A01-41E8-A2A1-A2B0FFA3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C509A-E91E-4249-94A8-7DE37A506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253017"/>
          </a:xfrm>
        </p:spPr>
        <p:txBody>
          <a:bodyPr>
            <a:normAutofit/>
          </a:bodyPr>
          <a:lstStyle/>
          <a:p>
            <a:r>
              <a:rPr lang="en-US" dirty="0"/>
              <a:t>Requirements – per RRC SE181001</a:t>
            </a:r>
          </a:p>
          <a:p>
            <a:pPr lvl="1"/>
            <a:r>
              <a:rPr lang="en-US" dirty="0"/>
              <a:t>Min grout strength prior to tension: 3,500 psi (RRC S-7)</a:t>
            </a:r>
          </a:p>
          <a:p>
            <a:pPr lvl="1"/>
            <a:r>
              <a:rPr lang="en-US" dirty="0"/>
              <a:t>Post-tension: 45 kips +10/-0 kips tolerance (RRC S-4)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A8E2D-1396-488D-BD53-EB60AF97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B15B34-503A-4600-A386-FED3DAB75206}"/>
                  </a:ext>
                </a:extLst>
              </p:cNvPr>
              <p:cNvSpPr txBox="1"/>
              <p:nvPr/>
            </p:nvSpPr>
            <p:spPr>
              <a:xfrm>
                <a:off x="416151" y="3014702"/>
                <a:ext cx="8311698" cy="774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𝐸𝑙𝑜𝑛𝑔𝑎𝑡𝑖𝑜𝑛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𝑃𝐿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𝐴𝐸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(45 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𝑘𝑖𝑝𝑠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)×(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9")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f>
                                        <m:fPr>
                                          <m:type m:val="skw"/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den>
                                      </m:f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29,000,000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𝑙𝑏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45,000 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𝑙𝑏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93 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1.48 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29,000,000 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𝑙𝑏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e>
                                    <m:sup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=0.0975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𝑖𝑛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B15B34-503A-4600-A386-FED3DAB75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51" y="3014702"/>
                <a:ext cx="8311698" cy="774186"/>
              </a:xfrm>
              <a:prstGeom prst="rect">
                <a:avLst/>
              </a:prstGeom>
              <a:blipFill>
                <a:blip r:embed="rId2"/>
                <a:stretch>
                  <a:fillRect l="-220" t="-22835" b="-85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7054F0-6165-46A7-B898-68E37B38C35F}"/>
                  </a:ext>
                </a:extLst>
              </p:cNvPr>
              <p:cNvSpPr txBox="1"/>
              <p:nvPr/>
            </p:nvSpPr>
            <p:spPr>
              <a:xfrm>
                <a:off x="1019552" y="3988130"/>
                <a:ext cx="7104894" cy="4558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𝐽𝑎𝑐𝑘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𝑃𝑟𝑒𝑠𝑠𝑢𝑟𝑒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𝑅𝑒𝑞𝑢𝑖𝑟𝑒𝑑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𝑇𝑒𝑛𝑠𝑖𝑜𝑛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𝐸𝑓𝑓𝑒𝑐𝑡𝑖𝑣𝑒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𝐽𝑎𝑐𝑘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𝐴𝑟𝑒𝑎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(45 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𝑘𝑖𝑝𝑠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6.49 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(45,000 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𝑙𝑏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12.98 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=3,467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𝑝𝑠𝑖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7054F0-6165-46A7-B898-68E37B38C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552" y="3988130"/>
                <a:ext cx="7104894" cy="455894"/>
              </a:xfrm>
              <a:prstGeom prst="rect">
                <a:avLst/>
              </a:prstGeom>
              <a:blipFill>
                <a:blip r:embed="rId3"/>
                <a:stretch>
                  <a:fillRect l="-343" t="-1333" r="-172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8CA82E-A07B-42AF-9A84-D233BFA3C74F}"/>
                  </a:ext>
                </a:extLst>
              </p:cNvPr>
              <p:cNvSpPr txBox="1"/>
              <p:nvPr/>
            </p:nvSpPr>
            <p:spPr>
              <a:xfrm>
                <a:off x="765023" y="4571690"/>
                <a:ext cx="7750327" cy="4558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𝑀𝑎𝑥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𝐽𝑎𝑐𝑘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𝑃𝑟𝑒𝑠𝑠𝑢𝑟𝑒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𝑀𝑎𝑥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𝑇𝑒𝑛𝑠𝑖𝑜𝑛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𝐸𝑓𝑓𝑒𝑐𝑡𝑖𝑣𝑒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𝐽𝑎𝑐𝑘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𝐴𝑟𝑒𝑎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(55 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𝑘𝑖𝑝𝑠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6.49 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(55,000 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𝑙𝑏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12.98 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=4,237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𝑝𝑠𝑖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8CA82E-A07B-42AF-9A84-D233BFA3C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23" y="4571690"/>
                <a:ext cx="7750327" cy="455894"/>
              </a:xfrm>
              <a:prstGeom prst="rect">
                <a:avLst/>
              </a:prstGeom>
              <a:blipFill>
                <a:blip r:embed="rId4"/>
                <a:stretch>
                  <a:fillRect t="-1333" r="-157" b="-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113AC6-34F3-4AA8-84B3-A6314BC830C6}"/>
              </a:ext>
            </a:extLst>
          </p:cNvPr>
          <p:cNvSpPr txBox="1">
            <a:spLocks/>
          </p:cNvSpPr>
          <p:nvPr/>
        </p:nvSpPr>
        <p:spPr>
          <a:xfrm>
            <a:off x="628649" y="5181377"/>
            <a:ext cx="7886700" cy="1253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Application:</a:t>
            </a:r>
          </a:p>
          <a:p>
            <a:pPr lvl="1"/>
            <a:r>
              <a:rPr lang="en-US" dirty="0"/>
              <a:t>Desired elongation: 0.1”</a:t>
            </a:r>
          </a:p>
          <a:p>
            <a:pPr lvl="1"/>
            <a:r>
              <a:rPr lang="en-US" dirty="0"/>
              <a:t>Pressure setting: 3,500 psi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ABE5A-8A54-46C8-9720-13A234A9C926}"/>
              </a:ext>
            </a:extLst>
          </p:cNvPr>
          <p:cNvSpPr/>
          <p:nvPr/>
        </p:nvSpPr>
        <p:spPr>
          <a:xfrm>
            <a:off x="416151" y="2934789"/>
            <a:ext cx="8311698" cy="925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FFAEFE-BBA9-4ACF-BA79-0273CAC0D8C9}"/>
              </a:ext>
            </a:extLst>
          </p:cNvPr>
          <p:cNvSpPr/>
          <p:nvPr/>
        </p:nvSpPr>
        <p:spPr>
          <a:xfrm>
            <a:off x="416151" y="3931164"/>
            <a:ext cx="8311698" cy="1186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18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3502D-AF2E-4056-947C-92E5EBB9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3103F-4A07-41E1-95DA-2E26A419914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7"/>
          <a:stretch/>
        </p:blipFill>
        <p:spPr bwMode="auto">
          <a:xfrm>
            <a:off x="2152651" y="83151"/>
            <a:ext cx="5612674" cy="6691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5832A-2BB0-4C22-A9DA-2C97FB58B620}"/>
              </a:ext>
            </a:extLst>
          </p:cNvPr>
          <p:cNvSpPr/>
          <p:nvPr/>
        </p:nvSpPr>
        <p:spPr>
          <a:xfrm>
            <a:off x="2873829" y="4693920"/>
            <a:ext cx="4891496" cy="1306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FE7747-34A1-4EC3-A065-DB6AEB0A703D}"/>
              </a:ext>
            </a:extLst>
          </p:cNvPr>
          <p:cNvSpPr/>
          <p:nvPr/>
        </p:nvSpPr>
        <p:spPr>
          <a:xfrm>
            <a:off x="5347063" y="6113417"/>
            <a:ext cx="2124891" cy="1306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6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6469-8D28-47DA-903E-E92C3957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B063D-D34D-4E68-900B-C1D54620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1C255-5316-495E-AFE7-2CC28EC04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1"/>
          <a:stretch/>
        </p:blipFill>
        <p:spPr>
          <a:xfrm>
            <a:off x="2820118" y="1431011"/>
            <a:ext cx="2350833" cy="5438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3662F-4BFC-454A-A434-30CE2DEC1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1"/>
          <a:stretch/>
        </p:blipFill>
        <p:spPr>
          <a:xfrm>
            <a:off x="628650" y="1431011"/>
            <a:ext cx="2191468" cy="5438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4BBD6-DE15-43A4-96B6-407D51D2E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0" r="4590"/>
          <a:stretch/>
        </p:blipFill>
        <p:spPr>
          <a:xfrm>
            <a:off x="5296989" y="4172775"/>
            <a:ext cx="2539187" cy="2651760"/>
          </a:xfrm>
          <a:prstGeom prst="rect">
            <a:avLst/>
          </a:prstGeom>
        </p:spPr>
      </p:pic>
      <p:pic>
        <p:nvPicPr>
          <p:cNvPr id="8" name="Picture 2" descr="https://lh3.googleusercontent.com/Np5GkYUiuou-uj_wn8_zGMj3Y5RT4GhlAI5AbjLItYUGojSEvO1P98wodA5ax78hGSiIXaoBdODh822S1gzeA0XtCG3FWwtzA6n-XXrv2j1zfl6L6c9PSqSNrOlbqqQjgIrpUGRuIUAImfUP3q9D5kw7tHbdHK6mj_t0GcoNzvWoN9LNoXaGh09ihi91W_pk73e-tVwBr1z_Q78OTvkhEvCcs2NPSTAlccGOJDOCX4qqmKIyHfKfqnfjhOvkttAGqZYQ44M7yzJE8m1Rw3wG_95ruAc1H9HKCUR3mZS-V-j8fVTk9ORfkrNU4S9e0Qu3oo8nraXBfrlfFnVdG2BPvduK5lYUmPV5ej4ua_vf1u4ib2iaO1NoKIvgsqKC3jJFZRqodKD32g_NhciXxlVo_20xy8oFNdYsWiUNDfbPgowp7o5yt1MGUk98udrZiuuIlUT9jJx9-qKGdp2Aw3hFUlj718ON-g9k8l50hjKuujIquzFmpX74wvM1VquCxvP1ekYDvOEYr2md8khKZq3Oi03ZiDG--upWueyxRLGJ5WG33dmY-mdGLfMnuXYyTZ3m5fCXEb7Pb-MdY6Z_YPJwA9RvmZrQpyebR0EVgdZE9Zi-kNq0stT6XXIPSL4hUSzeGxTbcMpT5TqCp8e8xvlPm3EnR3HfXnw=w703-h937-no">
            <a:extLst>
              <a:ext uri="{FF2B5EF4-FFF2-40B4-BE49-F238E27FC236}">
                <a16:creationId xmlns:a16="http://schemas.microsoft.com/office/drawing/2014/main" id="{D807E1FF-93DB-4329-A486-93CD335EE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 bwMode="auto">
          <a:xfrm>
            <a:off x="5296988" y="1448429"/>
            <a:ext cx="2539188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288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CDD6-AB3F-4ECF-8492-F6E7A5BF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SPLICE BOLTS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A16FE-28C4-4A43-B4D7-89F14E0B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r>
              <a:rPr lang="en-US" dirty="0"/>
              <a:t>Per Agbayani HH80M-00.20.4.305.24-ver2C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643D9-127F-4DBB-AB97-B1199B6F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BBF12-306E-4D7A-B5D7-20884D450E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83170" y="1429159"/>
            <a:ext cx="4215606" cy="54288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AF01B9-9F49-4F3D-8F43-D87B8BCD18A2}"/>
              </a:ext>
            </a:extLst>
          </p:cNvPr>
          <p:cNvSpPr/>
          <p:nvPr/>
        </p:nvSpPr>
        <p:spPr>
          <a:xfrm>
            <a:off x="5715334" y="3365890"/>
            <a:ext cx="1611085" cy="129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CDCEF0-702B-4AEE-92DA-77ED18F23AAD}"/>
              </a:ext>
            </a:extLst>
          </p:cNvPr>
          <p:cNvSpPr/>
          <p:nvPr/>
        </p:nvSpPr>
        <p:spPr>
          <a:xfrm>
            <a:off x="5715333" y="3578376"/>
            <a:ext cx="1611085" cy="129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557C56-1437-4961-A8F9-CC989F63A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243840" y="2923052"/>
            <a:ext cx="4328160" cy="32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4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B02D2-B451-4519-BBFA-84A9723B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SPLICE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8115E-BCC0-4492-8C65-F9D80152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2EBA8-DC27-4308-B40D-8C1A042B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" y="1445690"/>
            <a:ext cx="8637414" cy="308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3CDDC-9C89-4344-83A8-19EA2100E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13078" r="11376" b="19168"/>
          <a:stretch/>
        </p:blipFill>
        <p:spPr>
          <a:xfrm>
            <a:off x="5186594" y="4101737"/>
            <a:ext cx="3685943" cy="250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43FE8-3C01-486A-9601-571E57089E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35"/>
          <a:stretch/>
        </p:blipFill>
        <p:spPr>
          <a:xfrm>
            <a:off x="271463" y="4101737"/>
            <a:ext cx="2854914" cy="238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6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F7E47-E169-4F98-8B21-754B26CEE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TORQUE GUIDE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3A5BF-19C7-424F-A4C9-8A71ECC7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BFEBC-5B04-4737-B1FB-703C980D3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8220"/>
            <a:ext cx="9144000" cy="29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3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1224-2F01-426E-BA36-AC228C33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TORQUE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8608A-D296-469C-B2CE-747C96C8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80131-A7CB-4E78-985B-8B4B105B6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7340" r="26168" b="25387"/>
          <a:stretch/>
        </p:blipFill>
        <p:spPr>
          <a:xfrm>
            <a:off x="2756263" y="2333141"/>
            <a:ext cx="3631475" cy="32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94693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2123</TotalTime>
  <Words>124</Words>
  <Application>Microsoft Office PowerPoint</Application>
  <PresentationFormat>On-screen Show (4:3)</PresentationFormat>
  <Paragraphs>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Century Gothic</vt:lpstr>
      <vt:lpstr>Palatino Linotype</vt:lpstr>
      <vt:lpstr>One Energy Presentations</vt:lpstr>
      <vt:lpstr>PowerPoint Presentation</vt:lpstr>
      <vt:lpstr>ANCHOR BOLTS</vt:lpstr>
      <vt:lpstr>TENSION PROCEDURE</vt:lpstr>
      <vt:lpstr>PowerPoint Presentation</vt:lpstr>
      <vt:lpstr>TENSION REPORT</vt:lpstr>
      <vt:lpstr>TOWER SPLICE BOLTS</vt:lpstr>
      <vt:lpstr>SPLICE DETAILS</vt:lpstr>
      <vt:lpstr>TORQUE GUIDE</vt:lpstr>
      <vt:lpstr>TORQUE REPORT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Grosso</dc:creator>
  <cp:lastModifiedBy>Michelle Kleinau</cp:lastModifiedBy>
  <cp:revision>73</cp:revision>
  <dcterms:created xsi:type="dcterms:W3CDTF">2016-08-18T14:52:56Z</dcterms:created>
  <dcterms:modified xsi:type="dcterms:W3CDTF">2019-02-19T13:34:20Z</dcterms:modified>
</cp:coreProperties>
</file>