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58" r:id="rId3"/>
    <p:sldId id="260" r:id="rId4"/>
    <p:sldId id="261" r:id="rId5"/>
    <p:sldId id="259" r:id="rId6"/>
    <p:sldId id="262" r:id="rId7"/>
    <p:sldId id="263" r:id="rId8"/>
    <p:sldId id="264" r:id="rId9"/>
    <p:sldId id="265" r:id="rId10"/>
    <p:sldId id="266" r:id="rId11"/>
    <p:sldId id="268" r:id="rId12"/>
    <p:sldId id="267" r:id="rId13"/>
    <p:sldId id="269" r:id="rId14"/>
    <p:sldId id="281" r:id="rId15"/>
    <p:sldId id="282" r:id="rId16"/>
    <p:sldId id="280" r:id="rId17"/>
    <p:sldId id="290" r:id="rId18"/>
    <p:sldId id="270" r:id="rId19"/>
    <p:sldId id="271" r:id="rId20"/>
    <p:sldId id="272" r:id="rId21"/>
    <p:sldId id="274" r:id="rId22"/>
    <p:sldId id="273" r:id="rId23"/>
    <p:sldId id="275" r:id="rId24"/>
    <p:sldId id="276" r:id="rId25"/>
    <p:sldId id="277" r:id="rId26"/>
    <p:sldId id="278" r:id="rId27"/>
    <p:sldId id="279" r:id="rId28"/>
    <p:sldId id="283" r:id="rId29"/>
    <p:sldId id="284" r:id="rId30"/>
    <p:sldId id="285" r:id="rId31"/>
    <p:sldId id="286" r:id="rId32"/>
    <p:sldId id="287" r:id="rId33"/>
    <p:sldId id="288" r:id="rId34"/>
    <p:sldId id="289" r:id="rId35"/>
    <p:sldId id="291" r:id="rId36"/>
  </p:sldIdLst>
  <p:sldSz cx="12192000" cy="6858000"/>
  <p:notesSz cx="7010400" cy="92233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9900"/>
    <a:srgbClr val="004A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9" d="100"/>
          <a:sy n="109" d="100"/>
        </p:scale>
        <p:origin x="672" y="10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2771"/>
          </a:xfrm>
          <a:prstGeom prst="rect">
            <a:avLst/>
          </a:prstGeom>
        </p:spPr>
        <p:txBody>
          <a:bodyPr vert="horz" lIns="92757" tIns="46378" rIns="92757" bIns="46378" rtlCol="0"/>
          <a:lstStyle>
            <a:lvl1pPr algn="l">
              <a:defRPr sz="1200"/>
            </a:lvl1pPr>
          </a:lstStyle>
          <a:p>
            <a:endParaRPr lang="en-US"/>
          </a:p>
        </p:txBody>
      </p:sp>
      <p:sp>
        <p:nvSpPr>
          <p:cNvPr id="3" name="Date Placeholder 2"/>
          <p:cNvSpPr>
            <a:spLocks noGrp="1"/>
          </p:cNvSpPr>
          <p:nvPr>
            <p:ph type="dt" idx="1"/>
          </p:nvPr>
        </p:nvSpPr>
        <p:spPr>
          <a:xfrm>
            <a:off x="3970938" y="0"/>
            <a:ext cx="3037840" cy="462771"/>
          </a:xfrm>
          <a:prstGeom prst="rect">
            <a:avLst/>
          </a:prstGeom>
        </p:spPr>
        <p:txBody>
          <a:bodyPr vert="horz" lIns="92757" tIns="46378" rIns="92757" bIns="46378" rtlCol="0"/>
          <a:lstStyle>
            <a:lvl1pPr algn="r">
              <a:defRPr sz="1200"/>
            </a:lvl1pPr>
          </a:lstStyle>
          <a:p>
            <a:fld id="{323B8DED-EBA2-4766-908C-A1784D075350}" type="datetimeFigureOut">
              <a:rPr lang="en-US" smtClean="0"/>
              <a:t>10/26/2018</a:t>
            </a:fld>
            <a:endParaRPr lang="en-US"/>
          </a:p>
        </p:txBody>
      </p:sp>
      <p:sp>
        <p:nvSpPr>
          <p:cNvPr id="4" name="Slide Image Placeholder 3"/>
          <p:cNvSpPr>
            <a:spLocks noGrp="1" noRot="1" noChangeAspect="1"/>
          </p:cNvSpPr>
          <p:nvPr>
            <p:ph type="sldImg" idx="2"/>
          </p:nvPr>
        </p:nvSpPr>
        <p:spPr>
          <a:xfrm>
            <a:off x="738188" y="1152525"/>
            <a:ext cx="5534025" cy="3113088"/>
          </a:xfrm>
          <a:prstGeom prst="rect">
            <a:avLst/>
          </a:prstGeom>
          <a:noFill/>
          <a:ln w="12700">
            <a:solidFill>
              <a:prstClr val="black"/>
            </a:solidFill>
          </a:ln>
        </p:spPr>
        <p:txBody>
          <a:bodyPr vert="horz" lIns="92757" tIns="46378" rIns="92757" bIns="46378" rtlCol="0" anchor="ctr"/>
          <a:lstStyle/>
          <a:p>
            <a:endParaRPr lang="en-US"/>
          </a:p>
        </p:txBody>
      </p:sp>
      <p:sp>
        <p:nvSpPr>
          <p:cNvPr id="5" name="Notes Placeholder 4"/>
          <p:cNvSpPr>
            <a:spLocks noGrp="1"/>
          </p:cNvSpPr>
          <p:nvPr>
            <p:ph type="body" sz="quarter" idx="3"/>
          </p:nvPr>
        </p:nvSpPr>
        <p:spPr>
          <a:xfrm>
            <a:off x="701040" y="4438749"/>
            <a:ext cx="5608320" cy="3631704"/>
          </a:xfrm>
          <a:prstGeom prst="rect">
            <a:avLst/>
          </a:prstGeom>
        </p:spPr>
        <p:txBody>
          <a:bodyPr vert="horz" lIns="92757" tIns="46378" rIns="92757" bIns="4637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60606"/>
            <a:ext cx="3037840" cy="462770"/>
          </a:xfrm>
          <a:prstGeom prst="rect">
            <a:avLst/>
          </a:prstGeom>
        </p:spPr>
        <p:txBody>
          <a:bodyPr vert="horz" lIns="92757" tIns="46378" rIns="92757" bIns="46378"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60606"/>
            <a:ext cx="3037840" cy="462770"/>
          </a:xfrm>
          <a:prstGeom prst="rect">
            <a:avLst/>
          </a:prstGeom>
        </p:spPr>
        <p:txBody>
          <a:bodyPr vert="horz" lIns="92757" tIns="46378" rIns="92757" bIns="46378" rtlCol="0" anchor="b"/>
          <a:lstStyle>
            <a:lvl1pPr algn="r">
              <a:defRPr sz="1200"/>
            </a:lvl1pPr>
          </a:lstStyle>
          <a:p>
            <a:fld id="{320F8B05-337B-4454-B558-930237D0DB5A}" type="slidenum">
              <a:rPr lang="en-US" smtClean="0"/>
              <a:t>‹#›</a:t>
            </a:fld>
            <a:endParaRPr lang="en-US"/>
          </a:p>
        </p:txBody>
      </p:sp>
    </p:spTree>
    <p:extLst>
      <p:ext uri="{BB962C8B-B14F-4D97-AF65-F5344CB8AC3E}">
        <p14:creationId xmlns:p14="http://schemas.microsoft.com/office/powerpoint/2010/main" val="721734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10" name="Group 9"/>
          <p:cNvGrpSpPr/>
          <p:nvPr userDrawn="1"/>
        </p:nvGrpSpPr>
        <p:grpSpPr>
          <a:xfrm>
            <a:off x="0" y="1371601"/>
            <a:ext cx="12192000" cy="5486399"/>
            <a:chOff x="0" y="1371601"/>
            <a:chExt cx="12192000" cy="5486399"/>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20859" r="73275" b="953"/>
            <a:stretch/>
          </p:blipFill>
          <p:spPr>
            <a:xfrm>
              <a:off x="0" y="1371601"/>
              <a:ext cx="2531644" cy="5486399"/>
            </a:xfrm>
            <a:prstGeom prst="rect">
              <a:avLst/>
            </a:prstGeom>
          </p:spPr>
        </p:pic>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27447" t="78760"/>
            <a:stretch/>
          </p:blipFill>
          <p:spPr>
            <a:xfrm>
              <a:off x="2474284" y="4750654"/>
              <a:ext cx="9717716" cy="2107346"/>
            </a:xfrm>
            <a:prstGeom prst="rect">
              <a:avLst/>
            </a:prstGeom>
          </p:spPr>
        </p:pic>
        <p:sp>
          <p:nvSpPr>
            <p:cNvPr id="9" name="Rectangle 8"/>
            <p:cNvSpPr/>
            <p:nvPr userDrawn="1"/>
          </p:nvSpPr>
          <p:spPr>
            <a:xfrm>
              <a:off x="2474284" y="1371601"/>
              <a:ext cx="9717716" cy="3379053"/>
            </a:xfrm>
            <a:prstGeom prst="rect">
              <a:avLst/>
            </a:prstGeom>
            <a:solidFill>
              <a:srgbClr val="004A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84526" y="84632"/>
            <a:ext cx="1808767" cy="1148382"/>
          </a:xfrm>
          <a:prstGeom prst="rect">
            <a:avLst/>
          </a:prstGeom>
        </p:spPr>
      </p:pic>
      <p:sp>
        <p:nvSpPr>
          <p:cNvPr id="15" name="Text Placeholder 14"/>
          <p:cNvSpPr>
            <a:spLocks noGrp="1"/>
          </p:cNvSpPr>
          <p:nvPr>
            <p:ph type="body" sz="quarter" idx="10"/>
          </p:nvPr>
        </p:nvSpPr>
        <p:spPr>
          <a:xfrm>
            <a:off x="3651834" y="2299018"/>
            <a:ext cx="7419975" cy="931862"/>
          </a:xfrm>
        </p:spPr>
        <p:txBody>
          <a:bodyPr/>
          <a:lstStyle>
            <a:lvl1pPr marL="0" indent="0" algn="ctr">
              <a:buNone/>
              <a:defRPr b="1" cap="all" baseline="0">
                <a:solidFill>
                  <a:schemeClr val="bg1"/>
                </a:solidFill>
                <a:latin typeface="+mj-lt"/>
              </a:defRPr>
            </a:lvl1pPr>
            <a:lvl2pPr>
              <a:defRPr b="1" cap="all" baseline="0">
                <a:solidFill>
                  <a:schemeClr val="bg1"/>
                </a:solidFill>
                <a:latin typeface="+mj-lt"/>
              </a:defRPr>
            </a:lvl2pPr>
            <a:lvl3pPr>
              <a:defRPr b="1" cap="all" baseline="0">
                <a:solidFill>
                  <a:schemeClr val="bg1"/>
                </a:solidFill>
                <a:latin typeface="+mj-lt"/>
              </a:defRPr>
            </a:lvl3pPr>
            <a:lvl4pPr>
              <a:defRPr b="1" cap="all" baseline="0">
                <a:solidFill>
                  <a:schemeClr val="bg1"/>
                </a:solidFill>
                <a:latin typeface="+mj-lt"/>
              </a:defRPr>
            </a:lvl4pPr>
            <a:lvl5pPr>
              <a:defRPr b="1" cap="all" baseline="0">
                <a:solidFill>
                  <a:schemeClr val="bg1"/>
                </a:solidFill>
                <a:latin typeface="+mj-lt"/>
              </a:defRPr>
            </a:lvl5pPr>
          </a:lstStyle>
          <a:p>
            <a:pPr lvl="0"/>
            <a:r>
              <a:rPr lang="en-US" dirty="0"/>
              <a:t>Edit Master text styles</a:t>
            </a:r>
          </a:p>
        </p:txBody>
      </p:sp>
    </p:spTree>
    <p:extLst>
      <p:ext uri="{BB962C8B-B14F-4D97-AF65-F5344CB8AC3E}">
        <p14:creationId xmlns:p14="http://schemas.microsoft.com/office/powerpoint/2010/main" val="377150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09800" y="191589"/>
            <a:ext cx="9144000" cy="960806"/>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1540701"/>
            <a:ext cx="6172200" cy="43203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1540701"/>
            <a:ext cx="3932237" cy="4328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283C09D4-84DB-4B78-AF1D-B934C8797209}" type="datetime1">
              <a:rPr lang="en-US" smtClean="0"/>
              <a:t>10/26/2018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1240325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63763" y="184498"/>
            <a:ext cx="9190037" cy="949107"/>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183188" y="1509387"/>
            <a:ext cx="6172200" cy="43516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1509387"/>
            <a:ext cx="3932237" cy="43596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85F9F6BC-BD2C-480D-AE7A-AC0D1779272C}" type="datetime1">
              <a:rPr lang="en-US" smtClean="0"/>
              <a:t>10/26/2018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2884773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3741A1-E075-4A77-8317-1C6D1E49FF66}" type="datetime1">
              <a:rPr lang="en-US" smtClean="0"/>
              <a:t>10/26/2018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1635077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478071"/>
            <a:ext cx="2628900" cy="469889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1478071"/>
            <a:ext cx="7734300" cy="469889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AC7A17-4B7D-4D6E-B9C2-D28203B9BD80}" type="datetime1">
              <a:rPr lang="en-US" smtClean="0"/>
              <a:t>10/26/2018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2294212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20847" b="9286"/>
          <a:stretch/>
        </p:blipFill>
        <p:spPr>
          <a:xfrm>
            <a:off x="0" y="-1"/>
            <a:ext cx="12204753" cy="5686425"/>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8526" y="264827"/>
            <a:ext cx="2230166" cy="1415927"/>
          </a:xfrm>
          <a:prstGeom prst="rect">
            <a:avLst/>
          </a:prstGeom>
        </p:spPr>
      </p:pic>
      <p:sp>
        <p:nvSpPr>
          <p:cNvPr id="11" name="Title Placeholder 1"/>
          <p:cNvSpPr>
            <a:spLocks noGrp="1"/>
          </p:cNvSpPr>
          <p:nvPr>
            <p:ph type="title"/>
          </p:nvPr>
        </p:nvSpPr>
        <p:spPr>
          <a:xfrm>
            <a:off x="123825" y="5780384"/>
            <a:ext cx="9105900" cy="829246"/>
          </a:xfrm>
          <a:prstGeom prst="rect">
            <a:avLst/>
          </a:prstGeom>
        </p:spPr>
        <p:txBody>
          <a:bodyPr vert="horz" lIns="91440" tIns="45720" rIns="91440" bIns="45720" rtlCol="0" anchor="ctr">
            <a:normAutofit/>
          </a:bodyPr>
          <a:lstStyle>
            <a:lvl1pPr algn="l">
              <a:defRPr/>
            </a:lvl1pPr>
          </a:lstStyle>
          <a:p>
            <a:r>
              <a:rPr lang="en-US" dirty="0"/>
              <a:t>Click to edit Master title style</a:t>
            </a:r>
          </a:p>
        </p:txBody>
      </p:sp>
      <p:sp>
        <p:nvSpPr>
          <p:cNvPr id="12" name="TextBox 11"/>
          <p:cNvSpPr txBox="1"/>
          <p:nvPr userDrawn="1"/>
        </p:nvSpPr>
        <p:spPr>
          <a:xfrm>
            <a:off x="9313233" y="5911279"/>
            <a:ext cx="2931392"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mn-lt"/>
              </a:rPr>
              <a:t>12385 Township Rd</a:t>
            </a:r>
            <a:r>
              <a:rPr lang="en-US" sz="1100" b="1" baseline="0" dirty="0">
                <a:solidFill>
                  <a:schemeClr val="tx1"/>
                </a:solidFill>
                <a:latin typeface="+mn-lt"/>
              </a:rPr>
              <a:t> 215 | PO Box 894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baseline="0" dirty="0">
                <a:solidFill>
                  <a:schemeClr val="tx1"/>
                </a:solidFill>
                <a:latin typeface="+mn-lt"/>
              </a:rPr>
              <a:t>Findlay, Ohio 45840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latin typeface="+mn-lt"/>
                <a:ea typeface="+mn-ea"/>
                <a:cs typeface="+mn-cs"/>
              </a:rPr>
              <a:t>877-298-5853</a:t>
            </a:r>
            <a:r>
              <a:rPr lang="en-US" sz="1100" b="1" kern="1200" baseline="0" dirty="0">
                <a:solidFill>
                  <a:schemeClr val="tx1"/>
                </a:solidFill>
                <a:latin typeface="+mn-lt"/>
                <a:ea typeface="+mn-ea"/>
                <a:cs typeface="+mn-cs"/>
              </a:rPr>
              <a:t> | </a:t>
            </a:r>
            <a:r>
              <a:rPr lang="en-US" sz="1100" b="1" kern="1200" dirty="0">
                <a:solidFill>
                  <a:schemeClr val="tx1"/>
                </a:solidFill>
                <a:latin typeface="+mn-lt"/>
                <a:ea typeface="+mn-ea"/>
                <a:cs typeface="+mn-cs"/>
              </a:rPr>
              <a:t>www.oneenergy.com</a:t>
            </a:r>
            <a:endParaRPr lang="en-US" sz="1100" b="1" dirty="0">
              <a:solidFill>
                <a:schemeClr val="tx1"/>
              </a:solidFill>
              <a:latin typeface="+mn-lt"/>
            </a:endParaRPr>
          </a:p>
        </p:txBody>
      </p:sp>
      <p:cxnSp>
        <p:nvCxnSpPr>
          <p:cNvPr id="3" name="Straight Connector 2"/>
          <p:cNvCxnSpPr/>
          <p:nvPr userDrawn="1"/>
        </p:nvCxnSpPr>
        <p:spPr>
          <a:xfrm>
            <a:off x="9314341" y="5895575"/>
            <a:ext cx="1" cy="598864"/>
          </a:xfrm>
          <a:prstGeom prst="line">
            <a:avLst/>
          </a:prstGeom>
          <a:ln w="19050">
            <a:solidFill>
              <a:srgbClr val="004A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5313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800" b="1">
                <a:latin typeface="Palatino Linotype" panose="02040502050505030304" pitchFamily="18" charset="0"/>
              </a:defRPr>
            </a:lvl1pPr>
            <a:lvl2pPr>
              <a:defRPr>
                <a:latin typeface="Palatino Linotype" panose="02040502050505030304" pitchFamily="18" charset="0"/>
              </a:defRPr>
            </a:lvl2pPr>
            <a:lvl3pPr>
              <a:defRPr>
                <a:latin typeface="Palatino Linotype" panose="02040502050505030304" pitchFamily="18" charset="0"/>
              </a:defRPr>
            </a:lvl3pPr>
            <a:lvl4pPr>
              <a:defRPr>
                <a:latin typeface="Palatino Linotype" panose="02040502050505030304" pitchFamily="18" charset="0"/>
              </a:defRPr>
            </a:lvl4pPr>
            <a:lvl5pPr>
              <a:defRPr>
                <a:latin typeface="Palatino Linotype" panose="0204050205050503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40E1AD1-8C34-4217-B81B-B9ABC8BB3121}" type="datetime1">
              <a:rPr lang="en-US" smtClean="0"/>
              <a:t>10/26/2018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dirty="0"/>
          </a:p>
        </p:txBody>
      </p:sp>
      <p:sp>
        <p:nvSpPr>
          <p:cNvPr id="16" name="Title 1"/>
          <p:cNvSpPr>
            <a:spLocks noGrp="1"/>
          </p:cNvSpPr>
          <p:nvPr>
            <p:ph type="title"/>
          </p:nvPr>
        </p:nvSpPr>
        <p:spPr>
          <a:xfrm>
            <a:off x="1724296" y="365126"/>
            <a:ext cx="9629503" cy="787269"/>
          </a:xfrm>
        </p:spPr>
        <p:txBody>
          <a:bodyPr/>
          <a:lstStyle/>
          <a:p>
            <a:r>
              <a:rPr lang="en-US"/>
              <a:t>Click to edit Master title style</a:t>
            </a:r>
          </a:p>
        </p:txBody>
      </p:sp>
    </p:spTree>
    <p:extLst>
      <p:ext uri="{BB962C8B-B14F-4D97-AF65-F5344CB8AC3E}">
        <p14:creationId xmlns:p14="http://schemas.microsoft.com/office/powerpoint/2010/main" val="1970544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800" b="1">
                <a:latin typeface="Palatino Linotype" panose="02040502050505030304" pitchFamily="18" charset="0"/>
              </a:defRPr>
            </a:lvl1pPr>
            <a:lvl2pPr>
              <a:defRPr>
                <a:latin typeface="Palatino Linotype" panose="02040502050505030304" pitchFamily="18" charset="0"/>
              </a:defRPr>
            </a:lvl2pPr>
            <a:lvl3pPr>
              <a:defRPr>
                <a:latin typeface="Palatino Linotype" panose="02040502050505030304" pitchFamily="18" charset="0"/>
              </a:defRPr>
            </a:lvl3pPr>
            <a:lvl4pPr>
              <a:defRPr>
                <a:latin typeface="Palatino Linotype" panose="02040502050505030304" pitchFamily="18" charset="0"/>
              </a:defRPr>
            </a:lvl4pPr>
            <a:lvl5pPr>
              <a:defRPr>
                <a:latin typeface="Palatino Linotype" panose="0204050205050503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40E1AD1-8C34-4217-B81B-B9ABC8BB3121}" type="datetime1">
              <a:rPr lang="en-US" smtClean="0"/>
              <a:t>10/26/2018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dirty="0"/>
          </a:p>
        </p:txBody>
      </p:sp>
      <p:sp>
        <p:nvSpPr>
          <p:cNvPr id="16" name="Title 1"/>
          <p:cNvSpPr>
            <a:spLocks noGrp="1"/>
          </p:cNvSpPr>
          <p:nvPr>
            <p:ph type="title"/>
          </p:nvPr>
        </p:nvSpPr>
        <p:spPr>
          <a:xfrm>
            <a:off x="1724296" y="365126"/>
            <a:ext cx="9629503" cy="444771"/>
          </a:xfrm>
        </p:spPr>
        <p:txBody>
          <a:bodyPr/>
          <a:lstStyle/>
          <a:p>
            <a:r>
              <a:rPr lang="en-US" dirty="0"/>
              <a:t>Click to edit Master title style</a:t>
            </a:r>
          </a:p>
        </p:txBody>
      </p:sp>
      <p:sp>
        <p:nvSpPr>
          <p:cNvPr id="7" name="Text Placeholder 6"/>
          <p:cNvSpPr>
            <a:spLocks noGrp="1"/>
          </p:cNvSpPr>
          <p:nvPr>
            <p:ph type="body" sz="quarter" idx="13"/>
          </p:nvPr>
        </p:nvSpPr>
        <p:spPr>
          <a:xfrm>
            <a:off x="1724295" y="809897"/>
            <a:ext cx="9629503" cy="417513"/>
          </a:xfrm>
        </p:spPr>
        <p:txBody>
          <a:bodyPr/>
          <a:lstStyle>
            <a:lvl1pPr marL="0" indent="0" algn="r">
              <a:buNone/>
              <a:defRPr b="1">
                <a:latin typeface="+mj-lt"/>
              </a:defRPr>
            </a:lvl1pPr>
          </a:lstStyle>
          <a:p>
            <a:pPr lvl="0"/>
            <a:r>
              <a:rPr lang="en-US" dirty="0"/>
              <a:t>Edit Master text styles</a:t>
            </a:r>
          </a:p>
        </p:txBody>
      </p:sp>
    </p:spTree>
    <p:extLst>
      <p:ext uri="{BB962C8B-B14F-4D97-AF65-F5344CB8AC3E}">
        <p14:creationId xmlns:p14="http://schemas.microsoft.com/office/powerpoint/2010/main" val="1965419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478072"/>
            <a:ext cx="10515600" cy="3084404"/>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FDA33A-E54C-442D-9186-352CD1C3D61D}" type="datetime1">
              <a:rPr lang="en-US" smtClean="0"/>
              <a:t>10/26/2018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3914970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496860"/>
            <a:ext cx="5181600" cy="468010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496860"/>
            <a:ext cx="5181600" cy="46801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A9B29F-4592-471E-BAC3-27AE3182B56C}" type="datetime1">
              <a:rPr lang="en-US" smtClean="0"/>
              <a:t>10/26/2018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910558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2224" y="365125"/>
            <a:ext cx="9683163" cy="793533"/>
          </a:xfrm>
        </p:spPr>
        <p:txBody>
          <a:bodyPr/>
          <a:lstStyle/>
          <a:p>
            <a:r>
              <a:rPr lang="en-US"/>
              <a:t>Click to edit Master title style</a:t>
            </a:r>
          </a:p>
        </p:txBody>
      </p:sp>
      <p:sp>
        <p:nvSpPr>
          <p:cNvPr id="3" name="Text Placeholder 2"/>
          <p:cNvSpPr>
            <a:spLocks noGrp="1"/>
          </p:cNvSpPr>
          <p:nvPr>
            <p:ph type="body" idx="1"/>
          </p:nvPr>
        </p:nvSpPr>
        <p:spPr>
          <a:xfrm>
            <a:off x="839788" y="1471808"/>
            <a:ext cx="5157787" cy="77035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242159"/>
            <a:ext cx="5157787" cy="3947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471808"/>
            <a:ext cx="5183188" cy="77035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242159"/>
            <a:ext cx="5183188" cy="394750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F96BD660-C672-4606-9D09-165DFF4FC29C}" type="datetime1">
              <a:rPr lang="en-US" smtClean="0"/>
              <a:t>10/26/2018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2584463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C463DC-FC82-4ED9-AC86-9975A7C3DDCC}" type="datetime1">
              <a:rPr lang="en-US" smtClean="0"/>
              <a:t>10/26/2018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3081826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DF9001-50EA-470E-A2C4-93317094E12C}" type="datetime1">
              <a:rPr lang="en-US" smtClean="0"/>
              <a:t>10/26/2018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4081192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24296" y="365126"/>
            <a:ext cx="9629503" cy="77347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490597"/>
            <a:ext cx="10515600" cy="468636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33E46F-87FE-46F2-961E-ECA482E6E173}" type="datetime1">
              <a:rPr lang="en-US" smtClean="0"/>
              <a:t>10/26/2018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93DFA-70F6-4220-86AB-AD3183C08C91}" type="slidenum">
              <a:rPr lang="en-US" smtClean="0"/>
              <a:t>‹#›</a:t>
            </a:fld>
            <a:endParaRPr lang="en-US" dirty="0"/>
          </a:p>
        </p:txBody>
      </p:sp>
      <p:sp>
        <p:nvSpPr>
          <p:cNvPr id="7" name="Rectangle 19"/>
          <p:cNvSpPr>
            <a:spLocks noChangeArrowheads="1"/>
          </p:cNvSpPr>
          <p:nvPr userDrawn="1"/>
        </p:nvSpPr>
        <p:spPr bwMode="auto">
          <a:xfrm flipV="1">
            <a:off x="0" y="1346952"/>
            <a:ext cx="12192000" cy="53951"/>
          </a:xfrm>
          <a:prstGeom prst="rect">
            <a:avLst/>
          </a:prstGeom>
          <a:solidFill>
            <a:srgbClr val="004A8B"/>
          </a:solidFill>
          <a:ln>
            <a:noFill/>
          </a:ln>
          <a:effectLst/>
          <a:extLst/>
        </p:spPr>
        <p:txBody>
          <a:bodyPr vert="horz" wrap="square" lIns="27461" tIns="27461" rIns="27461" bIns="27461" numCol="1" anchor="t" anchorCtr="0" compatLnSpc="1">
            <a:prstTxWarp prst="textNoShape">
              <a:avLst/>
            </a:prstTxWarp>
          </a:bodyPr>
          <a:lstStyle/>
          <a:p>
            <a:endParaRPr lang="en-US" sz="1351" dirty="0"/>
          </a:p>
        </p:txBody>
      </p:sp>
      <p:pic>
        <p:nvPicPr>
          <p:cNvPr id="8" name="Picture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38200" y="365126"/>
            <a:ext cx="789492" cy="773474"/>
          </a:xfrm>
          <a:prstGeom prst="rect">
            <a:avLst/>
          </a:prstGeom>
        </p:spPr>
      </p:pic>
    </p:spTree>
    <p:extLst>
      <p:ext uri="{BB962C8B-B14F-4D97-AF65-F5344CB8AC3E}">
        <p14:creationId xmlns:p14="http://schemas.microsoft.com/office/powerpoint/2010/main" val="343413744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ftr="0" dt="0"/>
  <p:txStyles>
    <p:titleStyle>
      <a:lvl1pPr algn="r" defTabSz="914400" rtl="0" eaLnBrk="1" latinLnBrk="0" hangingPunct="1">
        <a:lnSpc>
          <a:spcPct val="90000"/>
        </a:lnSpc>
        <a:spcBef>
          <a:spcPct val="0"/>
        </a:spcBef>
        <a:buNone/>
        <a:defRPr sz="3200" b="1" kern="1200" cap="all" baseline="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479250" y="1923067"/>
            <a:ext cx="8592560" cy="2121031"/>
          </a:xfrm>
        </p:spPr>
        <p:txBody>
          <a:bodyPr>
            <a:normAutofit fontScale="55000" lnSpcReduction="20000"/>
          </a:bodyPr>
          <a:lstStyle/>
          <a:p>
            <a:r>
              <a:rPr lang="en-US" sz="5100" dirty="0"/>
              <a:t>One Energy portal</a:t>
            </a:r>
          </a:p>
          <a:p>
            <a:r>
              <a:rPr lang="en-US" sz="5100" dirty="0"/>
              <a:t>&amp;</a:t>
            </a:r>
          </a:p>
          <a:p>
            <a:r>
              <a:rPr lang="en-US" sz="5100" dirty="0"/>
              <a:t>Pulse Secure</a:t>
            </a:r>
          </a:p>
          <a:p>
            <a:endParaRPr lang="en-US" dirty="0"/>
          </a:p>
          <a:p>
            <a:r>
              <a:rPr lang="en-US" dirty="0"/>
              <a:t>Jordan Swift</a:t>
            </a:r>
          </a:p>
          <a:p>
            <a:r>
              <a:rPr lang="en-US" dirty="0"/>
              <a:t>10/19/2018</a:t>
            </a:r>
          </a:p>
        </p:txBody>
      </p:sp>
    </p:spTree>
    <p:extLst>
      <p:ext uri="{BB962C8B-B14F-4D97-AF65-F5344CB8AC3E}">
        <p14:creationId xmlns:p14="http://schemas.microsoft.com/office/powerpoint/2010/main" val="328952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693427C-D76E-42EA-8604-201A064CA627}"/>
              </a:ext>
            </a:extLst>
          </p:cNvPr>
          <p:cNvPicPr>
            <a:picLocks noGrp="1" noChangeAspect="1"/>
          </p:cNvPicPr>
          <p:nvPr>
            <p:ph idx="1"/>
          </p:nvPr>
        </p:nvPicPr>
        <p:blipFill>
          <a:blip r:embed="rId2"/>
          <a:stretch>
            <a:fillRect/>
          </a:stretch>
        </p:blipFill>
        <p:spPr>
          <a:xfrm>
            <a:off x="2258164" y="1480512"/>
            <a:ext cx="7675672" cy="5371698"/>
          </a:xfrm>
          <a:prstGeom prst="rect">
            <a:avLst/>
          </a:prstGeom>
        </p:spPr>
      </p:pic>
      <p:sp>
        <p:nvSpPr>
          <p:cNvPr id="3" name="Slide Number Placeholder 2">
            <a:extLst>
              <a:ext uri="{FF2B5EF4-FFF2-40B4-BE49-F238E27FC236}">
                <a16:creationId xmlns:a16="http://schemas.microsoft.com/office/drawing/2014/main" id="{705EF842-475D-45E5-BC42-3357BE001F0E}"/>
              </a:ext>
            </a:extLst>
          </p:cNvPr>
          <p:cNvSpPr>
            <a:spLocks noGrp="1"/>
          </p:cNvSpPr>
          <p:nvPr>
            <p:ph type="sldNum" sz="quarter" idx="12"/>
          </p:nvPr>
        </p:nvSpPr>
        <p:spPr/>
        <p:txBody>
          <a:bodyPr/>
          <a:lstStyle/>
          <a:p>
            <a:fld id="{4EC93DFA-70F6-4220-86AB-AD3183C08C91}" type="slidenum">
              <a:rPr lang="en-US" smtClean="0"/>
              <a:t>10</a:t>
            </a:fld>
            <a:endParaRPr lang="en-US" dirty="0"/>
          </a:p>
        </p:txBody>
      </p:sp>
      <p:sp>
        <p:nvSpPr>
          <p:cNvPr id="4" name="Title 3">
            <a:extLst>
              <a:ext uri="{FF2B5EF4-FFF2-40B4-BE49-F238E27FC236}">
                <a16:creationId xmlns:a16="http://schemas.microsoft.com/office/drawing/2014/main" id="{FA98E91E-8526-4BFB-9615-2961CE01A6C0}"/>
              </a:ext>
            </a:extLst>
          </p:cNvPr>
          <p:cNvSpPr>
            <a:spLocks noGrp="1"/>
          </p:cNvSpPr>
          <p:nvPr>
            <p:ph type="title"/>
          </p:nvPr>
        </p:nvSpPr>
        <p:spPr/>
        <p:txBody>
          <a:bodyPr/>
          <a:lstStyle/>
          <a:p>
            <a:r>
              <a:rPr lang="en-US" dirty="0"/>
              <a:t>This would work?</a:t>
            </a:r>
          </a:p>
        </p:txBody>
      </p:sp>
      <p:sp>
        <p:nvSpPr>
          <p:cNvPr id="7" name="Rectangle 6">
            <a:extLst>
              <a:ext uri="{FF2B5EF4-FFF2-40B4-BE49-F238E27FC236}">
                <a16:creationId xmlns:a16="http://schemas.microsoft.com/office/drawing/2014/main" id="{CD4DDB96-6898-4C96-813D-1B790B4C9663}"/>
              </a:ext>
            </a:extLst>
          </p:cNvPr>
          <p:cNvSpPr/>
          <p:nvPr/>
        </p:nvSpPr>
        <p:spPr>
          <a:xfrm>
            <a:off x="0" y="1413837"/>
            <a:ext cx="5629275" cy="830997"/>
          </a:xfrm>
          <a:prstGeom prst="rect">
            <a:avLst/>
          </a:prstGeom>
        </p:spPr>
        <p:txBody>
          <a:bodyPr wrap="square">
            <a:spAutoFit/>
          </a:bodyPr>
          <a:lstStyle/>
          <a:p>
            <a:r>
              <a:rPr lang="en-US" sz="1600" dirty="0"/>
              <a:t>A VPN connection would need to be made for accessing each project. Problem: Only 1 VPN connection per computer. Cooper and Haviland are an example of this</a:t>
            </a:r>
          </a:p>
        </p:txBody>
      </p:sp>
    </p:spTree>
    <p:extLst>
      <p:ext uri="{BB962C8B-B14F-4D97-AF65-F5344CB8AC3E}">
        <p14:creationId xmlns:p14="http://schemas.microsoft.com/office/powerpoint/2010/main" val="2048008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9A76CD-50B6-432D-88CE-F49CC02C1669}"/>
              </a:ext>
            </a:extLst>
          </p:cNvPr>
          <p:cNvSpPr>
            <a:spLocks noGrp="1"/>
          </p:cNvSpPr>
          <p:nvPr>
            <p:ph idx="1"/>
          </p:nvPr>
        </p:nvSpPr>
        <p:spPr/>
        <p:txBody>
          <a:bodyPr/>
          <a:lstStyle/>
          <a:p>
            <a:r>
              <a:rPr lang="en-US" dirty="0"/>
              <a:t>Allows “spokes” to communicate directly with each other over the internet.</a:t>
            </a:r>
          </a:p>
          <a:p>
            <a:r>
              <a:rPr lang="en-US" dirty="0"/>
              <a:t>Each location has a configuration to connect to the VPN device (hub).</a:t>
            </a:r>
          </a:p>
          <a:p>
            <a:r>
              <a:rPr lang="en-US" dirty="0"/>
              <a:t>Once user login into the hub they have the ability to access all “spokes” from their location without multiple VPN connections.</a:t>
            </a:r>
          </a:p>
        </p:txBody>
      </p:sp>
      <p:sp>
        <p:nvSpPr>
          <p:cNvPr id="3" name="Slide Number Placeholder 2">
            <a:extLst>
              <a:ext uri="{FF2B5EF4-FFF2-40B4-BE49-F238E27FC236}">
                <a16:creationId xmlns:a16="http://schemas.microsoft.com/office/drawing/2014/main" id="{60770B8B-CA95-47D1-A6F6-1C8070D356E0}"/>
              </a:ext>
            </a:extLst>
          </p:cNvPr>
          <p:cNvSpPr>
            <a:spLocks noGrp="1"/>
          </p:cNvSpPr>
          <p:nvPr>
            <p:ph type="sldNum" sz="quarter" idx="12"/>
          </p:nvPr>
        </p:nvSpPr>
        <p:spPr/>
        <p:txBody>
          <a:bodyPr/>
          <a:lstStyle/>
          <a:p>
            <a:fld id="{4EC93DFA-70F6-4220-86AB-AD3183C08C91}" type="slidenum">
              <a:rPr lang="en-US" smtClean="0"/>
              <a:t>11</a:t>
            </a:fld>
            <a:endParaRPr lang="en-US" dirty="0"/>
          </a:p>
        </p:txBody>
      </p:sp>
      <p:sp>
        <p:nvSpPr>
          <p:cNvPr id="4" name="Title 3">
            <a:extLst>
              <a:ext uri="{FF2B5EF4-FFF2-40B4-BE49-F238E27FC236}">
                <a16:creationId xmlns:a16="http://schemas.microsoft.com/office/drawing/2014/main" id="{C4B225F8-6E5E-4925-8012-85B1ECD47C6A}"/>
              </a:ext>
            </a:extLst>
          </p:cNvPr>
          <p:cNvSpPr>
            <a:spLocks noGrp="1"/>
          </p:cNvSpPr>
          <p:nvPr>
            <p:ph type="title"/>
          </p:nvPr>
        </p:nvSpPr>
        <p:spPr/>
        <p:txBody>
          <a:bodyPr/>
          <a:lstStyle/>
          <a:p>
            <a:r>
              <a:rPr lang="en-US" dirty="0"/>
              <a:t>Dynamic Multipoint VPN</a:t>
            </a:r>
          </a:p>
        </p:txBody>
      </p:sp>
    </p:spTree>
    <p:extLst>
      <p:ext uri="{BB962C8B-B14F-4D97-AF65-F5344CB8AC3E}">
        <p14:creationId xmlns:p14="http://schemas.microsoft.com/office/powerpoint/2010/main" val="98060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469CE95-69C3-4AB3-B23C-9C595EFA079E}"/>
              </a:ext>
            </a:extLst>
          </p:cNvPr>
          <p:cNvSpPr>
            <a:spLocks noGrp="1"/>
          </p:cNvSpPr>
          <p:nvPr>
            <p:ph type="sldNum" sz="quarter" idx="12"/>
          </p:nvPr>
        </p:nvSpPr>
        <p:spPr/>
        <p:txBody>
          <a:bodyPr/>
          <a:lstStyle/>
          <a:p>
            <a:fld id="{4EC93DFA-70F6-4220-86AB-AD3183C08C91}" type="slidenum">
              <a:rPr lang="en-US" smtClean="0"/>
              <a:t>12</a:t>
            </a:fld>
            <a:endParaRPr lang="en-US" dirty="0"/>
          </a:p>
        </p:txBody>
      </p:sp>
      <p:sp>
        <p:nvSpPr>
          <p:cNvPr id="4" name="Title 3">
            <a:extLst>
              <a:ext uri="{FF2B5EF4-FFF2-40B4-BE49-F238E27FC236}">
                <a16:creationId xmlns:a16="http://schemas.microsoft.com/office/drawing/2014/main" id="{A819A1D6-A78B-48AE-8B7E-8BD7A588B682}"/>
              </a:ext>
            </a:extLst>
          </p:cNvPr>
          <p:cNvSpPr>
            <a:spLocks noGrp="1"/>
          </p:cNvSpPr>
          <p:nvPr>
            <p:ph type="title"/>
          </p:nvPr>
        </p:nvSpPr>
        <p:spPr/>
        <p:txBody>
          <a:bodyPr/>
          <a:lstStyle/>
          <a:p>
            <a:r>
              <a:rPr lang="en-US" dirty="0"/>
              <a:t>One Energy Projects - spokes</a:t>
            </a:r>
          </a:p>
        </p:txBody>
      </p:sp>
      <p:pic>
        <p:nvPicPr>
          <p:cNvPr id="6" name="Picture 5">
            <a:extLst>
              <a:ext uri="{FF2B5EF4-FFF2-40B4-BE49-F238E27FC236}">
                <a16:creationId xmlns:a16="http://schemas.microsoft.com/office/drawing/2014/main" id="{AD393868-1707-4FAB-90DC-84F1FE483C38}"/>
              </a:ext>
            </a:extLst>
          </p:cNvPr>
          <p:cNvPicPr>
            <a:picLocks noChangeAspect="1"/>
          </p:cNvPicPr>
          <p:nvPr/>
        </p:nvPicPr>
        <p:blipFill>
          <a:blip r:embed="rId2"/>
          <a:stretch>
            <a:fillRect/>
          </a:stretch>
        </p:blipFill>
        <p:spPr>
          <a:xfrm>
            <a:off x="2390808" y="1458650"/>
            <a:ext cx="7715184" cy="5399349"/>
          </a:xfrm>
          <a:prstGeom prst="rect">
            <a:avLst/>
          </a:prstGeom>
        </p:spPr>
      </p:pic>
      <p:sp>
        <p:nvSpPr>
          <p:cNvPr id="9" name="Rectangle 8">
            <a:extLst>
              <a:ext uri="{FF2B5EF4-FFF2-40B4-BE49-F238E27FC236}">
                <a16:creationId xmlns:a16="http://schemas.microsoft.com/office/drawing/2014/main" id="{4D9524BB-9670-42F1-BEC1-7631A732C1B1}"/>
              </a:ext>
            </a:extLst>
          </p:cNvPr>
          <p:cNvSpPr/>
          <p:nvPr/>
        </p:nvSpPr>
        <p:spPr>
          <a:xfrm>
            <a:off x="0" y="1414397"/>
            <a:ext cx="6096000" cy="1077218"/>
          </a:xfrm>
          <a:prstGeom prst="rect">
            <a:avLst/>
          </a:prstGeom>
        </p:spPr>
        <p:txBody>
          <a:bodyPr wrap="square">
            <a:spAutoFit/>
          </a:bodyPr>
          <a:lstStyle/>
          <a:p>
            <a:r>
              <a:rPr lang="en-US" sz="1600" dirty="0"/>
              <a:t>A VPN connection can be made to central location with in Bluffton. That box is already had VPN connections to all other projects. This allows for all projects to be accessed through one connection – Pulse Portal</a:t>
            </a:r>
          </a:p>
        </p:txBody>
      </p:sp>
    </p:spTree>
    <p:extLst>
      <p:ext uri="{BB962C8B-B14F-4D97-AF65-F5344CB8AC3E}">
        <p14:creationId xmlns:p14="http://schemas.microsoft.com/office/powerpoint/2010/main" val="1337785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156E578-7A32-448B-915F-BCB13F6C1A6B}"/>
              </a:ext>
            </a:extLst>
          </p:cNvPr>
          <p:cNvSpPr>
            <a:spLocks noGrp="1"/>
          </p:cNvSpPr>
          <p:nvPr>
            <p:ph type="sldNum" sz="quarter" idx="12"/>
          </p:nvPr>
        </p:nvSpPr>
        <p:spPr/>
        <p:txBody>
          <a:bodyPr/>
          <a:lstStyle/>
          <a:p>
            <a:fld id="{4EC93DFA-70F6-4220-86AB-AD3183C08C91}" type="slidenum">
              <a:rPr lang="en-US" smtClean="0"/>
              <a:t>13</a:t>
            </a:fld>
            <a:endParaRPr lang="en-US" dirty="0"/>
          </a:p>
        </p:txBody>
      </p:sp>
      <p:sp>
        <p:nvSpPr>
          <p:cNvPr id="4" name="Title 3">
            <a:extLst>
              <a:ext uri="{FF2B5EF4-FFF2-40B4-BE49-F238E27FC236}">
                <a16:creationId xmlns:a16="http://schemas.microsoft.com/office/drawing/2014/main" id="{92160E2D-474E-42C8-AF30-8DDEBAAE5B93}"/>
              </a:ext>
            </a:extLst>
          </p:cNvPr>
          <p:cNvSpPr>
            <a:spLocks noGrp="1"/>
          </p:cNvSpPr>
          <p:nvPr>
            <p:ph type="title"/>
          </p:nvPr>
        </p:nvSpPr>
        <p:spPr/>
        <p:txBody>
          <a:bodyPr/>
          <a:lstStyle/>
          <a:p>
            <a:r>
              <a:rPr lang="en-US" dirty="0"/>
              <a:t>One Energy project layout</a:t>
            </a:r>
          </a:p>
        </p:txBody>
      </p:sp>
      <p:pic>
        <p:nvPicPr>
          <p:cNvPr id="5" name="Picture 4">
            <a:extLst>
              <a:ext uri="{FF2B5EF4-FFF2-40B4-BE49-F238E27FC236}">
                <a16:creationId xmlns:a16="http://schemas.microsoft.com/office/drawing/2014/main" id="{73A73FD4-276F-43EF-A9FF-BC5B89F58FD3}"/>
              </a:ext>
            </a:extLst>
          </p:cNvPr>
          <p:cNvPicPr>
            <a:picLocks noChangeAspect="1"/>
          </p:cNvPicPr>
          <p:nvPr/>
        </p:nvPicPr>
        <p:blipFill>
          <a:blip r:embed="rId2"/>
          <a:stretch>
            <a:fillRect/>
          </a:stretch>
        </p:blipFill>
        <p:spPr>
          <a:xfrm>
            <a:off x="2216967" y="1430980"/>
            <a:ext cx="7758066" cy="5427019"/>
          </a:xfrm>
          <a:prstGeom prst="rect">
            <a:avLst/>
          </a:prstGeom>
        </p:spPr>
      </p:pic>
    </p:spTree>
    <p:extLst>
      <p:ext uri="{BB962C8B-B14F-4D97-AF65-F5344CB8AC3E}">
        <p14:creationId xmlns:p14="http://schemas.microsoft.com/office/powerpoint/2010/main" val="3797220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156E578-7A32-448B-915F-BCB13F6C1A6B}"/>
              </a:ext>
            </a:extLst>
          </p:cNvPr>
          <p:cNvSpPr>
            <a:spLocks noGrp="1"/>
          </p:cNvSpPr>
          <p:nvPr>
            <p:ph type="sldNum" sz="quarter" idx="12"/>
          </p:nvPr>
        </p:nvSpPr>
        <p:spPr/>
        <p:txBody>
          <a:bodyPr/>
          <a:lstStyle/>
          <a:p>
            <a:fld id="{4EC93DFA-70F6-4220-86AB-AD3183C08C91}" type="slidenum">
              <a:rPr lang="en-US" smtClean="0"/>
              <a:t>14</a:t>
            </a:fld>
            <a:endParaRPr lang="en-US" dirty="0"/>
          </a:p>
        </p:txBody>
      </p:sp>
      <p:sp>
        <p:nvSpPr>
          <p:cNvPr id="4" name="Title 3">
            <a:extLst>
              <a:ext uri="{FF2B5EF4-FFF2-40B4-BE49-F238E27FC236}">
                <a16:creationId xmlns:a16="http://schemas.microsoft.com/office/drawing/2014/main" id="{92160E2D-474E-42C8-AF30-8DDEBAAE5B93}"/>
              </a:ext>
            </a:extLst>
          </p:cNvPr>
          <p:cNvSpPr>
            <a:spLocks noGrp="1"/>
          </p:cNvSpPr>
          <p:nvPr>
            <p:ph type="title"/>
          </p:nvPr>
        </p:nvSpPr>
        <p:spPr/>
        <p:txBody>
          <a:bodyPr/>
          <a:lstStyle/>
          <a:p>
            <a:r>
              <a:rPr lang="en-US" dirty="0"/>
              <a:t>One Energy project Networking diagram</a:t>
            </a:r>
          </a:p>
        </p:txBody>
      </p:sp>
      <p:pic>
        <p:nvPicPr>
          <p:cNvPr id="2" name="Picture 1">
            <a:extLst>
              <a:ext uri="{FF2B5EF4-FFF2-40B4-BE49-F238E27FC236}">
                <a16:creationId xmlns:a16="http://schemas.microsoft.com/office/drawing/2014/main" id="{976C2382-268A-4283-8FF4-B588ADD1F22F}"/>
              </a:ext>
            </a:extLst>
          </p:cNvPr>
          <p:cNvPicPr>
            <a:picLocks noChangeAspect="1"/>
          </p:cNvPicPr>
          <p:nvPr/>
        </p:nvPicPr>
        <p:blipFill>
          <a:blip r:embed="rId2"/>
          <a:stretch>
            <a:fillRect/>
          </a:stretch>
        </p:blipFill>
        <p:spPr>
          <a:xfrm>
            <a:off x="1912843" y="1504948"/>
            <a:ext cx="8366314" cy="5353052"/>
          </a:xfrm>
          <a:prstGeom prst="rect">
            <a:avLst/>
          </a:prstGeom>
        </p:spPr>
      </p:pic>
    </p:spTree>
    <p:extLst>
      <p:ext uri="{BB962C8B-B14F-4D97-AF65-F5344CB8AC3E}">
        <p14:creationId xmlns:p14="http://schemas.microsoft.com/office/powerpoint/2010/main" val="382203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107BE3-C5A4-4BEA-A9D7-6E24D10BA142}"/>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086ED794-1BFC-4AE4-AE1E-596951BA717B}"/>
              </a:ext>
            </a:extLst>
          </p:cNvPr>
          <p:cNvSpPr>
            <a:spLocks noGrp="1"/>
          </p:cNvSpPr>
          <p:nvPr>
            <p:ph type="sldNum" sz="quarter" idx="12"/>
          </p:nvPr>
        </p:nvSpPr>
        <p:spPr/>
        <p:txBody>
          <a:bodyPr/>
          <a:lstStyle/>
          <a:p>
            <a:fld id="{4EC93DFA-70F6-4220-86AB-AD3183C08C91}" type="slidenum">
              <a:rPr lang="en-US" smtClean="0"/>
              <a:t>15</a:t>
            </a:fld>
            <a:endParaRPr lang="en-US" dirty="0"/>
          </a:p>
        </p:txBody>
      </p:sp>
      <p:sp>
        <p:nvSpPr>
          <p:cNvPr id="4" name="Title 3">
            <a:extLst>
              <a:ext uri="{FF2B5EF4-FFF2-40B4-BE49-F238E27FC236}">
                <a16:creationId xmlns:a16="http://schemas.microsoft.com/office/drawing/2014/main" id="{C6A3B9B1-5DEF-4377-B7C4-D097CA03EA4E}"/>
              </a:ext>
            </a:extLst>
          </p:cNvPr>
          <p:cNvSpPr>
            <a:spLocks noGrp="1"/>
          </p:cNvSpPr>
          <p:nvPr>
            <p:ph type="title"/>
          </p:nvPr>
        </p:nvSpPr>
        <p:spPr/>
        <p:txBody>
          <a:bodyPr/>
          <a:lstStyle/>
          <a:p>
            <a:r>
              <a:rPr lang="en-US" dirty="0" err="1"/>
              <a:t>KEYpass</a:t>
            </a:r>
            <a:r>
              <a:rPr lang="en-US" dirty="0"/>
              <a:t> is your friend</a:t>
            </a:r>
          </a:p>
        </p:txBody>
      </p:sp>
      <p:pic>
        <p:nvPicPr>
          <p:cNvPr id="5" name="Picture 4">
            <a:extLst>
              <a:ext uri="{FF2B5EF4-FFF2-40B4-BE49-F238E27FC236}">
                <a16:creationId xmlns:a16="http://schemas.microsoft.com/office/drawing/2014/main" id="{9234A10C-8A0C-46F7-8139-27A8F3C41C6A}"/>
              </a:ext>
            </a:extLst>
          </p:cNvPr>
          <p:cNvPicPr>
            <a:picLocks noChangeAspect="1"/>
          </p:cNvPicPr>
          <p:nvPr/>
        </p:nvPicPr>
        <p:blipFill>
          <a:blip r:embed="rId2"/>
          <a:stretch>
            <a:fillRect/>
          </a:stretch>
        </p:blipFill>
        <p:spPr>
          <a:xfrm>
            <a:off x="0" y="1339336"/>
            <a:ext cx="12192000" cy="5382139"/>
          </a:xfrm>
          <a:prstGeom prst="rect">
            <a:avLst/>
          </a:prstGeom>
        </p:spPr>
      </p:pic>
    </p:spTree>
    <p:extLst>
      <p:ext uri="{BB962C8B-B14F-4D97-AF65-F5344CB8AC3E}">
        <p14:creationId xmlns:p14="http://schemas.microsoft.com/office/powerpoint/2010/main" val="3688832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0768CA3B-5401-415B-A427-02E41E83A191}"/>
              </a:ext>
            </a:extLst>
          </p:cNvPr>
          <p:cNvGraphicFramePr>
            <a:graphicFrameLocks noGrp="1"/>
          </p:cNvGraphicFramePr>
          <p:nvPr>
            <p:ph idx="1"/>
            <p:extLst>
              <p:ext uri="{D42A27DB-BD31-4B8C-83A1-F6EECF244321}">
                <p14:modId xmlns:p14="http://schemas.microsoft.com/office/powerpoint/2010/main" val="1882974066"/>
              </p:ext>
            </p:extLst>
          </p:nvPr>
        </p:nvGraphicFramePr>
        <p:xfrm>
          <a:off x="1881909" y="2220336"/>
          <a:ext cx="8241146" cy="333248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1355769190"/>
                    </a:ext>
                  </a:extLst>
                </a:gridCol>
                <a:gridCol w="587664">
                  <a:extLst>
                    <a:ext uri="{9D8B030D-6E8A-4147-A177-3AD203B41FA5}">
                      <a16:colId xmlns:a16="http://schemas.microsoft.com/office/drawing/2014/main" val="2167400498"/>
                    </a:ext>
                  </a:extLst>
                </a:gridCol>
                <a:gridCol w="5024582">
                  <a:extLst>
                    <a:ext uri="{9D8B030D-6E8A-4147-A177-3AD203B41FA5}">
                      <a16:colId xmlns:a16="http://schemas.microsoft.com/office/drawing/2014/main" val="3117323039"/>
                    </a:ext>
                  </a:extLst>
                </a:gridCol>
              </a:tblGrid>
              <a:tr h="370840">
                <a:tc>
                  <a:txBody>
                    <a:bodyPr/>
                    <a:lstStyle/>
                    <a:p>
                      <a:r>
                        <a:rPr lang="en-US" dirty="0"/>
                        <a:t>ROLE</a:t>
                      </a:r>
                    </a:p>
                  </a:txBody>
                  <a:tcPr/>
                </a:tc>
                <a:tc>
                  <a:txBody>
                    <a:bodyPr/>
                    <a:lstStyle/>
                    <a:p>
                      <a:r>
                        <a:rPr lang="en-US" dirty="0"/>
                        <a:t>2F</a:t>
                      </a:r>
                    </a:p>
                  </a:txBody>
                  <a:tcPr/>
                </a:tc>
                <a:tc>
                  <a:txBody>
                    <a:bodyPr/>
                    <a:lstStyle/>
                    <a:p>
                      <a:r>
                        <a:rPr lang="en-US" dirty="0"/>
                        <a:t>Accessibility</a:t>
                      </a:r>
                    </a:p>
                  </a:txBody>
                  <a:tcPr/>
                </a:tc>
                <a:extLst>
                  <a:ext uri="{0D108BD9-81ED-4DB2-BD59-A6C34878D82A}">
                    <a16:rowId xmlns:a16="http://schemas.microsoft.com/office/drawing/2014/main" val="1199394567"/>
                  </a:ext>
                </a:extLst>
              </a:tr>
              <a:tr h="370840">
                <a:tc>
                  <a:txBody>
                    <a:bodyPr/>
                    <a:lstStyle/>
                    <a:p>
                      <a:r>
                        <a:rPr lang="en-US" dirty="0"/>
                        <a:t>OE Low</a:t>
                      </a:r>
                    </a:p>
                  </a:txBody>
                  <a:tcPr/>
                </a:tc>
                <a:tc>
                  <a:txBody>
                    <a:bodyPr/>
                    <a:lstStyle/>
                    <a:p>
                      <a:r>
                        <a:rPr lang="en-US" dirty="0"/>
                        <a:t>No</a:t>
                      </a:r>
                    </a:p>
                  </a:txBody>
                  <a:tcPr/>
                </a:tc>
                <a:tc>
                  <a:txBody>
                    <a:bodyPr/>
                    <a:lstStyle/>
                    <a:p>
                      <a:r>
                        <a:rPr lang="en-US" dirty="0"/>
                        <a:t>LAN 1 Web Access Only (SCADA)</a:t>
                      </a:r>
                    </a:p>
                  </a:txBody>
                  <a:tcPr/>
                </a:tc>
                <a:extLst>
                  <a:ext uri="{0D108BD9-81ED-4DB2-BD59-A6C34878D82A}">
                    <a16:rowId xmlns:a16="http://schemas.microsoft.com/office/drawing/2014/main" val="2893290274"/>
                  </a:ext>
                </a:extLst>
              </a:tr>
              <a:tr h="370840">
                <a:tc>
                  <a:txBody>
                    <a:bodyPr/>
                    <a:lstStyle/>
                    <a:p>
                      <a:r>
                        <a:rPr lang="en-US" dirty="0"/>
                        <a:t>OE High</a:t>
                      </a:r>
                    </a:p>
                  </a:txBody>
                  <a:tcPr/>
                </a:tc>
                <a:tc>
                  <a:txBody>
                    <a:bodyPr/>
                    <a:lstStyle/>
                    <a:p>
                      <a:r>
                        <a:rPr lang="en-US" dirty="0"/>
                        <a:t>Yes</a:t>
                      </a:r>
                    </a:p>
                  </a:txBody>
                  <a:tcPr/>
                </a:tc>
                <a:tc>
                  <a:txBody>
                    <a:bodyPr/>
                    <a:lstStyle/>
                    <a:p>
                      <a:r>
                        <a:rPr lang="en-US" dirty="0"/>
                        <a:t>LAN 1 All Access and LAN 2 Web Access</a:t>
                      </a:r>
                    </a:p>
                  </a:txBody>
                  <a:tcPr/>
                </a:tc>
                <a:extLst>
                  <a:ext uri="{0D108BD9-81ED-4DB2-BD59-A6C34878D82A}">
                    <a16:rowId xmlns:a16="http://schemas.microsoft.com/office/drawing/2014/main" val="1609508482"/>
                  </a:ext>
                </a:extLst>
              </a:tr>
              <a:tr h="370840">
                <a:tc>
                  <a:txBody>
                    <a:bodyPr/>
                    <a:lstStyle/>
                    <a:p>
                      <a:r>
                        <a:rPr lang="en-US" dirty="0"/>
                        <a:t>OE Camera</a:t>
                      </a:r>
                    </a:p>
                  </a:txBody>
                  <a:tcPr/>
                </a:tc>
                <a:tc>
                  <a:txBody>
                    <a:bodyPr/>
                    <a:lstStyle/>
                    <a:p>
                      <a:r>
                        <a:rPr lang="en-US" dirty="0"/>
                        <a:t>No</a:t>
                      </a:r>
                    </a:p>
                  </a:txBody>
                  <a:tcPr/>
                </a:tc>
                <a:tc>
                  <a:txBody>
                    <a:bodyPr/>
                    <a:lstStyle/>
                    <a:p>
                      <a:r>
                        <a:rPr lang="en-US" dirty="0"/>
                        <a:t>LAN 2 Web Access</a:t>
                      </a:r>
                    </a:p>
                  </a:txBody>
                  <a:tcPr/>
                </a:tc>
                <a:extLst>
                  <a:ext uri="{0D108BD9-81ED-4DB2-BD59-A6C34878D82A}">
                    <a16:rowId xmlns:a16="http://schemas.microsoft.com/office/drawing/2014/main" val="2205425996"/>
                  </a:ext>
                </a:extLst>
              </a:tr>
              <a:tr h="370840">
                <a:tc>
                  <a:txBody>
                    <a:bodyPr/>
                    <a:lstStyle/>
                    <a:p>
                      <a:r>
                        <a:rPr lang="en-US" dirty="0"/>
                        <a:t>OE Operator</a:t>
                      </a:r>
                    </a:p>
                  </a:txBody>
                  <a:tcPr/>
                </a:tc>
                <a:tc>
                  <a:txBody>
                    <a:bodyPr/>
                    <a:lstStyle/>
                    <a:p>
                      <a:r>
                        <a:rPr lang="en-US" dirty="0"/>
                        <a:t>No</a:t>
                      </a:r>
                    </a:p>
                  </a:txBody>
                  <a:tcPr/>
                </a:tc>
                <a:tc>
                  <a:txBody>
                    <a:bodyPr/>
                    <a:lstStyle/>
                    <a:p>
                      <a:r>
                        <a:rPr lang="en-US" dirty="0"/>
                        <a:t>LAN 1, LAN 2, LAN 3, and LAN 4 Unrestricted</a:t>
                      </a:r>
                    </a:p>
                  </a:txBody>
                  <a:tcPr/>
                </a:tc>
                <a:extLst>
                  <a:ext uri="{0D108BD9-81ED-4DB2-BD59-A6C34878D82A}">
                    <a16:rowId xmlns:a16="http://schemas.microsoft.com/office/drawing/2014/main" val="1170113147"/>
                  </a:ext>
                </a:extLst>
              </a:tr>
              <a:tr h="370840">
                <a:tc>
                  <a:txBody>
                    <a:bodyPr/>
                    <a:lstStyle/>
                    <a:p>
                      <a:r>
                        <a:rPr lang="en-US" dirty="0" err="1"/>
                        <a:t>Goldwind</a:t>
                      </a:r>
                      <a:r>
                        <a:rPr lang="en-US" dirty="0"/>
                        <a:t> Low</a:t>
                      </a:r>
                    </a:p>
                  </a:txBody>
                  <a:tcPr/>
                </a:tc>
                <a:tc>
                  <a:txBody>
                    <a:bodyPr/>
                    <a:lstStyle/>
                    <a:p>
                      <a:r>
                        <a:rPr lang="en-US" dirty="0"/>
                        <a:t>No</a:t>
                      </a:r>
                    </a:p>
                  </a:txBody>
                  <a:tcPr/>
                </a:tc>
                <a:tc>
                  <a:txBody>
                    <a:bodyPr/>
                    <a:lstStyle/>
                    <a:p>
                      <a:r>
                        <a:rPr lang="en-US" dirty="0"/>
                        <a:t>LAN 1 Web Access Only (SCADA)</a:t>
                      </a:r>
                    </a:p>
                  </a:txBody>
                  <a:tcPr/>
                </a:tc>
                <a:extLst>
                  <a:ext uri="{0D108BD9-81ED-4DB2-BD59-A6C34878D82A}">
                    <a16:rowId xmlns:a16="http://schemas.microsoft.com/office/drawing/2014/main" val="4188615022"/>
                  </a:ext>
                </a:extLst>
              </a:tr>
              <a:tr h="370840">
                <a:tc>
                  <a:txBody>
                    <a:bodyPr/>
                    <a:lstStyle/>
                    <a:p>
                      <a:r>
                        <a:rPr lang="en-US" dirty="0" err="1"/>
                        <a:t>Goldwind</a:t>
                      </a:r>
                      <a:r>
                        <a:rPr lang="en-US" dirty="0"/>
                        <a:t> High</a:t>
                      </a:r>
                    </a:p>
                  </a:txBody>
                  <a:tcPr/>
                </a:tc>
                <a:tc>
                  <a:txBody>
                    <a:bodyPr/>
                    <a:lstStyle/>
                    <a:p>
                      <a:r>
                        <a:rPr lang="en-US" dirty="0"/>
                        <a:t>Yes</a:t>
                      </a:r>
                    </a:p>
                  </a:txBody>
                  <a:tcPr/>
                </a:tc>
                <a:tc>
                  <a:txBody>
                    <a:bodyPr/>
                    <a:lstStyle/>
                    <a:p>
                      <a:r>
                        <a:rPr lang="en-US" dirty="0"/>
                        <a:t>LAN 1 All Access &amp; PLC Access</a:t>
                      </a:r>
                    </a:p>
                  </a:txBody>
                  <a:tcPr/>
                </a:tc>
                <a:extLst>
                  <a:ext uri="{0D108BD9-81ED-4DB2-BD59-A6C34878D82A}">
                    <a16:rowId xmlns:a16="http://schemas.microsoft.com/office/drawing/2014/main" val="1561166814"/>
                  </a:ext>
                </a:extLst>
              </a:tr>
              <a:tr h="370840">
                <a:tc>
                  <a:txBody>
                    <a:bodyPr/>
                    <a:lstStyle/>
                    <a:p>
                      <a:r>
                        <a:rPr lang="en-US" dirty="0" err="1"/>
                        <a:t>Goldwind</a:t>
                      </a:r>
                      <a:r>
                        <a:rPr lang="en-US" dirty="0"/>
                        <a:t> Admin</a:t>
                      </a:r>
                    </a:p>
                  </a:txBody>
                  <a:tcPr/>
                </a:tc>
                <a:tc>
                  <a:txBody>
                    <a:bodyPr/>
                    <a:lstStyle/>
                    <a:p>
                      <a:r>
                        <a:rPr lang="en-US" dirty="0"/>
                        <a:t>Yes</a:t>
                      </a:r>
                    </a:p>
                  </a:txBody>
                  <a:tcPr/>
                </a:tc>
                <a:tc>
                  <a:txBody>
                    <a:bodyPr/>
                    <a:lstStyle/>
                    <a:p>
                      <a:r>
                        <a:rPr lang="en-US" dirty="0"/>
                        <a:t>LAN 1 All Access</a:t>
                      </a:r>
                    </a:p>
                  </a:txBody>
                  <a:tcPr/>
                </a:tc>
                <a:extLst>
                  <a:ext uri="{0D108BD9-81ED-4DB2-BD59-A6C34878D82A}">
                    <a16:rowId xmlns:a16="http://schemas.microsoft.com/office/drawing/2014/main" val="2455590363"/>
                  </a:ext>
                </a:extLst>
              </a:tr>
              <a:tr h="0">
                <a:tc>
                  <a:txBody>
                    <a:bodyPr/>
                    <a:lstStyle/>
                    <a:p>
                      <a:r>
                        <a:rPr lang="en-US" dirty="0"/>
                        <a:t>Customer  SCADA</a:t>
                      </a:r>
                    </a:p>
                  </a:txBody>
                  <a:tcPr/>
                </a:tc>
                <a:tc>
                  <a:txBody>
                    <a:bodyPr/>
                    <a:lstStyle/>
                    <a:p>
                      <a:r>
                        <a:rPr lang="en-US" dirty="0"/>
                        <a:t>No</a:t>
                      </a:r>
                    </a:p>
                  </a:txBody>
                  <a:tcPr/>
                </a:tc>
                <a:tc>
                  <a:txBody>
                    <a:bodyPr/>
                    <a:lstStyle/>
                    <a:p>
                      <a:r>
                        <a:rPr lang="en-US" dirty="0"/>
                        <a:t>LAN 1 Web Access Only (SCADA)</a:t>
                      </a:r>
                    </a:p>
                  </a:txBody>
                  <a:tcPr/>
                </a:tc>
                <a:extLst>
                  <a:ext uri="{0D108BD9-81ED-4DB2-BD59-A6C34878D82A}">
                    <a16:rowId xmlns:a16="http://schemas.microsoft.com/office/drawing/2014/main" val="749552773"/>
                  </a:ext>
                </a:extLst>
              </a:tr>
            </a:tbl>
          </a:graphicData>
        </a:graphic>
      </p:graphicFrame>
      <p:sp>
        <p:nvSpPr>
          <p:cNvPr id="3" name="Slide Number Placeholder 2">
            <a:extLst>
              <a:ext uri="{FF2B5EF4-FFF2-40B4-BE49-F238E27FC236}">
                <a16:creationId xmlns:a16="http://schemas.microsoft.com/office/drawing/2014/main" id="{F3740F51-4D33-44D2-80A1-336E6C268038}"/>
              </a:ext>
            </a:extLst>
          </p:cNvPr>
          <p:cNvSpPr>
            <a:spLocks noGrp="1"/>
          </p:cNvSpPr>
          <p:nvPr>
            <p:ph type="sldNum" sz="quarter" idx="12"/>
          </p:nvPr>
        </p:nvSpPr>
        <p:spPr/>
        <p:txBody>
          <a:bodyPr/>
          <a:lstStyle/>
          <a:p>
            <a:fld id="{4EC93DFA-70F6-4220-86AB-AD3183C08C91}" type="slidenum">
              <a:rPr lang="en-US" smtClean="0"/>
              <a:t>16</a:t>
            </a:fld>
            <a:endParaRPr lang="en-US" dirty="0"/>
          </a:p>
        </p:txBody>
      </p:sp>
      <p:sp>
        <p:nvSpPr>
          <p:cNvPr id="4" name="Title 3">
            <a:extLst>
              <a:ext uri="{FF2B5EF4-FFF2-40B4-BE49-F238E27FC236}">
                <a16:creationId xmlns:a16="http://schemas.microsoft.com/office/drawing/2014/main" id="{13391069-6A9C-4FF7-AA16-CF5D273A8372}"/>
              </a:ext>
            </a:extLst>
          </p:cNvPr>
          <p:cNvSpPr>
            <a:spLocks noGrp="1"/>
          </p:cNvSpPr>
          <p:nvPr>
            <p:ph type="title"/>
          </p:nvPr>
        </p:nvSpPr>
        <p:spPr/>
        <p:txBody>
          <a:bodyPr/>
          <a:lstStyle/>
          <a:p>
            <a:r>
              <a:rPr lang="en-US" dirty="0"/>
              <a:t>One Energy Roles</a:t>
            </a:r>
          </a:p>
        </p:txBody>
      </p:sp>
    </p:spTree>
    <p:extLst>
      <p:ext uri="{BB962C8B-B14F-4D97-AF65-F5344CB8AC3E}">
        <p14:creationId xmlns:p14="http://schemas.microsoft.com/office/powerpoint/2010/main" val="2198194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5ACE5A-6A01-429E-AF3C-C16098DE7E05}"/>
              </a:ext>
            </a:extLst>
          </p:cNvPr>
          <p:cNvSpPr>
            <a:spLocks noGrp="1"/>
          </p:cNvSpPr>
          <p:nvPr>
            <p:ph type="sldNum" sz="quarter" idx="12"/>
          </p:nvPr>
        </p:nvSpPr>
        <p:spPr/>
        <p:txBody>
          <a:bodyPr/>
          <a:lstStyle/>
          <a:p>
            <a:fld id="{4EC93DFA-70F6-4220-86AB-AD3183C08C91}" type="slidenum">
              <a:rPr lang="en-US" smtClean="0"/>
              <a:t>17</a:t>
            </a:fld>
            <a:endParaRPr lang="en-US" dirty="0"/>
          </a:p>
        </p:txBody>
      </p:sp>
      <p:sp>
        <p:nvSpPr>
          <p:cNvPr id="4" name="Title 3">
            <a:extLst>
              <a:ext uri="{FF2B5EF4-FFF2-40B4-BE49-F238E27FC236}">
                <a16:creationId xmlns:a16="http://schemas.microsoft.com/office/drawing/2014/main" id="{E22D951C-9571-44C7-A31D-418D40E14817}"/>
              </a:ext>
            </a:extLst>
          </p:cNvPr>
          <p:cNvSpPr>
            <a:spLocks noGrp="1"/>
          </p:cNvSpPr>
          <p:nvPr>
            <p:ph type="title"/>
          </p:nvPr>
        </p:nvSpPr>
        <p:spPr/>
        <p:txBody>
          <a:bodyPr/>
          <a:lstStyle/>
          <a:p>
            <a:r>
              <a:rPr lang="en-US" dirty="0"/>
              <a:t>Last Curveball – DUO (2F)</a:t>
            </a:r>
          </a:p>
        </p:txBody>
      </p:sp>
      <p:pic>
        <p:nvPicPr>
          <p:cNvPr id="6" name="Picture 5">
            <a:extLst>
              <a:ext uri="{FF2B5EF4-FFF2-40B4-BE49-F238E27FC236}">
                <a16:creationId xmlns:a16="http://schemas.microsoft.com/office/drawing/2014/main" id="{7A66160B-CB64-40B5-BF93-88140E18D651}"/>
              </a:ext>
            </a:extLst>
          </p:cNvPr>
          <p:cNvPicPr>
            <a:picLocks noChangeAspect="1"/>
          </p:cNvPicPr>
          <p:nvPr/>
        </p:nvPicPr>
        <p:blipFill>
          <a:blip r:embed="rId2"/>
          <a:stretch>
            <a:fillRect/>
          </a:stretch>
        </p:blipFill>
        <p:spPr>
          <a:xfrm>
            <a:off x="2820825" y="1436120"/>
            <a:ext cx="6550350" cy="5285355"/>
          </a:xfrm>
          <a:prstGeom prst="rect">
            <a:avLst/>
          </a:prstGeom>
          <a:ln>
            <a:solidFill>
              <a:schemeClr val="tx1"/>
            </a:solidFill>
          </a:ln>
        </p:spPr>
      </p:pic>
    </p:spTree>
    <p:extLst>
      <p:ext uri="{BB962C8B-B14F-4D97-AF65-F5344CB8AC3E}">
        <p14:creationId xmlns:p14="http://schemas.microsoft.com/office/powerpoint/2010/main" val="1818356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2B6DAD-CB9C-45FB-94FE-C6BEE27927B3}"/>
              </a:ext>
            </a:extLst>
          </p:cNvPr>
          <p:cNvSpPr>
            <a:spLocks noGrp="1"/>
          </p:cNvSpPr>
          <p:nvPr>
            <p:ph idx="1"/>
          </p:nvPr>
        </p:nvSpPr>
        <p:spPr>
          <a:xfrm>
            <a:off x="161925" y="1490597"/>
            <a:ext cx="5934075" cy="4686366"/>
          </a:xfrm>
        </p:spPr>
        <p:txBody>
          <a:bodyPr>
            <a:normAutofit/>
          </a:bodyPr>
          <a:lstStyle/>
          <a:p>
            <a:pPr marL="0" indent="0">
              <a:buNone/>
            </a:pPr>
            <a:r>
              <a:rPr lang="en-US" sz="2400" dirty="0"/>
              <a:t>Pulse Secure</a:t>
            </a:r>
          </a:p>
          <a:p>
            <a:pPr marL="514350" indent="-514350">
              <a:buFont typeface="+mj-lt"/>
              <a:buAutoNum type="arabicPeriod"/>
            </a:pPr>
            <a:r>
              <a:rPr lang="en-US" sz="2400" dirty="0"/>
              <a:t>Open Pulse Connect Secure</a:t>
            </a:r>
          </a:p>
          <a:p>
            <a:pPr marL="514350" indent="-514350">
              <a:buFont typeface="+mj-lt"/>
              <a:buAutoNum type="arabicPeriod"/>
            </a:pPr>
            <a:r>
              <a:rPr lang="en-US" sz="2400" dirty="0"/>
              <a:t>Username/Password</a:t>
            </a:r>
          </a:p>
        </p:txBody>
      </p:sp>
      <p:sp>
        <p:nvSpPr>
          <p:cNvPr id="3" name="Slide Number Placeholder 2">
            <a:extLst>
              <a:ext uri="{FF2B5EF4-FFF2-40B4-BE49-F238E27FC236}">
                <a16:creationId xmlns:a16="http://schemas.microsoft.com/office/drawing/2014/main" id="{CC20699F-4427-47BA-A12F-77A2F432F76F}"/>
              </a:ext>
            </a:extLst>
          </p:cNvPr>
          <p:cNvSpPr>
            <a:spLocks noGrp="1"/>
          </p:cNvSpPr>
          <p:nvPr>
            <p:ph type="sldNum" sz="quarter" idx="12"/>
          </p:nvPr>
        </p:nvSpPr>
        <p:spPr/>
        <p:txBody>
          <a:bodyPr/>
          <a:lstStyle/>
          <a:p>
            <a:fld id="{4EC93DFA-70F6-4220-86AB-AD3183C08C91}" type="slidenum">
              <a:rPr lang="en-US" smtClean="0"/>
              <a:t>18</a:t>
            </a:fld>
            <a:endParaRPr lang="en-US" dirty="0"/>
          </a:p>
        </p:txBody>
      </p:sp>
      <p:sp>
        <p:nvSpPr>
          <p:cNvPr id="4" name="Title 3">
            <a:extLst>
              <a:ext uri="{FF2B5EF4-FFF2-40B4-BE49-F238E27FC236}">
                <a16:creationId xmlns:a16="http://schemas.microsoft.com/office/drawing/2014/main" id="{BE451180-2DEF-4F0C-9F8D-7D61B163A371}"/>
              </a:ext>
            </a:extLst>
          </p:cNvPr>
          <p:cNvSpPr>
            <a:spLocks noGrp="1"/>
          </p:cNvSpPr>
          <p:nvPr>
            <p:ph type="title"/>
          </p:nvPr>
        </p:nvSpPr>
        <p:spPr/>
        <p:txBody>
          <a:bodyPr>
            <a:normAutofit fontScale="90000"/>
          </a:bodyPr>
          <a:lstStyle/>
          <a:p>
            <a:r>
              <a:rPr lang="en-US" dirty="0"/>
              <a:t>Logging into Pulse Secure/ONE Energy portal</a:t>
            </a:r>
          </a:p>
        </p:txBody>
      </p:sp>
      <p:sp>
        <p:nvSpPr>
          <p:cNvPr id="5" name="Content Placeholder 1">
            <a:extLst>
              <a:ext uri="{FF2B5EF4-FFF2-40B4-BE49-F238E27FC236}">
                <a16:creationId xmlns:a16="http://schemas.microsoft.com/office/drawing/2014/main" id="{683F907F-AE16-46DA-8B40-A6E75AF3F6B6}"/>
              </a:ext>
            </a:extLst>
          </p:cNvPr>
          <p:cNvSpPr txBox="1">
            <a:spLocks/>
          </p:cNvSpPr>
          <p:nvPr/>
        </p:nvSpPr>
        <p:spPr>
          <a:xfrm>
            <a:off x="5657850" y="1490597"/>
            <a:ext cx="6467475" cy="46863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One Energy Portal</a:t>
            </a:r>
          </a:p>
          <a:p>
            <a:pPr marL="514350" indent="-514350">
              <a:buFont typeface="+mj-lt"/>
              <a:buAutoNum type="arabicPeriod"/>
            </a:pPr>
            <a:r>
              <a:rPr lang="en-US" sz="2400" dirty="0"/>
              <a:t>login.seemyturbine.com/</a:t>
            </a:r>
            <a:r>
              <a:rPr lang="en-US" sz="2400" dirty="0" err="1"/>
              <a:t>oneenergyduo</a:t>
            </a:r>
            <a:endParaRPr lang="en-US" sz="2400" dirty="0"/>
          </a:p>
          <a:p>
            <a:pPr marL="514350" indent="-514350">
              <a:buFont typeface="+mj-lt"/>
              <a:buAutoNum type="arabicPeriod"/>
            </a:pPr>
            <a:r>
              <a:rPr lang="en-US" sz="2400" dirty="0"/>
              <a:t>Username/Password</a:t>
            </a:r>
          </a:p>
        </p:txBody>
      </p:sp>
      <p:pic>
        <p:nvPicPr>
          <p:cNvPr id="6" name="Picture 5">
            <a:extLst>
              <a:ext uri="{FF2B5EF4-FFF2-40B4-BE49-F238E27FC236}">
                <a16:creationId xmlns:a16="http://schemas.microsoft.com/office/drawing/2014/main" id="{5FDD25C5-189A-49C3-A465-701AD0B6A264}"/>
              </a:ext>
            </a:extLst>
          </p:cNvPr>
          <p:cNvPicPr>
            <a:picLocks noChangeAspect="1"/>
          </p:cNvPicPr>
          <p:nvPr/>
        </p:nvPicPr>
        <p:blipFill>
          <a:blip r:embed="rId2"/>
          <a:stretch>
            <a:fillRect/>
          </a:stretch>
        </p:blipFill>
        <p:spPr>
          <a:xfrm>
            <a:off x="6105524" y="3544888"/>
            <a:ext cx="5991225" cy="2805953"/>
          </a:xfrm>
          <a:prstGeom prst="rect">
            <a:avLst/>
          </a:prstGeom>
          <a:ln>
            <a:solidFill>
              <a:schemeClr val="tx1"/>
            </a:solidFill>
          </a:ln>
        </p:spPr>
      </p:pic>
      <p:pic>
        <p:nvPicPr>
          <p:cNvPr id="8" name="Picture 7">
            <a:extLst>
              <a:ext uri="{FF2B5EF4-FFF2-40B4-BE49-F238E27FC236}">
                <a16:creationId xmlns:a16="http://schemas.microsoft.com/office/drawing/2014/main" id="{54A816E9-4909-4F7B-A3AC-D2C9B78B96EE}"/>
              </a:ext>
            </a:extLst>
          </p:cNvPr>
          <p:cNvPicPr>
            <a:picLocks noChangeAspect="1"/>
          </p:cNvPicPr>
          <p:nvPr/>
        </p:nvPicPr>
        <p:blipFill>
          <a:blip r:embed="rId3"/>
          <a:stretch>
            <a:fillRect/>
          </a:stretch>
        </p:blipFill>
        <p:spPr>
          <a:xfrm>
            <a:off x="0" y="3209496"/>
            <a:ext cx="5943600" cy="3476736"/>
          </a:xfrm>
          <a:prstGeom prst="rect">
            <a:avLst/>
          </a:prstGeom>
        </p:spPr>
      </p:pic>
    </p:spTree>
    <p:extLst>
      <p:ext uri="{BB962C8B-B14F-4D97-AF65-F5344CB8AC3E}">
        <p14:creationId xmlns:p14="http://schemas.microsoft.com/office/powerpoint/2010/main" val="3842407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2B6DAD-CB9C-45FB-94FE-C6BEE27927B3}"/>
              </a:ext>
            </a:extLst>
          </p:cNvPr>
          <p:cNvSpPr>
            <a:spLocks noGrp="1"/>
          </p:cNvSpPr>
          <p:nvPr>
            <p:ph idx="1"/>
          </p:nvPr>
        </p:nvSpPr>
        <p:spPr>
          <a:xfrm>
            <a:off x="161925" y="1490597"/>
            <a:ext cx="5934075" cy="4686366"/>
          </a:xfrm>
        </p:spPr>
        <p:txBody>
          <a:bodyPr>
            <a:normAutofit/>
          </a:bodyPr>
          <a:lstStyle/>
          <a:p>
            <a:pPr marL="0" indent="0">
              <a:buNone/>
            </a:pPr>
            <a:r>
              <a:rPr lang="en-US" sz="2400" dirty="0"/>
              <a:t>Pulse Secure</a:t>
            </a:r>
          </a:p>
          <a:p>
            <a:pPr marL="514350" indent="-514350">
              <a:buFont typeface="+mj-lt"/>
              <a:buAutoNum type="arabicPeriod" startAt="3"/>
            </a:pPr>
            <a:r>
              <a:rPr lang="en-US" sz="2400" dirty="0"/>
              <a:t>Type “Push”, “Call”, or Enter Duo Passcode</a:t>
            </a:r>
          </a:p>
        </p:txBody>
      </p:sp>
      <p:sp>
        <p:nvSpPr>
          <p:cNvPr id="3" name="Slide Number Placeholder 2">
            <a:extLst>
              <a:ext uri="{FF2B5EF4-FFF2-40B4-BE49-F238E27FC236}">
                <a16:creationId xmlns:a16="http://schemas.microsoft.com/office/drawing/2014/main" id="{CC20699F-4427-47BA-A12F-77A2F432F76F}"/>
              </a:ext>
            </a:extLst>
          </p:cNvPr>
          <p:cNvSpPr>
            <a:spLocks noGrp="1"/>
          </p:cNvSpPr>
          <p:nvPr>
            <p:ph type="sldNum" sz="quarter" idx="12"/>
          </p:nvPr>
        </p:nvSpPr>
        <p:spPr/>
        <p:txBody>
          <a:bodyPr/>
          <a:lstStyle/>
          <a:p>
            <a:fld id="{4EC93DFA-70F6-4220-86AB-AD3183C08C91}" type="slidenum">
              <a:rPr lang="en-US" smtClean="0"/>
              <a:t>19</a:t>
            </a:fld>
            <a:endParaRPr lang="en-US" dirty="0"/>
          </a:p>
        </p:txBody>
      </p:sp>
      <p:sp>
        <p:nvSpPr>
          <p:cNvPr id="4" name="Title 3">
            <a:extLst>
              <a:ext uri="{FF2B5EF4-FFF2-40B4-BE49-F238E27FC236}">
                <a16:creationId xmlns:a16="http://schemas.microsoft.com/office/drawing/2014/main" id="{BE451180-2DEF-4F0C-9F8D-7D61B163A371}"/>
              </a:ext>
            </a:extLst>
          </p:cNvPr>
          <p:cNvSpPr>
            <a:spLocks noGrp="1"/>
          </p:cNvSpPr>
          <p:nvPr>
            <p:ph type="title"/>
          </p:nvPr>
        </p:nvSpPr>
        <p:spPr/>
        <p:txBody>
          <a:bodyPr>
            <a:normAutofit fontScale="90000"/>
          </a:bodyPr>
          <a:lstStyle/>
          <a:p>
            <a:r>
              <a:rPr lang="en-US" dirty="0"/>
              <a:t>Logging into Pulse Secure/ONE Energy portal</a:t>
            </a:r>
          </a:p>
        </p:txBody>
      </p:sp>
      <p:sp>
        <p:nvSpPr>
          <p:cNvPr id="5" name="Content Placeholder 1">
            <a:extLst>
              <a:ext uri="{FF2B5EF4-FFF2-40B4-BE49-F238E27FC236}">
                <a16:creationId xmlns:a16="http://schemas.microsoft.com/office/drawing/2014/main" id="{683F907F-AE16-46DA-8B40-A6E75AF3F6B6}"/>
              </a:ext>
            </a:extLst>
          </p:cNvPr>
          <p:cNvSpPr txBox="1">
            <a:spLocks/>
          </p:cNvSpPr>
          <p:nvPr/>
        </p:nvSpPr>
        <p:spPr>
          <a:xfrm>
            <a:off x="5657850" y="1490597"/>
            <a:ext cx="6467475" cy="46863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One Energy Portal</a:t>
            </a:r>
          </a:p>
          <a:p>
            <a:pPr marL="514350" indent="-514350">
              <a:buFont typeface="+mj-lt"/>
              <a:buAutoNum type="arabicPeriod" startAt="3"/>
            </a:pPr>
            <a:r>
              <a:rPr lang="en-US" sz="2400" dirty="0"/>
              <a:t>Click 1 of the 3 options</a:t>
            </a:r>
          </a:p>
        </p:txBody>
      </p:sp>
      <p:pic>
        <p:nvPicPr>
          <p:cNvPr id="9" name="Picture 8">
            <a:extLst>
              <a:ext uri="{FF2B5EF4-FFF2-40B4-BE49-F238E27FC236}">
                <a16:creationId xmlns:a16="http://schemas.microsoft.com/office/drawing/2014/main" id="{C3C70B4A-D437-4EF7-90F1-43D498A520F2}"/>
              </a:ext>
            </a:extLst>
          </p:cNvPr>
          <p:cNvPicPr>
            <a:picLocks noChangeAspect="1"/>
          </p:cNvPicPr>
          <p:nvPr/>
        </p:nvPicPr>
        <p:blipFill>
          <a:blip r:embed="rId2"/>
          <a:stretch>
            <a:fillRect/>
          </a:stretch>
        </p:blipFill>
        <p:spPr>
          <a:xfrm>
            <a:off x="6005512" y="2796885"/>
            <a:ext cx="5915025" cy="4067175"/>
          </a:xfrm>
          <a:prstGeom prst="rect">
            <a:avLst/>
          </a:prstGeom>
          <a:ln>
            <a:solidFill>
              <a:schemeClr val="tx1"/>
            </a:solidFill>
          </a:ln>
        </p:spPr>
      </p:pic>
      <p:pic>
        <p:nvPicPr>
          <p:cNvPr id="10" name="Picture 9">
            <a:extLst>
              <a:ext uri="{FF2B5EF4-FFF2-40B4-BE49-F238E27FC236}">
                <a16:creationId xmlns:a16="http://schemas.microsoft.com/office/drawing/2014/main" id="{BDC3FF58-C475-471B-9C57-2557C409063E}"/>
              </a:ext>
            </a:extLst>
          </p:cNvPr>
          <p:cNvPicPr>
            <a:picLocks noChangeAspect="1"/>
          </p:cNvPicPr>
          <p:nvPr/>
        </p:nvPicPr>
        <p:blipFill>
          <a:blip r:embed="rId3"/>
          <a:stretch>
            <a:fillRect/>
          </a:stretch>
        </p:blipFill>
        <p:spPr>
          <a:xfrm>
            <a:off x="611982" y="2665122"/>
            <a:ext cx="4248150" cy="4086225"/>
          </a:xfrm>
          <a:prstGeom prst="rect">
            <a:avLst/>
          </a:prstGeom>
          <a:ln>
            <a:solidFill>
              <a:schemeClr val="tx1"/>
            </a:solidFill>
          </a:ln>
        </p:spPr>
      </p:pic>
    </p:spTree>
    <p:extLst>
      <p:ext uri="{BB962C8B-B14F-4D97-AF65-F5344CB8AC3E}">
        <p14:creationId xmlns:p14="http://schemas.microsoft.com/office/powerpoint/2010/main" val="1360361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endParaRPr lang="en-US" dirty="0"/>
          </a:p>
          <a:p>
            <a:pPr marL="0" indent="0">
              <a:buNone/>
            </a:pPr>
            <a:endParaRPr lang="en-US" dirty="0"/>
          </a:p>
          <a:p>
            <a:endParaRPr lang="en-US" dirty="0"/>
          </a:p>
          <a:p>
            <a:endParaRPr lang="en-US" dirty="0"/>
          </a:p>
          <a:p>
            <a:pPr marL="0" indent="0">
              <a:buNone/>
            </a:pPr>
            <a:endParaRPr lang="en-US" dirty="0"/>
          </a:p>
          <a:p>
            <a:endParaRPr lang="en-US" dirty="0"/>
          </a:p>
          <a:p>
            <a:endParaRPr lang="en-US" dirty="0"/>
          </a:p>
        </p:txBody>
      </p:sp>
      <p:sp>
        <p:nvSpPr>
          <p:cNvPr id="3" name="Slide Number Placeholder 2"/>
          <p:cNvSpPr>
            <a:spLocks noGrp="1"/>
          </p:cNvSpPr>
          <p:nvPr>
            <p:ph type="sldNum" sz="quarter" idx="12"/>
          </p:nvPr>
        </p:nvSpPr>
        <p:spPr/>
        <p:txBody>
          <a:bodyPr/>
          <a:lstStyle/>
          <a:p>
            <a:fld id="{4EC93DFA-70F6-4220-86AB-AD3183C08C91}" type="slidenum">
              <a:rPr lang="en-US" smtClean="0"/>
              <a:t>2</a:t>
            </a:fld>
            <a:endParaRPr lang="en-US" dirty="0"/>
          </a:p>
        </p:txBody>
      </p:sp>
      <p:sp>
        <p:nvSpPr>
          <p:cNvPr id="4" name="Title 3"/>
          <p:cNvSpPr>
            <a:spLocks noGrp="1"/>
          </p:cNvSpPr>
          <p:nvPr>
            <p:ph type="title"/>
          </p:nvPr>
        </p:nvSpPr>
        <p:spPr/>
        <p:txBody>
          <a:bodyPr/>
          <a:lstStyle/>
          <a:p>
            <a:pPr algn="ctr"/>
            <a:r>
              <a:rPr lang="en-US" dirty="0"/>
              <a:t>Typical wind farm</a:t>
            </a:r>
          </a:p>
        </p:txBody>
      </p:sp>
      <p:sp>
        <p:nvSpPr>
          <p:cNvPr id="6" name="Rectangle 5">
            <a:extLst>
              <a:ext uri="{FF2B5EF4-FFF2-40B4-BE49-F238E27FC236}">
                <a16:creationId xmlns:a16="http://schemas.microsoft.com/office/drawing/2014/main" id="{DC1EAB2D-25F6-44C5-87EA-D0AD9E69947B}"/>
              </a:ext>
            </a:extLst>
          </p:cNvPr>
          <p:cNvSpPr/>
          <p:nvPr/>
        </p:nvSpPr>
        <p:spPr>
          <a:xfrm>
            <a:off x="838200" y="1570982"/>
            <a:ext cx="4398192" cy="369332"/>
          </a:xfrm>
          <a:prstGeom prst="rect">
            <a:avLst/>
          </a:prstGeom>
        </p:spPr>
        <p:txBody>
          <a:bodyPr wrap="none">
            <a:spAutoFit/>
          </a:bodyPr>
          <a:lstStyle/>
          <a:p>
            <a:r>
              <a:rPr lang="en-US" dirty="0"/>
              <a:t>Not secure – Servers on Public Facing IPs</a:t>
            </a:r>
          </a:p>
        </p:txBody>
      </p:sp>
      <p:pic>
        <p:nvPicPr>
          <p:cNvPr id="7" name="Picture 6">
            <a:extLst>
              <a:ext uri="{FF2B5EF4-FFF2-40B4-BE49-F238E27FC236}">
                <a16:creationId xmlns:a16="http://schemas.microsoft.com/office/drawing/2014/main" id="{FE5461D9-E1EE-4FE8-ACDC-FDD618C21249}"/>
              </a:ext>
            </a:extLst>
          </p:cNvPr>
          <p:cNvPicPr>
            <a:picLocks noChangeAspect="1"/>
          </p:cNvPicPr>
          <p:nvPr/>
        </p:nvPicPr>
        <p:blipFill>
          <a:blip r:embed="rId2"/>
          <a:stretch>
            <a:fillRect/>
          </a:stretch>
        </p:blipFill>
        <p:spPr>
          <a:xfrm>
            <a:off x="2328928" y="1570982"/>
            <a:ext cx="7281797" cy="5096050"/>
          </a:xfrm>
          <a:prstGeom prst="rect">
            <a:avLst/>
          </a:prstGeom>
        </p:spPr>
      </p:pic>
    </p:spTree>
    <p:extLst>
      <p:ext uri="{BB962C8B-B14F-4D97-AF65-F5344CB8AC3E}">
        <p14:creationId xmlns:p14="http://schemas.microsoft.com/office/powerpoint/2010/main" val="3933398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A1F920-CADD-4BAF-BDBA-A592CE33C61E}"/>
              </a:ext>
            </a:extLst>
          </p:cNvPr>
          <p:cNvSpPr>
            <a:spLocks noGrp="1"/>
          </p:cNvSpPr>
          <p:nvPr>
            <p:ph idx="1"/>
          </p:nvPr>
        </p:nvSpPr>
        <p:spPr>
          <a:xfrm>
            <a:off x="838200" y="1490597"/>
            <a:ext cx="2178278" cy="4686366"/>
          </a:xfrm>
        </p:spPr>
        <p:txBody>
          <a:bodyPr/>
          <a:lstStyle/>
          <a:p>
            <a:r>
              <a:rPr lang="en-US" dirty="0"/>
              <a:t>Push</a:t>
            </a:r>
          </a:p>
        </p:txBody>
      </p:sp>
      <p:sp>
        <p:nvSpPr>
          <p:cNvPr id="3" name="Slide Number Placeholder 2">
            <a:extLst>
              <a:ext uri="{FF2B5EF4-FFF2-40B4-BE49-F238E27FC236}">
                <a16:creationId xmlns:a16="http://schemas.microsoft.com/office/drawing/2014/main" id="{0581FFD5-1BBB-4E01-8B9D-8BAE91361ABA}"/>
              </a:ext>
            </a:extLst>
          </p:cNvPr>
          <p:cNvSpPr>
            <a:spLocks noGrp="1"/>
          </p:cNvSpPr>
          <p:nvPr>
            <p:ph type="sldNum" sz="quarter" idx="12"/>
          </p:nvPr>
        </p:nvSpPr>
        <p:spPr/>
        <p:txBody>
          <a:bodyPr/>
          <a:lstStyle/>
          <a:p>
            <a:fld id="{4EC93DFA-70F6-4220-86AB-AD3183C08C91}" type="slidenum">
              <a:rPr lang="en-US" smtClean="0"/>
              <a:t>20</a:t>
            </a:fld>
            <a:endParaRPr lang="en-US" dirty="0"/>
          </a:p>
        </p:txBody>
      </p:sp>
      <p:sp>
        <p:nvSpPr>
          <p:cNvPr id="4" name="Title 3">
            <a:extLst>
              <a:ext uri="{FF2B5EF4-FFF2-40B4-BE49-F238E27FC236}">
                <a16:creationId xmlns:a16="http://schemas.microsoft.com/office/drawing/2014/main" id="{5934C1AE-CA1E-4072-93E2-2E3F1A2F3577}"/>
              </a:ext>
            </a:extLst>
          </p:cNvPr>
          <p:cNvSpPr>
            <a:spLocks noGrp="1"/>
          </p:cNvSpPr>
          <p:nvPr>
            <p:ph type="title"/>
          </p:nvPr>
        </p:nvSpPr>
        <p:spPr/>
        <p:txBody>
          <a:bodyPr>
            <a:normAutofit fontScale="90000"/>
          </a:bodyPr>
          <a:lstStyle/>
          <a:p>
            <a:r>
              <a:rPr lang="en-US" dirty="0"/>
              <a:t>Logging into Pulse Secure/ONE Energy portal</a:t>
            </a:r>
          </a:p>
        </p:txBody>
      </p:sp>
      <p:pic>
        <p:nvPicPr>
          <p:cNvPr id="5" name="Picture 4">
            <a:extLst>
              <a:ext uri="{FF2B5EF4-FFF2-40B4-BE49-F238E27FC236}">
                <a16:creationId xmlns:a16="http://schemas.microsoft.com/office/drawing/2014/main" id="{1106814F-4FE9-4F09-9397-AD784511C4BA}"/>
              </a:ext>
            </a:extLst>
          </p:cNvPr>
          <p:cNvPicPr/>
          <p:nvPr/>
        </p:nvPicPr>
        <p:blipFill rotWithShape="1">
          <a:blip r:embed="rId2"/>
          <a:srcRect l="2927" t="1292" r="2855" b="1734"/>
          <a:stretch/>
        </p:blipFill>
        <p:spPr>
          <a:xfrm>
            <a:off x="639038" y="2188051"/>
            <a:ext cx="2377440" cy="4206240"/>
          </a:xfrm>
          <a:prstGeom prst="rect">
            <a:avLst/>
          </a:prstGeom>
          <a:ln>
            <a:solidFill>
              <a:schemeClr val="tx1"/>
            </a:solidFill>
          </a:ln>
        </p:spPr>
      </p:pic>
      <p:pic>
        <p:nvPicPr>
          <p:cNvPr id="8" name="Picture 7">
            <a:extLst>
              <a:ext uri="{FF2B5EF4-FFF2-40B4-BE49-F238E27FC236}">
                <a16:creationId xmlns:a16="http://schemas.microsoft.com/office/drawing/2014/main" id="{CA38AB0A-CA4A-44A2-A293-4C7E346E0D7E}"/>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4570958" y="2188051"/>
            <a:ext cx="2377440" cy="4206240"/>
          </a:xfrm>
          <a:prstGeom prst="rect">
            <a:avLst/>
          </a:prstGeom>
          <a:ln>
            <a:solidFill>
              <a:schemeClr val="tx1"/>
            </a:solidFill>
          </a:ln>
        </p:spPr>
      </p:pic>
      <p:pic>
        <p:nvPicPr>
          <p:cNvPr id="10" name="Picture 9">
            <a:extLst>
              <a:ext uri="{FF2B5EF4-FFF2-40B4-BE49-F238E27FC236}">
                <a16:creationId xmlns:a16="http://schemas.microsoft.com/office/drawing/2014/main" id="{CACC824F-A992-4557-B207-29E67E4C5BF1}"/>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8502877" y="2188051"/>
            <a:ext cx="2377440" cy="4206240"/>
          </a:xfrm>
          <a:prstGeom prst="rect">
            <a:avLst/>
          </a:prstGeom>
          <a:ln>
            <a:solidFill>
              <a:schemeClr val="tx1"/>
            </a:solidFill>
          </a:ln>
        </p:spPr>
      </p:pic>
      <p:sp>
        <p:nvSpPr>
          <p:cNvPr id="11" name="Content Placeholder 1">
            <a:extLst>
              <a:ext uri="{FF2B5EF4-FFF2-40B4-BE49-F238E27FC236}">
                <a16:creationId xmlns:a16="http://schemas.microsoft.com/office/drawing/2014/main" id="{EC57E0AC-7718-49EA-BA95-52256EF96349}"/>
              </a:ext>
            </a:extLst>
          </p:cNvPr>
          <p:cNvSpPr txBox="1">
            <a:spLocks/>
          </p:cNvSpPr>
          <p:nvPr/>
        </p:nvSpPr>
        <p:spPr>
          <a:xfrm>
            <a:off x="4752453" y="1490597"/>
            <a:ext cx="2178278" cy="46863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Call</a:t>
            </a:r>
          </a:p>
        </p:txBody>
      </p:sp>
      <p:sp>
        <p:nvSpPr>
          <p:cNvPr id="12" name="Content Placeholder 1">
            <a:extLst>
              <a:ext uri="{FF2B5EF4-FFF2-40B4-BE49-F238E27FC236}">
                <a16:creationId xmlns:a16="http://schemas.microsoft.com/office/drawing/2014/main" id="{6C6E0848-8BF3-45C0-A6DD-408263983C76}"/>
              </a:ext>
            </a:extLst>
          </p:cNvPr>
          <p:cNvSpPr txBox="1">
            <a:spLocks/>
          </p:cNvSpPr>
          <p:nvPr/>
        </p:nvSpPr>
        <p:spPr>
          <a:xfrm>
            <a:off x="8723510" y="1490597"/>
            <a:ext cx="2178278" cy="46863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Passcode</a:t>
            </a:r>
          </a:p>
        </p:txBody>
      </p:sp>
    </p:spTree>
    <p:extLst>
      <p:ext uri="{BB962C8B-B14F-4D97-AF65-F5344CB8AC3E}">
        <p14:creationId xmlns:p14="http://schemas.microsoft.com/office/powerpoint/2010/main" val="19632825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2B6DAD-CB9C-45FB-94FE-C6BEE27927B3}"/>
              </a:ext>
            </a:extLst>
          </p:cNvPr>
          <p:cNvSpPr>
            <a:spLocks noGrp="1"/>
          </p:cNvSpPr>
          <p:nvPr>
            <p:ph idx="1"/>
          </p:nvPr>
        </p:nvSpPr>
        <p:spPr>
          <a:xfrm>
            <a:off x="161925" y="1490597"/>
            <a:ext cx="5934075" cy="4686366"/>
          </a:xfrm>
        </p:spPr>
        <p:txBody>
          <a:bodyPr>
            <a:normAutofit/>
          </a:bodyPr>
          <a:lstStyle/>
          <a:p>
            <a:pPr marL="0" indent="0">
              <a:buNone/>
            </a:pPr>
            <a:r>
              <a:rPr lang="en-US" sz="2400" dirty="0"/>
              <a:t>Pulse Secure</a:t>
            </a:r>
          </a:p>
          <a:p>
            <a:pPr marL="514350" indent="-514350">
              <a:buFont typeface="+mj-lt"/>
              <a:buAutoNum type="arabicPeriod" startAt="4"/>
            </a:pPr>
            <a:r>
              <a:rPr lang="en-US" sz="2400" dirty="0"/>
              <a:t>Decide what Role to Access</a:t>
            </a:r>
          </a:p>
        </p:txBody>
      </p:sp>
      <p:sp>
        <p:nvSpPr>
          <p:cNvPr id="3" name="Slide Number Placeholder 2">
            <a:extLst>
              <a:ext uri="{FF2B5EF4-FFF2-40B4-BE49-F238E27FC236}">
                <a16:creationId xmlns:a16="http://schemas.microsoft.com/office/drawing/2014/main" id="{CC20699F-4427-47BA-A12F-77A2F432F76F}"/>
              </a:ext>
            </a:extLst>
          </p:cNvPr>
          <p:cNvSpPr>
            <a:spLocks noGrp="1"/>
          </p:cNvSpPr>
          <p:nvPr>
            <p:ph type="sldNum" sz="quarter" idx="12"/>
          </p:nvPr>
        </p:nvSpPr>
        <p:spPr/>
        <p:txBody>
          <a:bodyPr/>
          <a:lstStyle/>
          <a:p>
            <a:fld id="{4EC93DFA-70F6-4220-86AB-AD3183C08C91}" type="slidenum">
              <a:rPr lang="en-US" smtClean="0"/>
              <a:t>21</a:t>
            </a:fld>
            <a:endParaRPr lang="en-US" dirty="0"/>
          </a:p>
        </p:txBody>
      </p:sp>
      <p:sp>
        <p:nvSpPr>
          <p:cNvPr id="4" name="Title 3">
            <a:extLst>
              <a:ext uri="{FF2B5EF4-FFF2-40B4-BE49-F238E27FC236}">
                <a16:creationId xmlns:a16="http://schemas.microsoft.com/office/drawing/2014/main" id="{BE451180-2DEF-4F0C-9F8D-7D61B163A371}"/>
              </a:ext>
            </a:extLst>
          </p:cNvPr>
          <p:cNvSpPr>
            <a:spLocks noGrp="1"/>
          </p:cNvSpPr>
          <p:nvPr>
            <p:ph type="title"/>
          </p:nvPr>
        </p:nvSpPr>
        <p:spPr/>
        <p:txBody>
          <a:bodyPr>
            <a:normAutofit fontScale="90000"/>
          </a:bodyPr>
          <a:lstStyle/>
          <a:p>
            <a:r>
              <a:rPr lang="en-US" dirty="0"/>
              <a:t>Logging into Pulse Secure/ONE Energy portal</a:t>
            </a:r>
          </a:p>
        </p:txBody>
      </p:sp>
      <p:sp>
        <p:nvSpPr>
          <p:cNvPr id="5" name="Content Placeholder 1">
            <a:extLst>
              <a:ext uri="{FF2B5EF4-FFF2-40B4-BE49-F238E27FC236}">
                <a16:creationId xmlns:a16="http://schemas.microsoft.com/office/drawing/2014/main" id="{683F907F-AE16-46DA-8B40-A6E75AF3F6B6}"/>
              </a:ext>
            </a:extLst>
          </p:cNvPr>
          <p:cNvSpPr txBox="1">
            <a:spLocks/>
          </p:cNvSpPr>
          <p:nvPr/>
        </p:nvSpPr>
        <p:spPr>
          <a:xfrm>
            <a:off x="5657850" y="1490597"/>
            <a:ext cx="6467475" cy="46863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One Energy Portal</a:t>
            </a:r>
          </a:p>
          <a:p>
            <a:pPr marL="514350" indent="-514350">
              <a:buFont typeface="+mj-lt"/>
              <a:buAutoNum type="arabicPeriod" startAt="4"/>
            </a:pPr>
            <a:r>
              <a:rPr lang="en-US" sz="2400" dirty="0"/>
              <a:t>Decide what Role to Access</a:t>
            </a:r>
          </a:p>
        </p:txBody>
      </p:sp>
      <p:pic>
        <p:nvPicPr>
          <p:cNvPr id="6" name="Picture 5">
            <a:extLst>
              <a:ext uri="{FF2B5EF4-FFF2-40B4-BE49-F238E27FC236}">
                <a16:creationId xmlns:a16="http://schemas.microsoft.com/office/drawing/2014/main" id="{47EB6C22-9C5B-4114-A20D-EF84AC9B9F89}"/>
              </a:ext>
            </a:extLst>
          </p:cNvPr>
          <p:cNvPicPr>
            <a:picLocks noChangeAspect="1"/>
          </p:cNvPicPr>
          <p:nvPr/>
        </p:nvPicPr>
        <p:blipFill>
          <a:blip r:embed="rId2"/>
          <a:stretch>
            <a:fillRect/>
          </a:stretch>
        </p:blipFill>
        <p:spPr>
          <a:xfrm>
            <a:off x="5962939" y="2551259"/>
            <a:ext cx="4724400" cy="4048125"/>
          </a:xfrm>
          <a:prstGeom prst="rect">
            <a:avLst/>
          </a:prstGeom>
          <a:ln>
            <a:solidFill>
              <a:schemeClr val="tx1"/>
            </a:solidFill>
          </a:ln>
        </p:spPr>
      </p:pic>
      <p:pic>
        <p:nvPicPr>
          <p:cNvPr id="8" name="Picture 7">
            <a:extLst>
              <a:ext uri="{FF2B5EF4-FFF2-40B4-BE49-F238E27FC236}">
                <a16:creationId xmlns:a16="http://schemas.microsoft.com/office/drawing/2014/main" id="{2A7CCB37-5446-4F94-B649-CB502A0DADA1}"/>
              </a:ext>
            </a:extLst>
          </p:cNvPr>
          <p:cNvPicPr>
            <a:picLocks noChangeAspect="1"/>
          </p:cNvPicPr>
          <p:nvPr/>
        </p:nvPicPr>
        <p:blipFill>
          <a:blip r:embed="rId3"/>
          <a:stretch>
            <a:fillRect/>
          </a:stretch>
        </p:blipFill>
        <p:spPr>
          <a:xfrm>
            <a:off x="838200" y="2446305"/>
            <a:ext cx="3181350" cy="4248150"/>
          </a:xfrm>
          <a:prstGeom prst="rect">
            <a:avLst/>
          </a:prstGeom>
          <a:ln>
            <a:solidFill>
              <a:schemeClr val="tx1"/>
            </a:solidFill>
          </a:ln>
        </p:spPr>
      </p:pic>
    </p:spTree>
    <p:extLst>
      <p:ext uri="{BB962C8B-B14F-4D97-AF65-F5344CB8AC3E}">
        <p14:creationId xmlns:p14="http://schemas.microsoft.com/office/powerpoint/2010/main" val="797438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2B6DAD-CB9C-45FB-94FE-C6BEE27927B3}"/>
              </a:ext>
            </a:extLst>
          </p:cNvPr>
          <p:cNvSpPr>
            <a:spLocks noGrp="1"/>
          </p:cNvSpPr>
          <p:nvPr>
            <p:ph idx="1"/>
          </p:nvPr>
        </p:nvSpPr>
        <p:spPr>
          <a:xfrm>
            <a:off x="161925" y="1490597"/>
            <a:ext cx="5934075" cy="4686366"/>
          </a:xfrm>
        </p:spPr>
        <p:txBody>
          <a:bodyPr>
            <a:normAutofit/>
          </a:bodyPr>
          <a:lstStyle/>
          <a:p>
            <a:pPr marL="0" indent="0">
              <a:buNone/>
            </a:pPr>
            <a:r>
              <a:rPr lang="en-US" sz="2400" dirty="0"/>
              <a:t>Pulse Secure</a:t>
            </a:r>
          </a:p>
          <a:p>
            <a:pPr marL="514350" indent="-514350">
              <a:buFont typeface="+mj-lt"/>
              <a:buAutoNum type="arabicPeriod" startAt="5"/>
            </a:pPr>
            <a:r>
              <a:rPr lang="en-US" sz="2400" dirty="0"/>
              <a:t>Accessed Bluffton Hub – 10.1.2.1</a:t>
            </a:r>
          </a:p>
        </p:txBody>
      </p:sp>
      <p:sp>
        <p:nvSpPr>
          <p:cNvPr id="3" name="Slide Number Placeholder 2">
            <a:extLst>
              <a:ext uri="{FF2B5EF4-FFF2-40B4-BE49-F238E27FC236}">
                <a16:creationId xmlns:a16="http://schemas.microsoft.com/office/drawing/2014/main" id="{CC20699F-4427-47BA-A12F-77A2F432F76F}"/>
              </a:ext>
            </a:extLst>
          </p:cNvPr>
          <p:cNvSpPr>
            <a:spLocks noGrp="1"/>
          </p:cNvSpPr>
          <p:nvPr>
            <p:ph type="sldNum" sz="quarter" idx="12"/>
          </p:nvPr>
        </p:nvSpPr>
        <p:spPr/>
        <p:txBody>
          <a:bodyPr/>
          <a:lstStyle/>
          <a:p>
            <a:fld id="{4EC93DFA-70F6-4220-86AB-AD3183C08C91}" type="slidenum">
              <a:rPr lang="en-US" smtClean="0"/>
              <a:t>22</a:t>
            </a:fld>
            <a:endParaRPr lang="en-US" dirty="0"/>
          </a:p>
        </p:txBody>
      </p:sp>
      <p:sp>
        <p:nvSpPr>
          <p:cNvPr id="4" name="Title 3">
            <a:extLst>
              <a:ext uri="{FF2B5EF4-FFF2-40B4-BE49-F238E27FC236}">
                <a16:creationId xmlns:a16="http://schemas.microsoft.com/office/drawing/2014/main" id="{BE451180-2DEF-4F0C-9F8D-7D61B163A371}"/>
              </a:ext>
            </a:extLst>
          </p:cNvPr>
          <p:cNvSpPr>
            <a:spLocks noGrp="1"/>
          </p:cNvSpPr>
          <p:nvPr>
            <p:ph type="title"/>
          </p:nvPr>
        </p:nvSpPr>
        <p:spPr/>
        <p:txBody>
          <a:bodyPr>
            <a:normAutofit fontScale="90000"/>
          </a:bodyPr>
          <a:lstStyle/>
          <a:p>
            <a:r>
              <a:rPr lang="en-US" dirty="0"/>
              <a:t>Logging into Pulse Secure/ONE Energy portal</a:t>
            </a:r>
          </a:p>
        </p:txBody>
      </p:sp>
      <p:sp>
        <p:nvSpPr>
          <p:cNvPr id="5" name="Content Placeholder 1">
            <a:extLst>
              <a:ext uri="{FF2B5EF4-FFF2-40B4-BE49-F238E27FC236}">
                <a16:creationId xmlns:a16="http://schemas.microsoft.com/office/drawing/2014/main" id="{683F907F-AE16-46DA-8B40-A6E75AF3F6B6}"/>
              </a:ext>
            </a:extLst>
          </p:cNvPr>
          <p:cNvSpPr txBox="1">
            <a:spLocks/>
          </p:cNvSpPr>
          <p:nvPr/>
        </p:nvSpPr>
        <p:spPr>
          <a:xfrm>
            <a:off x="5657850" y="1490597"/>
            <a:ext cx="6467475" cy="46863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One Energy Portal</a:t>
            </a:r>
          </a:p>
          <a:p>
            <a:pPr marL="514350" indent="-514350">
              <a:buFont typeface="+mj-lt"/>
              <a:buAutoNum type="arabicPeriod" startAt="5"/>
            </a:pPr>
            <a:r>
              <a:rPr lang="en-US" sz="2400" dirty="0"/>
              <a:t>Accessed One Energy Portal</a:t>
            </a:r>
          </a:p>
        </p:txBody>
      </p:sp>
      <p:pic>
        <p:nvPicPr>
          <p:cNvPr id="11" name="Picture 10">
            <a:extLst>
              <a:ext uri="{FF2B5EF4-FFF2-40B4-BE49-F238E27FC236}">
                <a16:creationId xmlns:a16="http://schemas.microsoft.com/office/drawing/2014/main" id="{6A5FDE69-DF5C-4B3E-9AEF-79ECF4961901}"/>
              </a:ext>
            </a:extLst>
          </p:cNvPr>
          <p:cNvPicPr>
            <a:picLocks noChangeAspect="1"/>
          </p:cNvPicPr>
          <p:nvPr/>
        </p:nvPicPr>
        <p:blipFill>
          <a:blip r:embed="rId2"/>
          <a:stretch>
            <a:fillRect/>
          </a:stretch>
        </p:blipFill>
        <p:spPr>
          <a:xfrm>
            <a:off x="7310437" y="2432047"/>
            <a:ext cx="3162300" cy="4229100"/>
          </a:xfrm>
          <a:prstGeom prst="rect">
            <a:avLst/>
          </a:prstGeom>
          <a:ln>
            <a:solidFill>
              <a:schemeClr val="tx1"/>
            </a:solidFill>
          </a:ln>
        </p:spPr>
      </p:pic>
      <p:pic>
        <p:nvPicPr>
          <p:cNvPr id="12" name="Picture 11">
            <a:extLst>
              <a:ext uri="{FF2B5EF4-FFF2-40B4-BE49-F238E27FC236}">
                <a16:creationId xmlns:a16="http://schemas.microsoft.com/office/drawing/2014/main" id="{509162FA-D181-436D-9C8D-8BEA5F18C576}"/>
              </a:ext>
            </a:extLst>
          </p:cNvPr>
          <p:cNvPicPr>
            <a:picLocks noChangeAspect="1"/>
          </p:cNvPicPr>
          <p:nvPr/>
        </p:nvPicPr>
        <p:blipFill>
          <a:blip r:embed="rId3"/>
          <a:stretch>
            <a:fillRect/>
          </a:stretch>
        </p:blipFill>
        <p:spPr>
          <a:xfrm>
            <a:off x="220354" y="2430026"/>
            <a:ext cx="6722093" cy="4229100"/>
          </a:xfrm>
          <a:prstGeom prst="rect">
            <a:avLst/>
          </a:prstGeom>
          <a:ln>
            <a:solidFill>
              <a:schemeClr val="tx1"/>
            </a:solidFill>
          </a:ln>
        </p:spPr>
      </p:pic>
    </p:spTree>
    <p:extLst>
      <p:ext uri="{BB962C8B-B14F-4D97-AF65-F5344CB8AC3E}">
        <p14:creationId xmlns:p14="http://schemas.microsoft.com/office/powerpoint/2010/main" val="16597591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2B6DAD-CB9C-45FB-94FE-C6BEE27927B3}"/>
              </a:ext>
            </a:extLst>
          </p:cNvPr>
          <p:cNvSpPr>
            <a:spLocks noGrp="1"/>
          </p:cNvSpPr>
          <p:nvPr>
            <p:ph idx="1"/>
          </p:nvPr>
        </p:nvSpPr>
        <p:spPr>
          <a:xfrm>
            <a:off x="161925" y="1490597"/>
            <a:ext cx="5934075" cy="4686366"/>
          </a:xfrm>
        </p:spPr>
        <p:txBody>
          <a:bodyPr>
            <a:normAutofit/>
          </a:bodyPr>
          <a:lstStyle/>
          <a:p>
            <a:pPr marL="0" indent="0">
              <a:buNone/>
            </a:pPr>
            <a:r>
              <a:rPr lang="en-US" sz="2400" dirty="0"/>
              <a:t>Pulse Secure</a:t>
            </a:r>
          </a:p>
          <a:p>
            <a:r>
              <a:rPr lang="en-US" sz="2400" dirty="0"/>
              <a:t>Input IP Address into Internet Browser</a:t>
            </a:r>
          </a:p>
        </p:txBody>
      </p:sp>
      <p:sp>
        <p:nvSpPr>
          <p:cNvPr id="3" name="Slide Number Placeholder 2">
            <a:extLst>
              <a:ext uri="{FF2B5EF4-FFF2-40B4-BE49-F238E27FC236}">
                <a16:creationId xmlns:a16="http://schemas.microsoft.com/office/drawing/2014/main" id="{CC20699F-4427-47BA-A12F-77A2F432F76F}"/>
              </a:ext>
            </a:extLst>
          </p:cNvPr>
          <p:cNvSpPr>
            <a:spLocks noGrp="1"/>
          </p:cNvSpPr>
          <p:nvPr>
            <p:ph type="sldNum" sz="quarter" idx="12"/>
          </p:nvPr>
        </p:nvSpPr>
        <p:spPr/>
        <p:txBody>
          <a:bodyPr/>
          <a:lstStyle/>
          <a:p>
            <a:fld id="{4EC93DFA-70F6-4220-86AB-AD3183C08C91}" type="slidenum">
              <a:rPr lang="en-US" smtClean="0"/>
              <a:t>23</a:t>
            </a:fld>
            <a:endParaRPr lang="en-US" dirty="0"/>
          </a:p>
        </p:txBody>
      </p:sp>
      <p:sp>
        <p:nvSpPr>
          <p:cNvPr id="4" name="Title 3">
            <a:extLst>
              <a:ext uri="{FF2B5EF4-FFF2-40B4-BE49-F238E27FC236}">
                <a16:creationId xmlns:a16="http://schemas.microsoft.com/office/drawing/2014/main" id="{BE451180-2DEF-4F0C-9F8D-7D61B163A371}"/>
              </a:ext>
            </a:extLst>
          </p:cNvPr>
          <p:cNvSpPr>
            <a:spLocks noGrp="1"/>
          </p:cNvSpPr>
          <p:nvPr>
            <p:ph type="title"/>
          </p:nvPr>
        </p:nvSpPr>
        <p:spPr/>
        <p:txBody>
          <a:bodyPr>
            <a:normAutofit/>
          </a:bodyPr>
          <a:lstStyle/>
          <a:p>
            <a:r>
              <a:rPr lang="en-US" dirty="0"/>
              <a:t>Accessing SCADA</a:t>
            </a:r>
          </a:p>
        </p:txBody>
      </p:sp>
      <p:sp>
        <p:nvSpPr>
          <p:cNvPr id="5" name="Content Placeholder 1">
            <a:extLst>
              <a:ext uri="{FF2B5EF4-FFF2-40B4-BE49-F238E27FC236}">
                <a16:creationId xmlns:a16="http://schemas.microsoft.com/office/drawing/2014/main" id="{683F907F-AE16-46DA-8B40-A6E75AF3F6B6}"/>
              </a:ext>
            </a:extLst>
          </p:cNvPr>
          <p:cNvSpPr txBox="1">
            <a:spLocks/>
          </p:cNvSpPr>
          <p:nvPr/>
        </p:nvSpPr>
        <p:spPr>
          <a:xfrm>
            <a:off x="5925701" y="1490597"/>
            <a:ext cx="6266299" cy="46863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One Energy Portal</a:t>
            </a:r>
          </a:p>
          <a:p>
            <a:r>
              <a:rPr lang="en-US" sz="2400" dirty="0"/>
              <a:t>Click SCADA Bookmark</a:t>
            </a:r>
          </a:p>
        </p:txBody>
      </p:sp>
      <p:pic>
        <p:nvPicPr>
          <p:cNvPr id="6" name="Picture 5">
            <a:extLst>
              <a:ext uri="{FF2B5EF4-FFF2-40B4-BE49-F238E27FC236}">
                <a16:creationId xmlns:a16="http://schemas.microsoft.com/office/drawing/2014/main" id="{B3D0CD7D-E34E-4426-94FF-613BE07CC173}"/>
              </a:ext>
            </a:extLst>
          </p:cNvPr>
          <p:cNvPicPr>
            <a:picLocks noChangeAspect="1"/>
          </p:cNvPicPr>
          <p:nvPr/>
        </p:nvPicPr>
        <p:blipFill>
          <a:blip r:embed="rId2"/>
          <a:stretch>
            <a:fillRect/>
          </a:stretch>
        </p:blipFill>
        <p:spPr>
          <a:xfrm>
            <a:off x="2885765" y="2688534"/>
            <a:ext cx="6420470" cy="3919336"/>
          </a:xfrm>
          <a:prstGeom prst="rect">
            <a:avLst/>
          </a:prstGeom>
          <a:ln>
            <a:solidFill>
              <a:schemeClr val="tx1"/>
            </a:solidFill>
          </a:ln>
        </p:spPr>
      </p:pic>
    </p:spTree>
    <p:extLst>
      <p:ext uri="{BB962C8B-B14F-4D97-AF65-F5344CB8AC3E}">
        <p14:creationId xmlns:p14="http://schemas.microsoft.com/office/powerpoint/2010/main" val="26066273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2B6DAD-CB9C-45FB-94FE-C6BEE27927B3}"/>
              </a:ext>
            </a:extLst>
          </p:cNvPr>
          <p:cNvSpPr>
            <a:spLocks noGrp="1"/>
          </p:cNvSpPr>
          <p:nvPr>
            <p:ph idx="1"/>
          </p:nvPr>
        </p:nvSpPr>
        <p:spPr>
          <a:xfrm>
            <a:off x="161925" y="1490597"/>
            <a:ext cx="5934075" cy="4686366"/>
          </a:xfrm>
        </p:spPr>
        <p:txBody>
          <a:bodyPr>
            <a:normAutofit/>
          </a:bodyPr>
          <a:lstStyle/>
          <a:p>
            <a:pPr marL="0" indent="0">
              <a:buNone/>
            </a:pPr>
            <a:r>
              <a:rPr lang="en-US" sz="2400" dirty="0"/>
              <a:t>Pulse Secure</a:t>
            </a:r>
          </a:p>
          <a:p>
            <a:pPr marL="457200" indent="-457200">
              <a:buFont typeface="+mj-lt"/>
              <a:buAutoNum type="arabicPeriod"/>
            </a:pPr>
            <a:r>
              <a:rPr lang="en-US" sz="2400" dirty="0"/>
              <a:t>Open RDP Protocol</a:t>
            </a:r>
          </a:p>
          <a:p>
            <a:pPr marL="457200" indent="-457200">
              <a:buFont typeface="+mj-lt"/>
              <a:buAutoNum type="arabicPeriod"/>
            </a:pPr>
            <a:r>
              <a:rPr lang="en-US" sz="2400" dirty="0"/>
              <a:t>Input Computer Name (IP Address)</a:t>
            </a:r>
          </a:p>
          <a:p>
            <a:pPr marL="457200" indent="-457200">
              <a:buFont typeface="+mj-lt"/>
              <a:buAutoNum type="arabicPeriod"/>
            </a:pPr>
            <a:r>
              <a:rPr lang="en-US" sz="2400" dirty="0"/>
              <a:t>Input Username/Password</a:t>
            </a:r>
          </a:p>
          <a:p>
            <a:pPr marL="457200" indent="-457200">
              <a:buFont typeface="+mj-lt"/>
              <a:buAutoNum type="arabicPeriod"/>
            </a:pPr>
            <a:endParaRPr lang="en-US" sz="2400" dirty="0"/>
          </a:p>
          <a:p>
            <a:endParaRPr lang="en-US" sz="2400" dirty="0"/>
          </a:p>
        </p:txBody>
      </p:sp>
      <p:sp>
        <p:nvSpPr>
          <p:cNvPr id="3" name="Slide Number Placeholder 2">
            <a:extLst>
              <a:ext uri="{FF2B5EF4-FFF2-40B4-BE49-F238E27FC236}">
                <a16:creationId xmlns:a16="http://schemas.microsoft.com/office/drawing/2014/main" id="{CC20699F-4427-47BA-A12F-77A2F432F76F}"/>
              </a:ext>
            </a:extLst>
          </p:cNvPr>
          <p:cNvSpPr>
            <a:spLocks noGrp="1"/>
          </p:cNvSpPr>
          <p:nvPr>
            <p:ph type="sldNum" sz="quarter" idx="12"/>
          </p:nvPr>
        </p:nvSpPr>
        <p:spPr/>
        <p:txBody>
          <a:bodyPr/>
          <a:lstStyle/>
          <a:p>
            <a:fld id="{4EC93DFA-70F6-4220-86AB-AD3183C08C91}" type="slidenum">
              <a:rPr lang="en-US" smtClean="0"/>
              <a:t>24</a:t>
            </a:fld>
            <a:endParaRPr lang="en-US" dirty="0"/>
          </a:p>
        </p:txBody>
      </p:sp>
      <p:sp>
        <p:nvSpPr>
          <p:cNvPr id="4" name="Title 3">
            <a:extLst>
              <a:ext uri="{FF2B5EF4-FFF2-40B4-BE49-F238E27FC236}">
                <a16:creationId xmlns:a16="http://schemas.microsoft.com/office/drawing/2014/main" id="{BE451180-2DEF-4F0C-9F8D-7D61B163A371}"/>
              </a:ext>
            </a:extLst>
          </p:cNvPr>
          <p:cNvSpPr>
            <a:spLocks noGrp="1"/>
          </p:cNvSpPr>
          <p:nvPr>
            <p:ph type="title"/>
          </p:nvPr>
        </p:nvSpPr>
        <p:spPr/>
        <p:txBody>
          <a:bodyPr>
            <a:normAutofit/>
          </a:bodyPr>
          <a:lstStyle/>
          <a:p>
            <a:r>
              <a:rPr lang="en-US" dirty="0"/>
              <a:t>Remote access into Project server</a:t>
            </a:r>
          </a:p>
        </p:txBody>
      </p:sp>
      <p:sp>
        <p:nvSpPr>
          <p:cNvPr id="5" name="Content Placeholder 1">
            <a:extLst>
              <a:ext uri="{FF2B5EF4-FFF2-40B4-BE49-F238E27FC236}">
                <a16:creationId xmlns:a16="http://schemas.microsoft.com/office/drawing/2014/main" id="{683F907F-AE16-46DA-8B40-A6E75AF3F6B6}"/>
              </a:ext>
            </a:extLst>
          </p:cNvPr>
          <p:cNvSpPr txBox="1">
            <a:spLocks/>
          </p:cNvSpPr>
          <p:nvPr/>
        </p:nvSpPr>
        <p:spPr>
          <a:xfrm>
            <a:off x="5657850" y="1490597"/>
            <a:ext cx="6467475" cy="46863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One Energy Portal</a:t>
            </a:r>
          </a:p>
          <a:p>
            <a:pPr marL="457200" indent="-457200">
              <a:buFont typeface="+mj-lt"/>
              <a:buAutoNum type="arabicPeriod"/>
            </a:pPr>
            <a:r>
              <a:rPr lang="en-US" sz="2400" dirty="0"/>
              <a:t>Click Terminal Session</a:t>
            </a:r>
          </a:p>
          <a:p>
            <a:pPr marL="457200" indent="-457200">
              <a:buFont typeface="+mj-lt"/>
              <a:buAutoNum type="arabicPeriod"/>
            </a:pPr>
            <a:r>
              <a:rPr lang="en-US" sz="2400" dirty="0"/>
              <a:t>Input Username/Password</a:t>
            </a:r>
          </a:p>
        </p:txBody>
      </p:sp>
      <p:pic>
        <p:nvPicPr>
          <p:cNvPr id="7" name="Picture 6">
            <a:extLst>
              <a:ext uri="{FF2B5EF4-FFF2-40B4-BE49-F238E27FC236}">
                <a16:creationId xmlns:a16="http://schemas.microsoft.com/office/drawing/2014/main" id="{AAE19A10-1758-445D-A27E-0D6535FB5C2C}"/>
              </a:ext>
            </a:extLst>
          </p:cNvPr>
          <p:cNvPicPr>
            <a:picLocks noChangeAspect="1"/>
          </p:cNvPicPr>
          <p:nvPr/>
        </p:nvPicPr>
        <p:blipFill>
          <a:blip r:embed="rId2"/>
          <a:stretch>
            <a:fillRect/>
          </a:stretch>
        </p:blipFill>
        <p:spPr>
          <a:xfrm>
            <a:off x="6276109" y="3659908"/>
            <a:ext cx="3962400" cy="2466975"/>
          </a:xfrm>
          <a:prstGeom prst="rect">
            <a:avLst/>
          </a:prstGeom>
        </p:spPr>
      </p:pic>
      <p:pic>
        <p:nvPicPr>
          <p:cNvPr id="8" name="Picture 7">
            <a:extLst>
              <a:ext uri="{FF2B5EF4-FFF2-40B4-BE49-F238E27FC236}">
                <a16:creationId xmlns:a16="http://schemas.microsoft.com/office/drawing/2014/main" id="{7B787AC7-91D2-4F4D-9477-D3C2C14FBA03}"/>
              </a:ext>
            </a:extLst>
          </p:cNvPr>
          <p:cNvPicPr>
            <a:picLocks noChangeAspect="1"/>
          </p:cNvPicPr>
          <p:nvPr/>
        </p:nvPicPr>
        <p:blipFill>
          <a:blip r:embed="rId3"/>
          <a:stretch>
            <a:fillRect/>
          </a:stretch>
        </p:blipFill>
        <p:spPr>
          <a:xfrm>
            <a:off x="641927" y="3502746"/>
            <a:ext cx="4467225" cy="2781300"/>
          </a:xfrm>
          <a:prstGeom prst="rect">
            <a:avLst/>
          </a:prstGeom>
        </p:spPr>
      </p:pic>
    </p:spTree>
    <p:extLst>
      <p:ext uri="{BB962C8B-B14F-4D97-AF65-F5344CB8AC3E}">
        <p14:creationId xmlns:p14="http://schemas.microsoft.com/office/powerpoint/2010/main" val="5583221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2B6DAD-CB9C-45FB-94FE-C6BEE27927B3}"/>
              </a:ext>
            </a:extLst>
          </p:cNvPr>
          <p:cNvSpPr>
            <a:spLocks noGrp="1"/>
          </p:cNvSpPr>
          <p:nvPr>
            <p:ph idx="1"/>
          </p:nvPr>
        </p:nvSpPr>
        <p:spPr>
          <a:xfrm>
            <a:off x="161925" y="1490597"/>
            <a:ext cx="5934075" cy="4686366"/>
          </a:xfrm>
        </p:spPr>
        <p:txBody>
          <a:bodyPr>
            <a:normAutofit/>
          </a:bodyPr>
          <a:lstStyle/>
          <a:p>
            <a:pPr marL="0" indent="0">
              <a:buNone/>
            </a:pPr>
            <a:r>
              <a:rPr lang="en-US" sz="2400" dirty="0"/>
              <a:t>Pulse Secure</a:t>
            </a:r>
          </a:p>
          <a:p>
            <a:r>
              <a:rPr lang="en-US" sz="2400" dirty="0"/>
              <a:t>Input IP Address into Internet Browser</a:t>
            </a:r>
          </a:p>
        </p:txBody>
      </p:sp>
      <p:sp>
        <p:nvSpPr>
          <p:cNvPr id="3" name="Slide Number Placeholder 2">
            <a:extLst>
              <a:ext uri="{FF2B5EF4-FFF2-40B4-BE49-F238E27FC236}">
                <a16:creationId xmlns:a16="http://schemas.microsoft.com/office/drawing/2014/main" id="{CC20699F-4427-47BA-A12F-77A2F432F76F}"/>
              </a:ext>
            </a:extLst>
          </p:cNvPr>
          <p:cNvSpPr>
            <a:spLocks noGrp="1"/>
          </p:cNvSpPr>
          <p:nvPr>
            <p:ph type="sldNum" sz="quarter" idx="12"/>
          </p:nvPr>
        </p:nvSpPr>
        <p:spPr/>
        <p:txBody>
          <a:bodyPr/>
          <a:lstStyle/>
          <a:p>
            <a:fld id="{4EC93DFA-70F6-4220-86AB-AD3183C08C91}" type="slidenum">
              <a:rPr lang="en-US" smtClean="0"/>
              <a:t>25</a:t>
            </a:fld>
            <a:endParaRPr lang="en-US" dirty="0"/>
          </a:p>
        </p:txBody>
      </p:sp>
      <p:sp>
        <p:nvSpPr>
          <p:cNvPr id="4" name="Title 3">
            <a:extLst>
              <a:ext uri="{FF2B5EF4-FFF2-40B4-BE49-F238E27FC236}">
                <a16:creationId xmlns:a16="http://schemas.microsoft.com/office/drawing/2014/main" id="{BE451180-2DEF-4F0C-9F8D-7D61B163A371}"/>
              </a:ext>
            </a:extLst>
          </p:cNvPr>
          <p:cNvSpPr>
            <a:spLocks noGrp="1"/>
          </p:cNvSpPr>
          <p:nvPr>
            <p:ph type="title"/>
          </p:nvPr>
        </p:nvSpPr>
        <p:spPr/>
        <p:txBody>
          <a:bodyPr>
            <a:normAutofit/>
          </a:bodyPr>
          <a:lstStyle/>
          <a:p>
            <a:r>
              <a:rPr lang="en-US" dirty="0"/>
              <a:t>Accessing Turbine PLC</a:t>
            </a:r>
          </a:p>
        </p:txBody>
      </p:sp>
      <p:sp>
        <p:nvSpPr>
          <p:cNvPr id="5" name="Content Placeholder 1">
            <a:extLst>
              <a:ext uri="{FF2B5EF4-FFF2-40B4-BE49-F238E27FC236}">
                <a16:creationId xmlns:a16="http://schemas.microsoft.com/office/drawing/2014/main" id="{683F907F-AE16-46DA-8B40-A6E75AF3F6B6}"/>
              </a:ext>
            </a:extLst>
          </p:cNvPr>
          <p:cNvSpPr txBox="1">
            <a:spLocks/>
          </p:cNvSpPr>
          <p:nvPr/>
        </p:nvSpPr>
        <p:spPr>
          <a:xfrm>
            <a:off x="5907231" y="1490597"/>
            <a:ext cx="6284769" cy="46863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One Energy Portal</a:t>
            </a:r>
          </a:p>
          <a:p>
            <a:r>
              <a:rPr lang="en-US" sz="2400" dirty="0"/>
              <a:t>Click PLC Bookmark</a:t>
            </a:r>
          </a:p>
        </p:txBody>
      </p:sp>
      <p:pic>
        <p:nvPicPr>
          <p:cNvPr id="7" name="Picture 6">
            <a:extLst>
              <a:ext uri="{FF2B5EF4-FFF2-40B4-BE49-F238E27FC236}">
                <a16:creationId xmlns:a16="http://schemas.microsoft.com/office/drawing/2014/main" id="{75D1DDBE-6CFE-45B1-A620-2ED102A99471}"/>
              </a:ext>
            </a:extLst>
          </p:cNvPr>
          <p:cNvPicPr>
            <a:picLocks noChangeAspect="1"/>
          </p:cNvPicPr>
          <p:nvPr/>
        </p:nvPicPr>
        <p:blipFill>
          <a:blip r:embed="rId2"/>
          <a:stretch>
            <a:fillRect/>
          </a:stretch>
        </p:blipFill>
        <p:spPr>
          <a:xfrm>
            <a:off x="2670384" y="2607147"/>
            <a:ext cx="6851232" cy="3659509"/>
          </a:xfrm>
          <a:prstGeom prst="rect">
            <a:avLst/>
          </a:prstGeom>
          <a:ln>
            <a:solidFill>
              <a:schemeClr val="tx1"/>
            </a:solidFill>
          </a:ln>
        </p:spPr>
      </p:pic>
    </p:spTree>
    <p:extLst>
      <p:ext uri="{BB962C8B-B14F-4D97-AF65-F5344CB8AC3E}">
        <p14:creationId xmlns:p14="http://schemas.microsoft.com/office/powerpoint/2010/main" val="19152538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2B6DAD-CB9C-45FB-94FE-C6BEE27927B3}"/>
              </a:ext>
            </a:extLst>
          </p:cNvPr>
          <p:cNvSpPr>
            <a:spLocks noGrp="1"/>
          </p:cNvSpPr>
          <p:nvPr>
            <p:ph idx="1"/>
          </p:nvPr>
        </p:nvSpPr>
        <p:spPr>
          <a:xfrm>
            <a:off x="161925" y="1490597"/>
            <a:ext cx="5934075" cy="4686366"/>
          </a:xfrm>
        </p:spPr>
        <p:txBody>
          <a:bodyPr>
            <a:normAutofit/>
          </a:bodyPr>
          <a:lstStyle/>
          <a:p>
            <a:pPr marL="0" indent="0">
              <a:buNone/>
            </a:pPr>
            <a:r>
              <a:rPr lang="en-US" sz="2400" dirty="0"/>
              <a:t>Pulse Secure</a:t>
            </a:r>
          </a:p>
          <a:p>
            <a:r>
              <a:rPr lang="en-US" sz="2400" dirty="0"/>
              <a:t>Input IP Address into Internet Browser</a:t>
            </a:r>
          </a:p>
        </p:txBody>
      </p:sp>
      <p:sp>
        <p:nvSpPr>
          <p:cNvPr id="3" name="Slide Number Placeholder 2">
            <a:extLst>
              <a:ext uri="{FF2B5EF4-FFF2-40B4-BE49-F238E27FC236}">
                <a16:creationId xmlns:a16="http://schemas.microsoft.com/office/drawing/2014/main" id="{CC20699F-4427-47BA-A12F-77A2F432F76F}"/>
              </a:ext>
            </a:extLst>
          </p:cNvPr>
          <p:cNvSpPr>
            <a:spLocks noGrp="1"/>
          </p:cNvSpPr>
          <p:nvPr>
            <p:ph type="sldNum" sz="quarter" idx="12"/>
          </p:nvPr>
        </p:nvSpPr>
        <p:spPr/>
        <p:txBody>
          <a:bodyPr/>
          <a:lstStyle/>
          <a:p>
            <a:fld id="{4EC93DFA-70F6-4220-86AB-AD3183C08C91}" type="slidenum">
              <a:rPr lang="en-US" smtClean="0"/>
              <a:t>26</a:t>
            </a:fld>
            <a:endParaRPr lang="en-US" dirty="0"/>
          </a:p>
        </p:txBody>
      </p:sp>
      <p:sp>
        <p:nvSpPr>
          <p:cNvPr id="4" name="Title 3">
            <a:extLst>
              <a:ext uri="{FF2B5EF4-FFF2-40B4-BE49-F238E27FC236}">
                <a16:creationId xmlns:a16="http://schemas.microsoft.com/office/drawing/2014/main" id="{BE451180-2DEF-4F0C-9F8D-7D61B163A371}"/>
              </a:ext>
            </a:extLst>
          </p:cNvPr>
          <p:cNvSpPr>
            <a:spLocks noGrp="1"/>
          </p:cNvSpPr>
          <p:nvPr>
            <p:ph type="title"/>
          </p:nvPr>
        </p:nvSpPr>
        <p:spPr/>
        <p:txBody>
          <a:bodyPr>
            <a:normAutofit/>
          </a:bodyPr>
          <a:lstStyle/>
          <a:p>
            <a:r>
              <a:rPr lang="en-US" dirty="0"/>
              <a:t>Accessing Security system</a:t>
            </a:r>
          </a:p>
        </p:txBody>
      </p:sp>
      <p:sp>
        <p:nvSpPr>
          <p:cNvPr id="5" name="Content Placeholder 1">
            <a:extLst>
              <a:ext uri="{FF2B5EF4-FFF2-40B4-BE49-F238E27FC236}">
                <a16:creationId xmlns:a16="http://schemas.microsoft.com/office/drawing/2014/main" id="{683F907F-AE16-46DA-8B40-A6E75AF3F6B6}"/>
              </a:ext>
            </a:extLst>
          </p:cNvPr>
          <p:cNvSpPr txBox="1">
            <a:spLocks/>
          </p:cNvSpPr>
          <p:nvPr/>
        </p:nvSpPr>
        <p:spPr>
          <a:xfrm>
            <a:off x="5907231" y="1490597"/>
            <a:ext cx="6284769" cy="46863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One Energy Portal</a:t>
            </a:r>
          </a:p>
          <a:p>
            <a:r>
              <a:rPr lang="en-US" sz="2400" dirty="0"/>
              <a:t>Click Camera Bookmark</a:t>
            </a:r>
          </a:p>
        </p:txBody>
      </p:sp>
      <p:pic>
        <p:nvPicPr>
          <p:cNvPr id="6" name="Picture 5">
            <a:extLst>
              <a:ext uri="{FF2B5EF4-FFF2-40B4-BE49-F238E27FC236}">
                <a16:creationId xmlns:a16="http://schemas.microsoft.com/office/drawing/2014/main" id="{E0A7E735-F921-45D8-B764-482D6998D8D3}"/>
              </a:ext>
            </a:extLst>
          </p:cNvPr>
          <p:cNvPicPr>
            <a:picLocks noChangeAspect="1"/>
          </p:cNvPicPr>
          <p:nvPr/>
        </p:nvPicPr>
        <p:blipFill>
          <a:blip r:embed="rId2"/>
          <a:stretch>
            <a:fillRect/>
          </a:stretch>
        </p:blipFill>
        <p:spPr>
          <a:xfrm>
            <a:off x="2523524" y="2787834"/>
            <a:ext cx="7144952" cy="3568577"/>
          </a:xfrm>
          <a:prstGeom prst="rect">
            <a:avLst/>
          </a:prstGeom>
          <a:ln>
            <a:solidFill>
              <a:schemeClr val="tx1"/>
            </a:solidFill>
          </a:ln>
        </p:spPr>
      </p:pic>
    </p:spTree>
    <p:extLst>
      <p:ext uri="{BB962C8B-B14F-4D97-AF65-F5344CB8AC3E}">
        <p14:creationId xmlns:p14="http://schemas.microsoft.com/office/powerpoint/2010/main" val="2754088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2B6DAD-CB9C-45FB-94FE-C6BEE27927B3}"/>
              </a:ext>
            </a:extLst>
          </p:cNvPr>
          <p:cNvSpPr>
            <a:spLocks noGrp="1"/>
          </p:cNvSpPr>
          <p:nvPr>
            <p:ph idx="1"/>
          </p:nvPr>
        </p:nvSpPr>
        <p:spPr>
          <a:xfrm>
            <a:off x="161925" y="1490597"/>
            <a:ext cx="5934075" cy="4686366"/>
          </a:xfrm>
        </p:spPr>
        <p:txBody>
          <a:bodyPr>
            <a:normAutofit/>
          </a:bodyPr>
          <a:lstStyle/>
          <a:p>
            <a:pPr marL="0" indent="0">
              <a:buNone/>
            </a:pPr>
            <a:r>
              <a:rPr lang="en-US" sz="2400" dirty="0"/>
              <a:t>Pulse Secure</a:t>
            </a:r>
          </a:p>
          <a:p>
            <a:pPr marL="457200" indent="-457200">
              <a:buFont typeface="+mj-lt"/>
              <a:buAutoNum type="arabicPeriod"/>
            </a:pPr>
            <a:r>
              <a:rPr lang="en-US" sz="2400" dirty="0"/>
              <a:t>Open </a:t>
            </a:r>
            <a:r>
              <a:rPr lang="en-US" sz="2400" dirty="0" err="1"/>
              <a:t>AcSELerator</a:t>
            </a:r>
            <a:r>
              <a:rPr lang="en-US" sz="2400" dirty="0"/>
              <a:t> Quickset</a:t>
            </a:r>
          </a:p>
          <a:p>
            <a:pPr marL="457200" indent="-457200">
              <a:buFont typeface="+mj-lt"/>
              <a:buAutoNum type="arabicPeriod"/>
            </a:pPr>
            <a:r>
              <a:rPr lang="en-US" sz="2400" dirty="0"/>
              <a:t>Input Relay/Meter  IP Address</a:t>
            </a:r>
          </a:p>
          <a:p>
            <a:pPr marL="457200" indent="-457200">
              <a:buFont typeface="+mj-lt"/>
              <a:buAutoNum type="arabicPeriod"/>
            </a:pPr>
            <a:r>
              <a:rPr lang="en-US" sz="2400" dirty="0"/>
              <a:t>Input ACC and 2AC password</a:t>
            </a:r>
          </a:p>
          <a:p>
            <a:pPr marL="457200" indent="-457200">
              <a:buFont typeface="+mj-lt"/>
              <a:buAutoNum type="arabicPeriod"/>
            </a:pPr>
            <a:endParaRPr lang="en-US" sz="2400" dirty="0"/>
          </a:p>
          <a:p>
            <a:endParaRPr lang="en-US" sz="2400" dirty="0"/>
          </a:p>
        </p:txBody>
      </p:sp>
      <p:sp>
        <p:nvSpPr>
          <p:cNvPr id="3" name="Slide Number Placeholder 2">
            <a:extLst>
              <a:ext uri="{FF2B5EF4-FFF2-40B4-BE49-F238E27FC236}">
                <a16:creationId xmlns:a16="http://schemas.microsoft.com/office/drawing/2014/main" id="{CC20699F-4427-47BA-A12F-77A2F432F76F}"/>
              </a:ext>
            </a:extLst>
          </p:cNvPr>
          <p:cNvSpPr>
            <a:spLocks noGrp="1"/>
          </p:cNvSpPr>
          <p:nvPr>
            <p:ph type="sldNum" sz="quarter" idx="12"/>
          </p:nvPr>
        </p:nvSpPr>
        <p:spPr/>
        <p:txBody>
          <a:bodyPr/>
          <a:lstStyle/>
          <a:p>
            <a:fld id="{4EC93DFA-70F6-4220-86AB-AD3183C08C91}" type="slidenum">
              <a:rPr lang="en-US" smtClean="0"/>
              <a:t>27</a:t>
            </a:fld>
            <a:endParaRPr lang="en-US" dirty="0"/>
          </a:p>
        </p:txBody>
      </p:sp>
      <p:sp>
        <p:nvSpPr>
          <p:cNvPr id="4" name="Title 3">
            <a:extLst>
              <a:ext uri="{FF2B5EF4-FFF2-40B4-BE49-F238E27FC236}">
                <a16:creationId xmlns:a16="http://schemas.microsoft.com/office/drawing/2014/main" id="{BE451180-2DEF-4F0C-9F8D-7D61B163A371}"/>
              </a:ext>
            </a:extLst>
          </p:cNvPr>
          <p:cNvSpPr>
            <a:spLocks noGrp="1"/>
          </p:cNvSpPr>
          <p:nvPr>
            <p:ph type="title"/>
          </p:nvPr>
        </p:nvSpPr>
        <p:spPr/>
        <p:txBody>
          <a:bodyPr>
            <a:normAutofit/>
          </a:bodyPr>
          <a:lstStyle/>
          <a:p>
            <a:r>
              <a:rPr lang="en-US" dirty="0"/>
              <a:t>Accessing relay/meter</a:t>
            </a:r>
          </a:p>
        </p:txBody>
      </p:sp>
      <p:sp>
        <p:nvSpPr>
          <p:cNvPr id="5" name="Content Placeholder 1">
            <a:extLst>
              <a:ext uri="{FF2B5EF4-FFF2-40B4-BE49-F238E27FC236}">
                <a16:creationId xmlns:a16="http://schemas.microsoft.com/office/drawing/2014/main" id="{683F907F-AE16-46DA-8B40-A6E75AF3F6B6}"/>
              </a:ext>
            </a:extLst>
          </p:cNvPr>
          <p:cNvSpPr txBox="1">
            <a:spLocks/>
          </p:cNvSpPr>
          <p:nvPr/>
        </p:nvSpPr>
        <p:spPr>
          <a:xfrm>
            <a:off x="5657850" y="1490597"/>
            <a:ext cx="6467475" cy="46863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One Energy Portal</a:t>
            </a:r>
          </a:p>
          <a:p>
            <a:pPr marL="457200" indent="-457200">
              <a:buFont typeface="+mj-lt"/>
              <a:buAutoNum type="arabicPeriod"/>
            </a:pPr>
            <a:r>
              <a:rPr lang="en-US" sz="2400" dirty="0"/>
              <a:t>Access Operations Server - RDP</a:t>
            </a:r>
          </a:p>
          <a:p>
            <a:pPr marL="457200" indent="-457200">
              <a:buFont typeface="+mj-lt"/>
              <a:buAutoNum type="arabicPeriod"/>
            </a:pPr>
            <a:r>
              <a:rPr lang="en-US" sz="2400" dirty="0"/>
              <a:t>Open </a:t>
            </a:r>
            <a:r>
              <a:rPr lang="en-US" sz="2400" dirty="0" err="1"/>
              <a:t>AcSELerator</a:t>
            </a:r>
            <a:r>
              <a:rPr lang="en-US" sz="2400" dirty="0"/>
              <a:t> Quickset on the local Computer</a:t>
            </a:r>
          </a:p>
          <a:p>
            <a:pPr marL="457200" indent="-457200">
              <a:buFont typeface="+mj-lt"/>
              <a:buAutoNum type="arabicPeriod"/>
            </a:pPr>
            <a:r>
              <a:rPr lang="en-US" sz="2400" dirty="0"/>
              <a:t>Input Relay/Meter IP address – local IP</a:t>
            </a:r>
          </a:p>
          <a:p>
            <a:pPr marL="457200" indent="-457200">
              <a:buFont typeface="+mj-lt"/>
              <a:buAutoNum type="arabicPeriod"/>
            </a:pPr>
            <a:r>
              <a:rPr lang="en-US" sz="2400" dirty="0"/>
              <a:t>Input ACC and 2AC password</a:t>
            </a:r>
          </a:p>
        </p:txBody>
      </p:sp>
      <p:pic>
        <p:nvPicPr>
          <p:cNvPr id="6" name="Picture 5">
            <a:extLst>
              <a:ext uri="{FF2B5EF4-FFF2-40B4-BE49-F238E27FC236}">
                <a16:creationId xmlns:a16="http://schemas.microsoft.com/office/drawing/2014/main" id="{BC1B5820-8CED-4E98-8B3E-FF3FB24D8081}"/>
              </a:ext>
            </a:extLst>
          </p:cNvPr>
          <p:cNvPicPr>
            <a:picLocks noChangeAspect="1"/>
          </p:cNvPicPr>
          <p:nvPr/>
        </p:nvPicPr>
        <p:blipFill>
          <a:blip r:embed="rId2"/>
          <a:stretch>
            <a:fillRect/>
          </a:stretch>
        </p:blipFill>
        <p:spPr>
          <a:xfrm>
            <a:off x="743579" y="3297403"/>
            <a:ext cx="4160930" cy="3424072"/>
          </a:xfrm>
          <a:prstGeom prst="rect">
            <a:avLst/>
          </a:prstGeom>
        </p:spPr>
      </p:pic>
    </p:spTree>
    <p:extLst>
      <p:ext uri="{BB962C8B-B14F-4D97-AF65-F5344CB8AC3E}">
        <p14:creationId xmlns:p14="http://schemas.microsoft.com/office/powerpoint/2010/main" val="20193954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46FCF05F-6DA0-4CDC-AFED-9C219056CC2C}"/>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a:solidFill>
                  <a:schemeClr val="bg1">
                    <a:lumMod val="95000"/>
                    <a:lumOff val="5000"/>
                  </a:schemeClr>
                </a:solidFill>
                <a:latin typeface="+mj-lt"/>
              </a:rPr>
              <a:t>Inside the Control equipment enclosure</a:t>
            </a:r>
          </a:p>
        </p:txBody>
      </p:sp>
      <p:sp>
        <p:nvSpPr>
          <p:cNvPr id="3" name="Slide Number Placeholder 2">
            <a:extLst>
              <a:ext uri="{FF2B5EF4-FFF2-40B4-BE49-F238E27FC236}">
                <a16:creationId xmlns:a16="http://schemas.microsoft.com/office/drawing/2014/main" id="{AA59F74B-3E39-4776-A086-FD2FF23F1CE7}"/>
              </a:ext>
            </a:extLst>
          </p:cNvPr>
          <p:cNvSpPr>
            <a:spLocks noGrp="1"/>
          </p:cNvSpPr>
          <p:nvPr>
            <p:ph type="sldNum" sz="quarter" idx="12"/>
          </p:nvPr>
        </p:nvSpPr>
        <p:spPr>
          <a:xfrm>
            <a:off x="11000232" y="6108192"/>
            <a:ext cx="548640" cy="548640"/>
          </a:xfrm>
          <a:prstGeom prst="ellipse">
            <a:avLst/>
          </a:prstGeom>
          <a:solidFill>
            <a:srgbClr val="7F7F7F"/>
          </a:solidFill>
        </p:spPr>
        <p:txBody>
          <a:bodyPr vert="horz" lIns="91440" tIns="45720" rIns="91440" bIns="45720" rtlCol="0" anchor="ctr">
            <a:normAutofit/>
          </a:bodyPr>
          <a:lstStyle/>
          <a:p>
            <a:pPr algn="ctr" defTabSz="457200">
              <a:spcAft>
                <a:spcPts val="600"/>
              </a:spcAft>
            </a:pPr>
            <a:fld id="{4EC93DFA-70F6-4220-86AB-AD3183C08C91}" type="slidenum">
              <a:rPr lang="en-US" sz="1500">
                <a:solidFill>
                  <a:srgbClr val="FFFFFF"/>
                </a:solidFill>
              </a:rPr>
              <a:pPr algn="ctr" defTabSz="457200">
                <a:spcAft>
                  <a:spcPts val="600"/>
                </a:spcAft>
              </a:pPr>
              <a:t>28</a:t>
            </a:fld>
            <a:endParaRPr lang="en-US" sz="1500">
              <a:solidFill>
                <a:srgbClr val="FFFFFF"/>
              </a:solidFill>
            </a:endParaRPr>
          </a:p>
        </p:txBody>
      </p:sp>
    </p:spTree>
    <p:extLst>
      <p:ext uri="{BB962C8B-B14F-4D97-AF65-F5344CB8AC3E}">
        <p14:creationId xmlns:p14="http://schemas.microsoft.com/office/powerpoint/2010/main" val="948085081"/>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Content Placeholder 4">
            <a:extLst>
              <a:ext uri="{FF2B5EF4-FFF2-40B4-BE49-F238E27FC236}">
                <a16:creationId xmlns:a16="http://schemas.microsoft.com/office/drawing/2014/main" id="{E430A5E2-E628-4551-B671-5D5ED07F5001}"/>
              </a:ext>
            </a:extLst>
          </p:cNvPr>
          <p:cNvPicPr>
            <a:picLocks noGrp="1" noChangeAspect="1"/>
          </p:cNvPicPr>
          <p:nvPr>
            <p:ph idx="1"/>
          </p:nvPr>
        </p:nvPicPr>
        <p:blipFill rotWithShape="1">
          <a:blip r:embed="rId2"/>
          <a:srcRect t="7842" b="16400"/>
          <a:stretch/>
        </p:blipFill>
        <p:spPr>
          <a:xfrm>
            <a:off x="20" y="10"/>
            <a:ext cx="12191980" cy="6857990"/>
          </a:xfrm>
          <a:prstGeom prst="rect">
            <a:avLst/>
          </a:prstGeom>
        </p:spPr>
      </p:pic>
      <p:sp>
        <p:nvSpPr>
          <p:cNvPr id="3" name="Slide Number Placeholder 2">
            <a:extLst>
              <a:ext uri="{FF2B5EF4-FFF2-40B4-BE49-F238E27FC236}">
                <a16:creationId xmlns:a16="http://schemas.microsoft.com/office/drawing/2014/main" id="{0546868D-835E-466A-9EB2-D5109C990C2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4EC93DFA-70F6-4220-86AB-AD3183C08C91}" type="slidenum">
              <a:rPr lang="en-US">
                <a:solidFill>
                  <a:srgbClr val="FFFFFF"/>
                </a:solidFill>
              </a:rPr>
              <a:pPr>
                <a:spcAft>
                  <a:spcPts val="600"/>
                </a:spcAft>
              </a:pPr>
              <a:t>29</a:t>
            </a:fld>
            <a:endParaRPr lang="en-US">
              <a:solidFill>
                <a:srgbClr val="FFFFFF"/>
              </a:solidFill>
            </a:endParaRPr>
          </a:p>
        </p:txBody>
      </p:sp>
      <p:sp>
        <p:nvSpPr>
          <p:cNvPr id="6" name="Rectangle 5">
            <a:extLst>
              <a:ext uri="{FF2B5EF4-FFF2-40B4-BE49-F238E27FC236}">
                <a16:creationId xmlns:a16="http://schemas.microsoft.com/office/drawing/2014/main" id="{3561B0D0-0E2C-47ED-8D0B-341BEF77F68B}"/>
              </a:ext>
            </a:extLst>
          </p:cNvPr>
          <p:cNvSpPr/>
          <p:nvPr/>
        </p:nvSpPr>
        <p:spPr>
          <a:xfrm>
            <a:off x="5688624" y="439616"/>
            <a:ext cx="2998177" cy="123092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E08353F-B6E0-454E-AF82-978EA5E0DB44}"/>
              </a:ext>
            </a:extLst>
          </p:cNvPr>
          <p:cNvSpPr/>
          <p:nvPr/>
        </p:nvSpPr>
        <p:spPr>
          <a:xfrm>
            <a:off x="6277709" y="3077308"/>
            <a:ext cx="1028700" cy="83002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FF9D34B-BDDA-4BD9-9015-4C8B0F9DE85C}"/>
              </a:ext>
            </a:extLst>
          </p:cNvPr>
          <p:cNvSpPr/>
          <p:nvPr/>
        </p:nvSpPr>
        <p:spPr>
          <a:xfrm>
            <a:off x="8751278" y="439616"/>
            <a:ext cx="1509345" cy="1230923"/>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7648BCA-79AE-4641-B511-202C0A4FEB1B}"/>
              </a:ext>
            </a:extLst>
          </p:cNvPr>
          <p:cNvSpPr/>
          <p:nvPr/>
        </p:nvSpPr>
        <p:spPr>
          <a:xfrm>
            <a:off x="7956498" y="3077308"/>
            <a:ext cx="501161" cy="830021"/>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02F9442-5221-4B32-9C31-B82077DD72F3}"/>
              </a:ext>
            </a:extLst>
          </p:cNvPr>
          <p:cNvSpPr/>
          <p:nvPr/>
        </p:nvSpPr>
        <p:spPr>
          <a:xfrm>
            <a:off x="8539725" y="3077307"/>
            <a:ext cx="501161" cy="830021"/>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6DD7AF3-5D0B-49AD-8E41-72D274592BBF}"/>
              </a:ext>
            </a:extLst>
          </p:cNvPr>
          <p:cNvSpPr/>
          <p:nvPr/>
        </p:nvSpPr>
        <p:spPr>
          <a:xfrm>
            <a:off x="5700343" y="3077306"/>
            <a:ext cx="501161" cy="830021"/>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DE71D81-2D95-4661-A2D6-04E4993745F0}"/>
              </a:ext>
            </a:extLst>
          </p:cNvPr>
          <p:cNvSpPr/>
          <p:nvPr/>
        </p:nvSpPr>
        <p:spPr>
          <a:xfrm>
            <a:off x="7376208" y="3077306"/>
            <a:ext cx="501161" cy="830021"/>
          </a:xfrm>
          <a:prstGeom prst="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CA0D147-3B1C-48FE-8FB4-52D15BBEFD47}"/>
              </a:ext>
            </a:extLst>
          </p:cNvPr>
          <p:cNvSpPr/>
          <p:nvPr/>
        </p:nvSpPr>
        <p:spPr>
          <a:xfrm>
            <a:off x="383932" y="4765239"/>
            <a:ext cx="2552699" cy="1754326"/>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3767F38-3CE0-4ADE-84DC-807AD51E6F05}"/>
              </a:ext>
            </a:extLst>
          </p:cNvPr>
          <p:cNvSpPr/>
          <p:nvPr/>
        </p:nvSpPr>
        <p:spPr>
          <a:xfrm>
            <a:off x="1033608" y="4782310"/>
            <a:ext cx="1700209" cy="1754326"/>
          </a:xfrm>
          <a:prstGeom prst="rect">
            <a:avLst/>
          </a:prstGeom>
        </p:spPr>
        <p:txBody>
          <a:bodyPr wrap="none">
            <a:spAutoFit/>
          </a:bodyPr>
          <a:lstStyle/>
          <a:p>
            <a:r>
              <a:rPr lang="en-US" dirty="0"/>
              <a:t>LAN 1 – Port 1</a:t>
            </a:r>
          </a:p>
          <a:p>
            <a:r>
              <a:rPr lang="en-US" dirty="0"/>
              <a:t>LAN 2 – Port 2</a:t>
            </a:r>
          </a:p>
          <a:p>
            <a:r>
              <a:rPr lang="en-US" dirty="0"/>
              <a:t>LAN 3 – Port 3</a:t>
            </a:r>
          </a:p>
          <a:p>
            <a:r>
              <a:rPr lang="en-US" dirty="0"/>
              <a:t>LAN 4 – Port 4</a:t>
            </a:r>
          </a:p>
          <a:p>
            <a:r>
              <a:rPr lang="en-US" dirty="0"/>
              <a:t>WAN –   Port 0</a:t>
            </a:r>
          </a:p>
          <a:p>
            <a:r>
              <a:rPr lang="en-US" dirty="0"/>
              <a:t>ISP –       Port 5</a:t>
            </a:r>
          </a:p>
        </p:txBody>
      </p:sp>
      <p:sp>
        <p:nvSpPr>
          <p:cNvPr id="17" name="Rectangle 16">
            <a:extLst>
              <a:ext uri="{FF2B5EF4-FFF2-40B4-BE49-F238E27FC236}">
                <a16:creationId xmlns:a16="http://schemas.microsoft.com/office/drawing/2014/main" id="{ED50382E-421C-4B5B-8671-1F9972EA0351}"/>
              </a:ext>
            </a:extLst>
          </p:cNvPr>
          <p:cNvSpPr/>
          <p:nvPr/>
        </p:nvSpPr>
        <p:spPr>
          <a:xfrm>
            <a:off x="607184" y="4888522"/>
            <a:ext cx="337992" cy="10825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76E2FD2-0FFC-4AF1-AE8E-5346F1235FEF}"/>
              </a:ext>
            </a:extLst>
          </p:cNvPr>
          <p:cNvSpPr/>
          <p:nvPr/>
        </p:nvSpPr>
        <p:spPr>
          <a:xfrm>
            <a:off x="607184" y="5168410"/>
            <a:ext cx="337992" cy="108251"/>
          </a:xfrm>
          <a:prstGeom prst="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0154D3E-7A9A-4A6E-AC21-ADF6DAC89B0C}"/>
              </a:ext>
            </a:extLst>
          </p:cNvPr>
          <p:cNvSpPr/>
          <p:nvPr/>
        </p:nvSpPr>
        <p:spPr>
          <a:xfrm>
            <a:off x="607184" y="5448298"/>
            <a:ext cx="337992" cy="108251"/>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C31293B-EC7A-486E-B7FA-A873DFF9843A}"/>
              </a:ext>
            </a:extLst>
          </p:cNvPr>
          <p:cNvSpPr/>
          <p:nvPr/>
        </p:nvSpPr>
        <p:spPr>
          <a:xfrm>
            <a:off x="607184" y="5728186"/>
            <a:ext cx="337992" cy="108251"/>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E195236-570B-42D9-B708-9295FB4CCB14}"/>
              </a:ext>
            </a:extLst>
          </p:cNvPr>
          <p:cNvSpPr/>
          <p:nvPr/>
        </p:nvSpPr>
        <p:spPr>
          <a:xfrm>
            <a:off x="607184" y="6008075"/>
            <a:ext cx="337992" cy="108251"/>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8970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367131-9EE1-47D1-B4CA-C135CBB54388}"/>
              </a:ext>
            </a:extLst>
          </p:cNvPr>
          <p:cNvSpPr>
            <a:spLocks noGrp="1"/>
          </p:cNvSpPr>
          <p:nvPr>
            <p:ph type="sldNum" sz="quarter" idx="12"/>
          </p:nvPr>
        </p:nvSpPr>
        <p:spPr/>
        <p:txBody>
          <a:bodyPr/>
          <a:lstStyle/>
          <a:p>
            <a:fld id="{4EC93DFA-70F6-4220-86AB-AD3183C08C91}" type="slidenum">
              <a:rPr lang="en-US" smtClean="0"/>
              <a:t>3</a:t>
            </a:fld>
            <a:endParaRPr lang="en-US" dirty="0"/>
          </a:p>
        </p:txBody>
      </p:sp>
      <p:sp>
        <p:nvSpPr>
          <p:cNvPr id="4" name="Title 3">
            <a:extLst>
              <a:ext uri="{FF2B5EF4-FFF2-40B4-BE49-F238E27FC236}">
                <a16:creationId xmlns:a16="http://schemas.microsoft.com/office/drawing/2014/main" id="{450CBC87-8404-484D-A234-7BD80CBBBE88}"/>
              </a:ext>
            </a:extLst>
          </p:cNvPr>
          <p:cNvSpPr>
            <a:spLocks noGrp="1"/>
          </p:cNvSpPr>
          <p:nvPr>
            <p:ph type="title"/>
          </p:nvPr>
        </p:nvSpPr>
        <p:spPr/>
        <p:txBody>
          <a:bodyPr/>
          <a:lstStyle/>
          <a:p>
            <a:r>
              <a:rPr lang="en-US" dirty="0"/>
              <a:t>Public facing IP = Hacker’s dream</a:t>
            </a:r>
          </a:p>
        </p:txBody>
      </p:sp>
      <p:pic>
        <p:nvPicPr>
          <p:cNvPr id="5" name="Picture 4">
            <a:extLst>
              <a:ext uri="{FF2B5EF4-FFF2-40B4-BE49-F238E27FC236}">
                <a16:creationId xmlns:a16="http://schemas.microsoft.com/office/drawing/2014/main" id="{EADA8865-92CF-4805-ACD4-85AF517DE722}"/>
              </a:ext>
            </a:extLst>
          </p:cNvPr>
          <p:cNvPicPr>
            <a:picLocks noChangeAspect="1"/>
          </p:cNvPicPr>
          <p:nvPr/>
        </p:nvPicPr>
        <p:blipFill>
          <a:blip r:embed="rId2"/>
          <a:stretch>
            <a:fillRect/>
          </a:stretch>
        </p:blipFill>
        <p:spPr>
          <a:xfrm>
            <a:off x="1238250" y="1562100"/>
            <a:ext cx="9525000" cy="5159375"/>
          </a:xfrm>
          <a:prstGeom prst="rect">
            <a:avLst/>
          </a:prstGeom>
        </p:spPr>
      </p:pic>
    </p:spTree>
    <p:extLst>
      <p:ext uri="{BB962C8B-B14F-4D97-AF65-F5344CB8AC3E}">
        <p14:creationId xmlns:p14="http://schemas.microsoft.com/office/powerpoint/2010/main" val="14532968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F1AEEA-5F20-4374-956C-80A8ED0C4BF2}"/>
              </a:ext>
            </a:extLst>
          </p:cNvPr>
          <p:cNvSpPr>
            <a:spLocks noGrp="1"/>
          </p:cNvSpPr>
          <p:nvPr>
            <p:ph idx="1"/>
          </p:nvPr>
        </p:nvSpPr>
        <p:spPr/>
        <p:txBody>
          <a:bodyPr>
            <a:normAutofit fontScale="92500" lnSpcReduction="10000"/>
          </a:bodyPr>
          <a:lstStyle/>
          <a:p>
            <a:r>
              <a:rPr lang="en-US" dirty="0"/>
              <a:t>LAN 1 = SCADA (Port 1)</a:t>
            </a:r>
          </a:p>
          <a:p>
            <a:pPr lvl="1"/>
            <a:r>
              <a:rPr lang="en-US" dirty="0"/>
              <a:t>IP = 192.168.149.1 /22</a:t>
            </a:r>
          </a:p>
          <a:p>
            <a:pPr lvl="1"/>
            <a:r>
              <a:rPr lang="en-US" dirty="0"/>
              <a:t>Subnet = 255.255.252.0</a:t>
            </a:r>
          </a:p>
          <a:p>
            <a:r>
              <a:rPr lang="en-US" dirty="0"/>
              <a:t>LAN 2 = Security (Port 2)</a:t>
            </a:r>
          </a:p>
          <a:p>
            <a:pPr lvl="1"/>
            <a:r>
              <a:rPr lang="en-US" dirty="0"/>
              <a:t>IP = 192.168.95.1/28</a:t>
            </a:r>
          </a:p>
          <a:p>
            <a:pPr lvl="1"/>
            <a:r>
              <a:rPr lang="en-US" dirty="0"/>
              <a:t>Subnet = 255.255.255.240</a:t>
            </a:r>
          </a:p>
          <a:p>
            <a:r>
              <a:rPr lang="en-US" dirty="0"/>
              <a:t>LAN 3 = System Operator (Port 3)</a:t>
            </a:r>
          </a:p>
          <a:p>
            <a:pPr lvl="1"/>
            <a:r>
              <a:rPr lang="en-US" dirty="0"/>
              <a:t>IP = 192.168.10.1/24</a:t>
            </a:r>
          </a:p>
          <a:p>
            <a:pPr lvl="1"/>
            <a:r>
              <a:rPr lang="en-US" dirty="0"/>
              <a:t>Subnet = 255.255.255.0</a:t>
            </a:r>
          </a:p>
          <a:p>
            <a:r>
              <a:rPr lang="en-US" dirty="0"/>
              <a:t>LAN 4 = MODBUS (Port 4)</a:t>
            </a:r>
          </a:p>
          <a:p>
            <a:pPr lvl="1"/>
            <a:r>
              <a:rPr lang="en-US" dirty="0"/>
              <a:t>IP = 192.168.20.1/24</a:t>
            </a:r>
          </a:p>
          <a:p>
            <a:pPr lvl="1"/>
            <a:r>
              <a:rPr lang="en-US" dirty="0"/>
              <a:t>Subnet = 255.255.255.0</a:t>
            </a:r>
          </a:p>
          <a:p>
            <a:pPr lvl="2"/>
            <a:endParaRPr lang="en-US" dirty="0"/>
          </a:p>
        </p:txBody>
      </p:sp>
      <p:sp>
        <p:nvSpPr>
          <p:cNvPr id="3" name="Slide Number Placeholder 2">
            <a:extLst>
              <a:ext uri="{FF2B5EF4-FFF2-40B4-BE49-F238E27FC236}">
                <a16:creationId xmlns:a16="http://schemas.microsoft.com/office/drawing/2014/main" id="{86C65BAE-76A0-480E-BB80-494E24DA758A}"/>
              </a:ext>
            </a:extLst>
          </p:cNvPr>
          <p:cNvSpPr>
            <a:spLocks noGrp="1"/>
          </p:cNvSpPr>
          <p:nvPr>
            <p:ph type="sldNum" sz="quarter" idx="12"/>
          </p:nvPr>
        </p:nvSpPr>
        <p:spPr/>
        <p:txBody>
          <a:bodyPr/>
          <a:lstStyle/>
          <a:p>
            <a:fld id="{4EC93DFA-70F6-4220-86AB-AD3183C08C91}" type="slidenum">
              <a:rPr lang="en-US" smtClean="0"/>
              <a:t>30</a:t>
            </a:fld>
            <a:endParaRPr lang="en-US" dirty="0"/>
          </a:p>
        </p:txBody>
      </p:sp>
      <p:sp>
        <p:nvSpPr>
          <p:cNvPr id="4" name="Title 3">
            <a:extLst>
              <a:ext uri="{FF2B5EF4-FFF2-40B4-BE49-F238E27FC236}">
                <a16:creationId xmlns:a16="http://schemas.microsoft.com/office/drawing/2014/main" id="{AB4783E1-C1FB-4F70-AAFA-5F9315E92577}"/>
              </a:ext>
            </a:extLst>
          </p:cNvPr>
          <p:cNvSpPr>
            <a:spLocks noGrp="1"/>
          </p:cNvSpPr>
          <p:nvPr>
            <p:ph type="title"/>
          </p:nvPr>
        </p:nvSpPr>
        <p:spPr/>
        <p:txBody>
          <a:bodyPr/>
          <a:lstStyle/>
          <a:p>
            <a:r>
              <a:rPr lang="en-US" dirty="0"/>
              <a:t>Connection in CEE</a:t>
            </a:r>
          </a:p>
        </p:txBody>
      </p:sp>
    </p:spTree>
    <p:extLst>
      <p:ext uri="{BB962C8B-B14F-4D97-AF65-F5344CB8AC3E}">
        <p14:creationId xmlns:p14="http://schemas.microsoft.com/office/powerpoint/2010/main" val="31861168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8234A5-AB13-4EAB-A015-87463172B1A2}"/>
              </a:ext>
            </a:extLst>
          </p:cNvPr>
          <p:cNvSpPr>
            <a:spLocks noGrp="1"/>
          </p:cNvSpPr>
          <p:nvPr>
            <p:ph idx="1"/>
          </p:nvPr>
        </p:nvSpPr>
        <p:spPr/>
        <p:txBody>
          <a:bodyPr>
            <a:normAutofit/>
          </a:bodyPr>
          <a:lstStyle/>
          <a:p>
            <a:r>
              <a:rPr lang="en-US" dirty="0"/>
              <a:t>Normally your computer is set up for DHCP</a:t>
            </a:r>
          </a:p>
          <a:p>
            <a:pPr lvl="1"/>
            <a:r>
              <a:rPr lang="en-US" dirty="0"/>
              <a:t>Dynamic Host Configuration Protocol</a:t>
            </a:r>
          </a:p>
          <a:p>
            <a:pPr lvl="1"/>
            <a:r>
              <a:rPr lang="en-US" dirty="0"/>
              <a:t>Automatically provides a host with its IP address and other related configuration information – subnet mask, default gateway, and DNS.</a:t>
            </a:r>
          </a:p>
          <a:p>
            <a:pPr lvl="1"/>
            <a:r>
              <a:rPr lang="en-US" dirty="0"/>
              <a:t>Reliable IP address configuration</a:t>
            </a:r>
          </a:p>
          <a:p>
            <a:pPr lvl="1"/>
            <a:r>
              <a:rPr lang="en-US" dirty="0"/>
              <a:t>Reduced network administration </a:t>
            </a:r>
          </a:p>
          <a:p>
            <a:pPr lvl="1"/>
            <a:endParaRPr lang="en-US" dirty="0"/>
          </a:p>
          <a:p>
            <a:r>
              <a:rPr lang="en-US" dirty="0"/>
              <a:t>What is your IP?</a:t>
            </a:r>
          </a:p>
          <a:p>
            <a:pPr lvl="1"/>
            <a:r>
              <a:rPr lang="en-US" dirty="0"/>
              <a:t>IPCONFIG /all</a:t>
            </a:r>
          </a:p>
        </p:txBody>
      </p:sp>
      <p:sp>
        <p:nvSpPr>
          <p:cNvPr id="3" name="Slide Number Placeholder 2">
            <a:extLst>
              <a:ext uri="{FF2B5EF4-FFF2-40B4-BE49-F238E27FC236}">
                <a16:creationId xmlns:a16="http://schemas.microsoft.com/office/drawing/2014/main" id="{2CA88E41-E4AE-457D-885C-FD90036E397C}"/>
              </a:ext>
            </a:extLst>
          </p:cNvPr>
          <p:cNvSpPr>
            <a:spLocks noGrp="1"/>
          </p:cNvSpPr>
          <p:nvPr>
            <p:ph type="sldNum" sz="quarter" idx="12"/>
          </p:nvPr>
        </p:nvSpPr>
        <p:spPr/>
        <p:txBody>
          <a:bodyPr/>
          <a:lstStyle/>
          <a:p>
            <a:fld id="{4EC93DFA-70F6-4220-86AB-AD3183C08C91}" type="slidenum">
              <a:rPr lang="en-US" smtClean="0"/>
              <a:t>31</a:t>
            </a:fld>
            <a:endParaRPr lang="en-US" dirty="0"/>
          </a:p>
        </p:txBody>
      </p:sp>
      <p:sp>
        <p:nvSpPr>
          <p:cNvPr id="4" name="Title 3">
            <a:extLst>
              <a:ext uri="{FF2B5EF4-FFF2-40B4-BE49-F238E27FC236}">
                <a16:creationId xmlns:a16="http://schemas.microsoft.com/office/drawing/2014/main" id="{0B34D7D0-93A0-4BBA-9B0A-71FBC8A898B7}"/>
              </a:ext>
            </a:extLst>
          </p:cNvPr>
          <p:cNvSpPr>
            <a:spLocks noGrp="1"/>
          </p:cNvSpPr>
          <p:nvPr>
            <p:ph type="title"/>
          </p:nvPr>
        </p:nvSpPr>
        <p:spPr/>
        <p:txBody>
          <a:bodyPr/>
          <a:lstStyle/>
          <a:p>
            <a:r>
              <a:rPr lang="en-US" dirty="0"/>
              <a:t>Changing your Computer IP</a:t>
            </a:r>
          </a:p>
        </p:txBody>
      </p:sp>
    </p:spTree>
    <p:extLst>
      <p:ext uri="{BB962C8B-B14F-4D97-AF65-F5344CB8AC3E}">
        <p14:creationId xmlns:p14="http://schemas.microsoft.com/office/powerpoint/2010/main" val="32337236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8234A5-AB13-4EAB-A015-87463172B1A2}"/>
              </a:ext>
            </a:extLst>
          </p:cNvPr>
          <p:cNvSpPr>
            <a:spLocks noGrp="1"/>
          </p:cNvSpPr>
          <p:nvPr>
            <p:ph idx="1"/>
          </p:nvPr>
        </p:nvSpPr>
        <p:spPr/>
        <p:txBody>
          <a:bodyPr>
            <a:normAutofit/>
          </a:bodyPr>
          <a:lstStyle/>
          <a:p>
            <a:r>
              <a:rPr lang="en-US" dirty="0"/>
              <a:t>Project Firewall’s are not set up for DHCP</a:t>
            </a:r>
          </a:p>
          <a:p>
            <a:pPr lvl="1"/>
            <a:r>
              <a:rPr lang="en-US" dirty="0"/>
              <a:t>Will need to statically assign network settings to your computer</a:t>
            </a:r>
          </a:p>
          <a:p>
            <a:pPr lvl="1"/>
            <a:endParaRPr lang="en-US" dirty="0"/>
          </a:p>
          <a:p>
            <a:r>
              <a:rPr lang="en-US" dirty="0"/>
              <a:t>Will need to Statically assigned IP Address</a:t>
            </a:r>
          </a:p>
          <a:p>
            <a:pPr lvl="1"/>
            <a:r>
              <a:rPr lang="en-US" dirty="0"/>
              <a:t>Dedicated IP address assigned to your machine</a:t>
            </a:r>
          </a:p>
          <a:p>
            <a:pPr lvl="1"/>
            <a:endParaRPr lang="en-US" dirty="0"/>
          </a:p>
          <a:p>
            <a:r>
              <a:rPr lang="en-US" dirty="0"/>
              <a:t>What is your IP?</a:t>
            </a:r>
          </a:p>
          <a:p>
            <a:pPr lvl="1"/>
            <a:r>
              <a:rPr lang="en-US" dirty="0"/>
              <a:t>IPCONFIG /all</a:t>
            </a:r>
          </a:p>
          <a:p>
            <a:pPr lvl="1"/>
            <a:endParaRPr lang="en-US" dirty="0"/>
          </a:p>
          <a:p>
            <a:endParaRPr lang="en-US" dirty="0"/>
          </a:p>
        </p:txBody>
      </p:sp>
      <p:sp>
        <p:nvSpPr>
          <p:cNvPr id="3" name="Slide Number Placeholder 2">
            <a:extLst>
              <a:ext uri="{FF2B5EF4-FFF2-40B4-BE49-F238E27FC236}">
                <a16:creationId xmlns:a16="http://schemas.microsoft.com/office/drawing/2014/main" id="{2CA88E41-E4AE-457D-885C-FD90036E397C}"/>
              </a:ext>
            </a:extLst>
          </p:cNvPr>
          <p:cNvSpPr>
            <a:spLocks noGrp="1"/>
          </p:cNvSpPr>
          <p:nvPr>
            <p:ph type="sldNum" sz="quarter" idx="12"/>
          </p:nvPr>
        </p:nvSpPr>
        <p:spPr/>
        <p:txBody>
          <a:bodyPr/>
          <a:lstStyle/>
          <a:p>
            <a:fld id="{4EC93DFA-70F6-4220-86AB-AD3183C08C91}" type="slidenum">
              <a:rPr lang="en-US" smtClean="0"/>
              <a:t>32</a:t>
            </a:fld>
            <a:endParaRPr lang="en-US" dirty="0"/>
          </a:p>
        </p:txBody>
      </p:sp>
      <p:sp>
        <p:nvSpPr>
          <p:cNvPr id="4" name="Title 3">
            <a:extLst>
              <a:ext uri="{FF2B5EF4-FFF2-40B4-BE49-F238E27FC236}">
                <a16:creationId xmlns:a16="http://schemas.microsoft.com/office/drawing/2014/main" id="{0B34D7D0-93A0-4BBA-9B0A-71FBC8A898B7}"/>
              </a:ext>
            </a:extLst>
          </p:cNvPr>
          <p:cNvSpPr>
            <a:spLocks noGrp="1"/>
          </p:cNvSpPr>
          <p:nvPr>
            <p:ph type="title"/>
          </p:nvPr>
        </p:nvSpPr>
        <p:spPr/>
        <p:txBody>
          <a:bodyPr/>
          <a:lstStyle/>
          <a:p>
            <a:r>
              <a:rPr lang="en-US" dirty="0"/>
              <a:t>Changing your Computer IP</a:t>
            </a:r>
          </a:p>
        </p:txBody>
      </p:sp>
    </p:spTree>
    <p:extLst>
      <p:ext uri="{BB962C8B-B14F-4D97-AF65-F5344CB8AC3E}">
        <p14:creationId xmlns:p14="http://schemas.microsoft.com/office/powerpoint/2010/main" val="29210220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8234A5-AB13-4EAB-A015-87463172B1A2}"/>
              </a:ext>
            </a:extLst>
          </p:cNvPr>
          <p:cNvSpPr>
            <a:spLocks noGrp="1"/>
          </p:cNvSpPr>
          <p:nvPr>
            <p:ph idx="1"/>
          </p:nvPr>
        </p:nvSpPr>
        <p:spPr/>
        <p:txBody>
          <a:bodyPr>
            <a:normAutofit fontScale="92500" lnSpcReduction="20000"/>
          </a:bodyPr>
          <a:lstStyle/>
          <a:p>
            <a:r>
              <a:rPr lang="en-US" dirty="0"/>
              <a:t>Control Panel</a:t>
            </a:r>
          </a:p>
          <a:p>
            <a:pPr lvl="1"/>
            <a:r>
              <a:rPr lang="en-US" dirty="0"/>
              <a:t>Network and Internet</a:t>
            </a:r>
          </a:p>
          <a:p>
            <a:pPr lvl="2"/>
            <a:r>
              <a:rPr lang="en-US" dirty="0"/>
              <a:t>Network and Sharing Center</a:t>
            </a:r>
          </a:p>
          <a:p>
            <a:pPr lvl="3"/>
            <a:r>
              <a:rPr lang="en-US" dirty="0"/>
              <a:t>Change adapter settings</a:t>
            </a:r>
          </a:p>
          <a:p>
            <a:pPr lvl="4"/>
            <a:r>
              <a:rPr lang="en-US" dirty="0"/>
              <a:t>Right click on “Connection” and Select “Properties”</a:t>
            </a:r>
          </a:p>
          <a:p>
            <a:pPr lvl="5"/>
            <a:r>
              <a:rPr lang="en-US" dirty="0"/>
              <a:t>Click on Internet Protocol Version 4 (TCP/IPv4)</a:t>
            </a:r>
          </a:p>
          <a:p>
            <a:pPr lvl="6"/>
            <a:r>
              <a:rPr lang="en-US" dirty="0"/>
              <a:t>Select “Properties”</a:t>
            </a:r>
          </a:p>
          <a:p>
            <a:pPr lvl="7"/>
            <a:r>
              <a:rPr lang="en-US" dirty="0"/>
              <a:t>Click “Use the following IP address”</a:t>
            </a:r>
          </a:p>
          <a:p>
            <a:pPr lvl="8"/>
            <a:r>
              <a:rPr lang="en-US" dirty="0"/>
              <a:t>Input IP configuration and click “Ok”</a:t>
            </a:r>
          </a:p>
          <a:p>
            <a:r>
              <a:rPr lang="en-US" dirty="0"/>
              <a:t>Right Click on Ethernet/Wi-Fi</a:t>
            </a:r>
          </a:p>
          <a:p>
            <a:pPr lvl="1"/>
            <a:r>
              <a:rPr lang="en-US" dirty="0"/>
              <a:t>Open Network &amp; Internet Settings</a:t>
            </a:r>
          </a:p>
          <a:p>
            <a:pPr lvl="2"/>
            <a:r>
              <a:rPr lang="en-US" dirty="0"/>
              <a:t>Change adapter settings</a:t>
            </a:r>
          </a:p>
          <a:p>
            <a:pPr lvl="3"/>
            <a:r>
              <a:rPr lang="en-US" dirty="0"/>
              <a:t>Right click on “Connection” and Select “Properties”</a:t>
            </a:r>
          </a:p>
          <a:p>
            <a:pPr lvl="4"/>
            <a:r>
              <a:rPr lang="en-US" dirty="0"/>
              <a:t>Click on Internet Protocol Version 4 (TCP/IPv4)</a:t>
            </a:r>
          </a:p>
          <a:p>
            <a:pPr lvl="5"/>
            <a:r>
              <a:rPr lang="en-US" dirty="0"/>
              <a:t>Select “Properties”</a:t>
            </a:r>
          </a:p>
          <a:p>
            <a:pPr lvl="6"/>
            <a:r>
              <a:rPr lang="en-US" dirty="0"/>
              <a:t>Click “Use the following IP address”</a:t>
            </a:r>
          </a:p>
          <a:p>
            <a:pPr lvl="7"/>
            <a:r>
              <a:rPr lang="en-US" dirty="0"/>
              <a:t>Input IP configuration and click “Ok”</a:t>
            </a:r>
          </a:p>
          <a:p>
            <a:endParaRPr lang="en-US" dirty="0"/>
          </a:p>
        </p:txBody>
      </p:sp>
      <p:sp>
        <p:nvSpPr>
          <p:cNvPr id="3" name="Slide Number Placeholder 2">
            <a:extLst>
              <a:ext uri="{FF2B5EF4-FFF2-40B4-BE49-F238E27FC236}">
                <a16:creationId xmlns:a16="http://schemas.microsoft.com/office/drawing/2014/main" id="{2CA88E41-E4AE-457D-885C-FD90036E397C}"/>
              </a:ext>
            </a:extLst>
          </p:cNvPr>
          <p:cNvSpPr>
            <a:spLocks noGrp="1"/>
          </p:cNvSpPr>
          <p:nvPr>
            <p:ph type="sldNum" sz="quarter" idx="12"/>
          </p:nvPr>
        </p:nvSpPr>
        <p:spPr/>
        <p:txBody>
          <a:bodyPr/>
          <a:lstStyle/>
          <a:p>
            <a:fld id="{4EC93DFA-70F6-4220-86AB-AD3183C08C91}" type="slidenum">
              <a:rPr lang="en-US" smtClean="0"/>
              <a:t>33</a:t>
            </a:fld>
            <a:endParaRPr lang="en-US" dirty="0"/>
          </a:p>
        </p:txBody>
      </p:sp>
      <p:sp>
        <p:nvSpPr>
          <p:cNvPr id="4" name="Title 3">
            <a:extLst>
              <a:ext uri="{FF2B5EF4-FFF2-40B4-BE49-F238E27FC236}">
                <a16:creationId xmlns:a16="http://schemas.microsoft.com/office/drawing/2014/main" id="{0B34D7D0-93A0-4BBA-9B0A-71FBC8A898B7}"/>
              </a:ext>
            </a:extLst>
          </p:cNvPr>
          <p:cNvSpPr>
            <a:spLocks noGrp="1"/>
          </p:cNvSpPr>
          <p:nvPr>
            <p:ph type="title"/>
          </p:nvPr>
        </p:nvSpPr>
        <p:spPr/>
        <p:txBody>
          <a:bodyPr/>
          <a:lstStyle/>
          <a:p>
            <a:r>
              <a:rPr lang="en-US" dirty="0"/>
              <a:t>Changing your Computer IP</a:t>
            </a:r>
          </a:p>
        </p:txBody>
      </p:sp>
    </p:spTree>
    <p:extLst>
      <p:ext uri="{BB962C8B-B14F-4D97-AF65-F5344CB8AC3E}">
        <p14:creationId xmlns:p14="http://schemas.microsoft.com/office/powerpoint/2010/main" val="15608669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B0EBC8-AC0E-4782-BC76-4FB5BC73AA89}"/>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1DAFFDC2-6F8F-4076-9DA1-ACF76D47F906}"/>
              </a:ext>
            </a:extLst>
          </p:cNvPr>
          <p:cNvSpPr>
            <a:spLocks noGrp="1"/>
          </p:cNvSpPr>
          <p:nvPr>
            <p:ph type="sldNum" sz="quarter" idx="12"/>
          </p:nvPr>
        </p:nvSpPr>
        <p:spPr>
          <a:xfrm>
            <a:off x="8610600" y="6356350"/>
            <a:ext cx="2743200" cy="365125"/>
          </a:xfrm>
        </p:spPr>
        <p:txBody>
          <a:bodyPr/>
          <a:lstStyle/>
          <a:p>
            <a:fld id="{4EC93DFA-70F6-4220-86AB-AD3183C08C91}" type="slidenum">
              <a:rPr lang="en-US" smtClean="0"/>
              <a:t>34</a:t>
            </a:fld>
            <a:endParaRPr lang="en-US" dirty="0"/>
          </a:p>
        </p:txBody>
      </p:sp>
      <p:sp>
        <p:nvSpPr>
          <p:cNvPr id="4" name="Title 3">
            <a:extLst>
              <a:ext uri="{FF2B5EF4-FFF2-40B4-BE49-F238E27FC236}">
                <a16:creationId xmlns:a16="http://schemas.microsoft.com/office/drawing/2014/main" id="{A18BCA3D-97D8-4813-BA9E-51E324E99EDA}"/>
              </a:ext>
            </a:extLst>
          </p:cNvPr>
          <p:cNvSpPr>
            <a:spLocks noGrp="1"/>
          </p:cNvSpPr>
          <p:nvPr>
            <p:ph type="title"/>
          </p:nvPr>
        </p:nvSpPr>
        <p:spPr/>
        <p:txBody>
          <a:bodyPr/>
          <a:lstStyle/>
          <a:p>
            <a:endParaRPr lang="en-US"/>
          </a:p>
        </p:txBody>
      </p:sp>
      <p:sp>
        <p:nvSpPr>
          <p:cNvPr id="6" name="Rectangle 5">
            <a:extLst>
              <a:ext uri="{FF2B5EF4-FFF2-40B4-BE49-F238E27FC236}">
                <a16:creationId xmlns:a16="http://schemas.microsoft.com/office/drawing/2014/main" id="{0D169D28-35D0-4FBA-B398-0A80992DAFD2}"/>
              </a:ext>
            </a:extLst>
          </p:cNvPr>
          <p:cNvSpPr/>
          <p:nvPr/>
        </p:nvSpPr>
        <p:spPr>
          <a:xfrm>
            <a:off x="10436469" y="2417885"/>
            <a:ext cx="1169377" cy="216315"/>
          </a:xfrm>
          <a:prstGeom prst="rect">
            <a:avLst/>
          </a:prstGeom>
          <a:solidFill>
            <a:srgbClr val="FFFF00">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A137EC0-6EC2-4226-91CC-69C89831166E}"/>
              </a:ext>
            </a:extLst>
          </p:cNvPr>
          <p:cNvSpPr/>
          <p:nvPr/>
        </p:nvSpPr>
        <p:spPr>
          <a:xfrm>
            <a:off x="2469173" y="4993297"/>
            <a:ext cx="1469415" cy="140677"/>
          </a:xfrm>
          <a:prstGeom prst="rect">
            <a:avLst/>
          </a:prstGeom>
          <a:solidFill>
            <a:srgbClr val="FFFF00">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9B3F254-D72E-4C36-A922-DC974187E59F}"/>
              </a:ext>
            </a:extLst>
          </p:cNvPr>
          <p:cNvPicPr>
            <a:picLocks noChangeAspect="1"/>
          </p:cNvPicPr>
          <p:nvPr/>
        </p:nvPicPr>
        <p:blipFill>
          <a:blip r:embed="rId2"/>
          <a:stretch>
            <a:fillRect/>
          </a:stretch>
        </p:blipFill>
        <p:spPr>
          <a:xfrm>
            <a:off x="0" y="25251"/>
            <a:ext cx="12192000" cy="6696224"/>
          </a:xfrm>
          <a:prstGeom prst="rect">
            <a:avLst/>
          </a:prstGeom>
        </p:spPr>
      </p:pic>
      <p:sp>
        <p:nvSpPr>
          <p:cNvPr id="10" name="Rectangle 9">
            <a:extLst>
              <a:ext uri="{FF2B5EF4-FFF2-40B4-BE49-F238E27FC236}">
                <a16:creationId xmlns:a16="http://schemas.microsoft.com/office/drawing/2014/main" id="{6639B6BA-5DE1-4BB9-B0B3-C2255CB23D33}"/>
              </a:ext>
            </a:extLst>
          </p:cNvPr>
          <p:cNvSpPr/>
          <p:nvPr/>
        </p:nvSpPr>
        <p:spPr>
          <a:xfrm>
            <a:off x="7485184" y="3139430"/>
            <a:ext cx="2729465" cy="3693319"/>
          </a:xfrm>
          <a:prstGeom prst="rect">
            <a:avLst/>
          </a:prstGeom>
          <a:solidFill>
            <a:schemeClr val="bg2"/>
          </a:solidFill>
          <a:ln>
            <a:solidFill>
              <a:schemeClr val="tx1"/>
            </a:solidFill>
          </a:ln>
        </p:spPr>
        <p:txBody>
          <a:bodyPr wrap="none">
            <a:spAutoFit/>
          </a:bodyPr>
          <a:lstStyle/>
          <a:p>
            <a:r>
              <a:rPr lang="en-US" b="1" u="sng" dirty="0"/>
              <a:t>OE Project </a:t>
            </a:r>
          </a:p>
          <a:p>
            <a:endParaRPr lang="en-US" dirty="0"/>
          </a:p>
          <a:p>
            <a:r>
              <a:rPr lang="en-US" dirty="0"/>
              <a:t>IP Configuration:</a:t>
            </a:r>
          </a:p>
          <a:p>
            <a:pPr marL="285750" indent="-285750">
              <a:buFontTx/>
              <a:buChar char="-"/>
            </a:pPr>
            <a:r>
              <a:rPr lang="en-US" dirty="0"/>
              <a:t>IP Address: </a:t>
            </a:r>
          </a:p>
          <a:p>
            <a:pPr lvl="1"/>
            <a:r>
              <a:rPr lang="en-US" dirty="0"/>
              <a:t>192.168.50.2-255</a:t>
            </a:r>
          </a:p>
          <a:p>
            <a:pPr marL="285750" indent="-285750">
              <a:buFontTx/>
              <a:buChar char="-"/>
            </a:pPr>
            <a:r>
              <a:rPr lang="en-US" dirty="0"/>
              <a:t>Subnet mask:</a:t>
            </a:r>
          </a:p>
          <a:p>
            <a:pPr lvl="1"/>
            <a:r>
              <a:rPr lang="en-US" dirty="0"/>
              <a:t>255.255.255.0</a:t>
            </a:r>
          </a:p>
          <a:p>
            <a:pPr marL="285750" indent="-285750">
              <a:buFontTx/>
              <a:buChar char="-"/>
            </a:pPr>
            <a:r>
              <a:rPr lang="en-US" dirty="0"/>
              <a:t>Default Gateway</a:t>
            </a:r>
          </a:p>
          <a:p>
            <a:pPr lvl="1"/>
            <a:r>
              <a:rPr lang="en-US" dirty="0"/>
              <a:t>192.168.10.1</a:t>
            </a:r>
          </a:p>
          <a:p>
            <a:pPr marL="285750" indent="-285750">
              <a:buFontTx/>
              <a:buChar char="-"/>
            </a:pPr>
            <a:r>
              <a:rPr lang="en-US" dirty="0"/>
              <a:t>Preferred DNS server:</a:t>
            </a:r>
          </a:p>
          <a:p>
            <a:pPr lvl="1"/>
            <a:r>
              <a:rPr lang="en-US" dirty="0"/>
              <a:t>8.8.8.8</a:t>
            </a:r>
          </a:p>
          <a:p>
            <a:pPr marL="285750" indent="-285750">
              <a:buFontTx/>
              <a:buChar char="-"/>
            </a:pPr>
            <a:r>
              <a:rPr lang="en-US" dirty="0"/>
              <a:t>Alternate DNS server:</a:t>
            </a:r>
          </a:p>
          <a:p>
            <a:pPr lvl="1"/>
            <a:r>
              <a:rPr lang="en-US" dirty="0"/>
              <a:t>8.8.4.4</a:t>
            </a:r>
          </a:p>
        </p:txBody>
      </p:sp>
    </p:spTree>
    <p:extLst>
      <p:ext uri="{BB962C8B-B14F-4D97-AF65-F5344CB8AC3E}">
        <p14:creationId xmlns:p14="http://schemas.microsoft.com/office/powerpoint/2010/main" val="9753253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6ED36-B251-40A1-9D56-83B1A6F3E66B}"/>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3018257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C2CFA3C-46BA-45F5-9C21-8F4DB32DEC4E}"/>
              </a:ext>
            </a:extLst>
          </p:cNvPr>
          <p:cNvSpPr>
            <a:spLocks noGrp="1"/>
          </p:cNvSpPr>
          <p:nvPr>
            <p:ph type="sldNum" sz="quarter" idx="12"/>
          </p:nvPr>
        </p:nvSpPr>
        <p:spPr/>
        <p:txBody>
          <a:bodyPr/>
          <a:lstStyle/>
          <a:p>
            <a:fld id="{4EC93DFA-70F6-4220-86AB-AD3183C08C91}" type="slidenum">
              <a:rPr lang="en-US" smtClean="0"/>
              <a:t>4</a:t>
            </a:fld>
            <a:endParaRPr lang="en-US" dirty="0"/>
          </a:p>
        </p:txBody>
      </p:sp>
      <p:sp>
        <p:nvSpPr>
          <p:cNvPr id="4" name="Title 3">
            <a:extLst>
              <a:ext uri="{FF2B5EF4-FFF2-40B4-BE49-F238E27FC236}">
                <a16:creationId xmlns:a16="http://schemas.microsoft.com/office/drawing/2014/main" id="{F39C4BB2-9EDC-44FA-829D-9681FB42AC5E}"/>
              </a:ext>
            </a:extLst>
          </p:cNvPr>
          <p:cNvSpPr>
            <a:spLocks noGrp="1"/>
          </p:cNvSpPr>
          <p:nvPr>
            <p:ph type="title"/>
          </p:nvPr>
        </p:nvSpPr>
        <p:spPr/>
        <p:txBody>
          <a:bodyPr/>
          <a:lstStyle/>
          <a:p>
            <a:r>
              <a:rPr lang="en-US" dirty="0"/>
              <a:t>Port scan potential target</a:t>
            </a:r>
          </a:p>
        </p:txBody>
      </p:sp>
      <p:pic>
        <p:nvPicPr>
          <p:cNvPr id="5" name="Picture 4">
            <a:extLst>
              <a:ext uri="{FF2B5EF4-FFF2-40B4-BE49-F238E27FC236}">
                <a16:creationId xmlns:a16="http://schemas.microsoft.com/office/drawing/2014/main" id="{849E63CF-6923-42DF-B446-5BE8D0861D7F}"/>
              </a:ext>
            </a:extLst>
          </p:cNvPr>
          <p:cNvPicPr>
            <a:picLocks noChangeAspect="1"/>
          </p:cNvPicPr>
          <p:nvPr/>
        </p:nvPicPr>
        <p:blipFill rotWithShape="1">
          <a:blip r:embed="rId2"/>
          <a:srcRect b="17942"/>
          <a:stretch/>
        </p:blipFill>
        <p:spPr>
          <a:xfrm>
            <a:off x="0" y="1536700"/>
            <a:ext cx="12192000" cy="4835525"/>
          </a:xfrm>
          <a:prstGeom prst="rect">
            <a:avLst/>
          </a:prstGeom>
        </p:spPr>
      </p:pic>
    </p:spTree>
    <p:extLst>
      <p:ext uri="{BB962C8B-B14F-4D97-AF65-F5344CB8AC3E}">
        <p14:creationId xmlns:p14="http://schemas.microsoft.com/office/powerpoint/2010/main" val="3988839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ACBA65-7BA5-499A-81B7-027BF768FDD7}"/>
              </a:ext>
            </a:extLst>
          </p:cNvPr>
          <p:cNvSpPr>
            <a:spLocks noGrp="1"/>
          </p:cNvSpPr>
          <p:nvPr>
            <p:ph idx="1"/>
          </p:nvPr>
        </p:nvSpPr>
        <p:spPr/>
        <p:txBody>
          <a:bodyPr/>
          <a:lstStyle/>
          <a:p>
            <a:endParaRPr lang="en-US" dirty="0"/>
          </a:p>
        </p:txBody>
      </p:sp>
      <p:sp>
        <p:nvSpPr>
          <p:cNvPr id="3" name="Slide Number Placeholder 2">
            <a:extLst>
              <a:ext uri="{FF2B5EF4-FFF2-40B4-BE49-F238E27FC236}">
                <a16:creationId xmlns:a16="http://schemas.microsoft.com/office/drawing/2014/main" id="{D56BF15B-35E0-416D-B1BE-FC0C06AEFFFE}"/>
              </a:ext>
            </a:extLst>
          </p:cNvPr>
          <p:cNvSpPr>
            <a:spLocks noGrp="1"/>
          </p:cNvSpPr>
          <p:nvPr>
            <p:ph type="sldNum" sz="quarter" idx="12"/>
          </p:nvPr>
        </p:nvSpPr>
        <p:spPr/>
        <p:txBody>
          <a:bodyPr/>
          <a:lstStyle/>
          <a:p>
            <a:fld id="{4EC93DFA-70F6-4220-86AB-AD3183C08C91}" type="slidenum">
              <a:rPr lang="en-US" smtClean="0"/>
              <a:t>5</a:t>
            </a:fld>
            <a:endParaRPr lang="en-US" dirty="0"/>
          </a:p>
        </p:txBody>
      </p:sp>
      <p:sp>
        <p:nvSpPr>
          <p:cNvPr id="4" name="Title 3">
            <a:extLst>
              <a:ext uri="{FF2B5EF4-FFF2-40B4-BE49-F238E27FC236}">
                <a16:creationId xmlns:a16="http://schemas.microsoft.com/office/drawing/2014/main" id="{F6DDD17E-AF9B-4B06-83A0-509DD24374DA}"/>
              </a:ext>
            </a:extLst>
          </p:cNvPr>
          <p:cNvSpPr>
            <a:spLocks noGrp="1"/>
          </p:cNvSpPr>
          <p:nvPr>
            <p:ph type="title"/>
          </p:nvPr>
        </p:nvSpPr>
        <p:spPr/>
        <p:txBody>
          <a:bodyPr>
            <a:normAutofit/>
          </a:bodyPr>
          <a:lstStyle/>
          <a:p>
            <a:r>
              <a:rPr lang="en-US" dirty="0"/>
              <a:t>Password cracker for the rest</a:t>
            </a:r>
          </a:p>
        </p:txBody>
      </p:sp>
      <p:pic>
        <p:nvPicPr>
          <p:cNvPr id="5" name="Picture 4">
            <a:extLst>
              <a:ext uri="{FF2B5EF4-FFF2-40B4-BE49-F238E27FC236}">
                <a16:creationId xmlns:a16="http://schemas.microsoft.com/office/drawing/2014/main" id="{3ED3BEC9-4226-4F68-AABA-6329518460A3}"/>
              </a:ext>
            </a:extLst>
          </p:cNvPr>
          <p:cNvPicPr>
            <a:picLocks noChangeAspect="1"/>
          </p:cNvPicPr>
          <p:nvPr/>
        </p:nvPicPr>
        <p:blipFill>
          <a:blip r:embed="rId2"/>
          <a:stretch>
            <a:fillRect/>
          </a:stretch>
        </p:blipFill>
        <p:spPr>
          <a:xfrm>
            <a:off x="0" y="1490597"/>
            <a:ext cx="12192000" cy="5367403"/>
          </a:xfrm>
          <a:prstGeom prst="rect">
            <a:avLst/>
          </a:prstGeom>
        </p:spPr>
      </p:pic>
      <p:sp>
        <p:nvSpPr>
          <p:cNvPr id="6" name="Rectangle 5">
            <a:extLst>
              <a:ext uri="{FF2B5EF4-FFF2-40B4-BE49-F238E27FC236}">
                <a16:creationId xmlns:a16="http://schemas.microsoft.com/office/drawing/2014/main" id="{BA1FF0A0-C88A-47DD-B9F4-9E1F2A251B04}"/>
              </a:ext>
            </a:extLst>
          </p:cNvPr>
          <p:cNvSpPr/>
          <p:nvPr/>
        </p:nvSpPr>
        <p:spPr>
          <a:xfrm>
            <a:off x="115479" y="1672709"/>
            <a:ext cx="2146742" cy="369332"/>
          </a:xfrm>
          <a:prstGeom prst="rect">
            <a:avLst/>
          </a:prstGeom>
        </p:spPr>
        <p:txBody>
          <a:bodyPr wrap="none">
            <a:spAutoFit/>
          </a:bodyPr>
          <a:lstStyle/>
          <a:p>
            <a:r>
              <a:rPr lang="en-US" dirty="0">
                <a:solidFill>
                  <a:schemeClr val="bg1"/>
                </a:solidFill>
              </a:rPr>
              <a:t>111.202.252.34:6969</a:t>
            </a:r>
          </a:p>
        </p:txBody>
      </p:sp>
    </p:spTree>
    <p:extLst>
      <p:ext uri="{BB962C8B-B14F-4D97-AF65-F5344CB8AC3E}">
        <p14:creationId xmlns:p14="http://schemas.microsoft.com/office/powerpoint/2010/main" val="1843741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603D614-D189-42F1-9D0B-C8750DC7D989}"/>
              </a:ext>
            </a:extLst>
          </p:cNvPr>
          <p:cNvSpPr>
            <a:spLocks noGrp="1"/>
          </p:cNvSpPr>
          <p:nvPr>
            <p:ph type="sldNum" sz="quarter" idx="12"/>
          </p:nvPr>
        </p:nvSpPr>
        <p:spPr/>
        <p:txBody>
          <a:bodyPr/>
          <a:lstStyle/>
          <a:p>
            <a:fld id="{4EC93DFA-70F6-4220-86AB-AD3183C08C91}" type="slidenum">
              <a:rPr lang="en-US" smtClean="0"/>
              <a:t>6</a:t>
            </a:fld>
            <a:endParaRPr lang="en-US" dirty="0"/>
          </a:p>
        </p:txBody>
      </p:sp>
      <p:sp>
        <p:nvSpPr>
          <p:cNvPr id="4" name="Title 3">
            <a:extLst>
              <a:ext uri="{FF2B5EF4-FFF2-40B4-BE49-F238E27FC236}">
                <a16:creationId xmlns:a16="http://schemas.microsoft.com/office/drawing/2014/main" id="{FB15D5D4-8144-46DF-BF3F-E3E1520D3372}"/>
              </a:ext>
            </a:extLst>
          </p:cNvPr>
          <p:cNvSpPr>
            <a:spLocks noGrp="1"/>
          </p:cNvSpPr>
          <p:nvPr>
            <p:ph type="title"/>
          </p:nvPr>
        </p:nvSpPr>
        <p:spPr/>
        <p:txBody>
          <a:bodyPr/>
          <a:lstStyle/>
          <a:p>
            <a:r>
              <a:rPr lang="en-US" dirty="0"/>
              <a:t>One Energy wind farm - NFWC</a:t>
            </a:r>
          </a:p>
        </p:txBody>
      </p:sp>
      <p:pic>
        <p:nvPicPr>
          <p:cNvPr id="5" name="Picture 4">
            <a:extLst>
              <a:ext uri="{FF2B5EF4-FFF2-40B4-BE49-F238E27FC236}">
                <a16:creationId xmlns:a16="http://schemas.microsoft.com/office/drawing/2014/main" id="{6568B7D4-3CB8-4E9C-A809-E23D06FB3F99}"/>
              </a:ext>
            </a:extLst>
          </p:cNvPr>
          <p:cNvPicPr>
            <a:picLocks noChangeAspect="1"/>
          </p:cNvPicPr>
          <p:nvPr/>
        </p:nvPicPr>
        <p:blipFill rotWithShape="1">
          <a:blip r:embed="rId2"/>
          <a:srcRect b="8176"/>
          <a:stretch/>
        </p:blipFill>
        <p:spPr>
          <a:xfrm>
            <a:off x="933721" y="1470569"/>
            <a:ext cx="10467704" cy="5206456"/>
          </a:xfrm>
          <a:prstGeom prst="rect">
            <a:avLst/>
          </a:prstGeom>
        </p:spPr>
      </p:pic>
    </p:spTree>
    <p:extLst>
      <p:ext uri="{BB962C8B-B14F-4D97-AF65-F5344CB8AC3E}">
        <p14:creationId xmlns:p14="http://schemas.microsoft.com/office/powerpoint/2010/main" val="2266962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9B10B0C-10E8-4EF6-B275-18E1B943C85F}"/>
              </a:ext>
            </a:extLst>
          </p:cNvPr>
          <p:cNvSpPr>
            <a:spLocks noGrp="1"/>
          </p:cNvSpPr>
          <p:nvPr>
            <p:ph type="sldNum" sz="quarter" idx="12"/>
          </p:nvPr>
        </p:nvSpPr>
        <p:spPr/>
        <p:txBody>
          <a:bodyPr/>
          <a:lstStyle/>
          <a:p>
            <a:fld id="{4EC93DFA-70F6-4220-86AB-AD3183C08C91}" type="slidenum">
              <a:rPr lang="en-US" smtClean="0"/>
              <a:t>7</a:t>
            </a:fld>
            <a:endParaRPr lang="en-US" dirty="0"/>
          </a:p>
        </p:txBody>
      </p:sp>
      <p:sp>
        <p:nvSpPr>
          <p:cNvPr id="4" name="Title 3">
            <a:extLst>
              <a:ext uri="{FF2B5EF4-FFF2-40B4-BE49-F238E27FC236}">
                <a16:creationId xmlns:a16="http://schemas.microsoft.com/office/drawing/2014/main" id="{594B467D-3377-4271-B0CB-C27B31760C24}"/>
              </a:ext>
            </a:extLst>
          </p:cNvPr>
          <p:cNvSpPr>
            <a:spLocks noGrp="1"/>
          </p:cNvSpPr>
          <p:nvPr>
            <p:ph type="title"/>
          </p:nvPr>
        </p:nvSpPr>
        <p:spPr/>
        <p:txBody>
          <a:bodyPr/>
          <a:lstStyle/>
          <a:p>
            <a:r>
              <a:rPr lang="en-US" dirty="0"/>
              <a:t>Port scan potential target - ball</a:t>
            </a:r>
          </a:p>
        </p:txBody>
      </p:sp>
      <p:pic>
        <p:nvPicPr>
          <p:cNvPr id="5" name="Picture 4">
            <a:extLst>
              <a:ext uri="{FF2B5EF4-FFF2-40B4-BE49-F238E27FC236}">
                <a16:creationId xmlns:a16="http://schemas.microsoft.com/office/drawing/2014/main" id="{35A47CC6-8A82-41CE-ADAC-1E3BA3AB995D}"/>
              </a:ext>
            </a:extLst>
          </p:cNvPr>
          <p:cNvPicPr>
            <a:picLocks noChangeAspect="1"/>
          </p:cNvPicPr>
          <p:nvPr/>
        </p:nvPicPr>
        <p:blipFill>
          <a:blip r:embed="rId2"/>
          <a:stretch>
            <a:fillRect/>
          </a:stretch>
        </p:blipFill>
        <p:spPr>
          <a:xfrm>
            <a:off x="1276349" y="1490597"/>
            <a:ext cx="9496425" cy="5158735"/>
          </a:xfrm>
          <a:prstGeom prst="rect">
            <a:avLst/>
          </a:prstGeom>
        </p:spPr>
      </p:pic>
    </p:spTree>
    <p:extLst>
      <p:ext uri="{BB962C8B-B14F-4D97-AF65-F5344CB8AC3E}">
        <p14:creationId xmlns:p14="http://schemas.microsoft.com/office/powerpoint/2010/main" val="1760809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E31430D-CDEC-4DAA-A819-0D6AB1C0D519}"/>
              </a:ext>
            </a:extLst>
          </p:cNvPr>
          <p:cNvSpPr>
            <a:spLocks noGrp="1"/>
          </p:cNvSpPr>
          <p:nvPr>
            <p:ph type="sldNum" sz="quarter" idx="12"/>
          </p:nvPr>
        </p:nvSpPr>
        <p:spPr/>
        <p:txBody>
          <a:bodyPr/>
          <a:lstStyle/>
          <a:p>
            <a:fld id="{4EC93DFA-70F6-4220-86AB-AD3183C08C91}" type="slidenum">
              <a:rPr lang="en-US" smtClean="0"/>
              <a:t>8</a:t>
            </a:fld>
            <a:endParaRPr lang="en-US" dirty="0"/>
          </a:p>
        </p:txBody>
      </p:sp>
      <p:sp>
        <p:nvSpPr>
          <p:cNvPr id="4" name="Title 3">
            <a:extLst>
              <a:ext uri="{FF2B5EF4-FFF2-40B4-BE49-F238E27FC236}">
                <a16:creationId xmlns:a16="http://schemas.microsoft.com/office/drawing/2014/main" id="{A99BF230-42EA-4C49-911B-1E6CF7B02A70}"/>
              </a:ext>
            </a:extLst>
          </p:cNvPr>
          <p:cNvSpPr>
            <a:spLocks noGrp="1"/>
          </p:cNvSpPr>
          <p:nvPr>
            <p:ph type="title"/>
          </p:nvPr>
        </p:nvSpPr>
        <p:spPr/>
        <p:txBody>
          <a:bodyPr/>
          <a:lstStyle/>
          <a:p>
            <a:r>
              <a:rPr lang="en-US" dirty="0"/>
              <a:t>NO Luck despite ports open</a:t>
            </a:r>
          </a:p>
        </p:txBody>
      </p:sp>
      <p:pic>
        <p:nvPicPr>
          <p:cNvPr id="5" name="Picture 4">
            <a:extLst>
              <a:ext uri="{FF2B5EF4-FFF2-40B4-BE49-F238E27FC236}">
                <a16:creationId xmlns:a16="http://schemas.microsoft.com/office/drawing/2014/main" id="{D18DDA88-64D4-4C7F-A568-8DFBDE2C3CEF}"/>
              </a:ext>
            </a:extLst>
          </p:cNvPr>
          <p:cNvPicPr>
            <a:picLocks noChangeAspect="1"/>
          </p:cNvPicPr>
          <p:nvPr/>
        </p:nvPicPr>
        <p:blipFill>
          <a:blip r:embed="rId2"/>
          <a:stretch>
            <a:fillRect/>
          </a:stretch>
        </p:blipFill>
        <p:spPr>
          <a:xfrm>
            <a:off x="1804987" y="1490597"/>
            <a:ext cx="8791575" cy="5276850"/>
          </a:xfrm>
          <a:prstGeom prst="rect">
            <a:avLst/>
          </a:prstGeom>
        </p:spPr>
      </p:pic>
      <p:sp>
        <p:nvSpPr>
          <p:cNvPr id="6" name="Rectangle 5">
            <a:extLst>
              <a:ext uri="{FF2B5EF4-FFF2-40B4-BE49-F238E27FC236}">
                <a16:creationId xmlns:a16="http://schemas.microsoft.com/office/drawing/2014/main" id="{692CA499-CD57-4E80-893C-4D49235888A3}"/>
              </a:ext>
            </a:extLst>
          </p:cNvPr>
          <p:cNvSpPr/>
          <p:nvPr/>
        </p:nvSpPr>
        <p:spPr>
          <a:xfrm>
            <a:off x="1936529" y="1625084"/>
            <a:ext cx="1742785" cy="369332"/>
          </a:xfrm>
          <a:prstGeom prst="rect">
            <a:avLst/>
          </a:prstGeom>
        </p:spPr>
        <p:txBody>
          <a:bodyPr wrap="none">
            <a:spAutoFit/>
          </a:bodyPr>
          <a:lstStyle/>
          <a:p>
            <a:r>
              <a:rPr lang="en-US" dirty="0"/>
              <a:t>74.142.20485:80</a:t>
            </a:r>
          </a:p>
        </p:txBody>
      </p:sp>
    </p:spTree>
    <p:extLst>
      <p:ext uri="{BB962C8B-B14F-4D97-AF65-F5344CB8AC3E}">
        <p14:creationId xmlns:p14="http://schemas.microsoft.com/office/powerpoint/2010/main" val="4234357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9D9DE7-0489-47A4-BB5D-FF324EF05013}"/>
              </a:ext>
            </a:extLst>
          </p:cNvPr>
          <p:cNvSpPr>
            <a:spLocks noGrp="1"/>
          </p:cNvSpPr>
          <p:nvPr>
            <p:ph idx="1"/>
          </p:nvPr>
        </p:nvSpPr>
        <p:spPr>
          <a:xfrm>
            <a:off x="838200" y="1490597"/>
            <a:ext cx="10515600" cy="4686366"/>
          </a:xfrm>
        </p:spPr>
        <p:txBody>
          <a:bodyPr/>
          <a:lstStyle/>
          <a:p>
            <a:r>
              <a:rPr lang="en-US" dirty="0"/>
              <a:t>Virtual Private Network (VPN) – establish a virtual point-to-point “tunneling” connection through the use of dedicated connections.</a:t>
            </a:r>
          </a:p>
          <a:p>
            <a:pPr lvl="1"/>
            <a:r>
              <a:rPr lang="en-US" dirty="0"/>
              <a:t>Tunnel between the local and remote device, and ensures a secure communication between them.</a:t>
            </a:r>
          </a:p>
          <a:p>
            <a:pPr lvl="1"/>
            <a:r>
              <a:rPr lang="en-US" dirty="0"/>
              <a:t>The VPN connection is only established when the client device authenticates itself on the VPN server</a:t>
            </a:r>
          </a:p>
        </p:txBody>
      </p:sp>
      <p:sp>
        <p:nvSpPr>
          <p:cNvPr id="3" name="Slide Number Placeholder 2">
            <a:extLst>
              <a:ext uri="{FF2B5EF4-FFF2-40B4-BE49-F238E27FC236}">
                <a16:creationId xmlns:a16="http://schemas.microsoft.com/office/drawing/2014/main" id="{C3B9233D-B0B4-4C51-9A5A-EDEE9755AAF7}"/>
              </a:ext>
            </a:extLst>
          </p:cNvPr>
          <p:cNvSpPr>
            <a:spLocks noGrp="1"/>
          </p:cNvSpPr>
          <p:nvPr>
            <p:ph type="sldNum" sz="quarter" idx="12"/>
          </p:nvPr>
        </p:nvSpPr>
        <p:spPr>
          <a:xfrm>
            <a:off x="8610600" y="6356350"/>
            <a:ext cx="2743200" cy="365125"/>
          </a:xfrm>
        </p:spPr>
        <p:txBody>
          <a:bodyPr/>
          <a:lstStyle/>
          <a:p>
            <a:fld id="{4EC93DFA-70F6-4220-86AB-AD3183C08C91}" type="slidenum">
              <a:rPr lang="en-US" smtClean="0"/>
              <a:t>9</a:t>
            </a:fld>
            <a:endParaRPr lang="en-US" dirty="0"/>
          </a:p>
        </p:txBody>
      </p:sp>
      <p:sp>
        <p:nvSpPr>
          <p:cNvPr id="4" name="Title 3">
            <a:extLst>
              <a:ext uri="{FF2B5EF4-FFF2-40B4-BE49-F238E27FC236}">
                <a16:creationId xmlns:a16="http://schemas.microsoft.com/office/drawing/2014/main" id="{0AC649FF-2FAF-420A-81C7-2E3E5AE8F5D1}"/>
              </a:ext>
            </a:extLst>
          </p:cNvPr>
          <p:cNvSpPr>
            <a:spLocks noGrp="1"/>
          </p:cNvSpPr>
          <p:nvPr>
            <p:ph type="title"/>
          </p:nvPr>
        </p:nvSpPr>
        <p:spPr>
          <a:xfrm>
            <a:off x="1724296" y="365126"/>
            <a:ext cx="9629503" cy="787269"/>
          </a:xfrm>
        </p:spPr>
        <p:txBody>
          <a:bodyPr/>
          <a:lstStyle/>
          <a:p>
            <a:r>
              <a:rPr lang="en-US"/>
              <a:t>VPN connection</a:t>
            </a:r>
            <a:endParaRPr lang="en-US" dirty="0"/>
          </a:p>
        </p:txBody>
      </p:sp>
      <p:pic>
        <p:nvPicPr>
          <p:cNvPr id="5" name="Picture 4">
            <a:extLst>
              <a:ext uri="{FF2B5EF4-FFF2-40B4-BE49-F238E27FC236}">
                <a16:creationId xmlns:a16="http://schemas.microsoft.com/office/drawing/2014/main" id="{AD890E16-A8E9-4DFD-9C19-66EDBAD1643E}"/>
              </a:ext>
            </a:extLst>
          </p:cNvPr>
          <p:cNvPicPr>
            <a:picLocks noChangeAspect="1"/>
          </p:cNvPicPr>
          <p:nvPr/>
        </p:nvPicPr>
        <p:blipFill>
          <a:blip r:embed="rId2"/>
          <a:stretch>
            <a:fillRect/>
          </a:stretch>
        </p:blipFill>
        <p:spPr>
          <a:xfrm>
            <a:off x="2943225" y="4250299"/>
            <a:ext cx="5486400" cy="2288613"/>
          </a:xfrm>
          <a:prstGeom prst="rect">
            <a:avLst/>
          </a:prstGeom>
        </p:spPr>
      </p:pic>
    </p:spTree>
    <p:extLst>
      <p:ext uri="{BB962C8B-B14F-4D97-AF65-F5344CB8AC3E}">
        <p14:creationId xmlns:p14="http://schemas.microsoft.com/office/powerpoint/2010/main" val="1515737304"/>
      </p:ext>
    </p:extLst>
  </p:cSld>
  <p:clrMapOvr>
    <a:masterClrMapping/>
  </p:clrMapOvr>
</p:sld>
</file>

<file path=ppt/theme/theme1.xml><?xml version="1.0" encoding="utf-8"?>
<a:theme xmlns:a="http://schemas.openxmlformats.org/drawingml/2006/main" name="One Energy Presentation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1461</TotalTime>
  <Words>967</Words>
  <Application>Microsoft Office PowerPoint</Application>
  <PresentationFormat>Widescreen</PresentationFormat>
  <Paragraphs>227</Paragraphs>
  <Slides>35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Century Gothic</vt:lpstr>
      <vt:lpstr>Palatino Linotype</vt:lpstr>
      <vt:lpstr>One Energy Presentations</vt:lpstr>
      <vt:lpstr>PowerPoint Presentation</vt:lpstr>
      <vt:lpstr>Typical wind farm</vt:lpstr>
      <vt:lpstr>Public facing IP = Hacker’s dream</vt:lpstr>
      <vt:lpstr>Port scan potential target</vt:lpstr>
      <vt:lpstr>Password cracker for the rest</vt:lpstr>
      <vt:lpstr>One Energy wind farm - NFWC</vt:lpstr>
      <vt:lpstr>Port scan potential target - ball</vt:lpstr>
      <vt:lpstr>NO Luck despite ports open</vt:lpstr>
      <vt:lpstr>VPN connection</vt:lpstr>
      <vt:lpstr>This would work?</vt:lpstr>
      <vt:lpstr>Dynamic Multipoint VPN</vt:lpstr>
      <vt:lpstr>One Energy Projects - spokes</vt:lpstr>
      <vt:lpstr>One Energy project layout</vt:lpstr>
      <vt:lpstr>One Energy project Networking diagram</vt:lpstr>
      <vt:lpstr>KEYpass is your friend</vt:lpstr>
      <vt:lpstr>One Energy Roles</vt:lpstr>
      <vt:lpstr>Last Curveball – DUO (2F)</vt:lpstr>
      <vt:lpstr>Logging into Pulse Secure/ONE Energy portal</vt:lpstr>
      <vt:lpstr>Logging into Pulse Secure/ONE Energy portal</vt:lpstr>
      <vt:lpstr>Logging into Pulse Secure/ONE Energy portal</vt:lpstr>
      <vt:lpstr>Logging into Pulse Secure/ONE Energy portal</vt:lpstr>
      <vt:lpstr>Logging into Pulse Secure/ONE Energy portal</vt:lpstr>
      <vt:lpstr>Accessing SCADA</vt:lpstr>
      <vt:lpstr>Remote access into Project server</vt:lpstr>
      <vt:lpstr>Accessing Turbine PLC</vt:lpstr>
      <vt:lpstr>Accessing Security system</vt:lpstr>
      <vt:lpstr>Accessing relay/meter</vt:lpstr>
      <vt:lpstr>Inside the Control equipment enclosure</vt:lpstr>
      <vt:lpstr>PowerPoint Presentation</vt:lpstr>
      <vt:lpstr>Connection in CEE</vt:lpstr>
      <vt:lpstr>Changing your Computer IP</vt:lpstr>
      <vt:lpstr>Changing your Computer IP</vt:lpstr>
      <vt:lpstr>Changing your Computer IP</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Jordan Swift</dc:creator>
  <cp:lastModifiedBy>Jordan Swift</cp:lastModifiedBy>
  <cp:revision>23</cp:revision>
  <dcterms:created xsi:type="dcterms:W3CDTF">2018-10-15T20:28:52Z</dcterms:created>
  <dcterms:modified xsi:type="dcterms:W3CDTF">2018-10-26T12:52:20Z</dcterms:modified>
</cp:coreProperties>
</file>