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1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10/28/2018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7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1371601"/>
            <a:ext cx="12192000" cy="5486399"/>
            <a:chOff x="0" y="1371601"/>
            <a:chExt cx="12192000" cy="548639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59" r="73275" b="953"/>
            <a:stretch/>
          </p:blipFill>
          <p:spPr>
            <a:xfrm>
              <a:off x="0" y="1371601"/>
              <a:ext cx="2531644" cy="54863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/>
            <a:stretch/>
          </p:blipFill>
          <p:spPr>
            <a:xfrm>
              <a:off x="2474284" y="4750654"/>
              <a:ext cx="9717716" cy="210734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2474284" y="1371601"/>
              <a:ext cx="9717716" cy="3379053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526" y="84632"/>
            <a:ext cx="1808767" cy="114838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651834" y="2299018"/>
            <a:ext cx="7419975" cy="931862"/>
          </a:xfrm>
        </p:spPr>
        <p:txBody>
          <a:bodyPr/>
          <a:lstStyle>
            <a:lvl1pPr marL="0" indent="0" algn="ctr">
              <a:buNone/>
              <a:defRPr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5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91589"/>
            <a:ext cx="9144000" cy="960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40701"/>
            <a:ext cx="6172200" cy="43203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40701"/>
            <a:ext cx="3932237" cy="43282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2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763" y="184498"/>
            <a:ext cx="9190037" cy="94910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09387"/>
            <a:ext cx="6172200" cy="4351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09387"/>
            <a:ext cx="3932237" cy="43596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73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7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8071"/>
            <a:ext cx="2628900" cy="469889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8071"/>
            <a:ext cx="7734300" cy="469889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12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7" b="9286"/>
          <a:stretch/>
        </p:blipFill>
        <p:spPr>
          <a:xfrm>
            <a:off x="0" y="-1"/>
            <a:ext cx="12204753" cy="5686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526" y="264827"/>
            <a:ext cx="2230166" cy="1415927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23825" y="5780384"/>
            <a:ext cx="9105900" cy="829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13233" y="5911279"/>
            <a:ext cx="29313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dirty="0">
                <a:solidFill>
                  <a:schemeClr val="tx1"/>
                </a:solidFill>
                <a:latin typeface="+mn-lt"/>
              </a:rPr>
              <a:t>12385 Township Rd</a:t>
            </a: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 215 | PO Box 894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baseline="0" dirty="0">
                <a:solidFill>
                  <a:schemeClr val="tx1"/>
                </a:solidFill>
                <a:latin typeface="+mn-lt"/>
              </a:rPr>
              <a:t>Findlay, Ohio 45840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877-298-5853</a:t>
            </a:r>
            <a:r>
              <a:rPr lang="en-US" sz="11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| </a:t>
            </a:r>
            <a:r>
              <a:rPr lang="en-US" sz="1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www.oneenergy.com</a:t>
            </a:r>
            <a:endParaRPr lang="en-US" sz="11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9314341" y="5895575"/>
            <a:ext cx="1" cy="598864"/>
          </a:xfrm>
          <a:prstGeom prst="line">
            <a:avLst/>
          </a:prstGeom>
          <a:ln w="19050">
            <a:solidFill>
              <a:srgbClr val="004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1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44477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724295" y="809897"/>
            <a:ext cx="9629503" cy="417513"/>
          </a:xfrm>
        </p:spPr>
        <p:txBody>
          <a:bodyPr/>
          <a:lstStyle>
            <a:lvl1pPr marL="0" indent="0" algn="r">
              <a:buNone/>
              <a:defRPr b="1"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41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478072"/>
            <a:ext cx="10515600" cy="308440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0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96860"/>
            <a:ext cx="5181600" cy="46801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96860"/>
            <a:ext cx="5181600" cy="46801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224" y="365125"/>
            <a:ext cx="9683163" cy="7935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71808"/>
            <a:ext cx="5157787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42159"/>
            <a:ext cx="5157787" cy="3947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71808"/>
            <a:ext cx="5183188" cy="7703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42159"/>
            <a:ext cx="5183188" cy="3947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6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4296" y="365126"/>
            <a:ext cx="9629503" cy="773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90597"/>
            <a:ext cx="10515600" cy="4686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52"/>
            <a:ext cx="12192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  <a:extLst/>
        </p:spPr>
        <p:txBody>
          <a:bodyPr vert="horz" wrap="square" lIns="27461" tIns="27461" rIns="27461" bIns="27461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89492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3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79250" y="1923067"/>
            <a:ext cx="8592560" cy="2121031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Production Reports</a:t>
            </a:r>
          </a:p>
          <a:p>
            <a:endParaRPr lang="en-US" dirty="0"/>
          </a:p>
          <a:p>
            <a:r>
              <a:rPr lang="en-US" dirty="0"/>
              <a:t>Erica Johnson</a:t>
            </a:r>
          </a:p>
          <a:p>
            <a:r>
              <a:rPr lang="en-US" dirty="0"/>
              <a:t>10/29/2018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247FE9-7EEE-4A2D-8502-412D8DE5A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Jordan &amp; Ben read meters for PPA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6E3F3-7A90-4FD3-88D0-ECA4A2B5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D02B077-4C48-4895-9C96-302C8E6B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80C65-90B4-4719-A7CB-8FE17DCFC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4437895"/>
            <a:ext cx="3486150" cy="1876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C970AA-F1F3-4475-B3B1-158EA3B91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10" y="2100820"/>
            <a:ext cx="11234780" cy="21679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09696F-45EB-450D-8E2E-2D0BC9FE3B52}"/>
              </a:ext>
            </a:extLst>
          </p:cNvPr>
          <p:cNvSpPr/>
          <p:nvPr/>
        </p:nvSpPr>
        <p:spPr>
          <a:xfrm>
            <a:off x="7555345" y="4064000"/>
            <a:ext cx="1320800" cy="194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00C2B5-0CAC-4D3B-BB0D-D983B516FE37}"/>
              </a:ext>
            </a:extLst>
          </p:cNvPr>
          <p:cNvSpPr/>
          <p:nvPr/>
        </p:nvSpPr>
        <p:spPr>
          <a:xfrm>
            <a:off x="8870372" y="4064000"/>
            <a:ext cx="1320800" cy="194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F2CD30-9211-4DF9-A6C2-3458078319C2}"/>
              </a:ext>
            </a:extLst>
          </p:cNvPr>
          <p:cNvSpPr/>
          <p:nvPr/>
        </p:nvSpPr>
        <p:spPr>
          <a:xfrm>
            <a:off x="6358659" y="5268883"/>
            <a:ext cx="1320800" cy="194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1CC134-E6B3-42FD-831E-B54FB6A647CD}"/>
              </a:ext>
            </a:extLst>
          </p:cNvPr>
          <p:cNvSpPr/>
          <p:nvPr/>
        </p:nvSpPr>
        <p:spPr>
          <a:xfrm>
            <a:off x="6358659" y="5067535"/>
            <a:ext cx="1320800" cy="1945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69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0BF0F5-4265-4BA7-95F3-41F8B7FD7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Format </a:t>
            </a:r>
            <a:r>
              <a:rPr lang="en-US" dirty="0" err="1"/>
              <a:t>Downlogs</a:t>
            </a:r>
            <a:r>
              <a:rPr lang="en-US" dirty="0"/>
              <a:t> Excel Tool</a:t>
            </a:r>
          </a:p>
          <a:p>
            <a:r>
              <a:rPr lang="en-US" dirty="0"/>
              <a:t>Old Formula: Cooper, Haviland</a:t>
            </a:r>
          </a:p>
          <a:p>
            <a:r>
              <a:rPr lang="en-US" dirty="0"/>
              <a:t>New Formula: Harpster, WP – Findlay, Zephyr</a:t>
            </a:r>
          </a:p>
          <a:p>
            <a:r>
              <a:rPr lang="en-US" dirty="0"/>
              <a:t>2018 Formula: WP – Marion, WP – Ottawa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90E5A1-6B8C-4D3A-8760-5A15D67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1028D7-29AB-40A1-8CAD-B9109E0B4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0D345-0C25-43DB-9306-AA5E2148C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57613"/>
            <a:ext cx="10525125" cy="2419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769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EAA652-52AA-4C53-B5E6-1049E4F84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 Downtime</a:t>
            </a:r>
          </a:p>
          <a:p>
            <a:pPr lvl="1"/>
            <a:r>
              <a:rPr lang="en-US" dirty="0"/>
              <a:t>Yaw lubrication, yaw </a:t>
            </a:r>
            <a:r>
              <a:rPr lang="en-US" dirty="0" err="1"/>
              <a:t>detwisting</a:t>
            </a:r>
            <a:r>
              <a:rPr lang="en-US" dirty="0"/>
              <a:t>, Turbine limit power run, low wind speed, etc. not logged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4A605F-98B7-4032-8F5E-C9DFED1D7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FB0CD3-C48C-4B34-9D24-01BEAB4F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DBA7A9-E2E9-4B42-B6D1-AD119D271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" y="3069614"/>
            <a:ext cx="12192000" cy="22977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556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0E19EE-04F1-4969-A579-F64ED3ADE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Ohio Daily Availability Tracker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19AB4-4D4B-4192-8521-BB7F7EAB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8772E61-116C-4FF9-93A8-8FDD486C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BDCCD-3C40-4EA4-B791-58D14F2F7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6" y="2162010"/>
            <a:ext cx="10344727" cy="419434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871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FF46CB-4A08-4069-8F19-035498477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Comparing OE &amp; </a:t>
            </a:r>
            <a:r>
              <a:rPr lang="en-US" dirty="0" err="1"/>
              <a:t>Goldwind</a:t>
            </a:r>
            <a:r>
              <a:rPr lang="en-US" dirty="0"/>
              <a:t> Downtime Logs</a:t>
            </a:r>
          </a:p>
          <a:p>
            <a:pPr lvl="1"/>
            <a:r>
              <a:rPr lang="en-US" dirty="0"/>
              <a:t>Is downtime being logged appropriately?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F025F-C0B5-486F-A563-C9FFC9B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32DAC-3CB7-4143-AA87-D0E0BFC74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6A2E18-28E1-476E-89EF-23A59D26C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" y="2661546"/>
            <a:ext cx="10894142" cy="23292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613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FB7376-7A70-440E-8EDC-49E223FB7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downtime to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BF942-E8B8-494D-978C-1E8CCC387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78FD3F-5A0B-4D71-AB61-2352FC5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ABE5F-4C6A-4A15-B408-BDFE50FC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6" y="2076824"/>
            <a:ext cx="8793018" cy="18171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771836-4D2B-4D87-8D8E-C6A94733F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182" y="4002342"/>
            <a:ext cx="6400222" cy="23540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383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1238A-E95D-4C30-A56E-9F23D865B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availability to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1F8E7-2078-47A3-8F14-B59284BB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6F32B-6FE4-49D6-9546-2B6DD9B92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C9F57F-091F-45B3-A98D-FEC91FB5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5270"/>
            <a:ext cx="11859491" cy="1660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1A52A3-9916-4BD7-9273-CF0B069EE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479" y="4290925"/>
            <a:ext cx="15811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0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46E7E0-3A5F-4C5C-8302-AAC3F9F5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availability to report</a:t>
            </a:r>
          </a:p>
          <a:p>
            <a:pPr lvl="1"/>
            <a:r>
              <a:rPr lang="en-US" dirty="0"/>
              <a:t>Does one turbine have more downtime than the others?</a:t>
            </a:r>
          </a:p>
          <a:p>
            <a:pPr lvl="1"/>
            <a:r>
              <a:rPr lang="en-US" dirty="0"/>
              <a:t>Is </a:t>
            </a:r>
            <a:r>
              <a:rPr lang="en-US" dirty="0" err="1"/>
              <a:t>Goldwind</a:t>
            </a:r>
            <a:r>
              <a:rPr lang="en-US" dirty="0"/>
              <a:t> meeting contractual availability?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C1573F-39D1-4149-8E23-49A5C456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52359-561C-4662-84D0-9E5E1E8E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Downtime/Availability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9930C-02A8-4C4C-BD82-9DE46EBFE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87" y="3117815"/>
            <a:ext cx="3629025" cy="24479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016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BFE18-21BC-495E-A7B5-0C5769AE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172CE3-6BAC-4CE0-B2CB-B6379208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D932F-2CA4-4BFE-86F4-45ECE4C6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67" y="1490597"/>
            <a:ext cx="6499266" cy="50367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3219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3AFC7-0313-4E1C-8702-FD81376CF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95" y="1601356"/>
            <a:ext cx="7821469" cy="1955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AAA06E-92B0-4C63-B660-65F8A8D9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7F1AE02-20B1-4091-BD99-96EEE8057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- Production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EF964-1573-4D20-B42F-15CC61F83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" r="6126"/>
          <a:stretch/>
        </p:blipFill>
        <p:spPr>
          <a:xfrm>
            <a:off x="4784435" y="3636475"/>
            <a:ext cx="6907069" cy="27198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634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Pulling SCADA Data</a:t>
            </a:r>
          </a:p>
          <a:p>
            <a:r>
              <a:rPr lang="en-US" dirty="0"/>
              <a:t>Running Report</a:t>
            </a:r>
          </a:p>
          <a:p>
            <a:r>
              <a:rPr lang="en-US" dirty="0"/>
              <a:t>Meter Data</a:t>
            </a:r>
          </a:p>
          <a:p>
            <a:r>
              <a:rPr lang="en-US" dirty="0"/>
              <a:t>Downtime/Availability</a:t>
            </a:r>
          </a:p>
          <a:p>
            <a:r>
              <a:rPr lang="en-US" dirty="0"/>
              <a:t>Fleet Summary</a:t>
            </a:r>
          </a:p>
          <a:p>
            <a:r>
              <a:rPr lang="en-US" dirty="0"/>
              <a:t>Sending Reports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3398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17A0B5-BC2B-4141-8EC9-B09251AB4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3996" y="1559214"/>
            <a:ext cx="7544007" cy="4686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ABE88-2973-4590-AD09-DEE148DCB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1B891A-EE80-428F-9253-652796F1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Production</a:t>
            </a:r>
          </a:p>
        </p:txBody>
      </p:sp>
    </p:spTree>
    <p:extLst>
      <p:ext uri="{BB962C8B-B14F-4D97-AF65-F5344CB8AC3E}">
        <p14:creationId xmlns:p14="http://schemas.microsoft.com/office/powerpoint/2010/main" val="88261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4E364C-D34E-42C9-8059-73543AD16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NFWC MERRA2 node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2B34C4-E23F-46A9-ACDC-1D9FCEBD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FEA209-4A53-45DE-A1B2-9206BC7A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Month characterization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012C1F-5A0D-44A8-A183-6C29FEAB0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26" y="2035108"/>
            <a:ext cx="4522508" cy="46863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C3BB8A-3B61-4B83-BC37-11ED2DA5D829}"/>
              </a:ext>
            </a:extLst>
          </p:cNvPr>
          <p:cNvSpPr/>
          <p:nvPr/>
        </p:nvSpPr>
        <p:spPr>
          <a:xfrm>
            <a:off x="3904726" y="4028544"/>
            <a:ext cx="526770" cy="1316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CCDE6C-0F93-4ACF-96C2-F45730E8A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58" y="2517365"/>
            <a:ext cx="7187381" cy="25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866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B23BA-5861-47FE-978D-B6DC5D95E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5325"/>
            <a:ext cx="10515600" cy="41369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8F7458-7A61-4FD9-A44B-872CFC57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4924A8-D272-4920-B9C8-B2D109CA7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downtime/Availability</a:t>
            </a:r>
          </a:p>
        </p:txBody>
      </p:sp>
    </p:spTree>
    <p:extLst>
      <p:ext uri="{BB962C8B-B14F-4D97-AF65-F5344CB8AC3E}">
        <p14:creationId xmlns:p14="http://schemas.microsoft.com/office/powerpoint/2010/main" val="2916482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85019-44E3-42D0-8963-BD86BEE2B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287ADD-0676-4BAD-B54A-5E8FE5FB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downtime/Availability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4A950-6D88-435E-BC43-D37E599C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9" y="1690973"/>
            <a:ext cx="11021961" cy="42856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CA9707-8088-486A-A7BA-BEF0A3C28A1C}"/>
              </a:ext>
            </a:extLst>
          </p:cNvPr>
          <p:cNvSpPr/>
          <p:nvPr/>
        </p:nvSpPr>
        <p:spPr>
          <a:xfrm>
            <a:off x="11222182" y="4017818"/>
            <a:ext cx="265896" cy="2678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71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5D7B9-476E-4031-9898-5E7150EE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5"/>
          <a:stretch/>
        </p:blipFill>
        <p:spPr>
          <a:xfrm>
            <a:off x="157317" y="1499900"/>
            <a:ext cx="7148052" cy="371164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62D130-964D-403E-B1B9-52A3302AD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0E5575B-89AF-4C5C-972A-577BA9FB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Downtime/Availability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21054-6596-48FD-AADD-3A0ECAFD2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21" y="2574925"/>
            <a:ext cx="44481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1805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214B1-A8BA-4C11-913D-1934D560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Raw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72F9E-4194-4E5B-89B1-946BC644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96ACF-05F7-4824-B55B-5DDAF9733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Power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7E1C4-49A3-43B7-81CC-D865D8D4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98" y="1930505"/>
            <a:ext cx="11727203" cy="44535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700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5E9843-FD27-42BC-98A4-9C976B8D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Curve Validation</a:t>
            </a:r>
          </a:p>
          <a:p>
            <a:pPr lvl="1"/>
            <a:r>
              <a:rPr lang="en-US" dirty="0"/>
              <a:t>Nacelle wind speed to LiDAR equivalent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0FF5D2-4C8A-4830-966B-13FFFCF2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390C5-A84B-4D7F-AB1D-D680E754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Power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1FE44-513C-4593-B498-29A88107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" t="1008"/>
          <a:stretch/>
        </p:blipFill>
        <p:spPr>
          <a:xfrm>
            <a:off x="661851" y="2455816"/>
            <a:ext cx="10891052" cy="37363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09965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E59D5-D868-457F-A787-7AEE31894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Curve 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B0189C-AE2B-4E73-96C7-82B9F7B7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6B418C8-8E4B-4720-B514-DCC71EC2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Power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3A330-BF8E-4087-B6A1-3258FE3E6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55" y="2361985"/>
            <a:ext cx="11670890" cy="3550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909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76572A-65C8-4D0D-9276-BC0B949F9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0597"/>
            <a:ext cx="10515600" cy="4686366"/>
          </a:xfrm>
        </p:spPr>
        <p:txBody>
          <a:bodyPr/>
          <a:lstStyle/>
          <a:p>
            <a:r>
              <a:rPr lang="en-US" dirty="0"/>
              <a:t>Report plot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CE4375-D6A3-44C1-A451-743E93E9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88C01B-400C-44F5-BFEA-53DDE340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Summary – Power Curve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E8842-1C2F-43A5-B738-14FA3AE47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68" y="1926779"/>
            <a:ext cx="5355661" cy="42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9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BA8F76-5A60-40C3-A3EB-D7D4AF2A2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of numbers</a:t>
            </a:r>
          </a:p>
          <a:p>
            <a:pPr lvl="1"/>
            <a:r>
              <a:rPr lang="en-US" dirty="0"/>
              <a:t>Is one turbine of a project significantly better/worse than others?</a:t>
            </a:r>
          </a:p>
          <a:p>
            <a:r>
              <a:rPr lang="en-US" dirty="0"/>
              <a:t>Report Formatting</a:t>
            </a:r>
          </a:p>
          <a:p>
            <a:pPr lvl="1"/>
            <a:r>
              <a:rPr lang="en-US" dirty="0"/>
              <a:t>Notes updated/accurate, planned downtime current, all charts/tables legible</a:t>
            </a:r>
          </a:p>
          <a:p>
            <a:r>
              <a:rPr lang="en-US" dirty="0"/>
              <a:t>Send to </a:t>
            </a:r>
            <a:r>
              <a:rPr lang="en-US" dirty="0" err="1"/>
              <a:t>Mij</a:t>
            </a:r>
            <a:r>
              <a:rPr lang="en-US" dirty="0"/>
              <a:t> to be sent out to customers</a:t>
            </a:r>
          </a:p>
          <a:p>
            <a:r>
              <a:rPr lang="en-US" dirty="0"/>
              <a:t>Send to intranet@ to be posted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EEE80-6D5D-476A-B5D6-58BF8B42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241994-A8AC-42E4-BFE4-B397F5CC7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Reports</a:t>
            </a:r>
          </a:p>
        </p:txBody>
      </p:sp>
    </p:spTree>
    <p:extLst>
      <p:ext uri="{BB962C8B-B14F-4D97-AF65-F5344CB8AC3E}">
        <p14:creationId xmlns:p14="http://schemas.microsoft.com/office/powerpoint/2010/main" val="1249038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CCBE44-618F-458C-99DF-0209DECED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Daily Data Query</a:t>
            </a:r>
          </a:p>
          <a:p>
            <a:r>
              <a:rPr lang="en-US" dirty="0"/>
              <a:t>10 Minute Data Query</a:t>
            </a:r>
          </a:p>
          <a:p>
            <a:r>
              <a:rPr lang="en-US" dirty="0"/>
              <a:t>Stop Mode Query </a:t>
            </a:r>
          </a:p>
          <a:p>
            <a:r>
              <a:rPr lang="en-US" dirty="0"/>
              <a:t>Comm Stat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658C6C-083D-481D-A1AF-21F12354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95EEE73-025A-4372-BA3A-EACA3A818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SCADA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2BFF1C-0EC7-4E1F-885F-714216B68B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1" r="50000"/>
          <a:stretch/>
        </p:blipFill>
        <p:spPr>
          <a:xfrm>
            <a:off x="5510125" y="2318257"/>
            <a:ext cx="5777299" cy="38587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9FE0EC-E1A9-4DD5-ABC6-01F1F2C15BE4}"/>
              </a:ext>
            </a:extLst>
          </p:cNvPr>
          <p:cNvCxnSpPr>
            <a:cxnSpLocks/>
          </p:cNvCxnSpPr>
          <p:nvPr/>
        </p:nvCxnSpPr>
        <p:spPr>
          <a:xfrm flipH="1">
            <a:off x="7934038" y="4784436"/>
            <a:ext cx="8289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FDB532E-80C9-44C6-BBB4-687826F4BEC2}"/>
              </a:ext>
            </a:extLst>
          </p:cNvPr>
          <p:cNvCxnSpPr>
            <a:cxnSpLocks/>
          </p:cNvCxnSpPr>
          <p:nvPr/>
        </p:nvCxnSpPr>
        <p:spPr>
          <a:xfrm flipH="1">
            <a:off x="8218056" y="4983017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639E6B-38DC-48A6-95EA-A78760951D6A}"/>
              </a:ext>
            </a:extLst>
          </p:cNvPr>
          <p:cNvCxnSpPr>
            <a:cxnSpLocks/>
          </p:cNvCxnSpPr>
          <p:nvPr/>
        </p:nvCxnSpPr>
        <p:spPr>
          <a:xfrm flipH="1">
            <a:off x="8500919" y="5375564"/>
            <a:ext cx="26208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68F01A-9FB0-41AF-B516-D4B1A08339AA}"/>
              </a:ext>
            </a:extLst>
          </p:cNvPr>
          <p:cNvCxnSpPr>
            <a:cxnSpLocks/>
          </p:cNvCxnSpPr>
          <p:nvPr/>
        </p:nvCxnSpPr>
        <p:spPr>
          <a:xfrm flipH="1">
            <a:off x="8238837" y="5564909"/>
            <a:ext cx="52416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58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5C71B2-B272-4B05-A8CA-01FB99BF0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597"/>
            <a:ext cx="4778449" cy="4686366"/>
          </a:xfrm>
        </p:spPr>
        <p:txBody>
          <a:bodyPr/>
          <a:lstStyle/>
          <a:p>
            <a:r>
              <a:rPr lang="en-US" dirty="0"/>
              <a:t>Select dates of last month</a:t>
            </a:r>
          </a:p>
          <a:p>
            <a:pPr lvl="1"/>
            <a:r>
              <a:rPr lang="en-US" dirty="0"/>
              <a:t>Cooper/Haviland 1</a:t>
            </a:r>
            <a:r>
              <a:rPr lang="en-US" baseline="30000" dirty="0"/>
              <a:t>st </a:t>
            </a:r>
            <a:r>
              <a:rPr lang="en-US" dirty="0"/>
              <a:t>- 1</a:t>
            </a:r>
            <a:r>
              <a:rPr lang="en-US" baseline="30000" dirty="0"/>
              <a:t>st</a:t>
            </a:r>
            <a:endParaRPr lang="en-US" dirty="0"/>
          </a:p>
          <a:p>
            <a:pPr lvl="1"/>
            <a:r>
              <a:rPr lang="en-US" dirty="0"/>
              <a:t>All others 1</a:t>
            </a:r>
            <a:r>
              <a:rPr lang="en-US" baseline="30000" dirty="0"/>
              <a:t>st</a:t>
            </a:r>
            <a:r>
              <a:rPr lang="en-US" dirty="0"/>
              <a:t> – Last</a:t>
            </a:r>
          </a:p>
          <a:p>
            <a:r>
              <a:rPr lang="en-US" dirty="0"/>
              <a:t>Wind Speed, Active Power, Reactive Power, Total Active power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808F20-5E47-4150-B410-62F401A5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F93E8B-9CC8-4931-BD52-7999F77A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SCADA DATA – Daily &amp; 10 Minute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18013-8A8E-4DA7-A047-70F8506CE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40" b="52323"/>
          <a:stretch/>
        </p:blipFill>
        <p:spPr>
          <a:xfrm>
            <a:off x="5616649" y="1838036"/>
            <a:ext cx="6121885" cy="4064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E7E5B0-7932-499E-8B21-3BCABE22E445}"/>
              </a:ext>
            </a:extLst>
          </p:cNvPr>
          <p:cNvCxnSpPr>
            <a:cxnSpLocks/>
          </p:cNvCxnSpPr>
          <p:nvPr/>
        </p:nvCxnSpPr>
        <p:spPr>
          <a:xfrm flipH="1">
            <a:off x="7723909" y="3357417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0E307B2-46C5-4FB9-ABE3-D7FDE3EE44EC}"/>
              </a:ext>
            </a:extLst>
          </p:cNvPr>
          <p:cNvCxnSpPr>
            <a:cxnSpLocks/>
          </p:cNvCxnSpPr>
          <p:nvPr/>
        </p:nvCxnSpPr>
        <p:spPr>
          <a:xfrm flipH="1">
            <a:off x="6950366" y="3001817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023991-2BEA-4E31-819C-15C4A1572F6B}"/>
              </a:ext>
            </a:extLst>
          </p:cNvPr>
          <p:cNvCxnSpPr>
            <a:cxnSpLocks/>
          </p:cNvCxnSpPr>
          <p:nvPr/>
        </p:nvCxnSpPr>
        <p:spPr>
          <a:xfrm flipH="1">
            <a:off x="7178965" y="4188690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28681B-C1B9-4DD3-BEC2-09868FA809DD}"/>
              </a:ext>
            </a:extLst>
          </p:cNvPr>
          <p:cNvCxnSpPr>
            <a:cxnSpLocks/>
          </p:cNvCxnSpPr>
          <p:nvPr/>
        </p:nvCxnSpPr>
        <p:spPr>
          <a:xfrm flipH="1">
            <a:off x="7178965" y="4387272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2F4DC8-5F8A-4313-87EF-AEEE564E74E4}"/>
              </a:ext>
            </a:extLst>
          </p:cNvPr>
          <p:cNvCxnSpPr>
            <a:cxnSpLocks/>
          </p:cNvCxnSpPr>
          <p:nvPr/>
        </p:nvCxnSpPr>
        <p:spPr>
          <a:xfrm flipH="1">
            <a:off x="6906493" y="2840181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56D8EEC-B23A-4EF5-A260-4E221358CBF4}"/>
              </a:ext>
            </a:extLst>
          </p:cNvPr>
          <p:cNvCxnSpPr>
            <a:cxnSpLocks/>
          </p:cNvCxnSpPr>
          <p:nvPr/>
        </p:nvCxnSpPr>
        <p:spPr>
          <a:xfrm flipV="1">
            <a:off x="9760529" y="2581561"/>
            <a:ext cx="0" cy="618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6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75384B7-77D6-487F-A633-729179454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7493" r="-567" b="13943"/>
          <a:stretch/>
        </p:blipFill>
        <p:spPr>
          <a:xfrm>
            <a:off x="1180445" y="1514258"/>
            <a:ext cx="9831110" cy="484209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9E4DE-6D86-42E3-B33C-F596645D2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EA5D58-D2EE-4591-B6B6-5D81ECDC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Pulling Scada Data – Daily &amp; 10 Minute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B7FE2-B706-45FB-B4DC-8F628E01C496}"/>
              </a:ext>
            </a:extLst>
          </p:cNvPr>
          <p:cNvCxnSpPr>
            <a:cxnSpLocks/>
          </p:cNvCxnSpPr>
          <p:nvPr/>
        </p:nvCxnSpPr>
        <p:spPr>
          <a:xfrm flipH="1">
            <a:off x="4865257" y="1731818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1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B7CD4-C944-42F2-B8B1-81B8A594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CE90EF-6C88-4C72-8A87-984ACCAB8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Pulling SCADA Data – Comm Stat &amp; Stop Mode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AE2CB06-8B0C-461A-B8B6-26A8CF5505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96"/>
          <a:stretch/>
        </p:blipFill>
        <p:spPr>
          <a:xfrm>
            <a:off x="1083924" y="1461166"/>
            <a:ext cx="4451638" cy="46863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9E13159-9417-43B1-B3E2-373440A15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3"/>
          <a:stretch/>
        </p:blipFill>
        <p:spPr>
          <a:xfrm>
            <a:off x="5906511" y="1461166"/>
            <a:ext cx="5399260" cy="468630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527CEE-CE44-4552-9DFE-BD588D4760BD}"/>
              </a:ext>
            </a:extLst>
          </p:cNvPr>
          <p:cNvCxnSpPr>
            <a:cxnSpLocks/>
          </p:cNvCxnSpPr>
          <p:nvPr/>
        </p:nvCxnSpPr>
        <p:spPr>
          <a:xfrm flipH="1">
            <a:off x="1600947" y="2149689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6E2797-A856-4E5C-BAC9-A9BA79B9259F}"/>
              </a:ext>
            </a:extLst>
          </p:cNvPr>
          <p:cNvCxnSpPr>
            <a:cxnSpLocks/>
          </p:cNvCxnSpPr>
          <p:nvPr/>
        </p:nvCxnSpPr>
        <p:spPr>
          <a:xfrm flipH="1">
            <a:off x="6394173" y="2149689"/>
            <a:ext cx="5449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0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127C6-8D39-430B-9852-91609799A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4" b="1"/>
          <a:stretch/>
        </p:blipFill>
        <p:spPr>
          <a:xfrm>
            <a:off x="2207389" y="1473114"/>
            <a:ext cx="7777222" cy="5019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5B2A1-04FB-4F66-BA18-12666B4E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C06DAA-A2F6-4E09-89FB-97593750F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Report</a:t>
            </a:r>
          </a:p>
        </p:txBody>
      </p:sp>
    </p:spTree>
    <p:extLst>
      <p:ext uri="{BB962C8B-B14F-4D97-AF65-F5344CB8AC3E}">
        <p14:creationId xmlns:p14="http://schemas.microsoft.com/office/powerpoint/2010/main" val="151245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05C006-62FC-4356-B645-AC35A699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02" y="1490663"/>
            <a:ext cx="7886796" cy="5002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AF66B-7944-4040-8CE4-B3247BDB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45C272-29AC-4A49-AC20-2FD0E58A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The Report</a:t>
            </a:r>
          </a:p>
        </p:txBody>
      </p:sp>
    </p:spTree>
    <p:extLst>
      <p:ext uri="{BB962C8B-B14F-4D97-AF65-F5344CB8AC3E}">
        <p14:creationId xmlns:p14="http://schemas.microsoft.com/office/powerpoint/2010/main" val="415329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6DC023-E970-4BEF-8E64-214ADB25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90597"/>
            <a:ext cx="6449291" cy="1314716"/>
          </a:xfrm>
        </p:spPr>
        <p:txBody>
          <a:bodyPr/>
          <a:lstStyle/>
          <a:p>
            <a:r>
              <a:rPr lang="en-US" dirty="0"/>
              <a:t>Report Macro pulls in Daily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11A3D1-16A5-43FB-A294-F52ED835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12077-74AA-4073-86F7-2C8E9B3D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the Report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68D40-485A-4C0F-8BB1-CC27F53DD2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43" b="10819"/>
          <a:stretch/>
        </p:blipFill>
        <p:spPr>
          <a:xfrm>
            <a:off x="7821424" y="1672655"/>
            <a:ext cx="2059996" cy="731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38A47E-3B0C-49D4-81AD-16093686A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2890"/>
            <a:ext cx="5339270" cy="3192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7535A-7671-470F-B5FE-B61FDC140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7" b="8766"/>
          <a:stretch/>
        </p:blipFill>
        <p:spPr>
          <a:xfrm>
            <a:off x="6539047" y="2547338"/>
            <a:ext cx="4616991" cy="3180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904A59-DCAE-48F8-BBB9-4C7ECDCE0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76490"/>
            <a:ext cx="12192000" cy="6702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635630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380</Words>
  <Application>Microsoft Office PowerPoint</Application>
  <PresentationFormat>Widescreen</PresentationFormat>
  <Paragraphs>107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Palatino Linotype</vt:lpstr>
      <vt:lpstr>One Energy Presentations</vt:lpstr>
      <vt:lpstr>PowerPoint Presentation</vt:lpstr>
      <vt:lpstr>Agenda</vt:lpstr>
      <vt:lpstr>Pulling SCADA DATA</vt:lpstr>
      <vt:lpstr>Pulling SCADA DATA – Daily &amp; 10 Minute</vt:lpstr>
      <vt:lpstr>Pulling Scada Data – Daily &amp; 10 Minute</vt:lpstr>
      <vt:lpstr>Pulling SCADA Data – Comm Stat &amp; Stop Mode</vt:lpstr>
      <vt:lpstr>Building the Report</vt:lpstr>
      <vt:lpstr>Building The Report</vt:lpstr>
      <vt:lpstr>Running the Report</vt:lpstr>
      <vt:lpstr>Meter Data</vt:lpstr>
      <vt:lpstr>Downtime/Availability</vt:lpstr>
      <vt:lpstr>Downtime/Availability</vt:lpstr>
      <vt:lpstr>Downtime/Availability</vt:lpstr>
      <vt:lpstr>Downtime/Availability</vt:lpstr>
      <vt:lpstr>Downtime/Availability</vt:lpstr>
      <vt:lpstr>Downtime/Availability</vt:lpstr>
      <vt:lpstr>Downtime/Availability</vt:lpstr>
      <vt:lpstr>Fleet Summary</vt:lpstr>
      <vt:lpstr>Fleet summary - Production</vt:lpstr>
      <vt:lpstr>Fleet summary – Production</vt:lpstr>
      <vt:lpstr>Fleet summary – Month characterization</vt:lpstr>
      <vt:lpstr>Fleet Summary – downtime/Availability</vt:lpstr>
      <vt:lpstr>Fleet Summary – downtime/Availability</vt:lpstr>
      <vt:lpstr>Fleet summary – Downtime/Availability</vt:lpstr>
      <vt:lpstr>Fleet summary – Power curve</vt:lpstr>
      <vt:lpstr>Fleet Summary – Power curve</vt:lpstr>
      <vt:lpstr>Fleet Summary – Power curve</vt:lpstr>
      <vt:lpstr>Fleet Summary – Power Curve</vt:lpstr>
      <vt:lpstr>Sending Reports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Grosso</dc:creator>
  <cp:lastModifiedBy>Erica Johnson</cp:lastModifiedBy>
  <cp:revision>52</cp:revision>
  <cp:lastPrinted>2017-03-15T21:18:02Z</cp:lastPrinted>
  <dcterms:created xsi:type="dcterms:W3CDTF">2016-08-18T14:52:56Z</dcterms:created>
  <dcterms:modified xsi:type="dcterms:W3CDTF">2018-10-29T20:30:31Z</dcterms:modified>
</cp:coreProperties>
</file>