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258" r:id="rId3"/>
    <p:sldId id="324" r:id="rId4"/>
    <p:sldId id="266" r:id="rId5"/>
    <p:sldId id="267" r:id="rId6"/>
    <p:sldId id="268" r:id="rId7"/>
    <p:sldId id="321" r:id="rId8"/>
    <p:sldId id="270" r:id="rId9"/>
    <p:sldId id="275" r:id="rId10"/>
    <p:sldId id="259" r:id="rId11"/>
    <p:sldId id="273" r:id="rId12"/>
    <p:sldId id="274" r:id="rId13"/>
    <p:sldId id="271" r:id="rId14"/>
    <p:sldId id="272" r:id="rId15"/>
    <p:sldId id="269" r:id="rId16"/>
    <p:sldId id="277" r:id="rId17"/>
    <p:sldId id="278" r:id="rId18"/>
    <p:sldId id="279" r:id="rId19"/>
    <p:sldId id="280" r:id="rId20"/>
    <p:sldId id="281" r:id="rId21"/>
    <p:sldId id="282" r:id="rId22"/>
    <p:sldId id="283" r:id="rId23"/>
    <p:sldId id="285" r:id="rId24"/>
    <p:sldId id="292" r:id="rId25"/>
    <p:sldId id="293" r:id="rId26"/>
    <p:sldId id="294" r:id="rId27"/>
    <p:sldId id="295" r:id="rId28"/>
    <p:sldId id="319" r:id="rId29"/>
    <p:sldId id="296" r:id="rId30"/>
    <p:sldId id="297" r:id="rId31"/>
    <p:sldId id="265" r:id="rId32"/>
    <p:sldId id="312" r:id="rId33"/>
    <p:sldId id="264" r:id="rId34"/>
    <p:sldId id="303" r:id="rId35"/>
    <p:sldId id="305" r:id="rId36"/>
    <p:sldId id="298" r:id="rId37"/>
    <p:sldId id="300" r:id="rId38"/>
    <p:sldId id="301" r:id="rId39"/>
    <p:sldId id="299" r:id="rId40"/>
    <p:sldId id="302" r:id="rId41"/>
    <p:sldId id="304" r:id="rId42"/>
    <p:sldId id="323" r:id="rId43"/>
    <p:sldId id="306" r:id="rId44"/>
    <p:sldId id="320" r:id="rId45"/>
    <p:sldId id="307" r:id="rId46"/>
    <p:sldId id="318" r:id="rId47"/>
    <p:sldId id="260" r:id="rId48"/>
    <p:sldId id="308" r:id="rId49"/>
    <p:sldId id="309" r:id="rId50"/>
    <p:sldId id="290" r:id="rId51"/>
    <p:sldId id="314" r:id="rId52"/>
    <p:sldId id="310" r:id="rId53"/>
    <p:sldId id="313" r:id="rId54"/>
    <p:sldId id="315" r:id="rId55"/>
    <p:sldId id="311" r:id="rId56"/>
    <p:sldId id="322" r:id="rId57"/>
    <p:sldId id="316" r:id="rId58"/>
    <p:sldId id="317" r:id="rId59"/>
  </p:sldIdLst>
  <p:sldSz cx="12192000" cy="6858000"/>
  <p:notesSz cx="7010400" cy="92233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A8A"/>
    <a:srgbClr val="690B0C"/>
    <a:srgbClr val="007D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70" autoAdjust="0"/>
    <p:restoredTop sz="85031" autoAdjust="0"/>
  </p:normalViewPr>
  <p:slideViewPr>
    <p:cSldViewPr snapToGrid="0">
      <p:cViewPr>
        <p:scale>
          <a:sx n="80" d="100"/>
          <a:sy n="80" d="100"/>
        </p:scale>
        <p:origin x="1410" y="372"/>
      </p:cViewPr>
      <p:guideLst/>
    </p:cSldViewPr>
  </p:slideViewPr>
  <p:notesTextViewPr>
    <p:cViewPr>
      <p:scale>
        <a:sx n="3" d="2"/>
        <a:sy n="3" d="2"/>
      </p:scale>
      <p:origin x="0" y="0"/>
    </p:cViewPr>
  </p:notesTextViewPr>
  <p:sorterViewPr>
    <p:cViewPr>
      <p:scale>
        <a:sx n="100" d="100"/>
        <a:sy n="100" d="100"/>
      </p:scale>
      <p:origin x="0" y="-55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2771"/>
          </a:xfrm>
          <a:prstGeom prst="rect">
            <a:avLst/>
          </a:prstGeom>
        </p:spPr>
        <p:txBody>
          <a:bodyPr vert="horz" lIns="92757" tIns="46378" rIns="92757" bIns="46378" rtlCol="0"/>
          <a:lstStyle>
            <a:lvl1pPr algn="l">
              <a:defRPr sz="1200"/>
            </a:lvl1pPr>
          </a:lstStyle>
          <a:p>
            <a:endParaRPr lang="en-US"/>
          </a:p>
        </p:txBody>
      </p:sp>
      <p:sp>
        <p:nvSpPr>
          <p:cNvPr id="3" name="Date Placeholder 2"/>
          <p:cNvSpPr>
            <a:spLocks noGrp="1"/>
          </p:cNvSpPr>
          <p:nvPr>
            <p:ph type="dt" idx="1"/>
          </p:nvPr>
        </p:nvSpPr>
        <p:spPr>
          <a:xfrm>
            <a:off x="3970938" y="0"/>
            <a:ext cx="3037840" cy="462771"/>
          </a:xfrm>
          <a:prstGeom prst="rect">
            <a:avLst/>
          </a:prstGeom>
        </p:spPr>
        <p:txBody>
          <a:bodyPr vert="horz" lIns="92757" tIns="46378" rIns="92757" bIns="46378" rtlCol="0"/>
          <a:lstStyle>
            <a:lvl1pPr algn="r">
              <a:defRPr sz="1200"/>
            </a:lvl1pPr>
          </a:lstStyle>
          <a:p>
            <a:fld id="{323B8DED-EBA2-4766-908C-A1784D075350}" type="datetimeFigureOut">
              <a:rPr lang="en-US" smtClean="0"/>
              <a:t>1/11/2019</a:t>
            </a:fld>
            <a:endParaRPr lang="en-US"/>
          </a:p>
        </p:txBody>
      </p:sp>
      <p:sp>
        <p:nvSpPr>
          <p:cNvPr id="4" name="Slide Image Placeholder 3"/>
          <p:cNvSpPr>
            <a:spLocks noGrp="1" noRot="1" noChangeAspect="1"/>
          </p:cNvSpPr>
          <p:nvPr>
            <p:ph type="sldImg" idx="2"/>
          </p:nvPr>
        </p:nvSpPr>
        <p:spPr>
          <a:xfrm>
            <a:off x="738188" y="1152525"/>
            <a:ext cx="5534025" cy="3113088"/>
          </a:xfrm>
          <a:prstGeom prst="rect">
            <a:avLst/>
          </a:prstGeom>
          <a:noFill/>
          <a:ln w="12700">
            <a:solidFill>
              <a:prstClr val="black"/>
            </a:solidFill>
          </a:ln>
        </p:spPr>
        <p:txBody>
          <a:bodyPr vert="horz" lIns="92757" tIns="46378" rIns="92757" bIns="46378" rtlCol="0" anchor="ctr"/>
          <a:lstStyle/>
          <a:p>
            <a:endParaRPr lang="en-US"/>
          </a:p>
        </p:txBody>
      </p:sp>
      <p:sp>
        <p:nvSpPr>
          <p:cNvPr id="5" name="Notes Placeholder 4"/>
          <p:cNvSpPr>
            <a:spLocks noGrp="1"/>
          </p:cNvSpPr>
          <p:nvPr>
            <p:ph type="body" sz="quarter" idx="3"/>
          </p:nvPr>
        </p:nvSpPr>
        <p:spPr>
          <a:xfrm>
            <a:off x="701040" y="4438749"/>
            <a:ext cx="5608320" cy="3631704"/>
          </a:xfrm>
          <a:prstGeom prst="rect">
            <a:avLst/>
          </a:prstGeom>
        </p:spPr>
        <p:txBody>
          <a:bodyPr vert="horz" lIns="92757" tIns="46378" rIns="92757" bIns="4637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60606"/>
            <a:ext cx="3037840" cy="462770"/>
          </a:xfrm>
          <a:prstGeom prst="rect">
            <a:avLst/>
          </a:prstGeom>
        </p:spPr>
        <p:txBody>
          <a:bodyPr vert="horz" lIns="92757" tIns="46378" rIns="92757" bIns="46378"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60606"/>
            <a:ext cx="3037840" cy="462770"/>
          </a:xfrm>
          <a:prstGeom prst="rect">
            <a:avLst/>
          </a:prstGeom>
        </p:spPr>
        <p:txBody>
          <a:bodyPr vert="horz" lIns="92757" tIns="46378" rIns="92757" bIns="46378" rtlCol="0" anchor="b"/>
          <a:lstStyle>
            <a:lvl1pPr algn="r">
              <a:defRPr sz="1200"/>
            </a:lvl1pPr>
          </a:lstStyle>
          <a:p>
            <a:fld id="{320F8B05-337B-4454-B558-930237D0DB5A}" type="slidenum">
              <a:rPr lang="en-US" smtClean="0"/>
              <a:t>‹#›</a:t>
            </a:fld>
            <a:endParaRPr lang="en-US"/>
          </a:p>
        </p:txBody>
      </p:sp>
    </p:spTree>
    <p:extLst>
      <p:ext uri="{BB962C8B-B14F-4D97-AF65-F5344CB8AC3E}">
        <p14:creationId xmlns:p14="http://schemas.microsoft.com/office/powerpoint/2010/main" val="721734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all the different types of clouds first, general characteristics (</a:t>
            </a:r>
            <a:r>
              <a:rPr lang="en-US" dirty="0" err="1"/>
              <a:t>nimbo</a:t>
            </a:r>
            <a:r>
              <a:rPr lang="en-US" dirty="0"/>
              <a:t> = rain; alto = mid-level; </a:t>
            </a:r>
            <a:r>
              <a:rPr lang="en-US" dirty="0" err="1"/>
              <a:t>cumu</a:t>
            </a:r>
            <a:r>
              <a:rPr lang="en-US" dirty="0"/>
              <a:t> = puffy; </a:t>
            </a:r>
            <a:r>
              <a:rPr lang="en-US" dirty="0" err="1"/>
              <a:t>etc</a:t>
            </a:r>
            <a:r>
              <a:rPr lang="en-US" dirty="0"/>
              <a:t>)</a:t>
            </a:r>
          </a:p>
          <a:p>
            <a:endParaRPr lang="en-US" dirty="0"/>
          </a:p>
          <a:p>
            <a:r>
              <a:rPr lang="en-US" dirty="0"/>
              <a:t>Low thick clouds reflect solar radiation </a:t>
            </a:r>
          </a:p>
          <a:p>
            <a:endParaRPr lang="en-US" dirty="0"/>
          </a:p>
          <a:p>
            <a:r>
              <a:rPr lang="en-US" dirty="0"/>
              <a:t>High clouds let solar radiation in but end up trapping some outgoing infrared radiation, warming the surface</a:t>
            </a:r>
          </a:p>
          <a:p>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15</a:t>
            </a:fld>
            <a:endParaRPr lang="en-US"/>
          </a:p>
        </p:txBody>
      </p:sp>
    </p:spTree>
    <p:extLst>
      <p:ext uri="{BB962C8B-B14F-4D97-AF65-F5344CB8AC3E}">
        <p14:creationId xmlns:p14="http://schemas.microsoft.com/office/powerpoint/2010/main" val="772486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10" name="Group 9"/>
          <p:cNvGrpSpPr/>
          <p:nvPr userDrawn="1"/>
        </p:nvGrpSpPr>
        <p:grpSpPr>
          <a:xfrm>
            <a:off x="0" y="1371601"/>
            <a:ext cx="12192000" cy="5486399"/>
            <a:chOff x="0" y="1371601"/>
            <a:chExt cx="12192000" cy="5486399"/>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20859" r="73275" b="953"/>
            <a:stretch/>
          </p:blipFill>
          <p:spPr>
            <a:xfrm>
              <a:off x="0" y="1371601"/>
              <a:ext cx="2531644" cy="5486399"/>
            </a:xfrm>
            <a:prstGeom prst="rect">
              <a:avLst/>
            </a:prstGeom>
          </p:spPr>
        </p:pic>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27447" t="78760"/>
            <a:stretch/>
          </p:blipFill>
          <p:spPr>
            <a:xfrm>
              <a:off x="2474284" y="4750654"/>
              <a:ext cx="9717716" cy="2107346"/>
            </a:xfrm>
            <a:prstGeom prst="rect">
              <a:avLst/>
            </a:prstGeom>
          </p:spPr>
        </p:pic>
        <p:sp>
          <p:nvSpPr>
            <p:cNvPr id="9" name="Rectangle 8"/>
            <p:cNvSpPr/>
            <p:nvPr userDrawn="1"/>
          </p:nvSpPr>
          <p:spPr>
            <a:xfrm>
              <a:off x="2474284" y="1371601"/>
              <a:ext cx="9717716" cy="3379053"/>
            </a:xfrm>
            <a:prstGeom prst="rect">
              <a:avLst/>
            </a:prstGeom>
            <a:solidFill>
              <a:srgbClr val="004A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84526" y="84632"/>
            <a:ext cx="1808767" cy="1148382"/>
          </a:xfrm>
          <a:prstGeom prst="rect">
            <a:avLst/>
          </a:prstGeom>
        </p:spPr>
      </p:pic>
      <p:sp>
        <p:nvSpPr>
          <p:cNvPr id="15" name="Text Placeholder 14"/>
          <p:cNvSpPr>
            <a:spLocks noGrp="1"/>
          </p:cNvSpPr>
          <p:nvPr>
            <p:ph type="body" sz="quarter" idx="10"/>
          </p:nvPr>
        </p:nvSpPr>
        <p:spPr>
          <a:xfrm>
            <a:off x="3651834" y="2299018"/>
            <a:ext cx="7419975" cy="931862"/>
          </a:xfrm>
        </p:spPr>
        <p:txBody>
          <a:bodyPr/>
          <a:lstStyle>
            <a:lvl1pPr marL="0" indent="0" algn="ctr">
              <a:buNone/>
              <a:defRPr b="1" cap="all" baseline="0">
                <a:solidFill>
                  <a:schemeClr val="bg1"/>
                </a:solidFill>
                <a:latin typeface="+mj-lt"/>
              </a:defRPr>
            </a:lvl1pPr>
            <a:lvl2pPr>
              <a:defRPr b="1" cap="all" baseline="0">
                <a:solidFill>
                  <a:schemeClr val="bg1"/>
                </a:solidFill>
                <a:latin typeface="+mj-lt"/>
              </a:defRPr>
            </a:lvl2pPr>
            <a:lvl3pPr>
              <a:defRPr b="1" cap="all" baseline="0">
                <a:solidFill>
                  <a:schemeClr val="bg1"/>
                </a:solidFill>
                <a:latin typeface="+mj-lt"/>
              </a:defRPr>
            </a:lvl3pPr>
            <a:lvl4pPr>
              <a:defRPr b="1" cap="all" baseline="0">
                <a:solidFill>
                  <a:schemeClr val="bg1"/>
                </a:solidFill>
                <a:latin typeface="+mj-lt"/>
              </a:defRPr>
            </a:lvl4pPr>
            <a:lvl5pPr>
              <a:defRPr b="1" cap="all" baseline="0">
                <a:solidFill>
                  <a:schemeClr val="bg1"/>
                </a:solidFill>
                <a:latin typeface="+mj-lt"/>
              </a:defRPr>
            </a:lvl5pPr>
          </a:lstStyle>
          <a:p>
            <a:pPr lvl="0"/>
            <a:r>
              <a:rPr lang="en-US" dirty="0"/>
              <a:t>Edit Master text styles</a:t>
            </a:r>
          </a:p>
        </p:txBody>
      </p:sp>
    </p:spTree>
    <p:extLst>
      <p:ext uri="{BB962C8B-B14F-4D97-AF65-F5344CB8AC3E}">
        <p14:creationId xmlns:p14="http://schemas.microsoft.com/office/powerpoint/2010/main" val="37715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09800" y="191589"/>
            <a:ext cx="9144000" cy="960806"/>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1540701"/>
            <a:ext cx="6172200" cy="43203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1540701"/>
            <a:ext cx="3932237" cy="4328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283C09D4-84DB-4B78-AF1D-B934C8797209}" type="datetime1">
              <a:rPr lang="en-US" smtClean="0"/>
              <a:t>1/11/2019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1240325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63763" y="184498"/>
            <a:ext cx="9190037" cy="949107"/>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1509387"/>
            <a:ext cx="6172200" cy="43516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1509387"/>
            <a:ext cx="3932237" cy="43596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85F9F6BC-BD2C-480D-AE7A-AC0D1779272C}" type="datetime1">
              <a:rPr lang="en-US" smtClean="0"/>
              <a:t>1/11/2019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2884773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3741A1-E075-4A77-8317-1C6D1E49FF66}" type="datetime1">
              <a:rPr lang="en-US" smtClean="0"/>
              <a:t>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1635077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478071"/>
            <a:ext cx="2628900" cy="469889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1478071"/>
            <a:ext cx="7734300" cy="469889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AC7A17-4B7D-4D6E-B9C2-D28203B9BD80}" type="datetime1">
              <a:rPr lang="en-US" smtClean="0"/>
              <a:t>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2294212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20847" b="9286"/>
          <a:stretch/>
        </p:blipFill>
        <p:spPr>
          <a:xfrm>
            <a:off x="0" y="-1"/>
            <a:ext cx="12204753" cy="5686425"/>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8526" y="264827"/>
            <a:ext cx="2230166" cy="1415927"/>
          </a:xfrm>
          <a:prstGeom prst="rect">
            <a:avLst/>
          </a:prstGeom>
        </p:spPr>
      </p:pic>
      <p:sp>
        <p:nvSpPr>
          <p:cNvPr id="11" name="Title Placeholder 1"/>
          <p:cNvSpPr>
            <a:spLocks noGrp="1"/>
          </p:cNvSpPr>
          <p:nvPr>
            <p:ph type="title"/>
          </p:nvPr>
        </p:nvSpPr>
        <p:spPr>
          <a:xfrm>
            <a:off x="123825" y="5780384"/>
            <a:ext cx="9105900" cy="829246"/>
          </a:xfrm>
          <a:prstGeom prst="rect">
            <a:avLst/>
          </a:prstGeom>
        </p:spPr>
        <p:txBody>
          <a:bodyPr vert="horz" lIns="91440" tIns="45720" rIns="91440" bIns="45720" rtlCol="0" anchor="ctr">
            <a:normAutofit/>
          </a:bodyPr>
          <a:lstStyle>
            <a:lvl1pPr algn="l">
              <a:defRPr/>
            </a:lvl1pPr>
          </a:lstStyle>
          <a:p>
            <a:r>
              <a:rPr lang="en-US" dirty="0"/>
              <a:t>Click to edit Master title style</a:t>
            </a:r>
          </a:p>
        </p:txBody>
      </p:sp>
      <p:sp>
        <p:nvSpPr>
          <p:cNvPr id="12" name="TextBox 11"/>
          <p:cNvSpPr txBox="1"/>
          <p:nvPr userDrawn="1"/>
        </p:nvSpPr>
        <p:spPr>
          <a:xfrm>
            <a:off x="9313233" y="5911279"/>
            <a:ext cx="2931392"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mn-lt"/>
              </a:rPr>
              <a:t>12385 Township Rd</a:t>
            </a:r>
            <a:r>
              <a:rPr lang="en-US" sz="1100" b="1" baseline="0" dirty="0">
                <a:solidFill>
                  <a:schemeClr val="tx1"/>
                </a:solidFill>
                <a:latin typeface="+mn-lt"/>
              </a:rPr>
              <a:t> 215 | PO Box 894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baseline="0" dirty="0">
                <a:solidFill>
                  <a:schemeClr val="tx1"/>
                </a:solidFill>
                <a:latin typeface="+mn-lt"/>
              </a:rPr>
              <a:t>Findlay, Ohio 45840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latin typeface="+mn-lt"/>
                <a:ea typeface="+mn-ea"/>
                <a:cs typeface="+mn-cs"/>
              </a:rPr>
              <a:t>877-298-5853</a:t>
            </a:r>
            <a:r>
              <a:rPr lang="en-US" sz="1100" b="1" kern="1200" baseline="0" dirty="0">
                <a:solidFill>
                  <a:schemeClr val="tx1"/>
                </a:solidFill>
                <a:latin typeface="+mn-lt"/>
                <a:ea typeface="+mn-ea"/>
                <a:cs typeface="+mn-cs"/>
              </a:rPr>
              <a:t> | </a:t>
            </a:r>
            <a:r>
              <a:rPr lang="en-US" sz="1100" b="1" kern="1200" dirty="0">
                <a:solidFill>
                  <a:schemeClr val="tx1"/>
                </a:solidFill>
                <a:latin typeface="+mn-lt"/>
                <a:ea typeface="+mn-ea"/>
                <a:cs typeface="+mn-cs"/>
              </a:rPr>
              <a:t>www.oneenergy.com</a:t>
            </a:r>
            <a:endParaRPr lang="en-US" sz="1100" b="1" dirty="0">
              <a:solidFill>
                <a:schemeClr val="tx1"/>
              </a:solidFill>
              <a:latin typeface="+mn-lt"/>
            </a:endParaRPr>
          </a:p>
        </p:txBody>
      </p:sp>
      <p:cxnSp>
        <p:nvCxnSpPr>
          <p:cNvPr id="3" name="Straight Connector 2"/>
          <p:cNvCxnSpPr/>
          <p:nvPr userDrawn="1"/>
        </p:nvCxnSpPr>
        <p:spPr>
          <a:xfrm>
            <a:off x="9314341" y="5895575"/>
            <a:ext cx="1" cy="598864"/>
          </a:xfrm>
          <a:prstGeom prst="line">
            <a:avLst/>
          </a:prstGeom>
          <a:ln w="19050">
            <a:solidFill>
              <a:srgbClr val="004A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5313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800" b="1">
                <a:latin typeface="Palatino Linotype" panose="02040502050505030304" pitchFamily="18" charset="0"/>
              </a:defRPr>
            </a:lvl1pPr>
            <a:lvl2pPr>
              <a:defRPr>
                <a:latin typeface="Palatino Linotype" panose="02040502050505030304" pitchFamily="18" charset="0"/>
              </a:defRPr>
            </a:lvl2pPr>
            <a:lvl3pPr>
              <a:defRPr>
                <a:latin typeface="Palatino Linotype" panose="02040502050505030304" pitchFamily="18" charset="0"/>
              </a:defRPr>
            </a:lvl3pPr>
            <a:lvl4pPr>
              <a:defRPr>
                <a:latin typeface="Palatino Linotype" panose="02040502050505030304" pitchFamily="18" charset="0"/>
              </a:defRPr>
            </a:lvl4pPr>
            <a:lvl5pPr>
              <a:defRPr>
                <a:latin typeface="Palatino Linotype" panose="0204050205050503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40E1AD1-8C34-4217-B81B-B9ABC8BB3121}" type="datetime1">
              <a:rPr lang="en-US" smtClean="0"/>
              <a:t>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dirty="0"/>
          </a:p>
        </p:txBody>
      </p:sp>
      <p:sp>
        <p:nvSpPr>
          <p:cNvPr id="16" name="Title 1"/>
          <p:cNvSpPr>
            <a:spLocks noGrp="1"/>
          </p:cNvSpPr>
          <p:nvPr>
            <p:ph type="title"/>
          </p:nvPr>
        </p:nvSpPr>
        <p:spPr>
          <a:xfrm>
            <a:off x="1724296" y="365126"/>
            <a:ext cx="9629503" cy="787269"/>
          </a:xfrm>
        </p:spPr>
        <p:txBody>
          <a:bodyPr/>
          <a:lstStyle/>
          <a:p>
            <a:r>
              <a:rPr lang="en-US"/>
              <a:t>Click to edit Master title style</a:t>
            </a:r>
          </a:p>
        </p:txBody>
      </p:sp>
    </p:spTree>
    <p:extLst>
      <p:ext uri="{BB962C8B-B14F-4D97-AF65-F5344CB8AC3E}">
        <p14:creationId xmlns:p14="http://schemas.microsoft.com/office/powerpoint/2010/main" val="1970544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800" b="1">
                <a:latin typeface="Palatino Linotype" panose="02040502050505030304" pitchFamily="18" charset="0"/>
              </a:defRPr>
            </a:lvl1pPr>
            <a:lvl2pPr>
              <a:defRPr>
                <a:latin typeface="Palatino Linotype" panose="02040502050505030304" pitchFamily="18" charset="0"/>
              </a:defRPr>
            </a:lvl2pPr>
            <a:lvl3pPr>
              <a:defRPr>
                <a:latin typeface="Palatino Linotype" panose="02040502050505030304" pitchFamily="18" charset="0"/>
              </a:defRPr>
            </a:lvl3pPr>
            <a:lvl4pPr>
              <a:defRPr>
                <a:latin typeface="Palatino Linotype" panose="02040502050505030304" pitchFamily="18" charset="0"/>
              </a:defRPr>
            </a:lvl4pPr>
            <a:lvl5pPr>
              <a:defRPr>
                <a:latin typeface="Palatino Linotype" panose="0204050205050503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40E1AD1-8C34-4217-B81B-B9ABC8BB3121}" type="datetime1">
              <a:rPr lang="en-US" smtClean="0"/>
              <a:t>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dirty="0"/>
          </a:p>
        </p:txBody>
      </p:sp>
      <p:sp>
        <p:nvSpPr>
          <p:cNvPr id="16" name="Title 1"/>
          <p:cNvSpPr>
            <a:spLocks noGrp="1"/>
          </p:cNvSpPr>
          <p:nvPr>
            <p:ph type="title"/>
          </p:nvPr>
        </p:nvSpPr>
        <p:spPr>
          <a:xfrm>
            <a:off x="1724296" y="365126"/>
            <a:ext cx="9629503" cy="444771"/>
          </a:xfrm>
        </p:spPr>
        <p:txBody>
          <a:bodyPr/>
          <a:lstStyle/>
          <a:p>
            <a:r>
              <a:rPr lang="en-US" dirty="0"/>
              <a:t>Click to edit Master title style</a:t>
            </a:r>
          </a:p>
        </p:txBody>
      </p:sp>
      <p:sp>
        <p:nvSpPr>
          <p:cNvPr id="7" name="Text Placeholder 6"/>
          <p:cNvSpPr>
            <a:spLocks noGrp="1"/>
          </p:cNvSpPr>
          <p:nvPr>
            <p:ph type="body" sz="quarter" idx="13"/>
          </p:nvPr>
        </p:nvSpPr>
        <p:spPr>
          <a:xfrm>
            <a:off x="1724295" y="809897"/>
            <a:ext cx="9629503" cy="417513"/>
          </a:xfrm>
        </p:spPr>
        <p:txBody>
          <a:bodyPr/>
          <a:lstStyle>
            <a:lvl1pPr marL="0" indent="0" algn="r">
              <a:buNone/>
              <a:defRPr b="1">
                <a:latin typeface="+mj-lt"/>
              </a:defRPr>
            </a:lvl1pPr>
          </a:lstStyle>
          <a:p>
            <a:pPr lvl="0"/>
            <a:r>
              <a:rPr lang="en-US" dirty="0"/>
              <a:t>Edit Master text styles</a:t>
            </a:r>
          </a:p>
        </p:txBody>
      </p:sp>
    </p:spTree>
    <p:extLst>
      <p:ext uri="{BB962C8B-B14F-4D97-AF65-F5344CB8AC3E}">
        <p14:creationId xmlns:p14="http://schemas.microsoft.com/office/powerpoint/2010/main" val="1965419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478072"/>
            <a:ext cx="10515600" cy="3084404"/>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FDA33A-E54C-442D-9186-352CD1C3D61D}" type="datetime1">
              <a:rPr lang="en-US" smtClean="0"/>
              <a:t>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3914970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496860"/>
            <a:ext cx="5181600" cy="468010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496860"/>
            <a:ext cx="5181600" cy="46801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A9B29F-4592-471E-BAC3-27AE3182B56C}" type="datetime1">
              <a:rPr lang="en-US" smtClean="0"/>
              <a:t>1/11/2019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910558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2224" y="365125"/>
            <a:ext cx="9683163" cy="793533"/>
          </a:xfrm>
        </p:spPr>
        <p:txBody>
          <a:bodyPr/>
          <a:lstStyle/>
          <a:p>
            <a:r>
              <a:rPr lang="en-US"/>
              <a:t>Click to edit Master title style</a:t>
            </a:r>
          </a:p>
        </p:txBody>
      </p:sp>
      <p:sp>
        <p:nvSpPr>
          <p:cNvPr id="3" name="Text Placeholder 2"/>
          <p:cNvSpPr>
            <a:spLocks noGrp="1"/>
          </p:cNvSpPr>
          <p:nvPr>
            <p:ph type="body" idx="1"/>
          </p:nvPr>
        </p:nvSpPr>
        <p:spPr>
          <a:xfrm>
            <a:off x="839788" y="1471808"/>
            <a:ext cx="5157787" cy="77035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242159"/>
            <a:ext cx="5157787" cy="3947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471808"/>
            <a:ext cx="5183188" cy="77035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242159"/>
            <a:ext cx="5183188" cy="39475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F96BD660-C672-4606-9D09-165DFF4FC29C}" type="datetime1">
              <a:rPr lang="en-US" smtClean="0"/>
              <a:t>1/11/2019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2584463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C463DC-FC82-4ED9-AC86-9975A7C3DDCC}" type="datetime1">
              <a:rPr lang="en-US" smtClean="0"/>
              <a:t>1/11/2019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3081826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DF9001-50EA-470E-A2C4-93317094E12C}" type="datetime1">
              <a:rPr lang="en-US" smtClean="0"/>
              <a:t>1/11/2019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4081192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24296" y="365126"/>
            <a:ext cx="9629503" cy="77347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490597"/>
            <a:ext cx="10515600" cy="468636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3E46F-87FE-46F2-961E-ECA482E6E173}" type="datetime1">
              <a:rPr lang="en-US" smtClean="0"/>
              <a:t>1/11/2019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93DFA-70F6-4220-86AB-AD3183C08C91}" type="slidenum">
              <a:rPr lang="en-US" smtClean="0"/>
              <a:t>‹#›</a:t>
            </a:fld>
            <a:endParaRPr lang="en-US" dirty="0"/>
          </a:p>
        </p:txBody>
      </p:sp>
      <p:sp>
        <p:nvSpPr>
          <p:cNvPr id="7" name="Rectangle 19"/>
          <p:cNvSpPr>
            <a:spLocks noChangeArrowheads="1"/>
          </p:cNvSpPr>
          <p:nvPr userDrawn="1"/>
        </p:nvSpPr>
        <p:spPr bwMode="auto">
          <a:xfrm flipV="1">
            <a:off x="0" y="1346952"/>
            <a:ext cx="12192000" cy="53951"/>
          </a:xfrm>
          <a:prstGeom prst="rect">
            <a:avLst/>
          </a:prstGeom>
          <a:solidFill>
            <a:srgbClr val="004A8B"/>
          </a:solidFill>
          <a:ln>
            <a:noFill/>
          </a:ln>
          <a:effectLst/>
          <a:extLst/>
        </p:spPr>
        <p:txBody>
          <a:bodyPr vert="horz" wrap="square" lIns="27461" tIns="27461" rIns="27461" bIns="27461" numCol="1" anchor="t" anchorCtr="0" compatLnSpc="1">
            <a:prstTxWarp prst="textNoShape">
              <a:avLst/>
            </a:prstTxWarp>
          </a:bodyPr>
          <a:lstStyle/>
          <a:p>
            <a:endParaRPr lang="en-US" sz="1351" dirty="0"/>
          </a:p>
        </p:txBody>
      </p:sp>
      <p:pic>
        <p:nvPicPr>
          <p:cNvPr id="8" name="Pictur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38200" y="365126"/>
            <a:ext cx="789492" cy="773474"/>
          </a:xfrm>
          <a:prstGeom prst="rect">
            <a:avLst/>
          </a:prstGeom>
        </p:spPr>
      </p:pic>
    </p:spTree>
    <p:extLst>
      <p:ext uri="{BB962C8B-B14F-4D97-AF65-F5344CB8AC3E}">
        <p14:creationId xmlns:p14="http://schemas.microsoft.com/office/powerpoint/2010/main" val="343413744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r" defTabSz="914400" rtl="0" eaLnBrk="1" latinLnBrk="0" hangingPunct="1">
        <a:lnSpc>
          <a:spcPct val="90000"/>
        </a:lnSpc>
        <a:spcBef>
          <a:spcPct val="0"/>
        </a:spcBef>
        <a:buNone/>
        <a:defRPr sz="3200" b="1" kern="1200" cap="all" baseline="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2.gif"/></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6.gif"/></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6.gif"/></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hyperlink" Target="https://openclipart.org/detail/193560/cloud-by-cinemacookie-193560" TargetMode="Externa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openclipart.org/detail/208526/sun-ico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s://openclipart.org/detail/193560/cloud-by-cinemacookie-193560" TargetMode="External"/><Relationship Id="rId5" Type="http://schemas.openxmlformats.org/officeDocument/2006/relationships/image" Target="../media/image27.png"/><Relationship Id="rId4" Type="http://schemas.openxmlformats.org/officeDocument/2006/relationships/hyperlink" Target="https://openclipart.org/detail/208526/sun-icon"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openclipart.org/detail/193560/cloud-by-cinemacookie-193560"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s://openclipart.org/detail/193560/cloud-by-cinemacookie-19356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openclipart.org/detail/193560/cloud-by-cinemacookie-193560"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www.publicdomainpictures.net/view-image.php?image=82758&amp;picture=house-illustration-clipart"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gi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png"/><Relationship Id="rId1" Type="http://schemas.openxmlformats.org/officeDocument/2006/relationships/slideLayout" Target="../slideLayouts/slideLayout3.xml"/><Relationship Id="rId5" Type="http://schemas.openxmlformats.org/officeDocument/2006/relationships/image" Target="../media/image48.jpeg"/><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3.xml"/><Relationship Id="rId4" Type="http://schemas.openxmlformats.org/officeDocument/2006/relationships/image" Target="../media/image51.gif"/></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hyperlink" Target="http://www.spc.noaa.gov/" TargetMode="Externa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hyperlink" Target="http://www.weather.gov/" TargetMode="External"/><Relationship Id="rId2" Type="http://schemas.openxmlformats.org/officeDocument/2006/relationships/hyperlink" Target="http://www.spc.noaa.gov/" TargetMode="Externa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gif"/><Relationship Id="rId1" Type="http://schemas.openxmlformats.org/officeDocument/2006/relationships/slideLayout" Target="../slideLayouts/slideLayout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479250" y="1923067"/>
            <a:ext cx="8592560" cy="2121031"/>
          </a:xfrm>
        </p:spPr>
        <p:txBody>
          <a:bodyPr>
            <a:normAutofit fontScale="85000" lnSpcReduction="20000"/>
          </a:bodyPr>
          <a:lstStyle/>
          <a:p>
            <a:r>
              <a:rPr lang="en-US" sz="4800" dirty="0"/>
              <a:t>On-Call Meteorologists and System Operators</a:t>
            </a:r>
          </a:p>
          <a:p>
            <a:endParaRPr lang="en-US" dirty="0"/>
          </a:p>
          <a:p>
            <a:r>
              <a:rPr lang="en-US" dirty="0"/>
              <a:t>Jessica Grosso</a:t>
            </a:r>
          </a:p>
          <a:p>
            <a:r>
              <a:rPr lang="en-US" dirty="0"/>
              <a:t>January 14, 2019</a:t>
            </a:r>
          </a:p>
        </p:txBody>
      </p:sp>
    </p:spTree>
    <p:extLst>
      <p:ext uri="{BB962C8B-B14F-4D97-AF65-F5344CB8AC3E}">
        <p14:creationId xmlns:p14="http://schemas.microsoft.com/office/powerpoint/2010/main" val="328952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FB96B4-FB12-4B4D-B849-9D9687C108D4}"/>
              </a:ext>
            </a:extLst>
          </p:cNvPr>
          <p:cNvSpPr>
            <a:spLocks noGrp="1"/>
          </p:cNvSpPr>
          <p:nvPr>
            <p:ph idx="1"/>
          </p:nvPr>
        </p:nvSpPr>
        <p:spPr>
          <a:xfrm>
            <a:off x="855784" y="2541276"/>
            <a:ext cx="4744915" cy="2325265"/>
          </a:xfrm>
        </p:spPr>
        <p:txBody>
          <a:bodyPr/>
          <a:lstStyle/>
          <a:p>
            <a:r>
              <a:rPr lang="en-US" dirty="0"/>
              <a:t>Synoptic Scale: general circulation of winds globally</a:t>
            </a:r>
          </a:p>
          <a:p>
            <a:r>
              <a:rPr lang="en-US" dirty="0"/>
              <a:t>We have prevailing westerlies in our latitudes</a:t>
            </a:r>
          </a:p>
        </p:txBody>
      </p:sp>
      <p:sp>
        <p:nvSpPr>
          <p:cNvPr id="3" name="Slide Number Placeholder 2">
            <a:extLst>
              <a:ext uri="{FF2B5EF4-FFF2-40B4-BE49-F238E27FC236}">
                <a16:creationId xmlns:a16="http://schemas.microsoft.com/office/drawing/2014/main" id="{80FFD0FB-9DBD-4DA5-9DA5-A62C5BAD6F2B}"/>
              </a:ext>
            </a:extLst>
          </p:cNvPr>
          <p:cNvSpPr>
            <a:spLocks noGrp="1"/>
          </p:cNvSpPr>
          <p:nvPr>
            <p:ph type="sldNum" sz="quarter" idx="12"/>
          </p:nvPr>
        </p:nvSpPr>
        <p:spPr/>
        <p:txBody>
          <a:bodyPr/>
          <a:lstStyle/>
          <a:p>
            <a:fld id="{4EC93DFA-70F6-4220-86AB-AD3183C08C91}" type="slidenum">
              <a:rPr lang="en-US" smtClean="0"/>
              <a:t>10</a:t>
            </a:fld>
            <a:endParaRPr lang="en-US" dirty="0"/>
          </a:p>
        </p:txBody>
      </p:sp>
      <p:sp>
        <p:nvSpPr>
          <p:cNvPr id="4" name="Title 3">
            <a:extLst>
              <a:ext uri="{FF2B5EF4-FFF2-40B4-BE49-F238E27FC236}">
                <a16:creationId xmlns:a16="http://schemas.microsoft.com/office/drawing/2014/main" id="{9F3A91D8-15AC-413A-9C38-B9C61A7AB679}"/>
              </a:ext>
            </a:extLst>
          </p:cNvPr>
          <p:cNvSpPr>
            <a:spLocks noGrp="1"/>
          </p:cNvSpPr>
          <p:nvPr>
            <p:ph type="title"/>
          </p:nvPr>
        </p:nvSpPr>
        <p:spPr/>
        <p:txBody>
          <a:bodyPr>
            <a:normAutofit/>
          </a:bodyPr>
          <a:lstStyle/>
          <a:p>
            <a:r>
              <a:rPr lang="en-US" dirty="0"/>
              <a:t>Weather Basics: Scales of wind</a:t>
            </a:r>
          </a:p>
        </p:txBody>
      </p:sp>
      <p:pic>
        <p:nvPicPr>
          <p:cNvPr id="5" name="Picture 4" descr="http://serc.carleton.edu/images/eslabs/hurricanes/3d_hadley_md.v3.jpg">
            <a:extLst>
              <a:ext uri="{FF2B5EF4-FFF2-40B4-BE49-F238E27FC236}">
                <a16:creationId xmlns:a16="http://schemas.microsoft.com/office/drawing/2014/main" id="{879E9E13-5162-4F33-8817-789D43D1D0D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964447" y="1727989"/>
            <a:ext cx="4287544" cy="3951841"/>
          </a:xfrm>
          <a:prstGeom prst="rect">
            <a:avLst/>
          </a:prstGeom>
          <a:noFill/>
          <a:ln>
            <a:noFill/>
          </a:ln>
        </p:spPr>
      </p:pic>
    </p:spTree>
    <p:extLst>
      <p:ext uri="{BB962C8B-B14F-4D97-AF65-F5344CB8AC3E}">
        <p14:creationId xmlns:p14="http://schemas.microsoft.com/office/powerpoint/2010/main" val="1558606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FB96B4-FB12-4B4D-B849-9D9687C108D4}"/>
              </a:ext>
            </a:extLst>
          </p:cNvPr>
          <p:cNvSpPr>
            <a:spLocks noGrp="1"/>
          </p:cNvSpPr>
          <p:nvPr>
            <p:ph idx="1"/>
          </p:nvPr>
        </p:nvSpPr>
        <p:spPr>
          <a:xfrm>
            <a:off x="324925" y="1575146"/>
            <a:ext cx="4744915" cy="513115"/>
          </a:xfrm>
        </p:spPr>
        <p:txBody>
          <a:bodyPr/>
          <a:lstStyle/>
          <a:p>
            <a:r>
              <a:rPr lang="en-US" dirty="0"/>
              <a:t>Mesoscale</a:t>
            </a:r>
          </a:p>
          <a:p>
            <a:pPr marL="457200" lvl="1" indent="0">
              <a:buNone/>
            </a:pPr>
            <a:endParaRPr lang="en-US" dirty="0"/>
          </a:p>
        </p:txBody>
      </p:sp>
      <p:sp>
        <p:nvSpPr>
          <p:cNvPr id="3" name="Slide Number Placeholder 2">
            <a:extLst>
              <a:ext uri="{FF2B5EF4-FFF2-40B4-BE49-F238E27FC236}">
                <a16:creationId xmlns:a16="http://schemas.microsoft.com/office/drawing/2014/main" id="{80FFD0FB-9DBD-4DA5-9DA5-A62C5BAD6F2B}"/>
              </a:ext>
            </a:extLst>
          </p:cNvPr>
          <p:cNvSpPr>
            <a:spLocks noGrp="1"/>
          </p:cNvSpPr>
          <p:nvPr>
            <p:ph type="sldNum" sz="quarter" idx="12"/>
          </p:nvPr>
        </p:nvSpPr>
        <p:spPr/>
        <p:txBody>
          <a:bodyPr/>
          <a:lstStyle/>
          <a:p>
            <a:fld id="{4EC93DFA-70F6-4220-86AB-AD3183C08C91}" type="slidenum">
              <a:rPr lang="en-US" smtClean="0"/>
              <a:t>11</a:t>
            </a:fld>
            <a:endParaRPr lang="en-US" dirty="0"/>
          </a:p>
        </p:txBody>
      </p:sp>
      <p:sp>
        <p:nvSpPr>
          <p:cNvPr id="4" name="Title 3">
            <a:extLst>
              <a:ext uri="{FF2B5EF4-FFF2-40B4-BE49-F238E27FC236}">
                <a16:creationId xmlns:a16="http://schemas.microsoft.com/office/drawing/2014/main" id="{9F3A91D8-15AC-413A-9C38-B9C61A7AB679}"/>
              </a:ext>
            </a:extLst>
          </p:cNvPr>
          <p:cNvSpPr>
            <a:spLocks noGrp="1"/>
          </p:cNvSpPr>
          <p:nvPr>
            <p:ph type="title"/>
          </p:nvPr>
        </p:nvSpPr>
        <p:spPr/>
        <p:txBody>
          <a:bodyPr>
            <a:normAutofit/>
          </a:bodyPr>
          <a:lstStyle/>
          <a:p>
            <a:r>
              <a:rPr lang="en-US" dirty="0"/>
              <a:t>Weather Basics: Scales of wind</a:t>
            </a:r>
          </a:p>
        </p:txBody>
      </p:sp>
      <p:sp>
        <p:nvSpPr>
          <p:cNvPr id="12" name="Slide Number Placeholder 2">
            <a:extLst>
              <a:ext uri="{FF2B5EF4-FFF2-40B4-BE49-F238E27FC236}">
                <a16:creationId xmlns:a16="http://schemas.microsoft.com/office/drawing/2014/main" id="{014C1457-1861-4D87-953A-BDC64A5B21D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C93DFA-70F6-4220-86AB-AD3183C08C91}" type="slidenum">
              <a:rPr lang="en-US" smtClean="0"/>
              <a:pPr/>
              <a:t>11</a:t>
            </a:fld>
            <a:endParaRPr lang="en-US" dirty="0"/>
          </a:p>
        </p:txBody>
      </p:sp>
      <p:sp>
        <p:nvSpPr>
          <p:cNvPr id="13" name="Text Placeholder 4">
            <a:extLst>
              <a:ext uri="{FF2B5EF4-FFF2-40B4-BE49-F238E27FC236}">
                <a16:creationId xmlns:a16="http://schemas.microsoft.com/office/drawing/2014/main" id="{2C4CE21A-361C-4041-B337-44FE624427BB}"/>
              </a:ext>
            </a:extLst>
          </p:cNvPr>
          <p:cNvSpPr txBox="1">
            <a:spLocks/>
          </p:cNvSpPr>
          <p:nvPr/>
        </p:nvSpPr>
        <p:spPr>
          <a:xfrm>
            <a:off x="324925" y="2281461"/>
            <a:ext cx="5381306" cy="426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Sea Breezes	</a:t>
            </a:r>
          </a:p>
        </p:txBody>
      </p:sp>
      <p:sp>
        <p:nvSpPr>
          <p:cNvPr id="14" name="Content Placeholder 2">
            <a:extLst>
              <a:ext uri="{FF2B5EF4-FFF2-40B4-BE49-F238E27FC236}">
                <a16:creationId xmlns:a16="http://schemas.microsoft.com/office/drawing/2014/main" id="{B455171F-B646-4A1E-B1D0-DF877BBE67D1}"/>
              </a:ext>
            </a:extLst>
          </p:cNvPr>
          <p:cNvSpPr txBox="1">
            <a:spLocks/>
          </p:cNvSpPr>
          <p:nvPr/>
        </p:nvSpPr>
        <p:spPr>
          <a:xfrm>
            <a:off x="623779" y="2667861"/>
            <a:ext cx="5381306" cy="174966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Day-time</a:t>
            </a:r>
          </a:p>
          <a:p>
            <a:pPr lvl="1"/>
            <a:r>
              <a:rPr lang="en-US" sz="1600" dirty="0"/>
              <a:t>Land heats up faster than water</a:t>
            </a:r>
          </a:p>
          <a:p>
            <a:pPr lvl="1"/>
            <a:r>
              <a:rPr lang="en-US" sz="1600" dirty="0"/>
              <a:t>Creates low pressure on land</a:t>
            </a:r>
          </a:p>
          <a:p>
            <a:pPr lvl="1"/>
            <a:r>
              <a:rPr lang="en-US" sz="1600" dirty="0"/>
              <a:t>Wind flow is from high to low (water to land)</a:t>
            </a:r>
          </a:p>
        </p:txBody>
      </p:sp>
      <p:sp>
        <p:nvSpPr>
          <p:cNvPr id="15" name="Text Placeholder 8">
            <a:extLst>
              <a:ext uri="{FF2B5EF4-FFF2-40B4-BE49-F238E27FC236}">
                <a16:creationId xmlns:a16="http://schemas.microsoft.com/office/drawing/2014/main" id="{00F0698F-5AD4-47C1-926F-D2251C029063}"/>
              </a:ext>
            </a:extLst>
          </p:cNvPr>
          <p:cNvSpPr txBox="1">
            <a:spLocks/>
          </p:cNvSpPr>
          <p:nvPr/>
        </p:nvSpPr>
        <p:spPr>
          <a:xfrm>
            <a:off x="6022375" y="2445904"/>
            <a:ext cx="5383420" cy="4439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Land Breezes</a:t>
            </a:r>
          </a:p>
        </p:txBody>
      </p:sp>
      <p:sp>
        <p:nvSpPr>
          <p:cNvPr id="16" name="Content Placeholder 9">
            <a:extLst>
              <a:ext uri="{FF2B5EF4-FFF2-40B4-BE49-F238E27FC236}">
                <a16:creationId xmlns:a16="http://schemas.microsoft.com/office/drawing/2014/main" id="{89D4F76F-D469-47DD-9BA1-E18221971783}"/>
              </a:ext>
            </a:extLst>
          </p:cNvPr>
          <p:cNvSpPr txBox="1">
            <a:spLocks/>
          </p:cNvSpPr>
          <p:nvPr/>
        </p:nvSpPr>
        <p:spPr>
          <a:xfrm>
            <a:off x="6154678" y="2820988"/>
            <a:ext cx="5383420" cy="19285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Night-time</a:t>
            </a:r>
          </a:p>
          <a:p>
            <a:pPr lvl="1"/>
            <a:r>
              <a:rPr lang="en-US" sz="1600" dirty="0"/>
              <a:t>Land cools down more than water</a:t>
            </a:r>
          </a:p>
          <a:p>
            <a:pPr lvl="1"/>
            <a:r>
              <a:rPr lang="en-US" sz="1600" dirty="0"/>
              <a:t>Creates low pressure over water</a:t>
            </a:r>
          </a:p>
          <a:p>
            <a:pPr lvl="1"/>
            <a:r>
              <a:rPr lang="en-US" sz="1600" dirty="0"/>
              <a:t>Wind flow is from high to low (land to water)</a:t>
            </a:r>
          </a:p>
          <a:p>
            <a:endParaRPr lang="en-US" sz="2000" dirty="0"/>
          </a:p>
        </p:txBody>
      </p:sp>
      <p:pic>
        <p:nvPicPr>
          <p:cNvPr id="17" name="Picture 2" descr="http://web.gccaz.edu/~lnewman/gph111/topic_units/Pressure_winds/pressure/land_seabreeze.jpg">
            <a:extLst>
              <a:ext uri="{FF2B5EF4-FFF2-40B4-BE49-F238E27FC236}">
                <a16:creationId xmlns:a16="http://schemas.microsoft.com/office/drawing/2014/main" id="{C8F20D32-057D-4AB6-B2EC-88AD6C6BF8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 r="51089" b="8149"/>
          <a:stretch/>
        </p:blipFill>
        <p:spPr bwMode="auto">
          <a:xfrm>
            <a:off x="1381225" y="4002396"/>
            <a:ext cx="3688615" cy="27190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eb.gccaz.edu/~lnewman/gph111/topic_units/Pressure_winds/pressure/land_seabreeze.jpg">
            <a:extLst>
              <a:ext uri="{FF2B5EF4-FFF2-40B4-BE49-F238E27FC236}">
                <a16:creationId xmlns:a16="http://schemas.microsoft.com/office/drawing/2014/main" id="{3DD36559-99F7-4D1C-A59E-2ED247F2C9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917" t="61" r="-418" b="7574"/>
          <a:stretch/>
        </p:blipFill>
        <p:spPr bwMode="auto">
          <a:xfrm>
            <a:off x="6902410" y="4006096"/>
            <a:ext cx="3623350" cy="2715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638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FB96B4-FB12-4B4D-B849-9D9687C108D4}"/>
              </a:ext>
            </a:extLst>
          </p:cNvPr>
          <p:cNvSpPr>
            <a:spLocks noGrp="1"/>
          </p:cNvSpPr>
          <p:nvPr>
            <p:ph idx="1"/>
          </p:nvPr>
        </p:nvSpPr>
        <p:spPr>
          <a:xfrm>
            <a:off x="838200" y="1490597"/>
            <a:ext cx="8508023" cy="4686366"/>
          </a:xfrm>
        </p:spPr>
        <p:txBody>
          <a:bodyPr/>
          <a:lstStyle/>
          <a:p>
            <a:r>
              <a:rPr lang="en-US" dirty="0"/>
              <a:t>Microscale</a:t>
            </a:r>
          </a:p>
          <a:p>
            <a:pPr lvl="1"/>
            <a:r>
              <a:rPr lang="en-US" dirty="0"/>
              <a:t>Turbine wake</a:t>
            </a:r>
          </a:p>
          <a:p>
            <a:pPr lvl="1"/>
            <a:r>
              <a:rPr lang="en-US" dirty="0"/>
              <a:t>Wind flow around buildings or obstacles</a:t>
            </a:r>
          </a:p>
        </p:txBody>
      </p:sp>
      <p:sp>
        <p:nvSpPr>
          <p:cNvPr id="3" name="Slide Number Placeholder 2">
            <a:extLst>
              <a:ext uri="{FF2B5EF4-FFF2-40B4-BE49-F238E27FC236}">
                <a16:creationId xmlns:a16="http://schemas.microsoft.com/office/drawing/2014/main" id="{80FFD0FB-9DBD-4DA5-9DA5-A62C5BAD6F2B}"/>
              </a:ext>
            </a:extLst>
          </p:cNvPr>
          <p:cNvSpPr>
            <a:spLocks noGrp="1"/>
          </p:cNvSpPr>
          <p:nvPr>
            <p:ph type="sldNum" sz="quarter" idx="12"/>
          </p:nvPr>
        </p:nvSpPr>
        <p:spPr/>
        <p:txBody>
          <a:bodyPr/>
          <a:lstStyle/>
          <a:p>
            <a:fld id="{4EC93DFA-70F6-4220-86AB-AD3183C08C91}" type="slidenum">
              <a:rPr lang="en-US" smtClean="0"/>
              <a:t>12</a:t>
            </a:fld>
            <a:endParaRPr lang="en-US" dirty="0"/>
          </a:p>
        </p:txBody>
      </p:sp>
      <p:sp>
        <p:nvSpPr>
          <p:cNvPr id="4" name="Title 3">
            <a:extLst>
              <a:ext uri="{FF2B5EF4-FFF2-40B4-BE49-F238E27FC236}">
                <a16:creationId xmlns:a16="http://schemas.microsoft.com/office/drawing/2014/main" id="{9F3A91D8-15AC-413A-9C38-B9C61A7AB679}"/>
              </a:ext>
            </a:extLst>
          </p:cNvPr>
          <p:cNvSpPr>
            <a:spLocks noGrp="1"/>
          </p:cNvSpPr>
          <p:nvPr>
            <p:ph type="title"/>
          </p:nvPr>
        </p:nvSpPr>
        <p:spPr/>
        <p:txBody>
          <a:bodyPr>
            <a:normAutofit/>
          </a:bodyPr>
          <a:lstStyle/>
          <a:p>
            <a:r>
              <a:rPr lang="en-US" dirty="0"/>
              <a:t>Weather Basics: Scales of wind</a:t>
            </a:r>
          </a:p>
        </p:txBody>
      </p:sp>
      <p:pic>
        <p:nvPicPr>
          <p:cNvPr id="2050" name="Picture 2" descr="Air flow around cube">
            <a:extLst>
              <a:ext uri="{FF2B5EF4-FFF2-40B4-BE49-F238E27FC236}">
                <a16:creationId xmlns:a16="http://schemas.microsoft.com/office/drawing/2014/main" id="{E8572D9F-87E7-4222-8F06-A4612C4E50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3479067"/>
            <a:ext cx="3829808" cy="28772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islandnet.com/~see/weather/graphics/photos0506/buildingflow-5.gif">
            <a:extLst>
              <a:ext uri="{FF2B5EF4-FFF2-40B4-BE49-F238E27FC236}">
                <a16:creationId xmlns:a16="http://schemas.microsoft.com/office/drawing/2014/main" id="{09F05CCF-FFFC-4732-A664-A6DFD23E4A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6208" y="3479067"/>
            <a:ext cx="4838700" cy="266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088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418429-41AA-4221-B19B-F893DAF1F733}"/>
              </a:ext>
            </a:extLst>
          </p:cNvPr>
          <p:cNvSpPr>
            <a:spLocks noGrp="1"/>
          </p:cNvSpPr>
          <p:nvPr>
            <p:ph idx="1"/>
          </p:nvPr>
        </p:nvSpPr>
        <p:spPr>
          <a:xfrm>
            <a:off x="2272905" y="1544993"/>
            <a:ext cx="8083610" cy="787269"/>
          </a:xfrm>
        </p:spPr>
        <p:txBody>
          <a:bodyPr>
            <a:normAutofit fontScale="92500" lnSpcReduction="10000"/>
          </a:bodyPr>
          <a:lstStyle/>
          <a:p>
            <a:r>
              <a:rPr lang="en-US" dirty="0"/>
              <a:t>Front: boundary separating two air masses</a:t>
            </a:r>
          </a:p>
          <a:p>
            <a:pPr lvl="1"/>
            <a:r>
              <a:rPr lang="en-US" dirty="0"/>
              <a:t>Most weather stuff happens along these boundaries</a:t>
            </a:r>
          </a:p>
        </p:txBody>
      </p:sp>
      <p:sp>
        <p:nvSpPr>
          <p:cNvPr id="3" name="Slide Number Placeholder 2">
            <a:extLst>
              <a:ext uri="{FF2B5EF4-FFF2-40B4-BE49-F238E27FC236}">
                <a16:creationId xmlns:a16="http://schemas.microsoft.com/office/drawing/2014/main" id="{981BFDCD-35CB-4696-80A3-9065EEDB46B8}"/>
              </a:ext>
            </a:extLst>
          </p:cNvPr>
          <p:cNvSpPr>
            <a:spLocks noGrp="1"/>
          </p:cNvSpPr>
          <p:nvPr>
            <p:ph type="sldNum" sz="quarter" idx="12"/>
          </p:nvPr>
        </p:nvSpPr>
        <p:spPr/>
        <p:txBody>
          <a:bodyPr/>
          <a:lstStyle/>
          <a:p>
            <a:fld id="{4EC93DFA-70F6-4220-86AB-AD3183C08C91}" type="slidenum">
              <a:rPr lang="en-US" smtClean="0"/>
              <a:t>13</a:t>
            </a:fld>
            <a:endParaRPr lang="en-US" dirty="0"/>
          </a:p>
        </p:txBody>
      </p:sp>
      <p:sp>
        <p:nvSpPr>
          <p:cNvPr id="4" name="Title 3">
            <a:extLst>
              <a:ext uri="{FF2B5EF4-FFF2-40B4-BE49-F238E27FC236}">
                <a16:creationId xmlns:a16="http://schemas.microsoft.com/office/drawing/2014/main" id="{EB30FF56-EE08-4A51-A80B-62BFA8F2B83E}"/>
              </a:ext>
            </a:extLst>
          </p:cNvPr>
          <p:cNvSpPr>
            <a:spLocks noGrp="1"/>
          </p:cNvSpPr>
          <p:nvPr>
            <p:ph type="title"/>
          </p:nvPr>
        </p:nvSpPr>
        <p:spPr/>
        <p:txBody>
          <a:bodyPr/>
          <a:lstStyle/>
          <a:p>
            <a:r>
              <a:rPr lang="en-US" dirty="0"/>
              <a:t>Weather basics: fronts</a:t>
            </a:r>
          </a:p>
        </p:txBody>
      </p:sp>
      <p:pic>
        <p:nvPicPr>
          <p:cNvPr id="9" name="Picture 8">
            <a:extLst>
              <a:ext uri="{FF2B5EF4-FFF2-40B4-BE49-F238E27FC236}">
                <a16:creationId xmlns:a16="http://schemas.microsoft.com/office/drawing/2014/main" id="{517FD9D5-5C04-479F-840C-8EF951F0F05A}"/>
              </a:ext>
            </a:extLst>
          </p:cNvPr>
          <p:cNvPicPr>
            <a:picLocks noChangeAspect="1"/>
          </p:cNvPicPr>
          <p:nvPr/>
        </p:nvPicPr>
        <p:blipFill>
          <a:blip r:embed="rId2"/>
          <a:stretch>
            <a:fillRect/>
          </a:stretch>
        </p:blipFill>
        <p:spPr>
          <a:xfrm>
            <a:off x="423534" y="2492118"/>
            <a:ext cx="5320187" cy="4188494"/>
          </a:xfrm>
          <a:prstGeom prst="rect">
            <a:avLst/>
          </a:prstGeom>
        </p:spPr>
      </p:pic>
      <p:sp>
        <p:nvSpPr>
          <p:cNvPr id="12" name="Content Placeholder 1">
            <a:extLst>
              <a:ext uri="{FF2B5EF4-FFF2-40B4-BE49-F238E27FC236}">
                <a16:creationId xmlns:a16="http://schemas.microsoft.com/office/drawing/2014/main" id="{673F7CDB-3415-4F4D-AD43-E1EF331110B1}"/>
              </a:ext>
            </a:extLst>
          </p:cNvPr>
          <p:cNvSpPr txBox="1">
            <a:spLocks/>
          </p:cNvSpPr>
          <p:nvPr/>
        </p:nvSpPr>
        <p:spPr>
          <a:xfrm>
            <a:off x="6314710" y="2912250"/>
            <a:ext cx="5318782" cy="334823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Cold</a:t>
            </a:r>
          </a:p>
          <a:p>
            <a:pPr lvl="1"/>
            <a:r>
              <a:rPr lang="en-US" dirty="0"/>
              <a:t>Cold air overtaking warm air</a:t>
            </a:r>
          </a:p>
          <a:p>
            <a:r>
              <a:rPr lang="en-US" dirty="0"/>
              <a:t>Warm</a:t>
            </a:r>
          </a:p>
          <a:p>
            <a:pPr lvl="1"/>
            <a:r>
              <a:rPr lang="en-US" dirty="0"/>
              <a:t>Warm air creeping up on cold air from behind and flowing over cold air</a:t>
            </a:r>
          </a:p>
          <a:p>
            <a:r>
              <a:rPr lang="en-US" dirty="0"/>
              <a:t>Occluded</a:t>
            </a:r>
          </a:p>
          <a:p>
            <a:pPr lvl="1"/>
            <a:r>
              <a:rPr lang="en-US" dirty="0"/>
              <a:t>When a cold front catches up with a warm front</a:t>
            </a:r>
          </a:p>
          <a:p>
            <a:r>
              <a:rPr lang="en-US" dirty="0"/>
              <a:t>Stationary</a:t>
            </a:r>
          </a:p>
          <a:p>
            <a:pPr lvl="1"/>
            <a:r>
              <a:rPr lang="en-US" dirty="0"/>
              <a:t>All air masses are happy where they are and don’t want to move</a:t>
            </a:r>
          </a:p>
        </p:txBody>
      </p:sp>
    </p:spTree>
    <p:extLst>
      <p:ext uri="{BB962C8B-B14F-4D97-AF65-F5344CB8AC3E}">
        <p14:creationId xmlns:p14="http://schemas.microsoft.com/office/powerpoint/2010/main" val="4272455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81BFDCD-35CB-4696-80A3-9065EEDB46B8}"/>
              </a:ext>
            </a:extLst>
          </p:cNvPr>
          <p:cNvSpPr>
            <a:spLocks noGrp="1"/>
          </p:cNvSpPr>
          <p:nvPr>
            <p:ph type="sldNum" sz="quarter" idx="12"/>
          </p:nvPr>
        </p:nvSpPr>
        <p:spPr/>
        <p:txBody>
          <a:bodyPr/>
          <a:lstStyle/>
          <a:p>
            <a:fld id="{4EC93DFA-70F6-4220-86AB-AD3183C08C91}" type="slidenum">
              <a:rPr lang="en-US" smtClean="0"/>
              <a:t>14</a:t>
            </a:fld>
            <a:endParaRPr lang="en-US" dirty="0"/>
          </a:p>
        </p:txBody>
      </p:sp>
      <p:sp>
        <p:nvSpPr>
          <p:cNvPr id="4" name="Title 3">
            <a:extLst>
              <a:ext uri="{FF2B5EF4-FFF2-40B4-BE49-F238E27FC236}">
                <a16:creationId xmlns:a16="http://schemas.microsoft.com/office/drawing/2014/main" id="{EB30FF56-EE08-4A51-A80B-62BFA8F2B83E}"/>
              </a:ext>
            </a:extLst>
          </p:cNvPr>
          <p:cNvSpPr>
            <a:spLocks noGrp="1"/>
          </p:cNvSpPr>
          <p:nvPr>
            <p:ph type="title"/>
          </p:nvPr>
        </p:nvSpPr>
        <p:spPr/>
        <p:txBody>
          <a:bodyPr/>
          <a:lstStyle/>
          <a:p>
            <a:r>
              <a:rPr lang="en-US" dirty="0"/>
              <a:t>Weather basics: Reading weather maps</a:t>
            </a:r>
          </a:p>
        </p:txBody>
      </p:sp>
      <p:pic>
        <p:nvPicPr>
          <p:cNvPr id="2052" name="Picture 4" descr="Image result for weather map with all fronts and isobars">
            <a:extLst>
              <a:ext uri="{FF2B5EF4-FFF2-40B4-BE49-F238E27FC236}">
                <a16:creationId xmlns:a16="http://schemas.microsoft.com/office/drawing/2014/main" id="{1C5F5A3F-3CAC-4F91-8433-B8EE7ED4B3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30" b="7315"/>
          <a:stretch/>
        </p:blipFill>
        <p:spPr bwMode="auto">
          <a:xfrm>
            <a:off x="123075" y="1543245"/>
            <a:ext cx="7473066" cy="48456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result for weather station symbols">
            <a:extLst>
              <a:ext uri="{FF2B5EF4-FFF2-40B4-BE49-F238E27FC236}">
                <a16:creationId xmlns:a16="http://schemas.microsoft.com/office/drawing/2014/main" id="{875C7612-F831-419F-BA38-170B81C2D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9294" y="1417351"/>
            <a:ext cx="3803744" cy="5304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879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F4F051-F606-4D8D-ACFB-67EDF8AF290C}"/>
              </a:ext>
            </a:extLst>
          </p:cNvPr>
          <p:cNvSpPr>
            <a:spLocks noGrp="1"/>
          </p:cNvSpPr>
          <p:nvPr>
            <p:ph idx="1"/>
          </p:nvPr>
        </p:nvSpPr>
        <p:spPr/>
        <p:txBody>
          <a:bodyPr/>
          <a:lstStyle/>
          <a:p>
            <a:pPr marL="0" indent="0">
              <a:buNone/>
            </a:pPr>
            <a:endParaRPr lang="en-US" dirty="0"/>
          </a:p>
        </p:txBody>
      </p:sp>
      <p:sp>
        <p:nvSpPr>
          <p:cNvPr id="3" name="Slide Number Placeholder 2">
            <a:extLst>
              <a:ext uri="{FF2B5EF4-FFF2-40B4-BE49-F238E27FC236}">
                <a16:creationId xmlns:a16="http://schemas.microsoft.com/office/drawing/2014/main" id="{F58EB2DC-C71A-4CB2-8EDD-FD95B1975202}"/>
              </a:ext>
            </a:extLst>
          </p:cNvPr>
          <p:cNvSpPr>
            <a:spLocks noGrp="1"/>
          </p:cNvSpPr>
          <p:nvPr>
            <p:ph type="sldNum" sz="quarter" idx="12"/>
          </p:nvPr>
        </p:nvSpPr>
        <p:spPr/>
        <p:txBody>
          <a:bodyPr/>
          <a:lstStyle/>
          <a:p>
            <a:fld id="{4EC93DFA-70F6-4220-86AB-AD3183C08C91}" type="slidenum">
              <a:rPr lang="en-US" smtClean="0"/>
              <a:t>15</a:t>
            </a:fld>
            <a:endParaRPr lang="en-US" dirty="0"/>
          </a:p>
        </p:txBody>
      </p:sp>
      <p:sp>
        <p:nvSpPr>
          <p:cNvPr id="4" name="Title 3">
            <a:extLst>
              <a:ext uri="{FF2B5EF4-FFF2-40B4-BE49-F238E27FC236}">
                <a16:creationId xmlns:a16="http://schemas.microsoft.com/office/drawing/2014/main" id="{692B7381-D1E2-41E9-A8F1-C424A288EF38}"/>
              </a:ext>
            </a:extLst>
          </p:cNvPr>
          <p:cNvSpPr>
            <a:spLocks noGrp="1"/>
          </p:cNvSpPr>
          <p:nvPr>
            <p:ph type="title"/>
          </p:nvPr>
        </p:nvSpPr>
        <p:spPr/>
        <p:txBody>
          <a:bodyPr/>
          <a:lstStyle/>
          <a:p>
            <a:r>
              <a:rPr lang="en-US" dirty="0"/>
              <a:t>Weather Basics: Clouds</a:t>
            </a:r>
          </a:p>
        </p:txBody>
      </p:sp>
      <p:pic>
        <p:nvPicPr>
          <p:cNvPr id="5" name="Picture 2" descr="Image result for cloud types">
            <a:extLst>
              <a:ext uri="{FF2B5EF4-FFF2-40B4-BE49-F238E27FC236}">
                <a16:creationId xmlns:a16="http://schemas.microsoft.com/office/drawing/2014/main" id="{269A4DEF-1CFA-4DE8-9C29-015A8FF097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75" t="5228" r="13547" b="9264"/>
          <a:stretch/>
        </p:blipFill>
        <p:spPr bwMode="auto">
          <a:xfrm>
            <a:off x="646774" y="1535745"/>
            <a:ext cx="7590408" cy="50652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clouds reflect radiation">
            <a:extLst>
              <a:ext uri="{FF2B5EF4-FFF2-40B4-BE49-F238E27FC236}">
                <a16:creationId xmlns:a16="http://schemas.microsoft.com/office/drawing/2014/main" id="{D8565494-9317-40AC-87F0-640973C4FD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7600" y="1993137"/>
            <a:ext cx="3483212" cy="3953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983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Oval 48">
            <a:extLst>
              <a:ext uri="{FF2B5EF4-FFF2-40B4-BE49-F238E27FC236}">
                <a16:creationId xmlns:a16="http://schemas.microsoft.com/office/drawing/2014/main" id="{AF096DAE-3D80-42A3-BC18-809927065B04}"/>
              </a:ext>
            </a:extLst>
          </p:cNvPr>
          <p:cNvSpPr/>
          <p:nvPr/>
        </p:nvSpPr>
        <p:spPr>
          <a:xfrm>
            <a:off x="8049563" y="2430536"/>
            <a:ext cx="360073" cy="365125"/>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E6A3F058-B94F-4506-9E29-38680B0AA317}"/>
              </a:ext>
            </a:extLst>
          </p:cNvPr>
          <p:cNvSpPr/>
          <p:nvPr/>
        </p:nvSpPr>
        <p:spPr>
          <a:xfrm>
            <a:off x="10252652" y="3959677"/>
            <a:ext cx="360073" cy="365125"/>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D4435965-6A4E-433A-8CC4-1A25753B2609}"/>
              </a:ext>
            </a:extLst>
          </p:cNvPr>
          <p:cNvSpPr/>
          <p:nvPr/>
        </p:nvSpPr>
        <p:spPr>
          <a:xfrm>
            <a:off x="10247400" y="1943274"/>
            <a:ext cx="360073" cy="365125"/>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95661F5D-4BE1-477E-AC59-E53C75088EEF}"/>
              </a:ext>
            </a:extLst>
          </p:cNvPr>
          <p:cNvSpPr/>
          <p:nvPr/>
        </p:nvSpPr>
        <p:spPr>
          <a:xfrm>
            <a:off x="8685439" y="4846845"/>
            <a:ext cx="360073" cy="365125"/>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95D00114-079B-4632-A02D-0B3FC205F3ED}"/>
              </a:ext>
            </a:extLst>
          </p:cNvPr>
          <p:cNvSpPr>
            <a:spLocks noGrp="1"/>
          </p:cNvSpPr>
          <p:nvPr>
            <p:ph type="sldNum" sz="quarter" idx="12"/>
          </p:nvPr>
        </p:nvSpPr>
        <p:spPr/>
        <p:txBody>
          <a:bodyPr/>
          <a:lstStyle/>
          <a:p>
            <a:fld id="{4EC93DFA-70F6-4220-86AB-AD3183C08C91}" type="slidenum">
              <a:rPr lang="en-US" smtClean="0"/>
              <a:t>16</a:t>
            </a:fld>
            <a:endParaRPr lang="en-US" dirty="0"/>
          </a:p>
        </p:txBody>
      </p:sp>
      <p:sp>
        <p:nvSpPr>
          <p:cNvPr id="4" name="Title 3">
            <a:extLst>
              <a:ext uri="{FF2B5EF4-FFF2-40B4-BE49-F238E27FC236}">
                <a16:creationId xmlns:a16="http://schemas.microsoft.com/office/drawing/2014/main" id="{37B2DB8B-2265-476A-8145-2887B7AD170A}"/>
              </a:ext>
            </a:extLst>
          </p:cNvPr>
          <p:cNvSpPr>
            <a:spLocks noGrp="1"/>
          </p:cNvSpPr>
          <p:nvPr>
            <p:ph type="title"/>
          </p:nvPr>
        </p:nvSpPr>
        <p:spPr/>
        <p:txBody>
          <a:bodyPr>
            <a:normAutofit fontScale="90000"/>
          </a:bodyPr>
          <a:lstStyle/>
          <a:p>
            <a:r>
              <a:rPr lang="en-US" dirty="0"/>
              <a:t>Weather basics: clouds</a:t>
            </a:r>
          </a:p>
        </p:txBody>
      </p:sp>
      <p:sp>
        <p:nvSpPr>
          <p:cNvPr id="5" name="Text Placeholder 4">
            <a:extLst>
              <a:ext uri="{FF2B5EF4-FFF2-40B4-BE49-F238E27FC236}">
                <a16:creationId xmlns:a16="http://schemas.microsoft.com/office/drawing/2014/main" id="{2A9CB06D-58F3-4213-B7DF-F3D2371C6FDE}"/>
              </a:ext>
            </a:extLst>
          </p:cNvPr>
          <p:cNvSpPr>
            <a:spLocks noGrp="1"/>
          </p:cNvSpPr>
          <p:nvPr>
            <p:ph type="body" sz="quarter" idx="13"/>
          </p:nvPr>
        </p:nvSpPr>
        <p:spPr/>
        <p:txBody>
          <a:bodyPr>
            <a:normAutofit fontScale="92500" lnSpcReduction="10000"/>
          </a:bodyPr>
          <a:lstStyle/>
          <a:p>
            <a:r>
              <a:rPr lang="en-US" dirty="0"/>
              <a:t>Physics</a:t>
            </a:r>
          </a:p>
        </p:txBody>
      </p:sp>
      <p:pic>
        <p:nvPicPr>
          <p:cNvPr id="8" name="Picture 2" descr="http://2.bp.blogspot.com/-42bB5nI1pUs/TkO9qbc-wQI/AAAAAAAAABU/u-7RaH9iAuE/s1600/Atm+Stability.jpg">
            <a:extLst>
              <a:ext uri="{FF2B5EF4-FFF2-40B4-BE49-F238E27FC236}">
                <a16:creationId xmlns:a16="http://schemas.microsoft.com/office/drawing/2014/main" id="{A2DCB9C4-93D1-4F34-AF0E-499F1DA5B6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458"/>
          <a:stretch/>
        </p:blipFill>
        <p:spPr bwMode="auto">
          <a:xfrm>
            <a:off x="-3939128" y="3218304"/>
            <a:ext cx="3638709" cy="257531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AADFE8F-D51C-4E23-B658-94EA24FA3A54}"/>
              </a:ext>
            </a:extLst>
          </p:cNvPr>
          <p:cNvSpPr txBox="1"/>
          <p:nvPr/>
        </p:nvSpPr>
        <p:spPr>
          <a:xfrm>
            <a:off x="504710" y="2623521"/>
            <a:ext cx="6207164" cy="3785652"/>
          </a:xfrm>
          <a:prstGeom prst="rect">
            <a:avLst/>
          </a:prstGeom>
          <a:noFill/>
        </p:spPr>
        <p:txBody>
          <a:bodyPr wrap="square" rtlCol="0">
            <a:spAutoFit/>
          </a:bodyPr>
          <a:lstStyle/>
          <a:p>
            <a:pPr marL="285750" indent="-285750">
              <a:buFont typeface="Arial" panose="020B0604020202020204" pitchFamily="34" charset="0"/>
              <a:buChar char="•"/>
            </a:pPr>
            <a:r>
              <a:rPr lang="en-US" sz="2000" dirty="0"/>
              <a:t>Basic cloud droplet formation </a:t>
            </a:r>
          </a:p>
          <a:p>
            <a:pPr marL="742950" lvl="1" indent="-285750">
              <a:buFont typeface="Arial" panose="020B0604020202020204" pitchFamily="34" charset="0"/>
              <a:buChar char="•"/>
            </a:pPr>
            <a:r>
              <a:rPr lang="en-US" sz="2000" dirty="0"/>
              <a:t>Aerosols are available in the atmosphere (called Cloud Condensation Nuclei (CCN))</a:t>
            </a:r>
          </a:p>
          <a:p>
            <a:pPr marL="742950" lvl="1" indent="-285750">
              <a:buFont typeface="Arial" panose="020B0604020202020204" pitchFamily="34" charset="0"/>
              <a:buChar char="•"/>
            </a:pPr>
            <a:r>
              <a:rPr lang="en-US" sz="2000" dirty="0"/>
              <a:t>Air parcel ends up holding as much water vapor as it possibly can (saturated)</a:t>
            </a:r>
          </a:p>
          <a:p>
            <a:pPr marL="742950" lvl="1" indent="-285750">
              <a:buFont typeface="Arial" panose="020B0604020202020204" pitchFamily="34" charset="0"/>
              <a:buChar char="•"/>
            </a:pPr>
            <a:r>
              <a:rPr lang="en-US" sz="2000" dirty="0"/>
              <a:t>Hits that point and then the water vapor condenses onto CCN, creating droplet</a:t>
            </a:r>
          </a:p>
          <a:p>
            <a:pPr marL="1200150" lvl="2" indent="-285750">
              <a:buFont typeface="Arial" panose="020B0604020202020204" pitchFamily="34" charset="0"/>
              <a:buChar char="•"/>
            </a:pPr>
            <a:r>
              <a:rPr lang="en-US" sz="2000" dirty="0"/>
              <a:t>Level this happens is called the Lifting Condensation Level (LCL)</a:t>
            </a:r>
          </a:p>
          <a:p>
            <a:endParaRPr lang="en-US" sz="2000" dirty="0"/>
          </a:p>
          <a:p>
            <a:endParaRPr lang="en-US" sz="2000" dirty="0"/>
          </a:p>
          <a:p>
            <a:pPr marL="285750" indent="-285750">
              <a:buFont typeface="Arial" panose="020B0604020202020204" pitchFamily="34" charset="0"/>
              <a:buChar char="•"/>
            </a:pPr>
            <a:endParaRPr lang="en-US" sz="2000" dirty="0"/>
          </a:p>
        </p:txBody>
      </p:sp>
      <p:sp>
        <p:nvSpPr>
          <p:cNvPr id="9" name="Oval 8">
            <a:extLst>
              <a:ext uri="{FF2B5EF4-FFF2-40B4-BE49-F238E27FC236}">
                <a16:creationId xmlns:a16="http://schemas.microsoft.com/office/drawing/2014/main" id="{96972DC6-8E70-4DF4-BEE0-B8BD5847D553}"/>
              </a:ext>
            </a:extLst>
          </p:cNvPr>
          <p:cNvSpPr/>
          <p:nvPr/>
        </p:nvSpPr>
        <p:spPr>
          <a:xfrm>
            <a:off x="8111265" y="2493757"/>
            <a:ext cx="236670" cy="238685"/>
          </a:xfrm>
          <a:prstGeom prst="ellipse">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0919124-EDB9-4925-AA71-C5B60830EDD1}"/>
              </a:ext>
            </a:extLst>
          </p:cNvPr>
          <p:cNvSpPr/>
          <p:nvPr/>
        </p:nvSpPr>
        <p:spPr>
          <a:xfrm>
            <a:off x="10309102" y="4022898"/>
            <a:ext cx="236670" cy="238685"/>
          </a:xfrm>
          <a:prstGeom prst="ellipse">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6E58F09-AED0-48B7-AB03-EF3F63EA7E3B}"/>
              </a:ext>
            </a:extLst>
          </p:cNvPr>
          <p:cNvSpPr/>
          <p:nvPr/>
        </p:nvSpPr>
        <p:spPr>
          <a:xfrm>
            <a:off x="8747141" y="4910066"/>
            <a:ext cx="236670" cy="238685"/>
          </a:xfrm>
          <a:prstGeom prst="ellipse">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17E705B-97C4-4376-A59E-9185CD0EB59E}"/>
              </a:ext>
            </a:extLst>
          </p:cNvPr>
          <p:cNvSpPr/>
          <p:nvPr/>
        </p:nvSpPr>
        <p:spPr>
          <a:xfrm>
            <a:off x="10309102" y="2006495"/>
            <a:ext cx="236670" cy="238685"/>
          </a:xfrm>
          <a:prstGeom prst="ellipse">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779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4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5D00114-079B-4632-A02D-0B3FC205F3ED}"/>
              </a:ext>
            </a:extLst>
          </p:cNvPr>
          <p:cNvSpPr>
            <a:spLocks noGrp="1"/>
          </p:cNvSpPr>
          <p:nvPr>
            <p:ph type="sldNum" sz="quarter" idx="12"/>
          </p:nvPr>
        </p:nvSpPr>
        <p:spPr/>
        <p:txBody>
          <a:bodyPr/>
          <a:lstStyle/>
          <a:p>
            <a:fld id="{4EC93DFA-70F6-4220-86AB-AD3183C08C91}" type="slidenum">
              <a:rPr lang="en-US" smtClean="0"/>
              <a:t>17</a:t>
            </a:fld>
            <a:endParaRPr lang="en-US" dirty="0"/>
          </a:p>
        </p:txBody>
      </p:sp>
      <p:sp>
        <p:nvSpPr>
          <p:cNvPr id="4" name="Title 3">
            <a:extLst>
              <a:ext uri="{FF2B5EF4-FFF2-40B4-BE49-F238E27FC236}">
                <a16:creationId xmlns:a16="http://schemas.microsoft.com/office/drawing/2014/main" id="{37B2DB8B-2265-476A-8145-2887B7AD170A}"/>
              </a:ext>
            </a:extLst>
          </p:cNvPr>
          <p:cNvSpPr>
            <a:spLocks noGrp="1"/>
          </p:cNvSpPr>
          <p:nvPr>
            <p:ph type="title"/>
          </p:nvPr>
        </p:nvSpPr>
        <p:spPr/>
        <p:txBody>
          <a:bodyPr>
            <a:normAutofit fontScale="90000"/>
          </a:bodyPr>
          <a:lstStyle/>
          <a:p>
            <a:r>
              <a:rPr lang="en-US" dirty="0"/>
              <a:t>Weather basics: clouds</a:t>
            </a:r>
          </a:p>
        </p:txBody>
      </p:sp>
      <p:sp>
        <p:nvSpPr>
          <p:cNvPr id="5" name="Text Placeholder 4">
            <a:extLst>
              <a:ext uri="{FF2B5EF4-FFF2-40B4-BE49-F238E27FC236}">
                <a16:creationId xmlns:a16="http://schemas.microsoft.com/office/drawing/2014/main" id="{2A9CB06D-58F3-4213-B7DF-F3D2371C6FDE}"/>
              </a:ext>
            </a:extLst>
          </p:cNvPr>
          <p:cNvSpPr>
            <a:spLocks noGrp="1"/>
          </p:cNvSpPr>
          <p:nvPr>
            <p:ph type="body" sz="quarter" idx="13"/>
          </p:nvPr>
        </p:nvSpPr>
        <p:spPr/>
        <p:txBody>
          <a:bodyPr>
            <a:normAutofit fontScale="92500" lnSpcReduction="10000"/>
          </a:bodyPr>
          <a:lstStyle/>
          <a:p>
            <a:r>
              <a:rPr lang="en-US" dirty="0"/>
              <a:t>Physics</a:t>
            </a:r>
          </a:p>
        </p:txBody>
      </p:sp>
      <p:sp>
        <p:nvSpPr>
          <p:cNvPr id="6" name="TextBox 5">
            <a:extLst>
              <a:ext uri="{FF2B5EF4-FFF2-40B4-BE49-F238E27FC236}">
                <a16:creationId xmlns:a16="http://schemas.microsoft.com/office/drawing/2014/main" id="{6433FE02-C32B-49F8-B109-78490A6A5DEF}"/>
              </a:ext>
            </a:extLst>
          </p:cNvPr>
          <p:cNvSpPr txBox="1"/>
          <p:nvPr/>
        </p:nvSpPr>
        <p:spPr>
          <a:xfrm>
            <a:off x="272865" y="1719547"/>
            <a:ext cx="7105396" cy="461665"/>
          </a:xfrm>
          <a:prstGeom prst="rect">
            <a:avLst/>
          </a:prstGeom>
          <a:noFill/>
        </p:spPr>
        <p:txBody>
          <a:bodyPr wrap="square" rtlCol="0">
            <a:spAutoFit/>
          </a:bodyPr>
          <a:lstStyle/>
          <a:p>
            <a:r>
              <a:rPr lang="en-US" sz="2400" dirty="0"/>
              <a:t>Many ways for the air parcel to reach </a:t>
            </a:r>
            <a:r>
              <a:rPr lang="en-US" sz="2400" b="1" u="sng" dirty="0"/>
              <a:t>saturation</a:t>
            </a:r>
          </a:p>
        </p:txBody>
      </p:sp>
      <p:pic>
        <p:nvPicPr>
          <p:cNvPr id="8" name="Picture 2" descr="http://2.bp.blogspot.com/-42bB5nI1pUs/TkO9qbc-wQI/AAAAAAAAABU/u-7RaH9iAuE/s1600/Atm+Stability.jpg">
            <a:extLst>
              <a:ext uri="{FF2B5EF4-FFF2-40B4-BE49-F238E27FC236}">
                <a16:creationId xmlns:a16="http://schemas.microsoft.com/office/drawing/2014/main" id="{A2DCB9C4-93D1-4F34-AF0E-499F1DA5B6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458"/>
          <a:stretch/>
        </p:blipFill>
        <p:spPr bwMode="auto">
          <a:xfrm>
            <a:off x="-3939128" y="3218304"/>
            <a:ext cx="3638709" cy="2575316"/>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1">
            <a:extLst>
              <a:ext uri="{FF2B5EF4-FFF2-40B4-BE49-F238E27FC236}">
                <a16:creationId xmlns:a16="http://schemas.microsoft.com/office/drawing/2014/main" id="{0AFC9172-DB75-4D5A-9A62-C71600604F9F}"/>
              </a:ext>
            </a:extLst>
          </p:cNvPr>
          <p:cNvSpPr txBox="1">
            <a:spLocks/>
          </p:cNvSpPr>
          <p:nvPr/>
        </p:nvSpPr>
        <p:spPr>
          <a:xfrm>
            <a:off x="1071579" y="2673349"/>
            <a:ext cx="5318782" cy="33482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0" dirty="0"/>
              <a:t>Cooling parcel to dew point</a:t>
            </a:r>
          </a:p>
          <a:p>
            <a:r>
              <a:rPr lang="en-US" sz="2000" b="0" dirty="0"/>
              <a:t>Adding extra water vapor to parcel</a:t>
            </a:r>
          </a:p>
          <a:p>
            <a:r>
              <a:rPr lang="en-US" sz="2000" b="0" dirty="0"/>
              <a:t>Supersaturation</a:t>
            </a:r>
          </a:p>
          <a:p>
            <a:r>
              <a:rPr lang="en-US" sz="2000" b="0" dirty="0"/>
              <a:t>Supercooling</a:t>
            </a:r>
          </a:p>
          <a:p>
            <a:r>
              <a:rPr lang="en-US" sz="2000" b="0" dirty="0"/>
              <a:t>Collision-coalescence</a:t>
            </a:r>
          </a:p>
          <a:p>
            <a:r>
              <a:rPr lang="en-US" sz="2000" b="0" dirty="0"/>
              <a:t>Bergeron Process</a:t>
            </a:r>
          </a:p>
        </p:txBody>
      </p:sp>
      <p:pic>
        <p:nvPicPr>
          <p:cNvPr id="8194" name="Picture 2" descr="Image result for cloud formation diagram">
            <a:extLst>
              <a:ext uri="{FF2B5EF4-FFF2-40B4-BE49-F238E27FC236}">
                <a16:creationId xmlns:a16="http://schemas.microsoft.com/office/drawing/2014/main" id="{E1DE02C9-608E-4B2D-8A0B-3C20435793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0361" y="2437701"/>
            <a:ext cx="4762500" cy="381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07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5D00114-079B-4632-A02D-0B3FC205F3ED}"/>
              </a:ext>
            </a:extLst>
          </p:cNvPr>
          <p:cNvSpPr>
            <a:spLocks noGrp="1"/>
          </p:cNvSpPr>
          <p:nvPr>
            <p:ph type="sldNum" sz="quarter" idx="12"/>
          </p:nvPr>
        </p:nvSpPr>
        <p:spPr/>
        <p:txBody>
          <a:bodyPr/>
          <a:lstStyle/>
          <a:p>
            <a:fld id="{4EC93DFA-70F6-4220-86AB-AD3183C08C91}" type="slidenum">
              <a:rPr lang="en-US" smtClean="0"/>
              <a:t>18</a:t>
            </a:fld>
            <a:endParaRPr lang="en-US" dirty="0"/>
          </a:p>
        </p:txBody>
      </p:sp>
      <p:sp>
        <p:nvSpPr>
          <p:cNvPr id="4" name="Title 3">
            <a:extLst>
              <a:ext uri="{FF2B5EF4-FFF2-40B4-BE49-F238E27FC236}">
                <a16:creationId xmlns:a16="http://schemas.microsoft.com/office/drawing/2014/main" id="{37B2DB8B-2265-476A-8145-2887B7AD170A}"/>
              </a:ext>
            </a:extLst>
          </p:cNvPr>
          <p:cNvSpPr>
            <a:spLocks noGrp="1"/>
          </p:cNvSpPr>
          <p:nvPr>
            <p:ph type="title"/>
          </p:nvPr>
        </p:nvSpPr>
        <p:spPr/>
        <p:txBody>
          <a:bodyPr>
            <a:normAutofit fontScale="90000"/>
          </a:bodyPr>
          <a:lstStyle/>
          <a:p>
            <a:r>
              <a:rPr lang="en-US" dirty="0"/>
              <a:t>Weather basics: clouds</a:t>
            </a:r>
          </a:p>
        </p:txBody>
      </p:sp>
      <p:sp>
        <p:nvSpPr>
          <p:cNvPr id="5" name="Text Placeholder 4">
            <a:extLst>
              <a:ext uri="{FF2B5EF4-FFF2-40B4-BE49-F238E27FC236}">
                <a16:creationId xmlns:a16="http://schemas.microsoft.com/office/drawing/2014/main" id="{2A9CB06D-58F3-4213-B7DF-F3D2371C6FDE}"/>
              </a:ext>
            </a:extLst>
          </p:cNvPr>
          <p:cNvSpPr>
            <a:spLocks noGrp="1"/>
          </p:cNvSpPr>
          <p:nvPr>
            <p:ph type="body" sz="quarter" idx="13"/>
          </p:nvPr>
        </p:nvSpPr>
        <p:spPr/>
        <p:txBody>
          <a:bodyPr>
            <a:normAutofit fontScale="92500" lnSpcReduction="10000"/>
          </a:bodyPr>
          <a:lstStyle/>
          <a:p>
            <a:r>
              <a:rPr lang="en-US" dirty="0"/>
              <a:t>Physics</a:t>
            </a:r>
          </a:p>
        </p:txBody>
      </p:sp>
      <p:sp>
        <p:nvSpPr>
          <p:cNvPr id="6" name="TextBox 5">
            <a:extLst>
              <a:ext uri="{FF2B5EF4-FFF2-40B4-BE49-F238E27FC236}">
                <a16:creationId xmlns:a16="http://schemas.microsoft.com/office/drawing/2014/main" id="{6433FE02-C32B-49F8-B109-78490A6A5DEF}"/>
              </a:ext>
            </a:extLst>
          </p:cNvPr>
          <p:cNvSpPr txBox="1"/>
          <p:nvPr/>
        </p:nvSpPr>
        <p:spPr>
          <a:xfrm>
            <a:off x="6686191" y="1906351"/>
            <a:ext cx="4845673" cy="830997"/>
          </a:xfrm>
          <a:prstGeom prst="rect">
            <a:avLst/>
          </a:prstGeom>
          <a:noFill/>
        </p:spPr>
        <p:txBody>
          <a:bodyPr wrap="square" rtlCol="0">
            <a:spAutoFit/>
          </a:bodyPr>
          <a:lstStyle/>
          <a:p>
            <a:r>
              <a:rPr lang="en-US" sz="2400" dirty="0"/>
              <a:t>How do we get the parcel to rise and cool to create clouds?</a:t>
            </a:r>
            <a:endParaRPr lang="en-US" sz="2400" b="1" u="sng" dirty="0"/>
          </a:p>
        </p:txBody>
      </p:sp>
      <p:pic>
        <p:nvPicPr>
          <p:cNvPr id="8" name="Picture 2" descr="http://2.bp.blogspot.com/-42bB5nI1pUs/TkO9qbc-wQI/AAAAAAAAABU/u-7RaH9iAuE/s1600/Atm+Stability.jpg">
            <a:extLst>
              <a:ext uri="{FF2B5EF4-FFF2-40B4-BE49-F238E27FC236}">
                <a16:creationId xmlns:a16="http://schemas.microsoft.com/office/drawing/2014/main" id="{A2DCB9C4-93D1-4F34-AF0E-499F1DA5B6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458"/>
          <a:stretch/>
        </p:blipFill>
        <p:spPr bwMode="auto">
          <a:xfrm>
            <a:off x="-3939128" y="3218304"/>
            <a:ext cx="3638709" cy="2575316"/>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1">
            <a:extLst>
              <a:ext uri="{FF2B5EF4-FFF2-40B4-BE49-F238E27FC236}">
                <a16:creationId xmlns:a16="http://schemas.microsoft.com/office/drawing/2014/main" id="{0AFC9172-DB75-4D5A-9A62-C71600604F9F}"/>
              </a:ext>
            </a:extLst>
          </p:cNvPr>
          <p:cNvSpPr txBox="1">
            <a:spLocks/>
          </p:cNvSpPr>
          <p:nvPr/>
        </p:nvSpPr>
        <p:spPr>
          <a:xfrm>
            <a:off x="6539046" y="3307207"/>
            <a:ext cx="5318782" cy="33482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b="0" dirty="0"/>
          </a:p>
        </p:txBody>
      </p:sp>
      <p:pic>
        <p:nvPicPr>
          <p:cNvPr id="8194" name="Picture 2" descr="Image result for cloud formation diagram">
            <a:extLst>
              <a:ext uri="{FF2B5EF4-FFF2-40B4-BE49-F238E27FC236}">
                <a16:creationId xmlns:a16="http://schemas.microsoft.com/office/drawing/2014/main" id="{E1DE02C9-608E-4B2D-8A0B-3C20435793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869" y="1851810"/>
            <a:ext cx="5616131" cy="4504137"/>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1">
            <a:extLst>
              <a:ext uri="{FF2B5EF4-FFF2-40B4-BE49-F238E27FC236}">
                <a16:creationId xmlns:a16="http://schemas.microsoft.com/office/drawing/2014/main" id="{DB3BA93F-A8DB-4D17-BB26-4C5823E87ECE}"/>
              </a:ext>
            </a:extLst>
          </p:cNvPr>
          <p:cNvSpPr txBox="1">
            <a:spLocks/>
          </p:cNvSpPr>
          <p:nvPr/>
        </p:nvSpPr>
        <p:spPr>
          <a:xfrm>
            <a:off x="7157069" y="2889694"/>
            <a:ext cx="5318782" cy="33482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0" dirty="0"/>
              <a:t>Adiabatic Cooling</a:t>
            </a:r>
          </a:p>
          <a:p>
            <a:pPr lvl="1"/>
            <a:r>
              <a:rPr lang="en-US" sz="1600" dirty="0"/>
              <a:t>Frontal lift</a:t>
            </a:r>
          </a:p>
          <a:p>
            <a:pPr lvl="1"/>
            <a:r>
              <a:rPr lang="en-US" sz="1600" b="0" dirty="0"/>
              <a:t>Convective lift</a:t>
            </a:r>
          </a:p>
          <a:p>
            <a:pPr lvl="1"/>
            <a:r>
              <a:rPr lang="en-US" sz="1600" dirty="0"/>
              <a:t>Orographic lift</a:t>
            </a:r>
          </a:p>
          <a:p>
            <a:r>
              <a:rPr lang="en-US" sz="2000" b="0" dirty="0"/>
              <a:t>Non-adiabatic Cooling</a:t>
            </a:r>
          </a:p>
        </p:txBody>
      </p:sp>
    </p:spTree>
    <p:extLst>
      <p:ext uri="{BB962C8B-B14F-4D97-AF65-F5344CB8AC3E}">
        <p14:creationId xmlns:p14="http://schemas.microsoft.com/office/powerpoint/2010/main" val="307334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C741E9B1-72D4-4C2D-BD34-F6995DBC6598}"/>
              </a:ext>
            </a:extLst>
          </p:cNvPr>
          <p:cNvSpPr/>
          <p:nvPr/>
        </p:nvSpPr>
        <p:spPr>
          <a:xfrm>
            <a:off x="1597572" y="2477803"/>
            <a:ext cx="8891752" cy="3184187"/>
          </a:xfrm>
          <a:prstGeom prst="rect">
            <a:avLst/>
          </a:prstGeom>
          <a:solidFill>
            <a:schemeClr val="accent2">
              <a:lumMod val="40000"/>
              <a:lumOff val="6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95D00114-079B-4632-A02D-0B3FC205F3ED}"/>
              </a:ext>
            </a:extLst>
          </p:cNvPr>
          <p:cNvSpPr>
            <a:spLocks noGrp="1"/>
          </p:cNvSpPr>
          <p:nvPr>
            <p:ph type="sldNum" sz="quarter" idx="12"/>
          </p:nvPr>
        </p:nvSpPr>
        <p:spPr/>
        <p:txBody>
          <a:bodyPr/>
          <a:lstStyle/>
          <a:p>
            <a:fld id="{4EC93DFA-70F6-4220-86AB-AD3183C08C91}" type="slidenum">
              <a:rPr lang="en-US" smtClean="0"/>
              <a:t>19</a:t>
            </a:fld>
            <a:endParaRPr lang="en-US" dirty="0"/>
          </a:p>
        </p:txBody>
      </p:sp>
      <p:sp>
        <p:nvSpPr>
          <p:cNvPr id="4" name="Title 3">
            <a:extLst>
              <a:ext uri="{FF2B5EF4-FFF2-40B4-BE49-F238E27FC236}">
                <a16:creationId xmlns:a16="http://schemas.microsoft.com/office/drawing/2014/main" id="{37B2DB8B-2265-476A-8145-2887B7AD170A}"/>
              </a:ext>
            </a:extLst>
          </p:cNvPr>
          <p:cNvSpPr>
            <a:spLocks noGrp="1"/>
          </p:cNvSpPr>
          <p:nvPr>
            <p:ph type="title"/>
          </p:nvPr>
        </p:nvSpPr>
        <p:spPr/>
        <p:txBody>
          <a:bodyPr>
            <a:normAutofit fontScale="90000"/>
          </a:bodyPr>
          <a:lstStyle/>
          <a:p>
            <a:r>
              <a:rPr lang="en-US" dirty="0"/>
              <a:t>Weather basics: clouds</a:t>
            </a:r>
          </a:p>
        </p:txBody>
      </p:sp>
      <p:sp>
        <p:nvSpPr>
          <p:cNvPr id="5" name="Text Placeholder 4">
            <a:extLst>
              <a:ext uri="{FF2B5EF4-FFF2-40B4-BE49-F238E27FC236}">
                <a16:creationId xmlns:a16="http://schemas.microsoft.com/office/drawing/2014/main" id="{2A9CB06D-58F3-4213-B7DF-F3D2371C6FDE}"/>
              </a:ext>
            </a:extLst>
          </p:cNvPr>
          <p:cNvSpPr>
            <a:spLocks noGrp="1"/>
          </p:cNvSpPr>
          <p:nvPr>
            <p:ph type="body" sz="quarter" idx="13"/>
          </p:nvPr>
        </p:nvSpPr>
        <p:spPr/>
        <p:txBody>
          <a:bodyPr>
            <a:normAutofit fontScale="92500" lnSpcReduction="10000"/>
          </a:bodyPr>
          <a:lstStyle/>
          <a:p>
            <a:r>
              <a:rPr lang="en-US" dirty="0"/>
              <a:t>Physics</a:t>
            </a:r>
          </a:p>
        </p:txBody>
      </p:sp>
      <p:sp>
        <p:nvSpPr>
          <p:cNvPr id="9" name="Content Placeholder 1">
            <a:extLst>
              <a:ext uri="{FF2B5EF4-FFF2-40B4-BE49-F238E27FC236}">
                <a16:creationId xmlns:a16="http://schemas.microsoft.com/office/drawing/2014/main" id="{0AFC9172-DB75-4D5A-9A62-C71600604F9F}"/>
              </a:ext>
            </a:extLst>
          </p:cNvPr>
          <p:cNvSpPr txBox="1">
            <a:spLocks/>
          </p:cNvSpPr>
          <p:nvPr/>
        </p:nvSpPr>
        <p:spPr>
          <a:xfrm>
            <a:off x="6539046" y="3307207"/>
            <a:ext cx="5318782" cy="33482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b="0" dirty="0"/>
          </a:p>
        </p:txBody>
      </p:sp>
      <p:sp>
        <p:nvSpPr>
          <p:cNvPr id="10" name="Content Placeholder 1">
            <a:extLst>
              <a:ext uri="{FF2B5EF4-FFF2-40B4-BE49-F238E27FC236}">
                <a16:creationId xmlns:a16="http://schemas.microsoft.com/office/drawing/2014/main" id="{DB3BA93F-A8DB-4D17-BB26-4C5823E87ECE}"/>
              </a:ext>
            </a:extLst>
          </p:cNvPr>
          <p:cNvSpPr txBox="1">
            <a:spLocks/>
          </p:cNvSpPr>
          <p:nvPr/>
        </p:nvSpPr>
        <p:spPr>
          <a:xfrm>
            <a:off x="334172" y="1633092"/>
            <a:ext cx="5318782" cy="4175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0" dirty="0"/>
              <a:t>Adiabatic Cooling: Frontal Lift</a:t>
            </a:r>
            <a:endParaRPr lang="en-US" sz="1800" dirty="0"/>
          </a:p>
        </p:txBody>
      </p:sp>
      <p:grpSp>
        <p:nvGrpSpPr>
          <p:cNvPr id="19" name="Group 18">
            <a:extLst>
              <a:ext uri="{FF2B5EF4-FFF2-40B4-BE49-F238E27FC236}">
                <a16:creationId xmlns:a16="http://schemas.microsoft.com/office/drawing/2014/main" id="{AEF7D6A5-2B62-4734-9D28-66FFF9CEA8EC}"/>
              </a:ext>
            </a:extLst>
          </p:cNvPr>
          <p:cNvGrpSpPr/>
          <p:nvPr/>
        </p:nvGrpSpPr>
        <p:grpSpPr>
          <a:xfrm>
            <a:off x="1545020" y="5676182"/>
            <a:ext cx="8944304" cy="371921"/>
            <a:chOff x="1597572" y="5586012"/>
            <a:chExt cx="8944304" cy="371921"/>
          </a:xfrm>
        </p:grpSpPr>
        <p:cxnSp>
          <p:nvCxnSpPr>
            <p:cNvPr id="7" name="Straight Connector 6">
              <a:extLst>
                <a:ext uri="{FF2B5EF4-FFF2-40B4-BE49-F238E27FC236}">
                  <a16:creationId xmlns:a16="http://schemas.microsoft.com/office/drawing/2014/main" id="{762681BE-27DE-4849-9002-C10997D5B0E0}"/>
                </a:ext>
              </a:extLst>
            </p:cNvPr>
            <p:cNvCxnSpPr/>
            <p:nvPr/>
          </p:nvCxnSpPr>
          <p:spPr>
            <a:xfrm>
              <a:off x="1597572" y="5602014"/>
              <a:ext cx="8944304" cy="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3" name="Straight Connector 12">
              <a:extLst>
                <a:ext uri="{FF2B5EF4-FFF2-40B4-BE49-F238E27FC236}">
                  <a16:creationId xmlns:a16="http://schemas.microsoft.com/office/drawing/2014/main" id="{A3C5F6BE-AC0B-40E6-BB57-18A384AE4FE2}"/>
                </a:ext>
              </a:extLst>
            </p:cNvPr>
            <p:cNvCxnSpPr>
              <a:cxnSpLocks/>
            </p:cNvCxnSpPr>
            <p:nvPr/>
          </p:nvCxnSpPr>
          <p:spPr>
            <a:xfrm flipV="1">
              <a:off x="1650124" y="560201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0" name="Straight Connector 19">
              <a:extLst>
                <a:ext uri="{FF2B5EF4-FFF2-40B4-BE49-F238E27FC236}">
                  <a16:creationId xmlns:a16="http://schemas.microsoft.com/office/drawing/2014/main" id="{8F44D615-85C8-4257-A4F5-C07D43934FF3}"/>
                </a:ext>
              </a:extLst>
            </p:cNvPr>
            <p:cNvCxnSpPr>
              <a:cxnSpLocks/>
            </p:cNvCxnSpPr>
            <p:nvPr/>
          </p:nvCxnSpPr>
          <p:spPr>
            <a:xfrm flipV="1">
              <a:off x="2079500" y="560201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1" name="Straight Connector 20">
              <a:extLst>
                <a:ext uri="{FF2B5EF4-FFF2-40B4-BE49-F238E27FC236}">
                  <a16:creationId xmlns:a16="http://schemas.microsoft.com/office/drawing/2014/main" id="{2A3685EB-8F5B-4F17-A4DD-8C5F8761B9B5}"/>
                </a:ext>
              </a:extLst>
            </p:cNvPr>
            <p:cNvCxnSpPr>
              <a:cxnSpLocks/>
            </p:cNvCxnSpPr>
            <p:nvPr/>
          </p:nvCxnSpPr>
          <p:spPr>
            <a:xfrm flipV="1">
              <a:off x="2566683" y="560201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2" name="Straight Connector 21">
              <a:extLst>
                <a:ext uri="{FF2B5EF4-FFF2-40B4-BE49-F238E27FC236}">
                  <a16:creationId xmlns:a16="http://schemas.microsoft.com/office/drawing/2014/main" id="{E1730738-BD1C-40E2-A89F-B147426A165E}"/>
                </a:ext>
              </a:extLst>
            </p:cNvPr>
            <p:cNvCxnSpPr>
              <a:cxnSpLocks/>
            </p:cNvCxnSpPr>
            <p:nvPr/>
          </p:nvCxnSpPr>
          <p:spPr>
            <a:xfrm flipV="1">
              <a:off x="3023883" y="560201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3" name="Straight Connector 22">
              <a:extLst>
                <a:ext uri="{FF2B5EF4-FFF2-40B4-BE49-F238E27FC236}">
                  <a16:creationId xmlns:a16="http://schemas.microsoft.com/office/drawing/2014/main" id="{961DE6A4-D06D-4823-9C76-B6EF95287F89}"/>
                </a:ext>
              </a:extLst>
            </p:cNvPr>
            <p:cNvCxnSpPr>
              <a:cxnSpLocks/>
            </p:cNvCxnSpPr>
            <p:nvPr/>
          </p:nvCxnSpPr>
          <p:spPr>
            <a:xfrm flipV="1">
              <a:off x="3453259" y="560201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4" name="Straight Connector 23">
              <a:extLst>
                <a:ext uri="{FF2B5EF4-FFF2-40B4-BE49-F238E27FC236}">
                  <a16:creationId xmlns:a16="http://schemas.microsoft.com/office/drawing/2014/main" id="{727F70C2-E382-41B9-844A-EE5550DEE204}"/>
                </a:ext>
              </a:extLst>
            </p:cNvPr>
            <p:cNvCxnSpPr>
              <a:cxnSpLocks/>
            </p:cNvCxnSpPr>
            <p:nvPr/>
          </p:nvCxnSpPr>
          <p:spPr>
            <a:xfrm flipV="1">
              <a:off x="3938283" y="5616347"/>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5" name="Straight Connector 24">
              <a:extLst>
                <a:ext uri="{FF2B5EF4-FFF2-40B4-BE49-F238E27FC236}">
                  <a16:creationId xmlns:a16="http://schemas.microsoft.com/office/drawing/2014/main" id="{57623721-D057-44B7-920A-F2C7EBEAFE69}"/>
                </a:ext>
              </a:extLst>
            </p:cNvPr>
            <p:cNvCxnSpPr>
              <a:cxnSpLocks/>
            </p:cNvCxnSpPr>
            <p:nvPr/>
          </p:nvCxnSpPr>
          <p:spPr>
            <a:xfrm flipV="1">
              <a:off x="4507311" y="559389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6" name="Straight Connector 25">
              <a:extLst>
                <a:ext uri="{FF2B5EF4-FFF2-40B4-BE49-F238E27FC236}">
                  <a16:creationId xmlns:a16="http://schemas.microsoft.com/office/drawing/2014/main" id="{893ED6A1-A0E6-4D10-A2BD-A74EB8914F7D}"/>
                </a:ext>
              </a:extLst>
            </p:cNvPr>
            <p:cNvCxnSpPr>
              <a:cxnSpLocks/>
            </p:cNvCxnSpPr>
            <p:nvPr/>
          </p:nvCxnSpPr>
          <p:spPr>
            <a:xfrm flipV="1">
              <a:off x="4964511" y="5586012"/>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7" name="Straight Connector 26">
              <a:extLst>
                <a:ext uri="{FF2B5EF4-FFF2-40B4-BE49-F238E27FC236}">
                  <a16:creationId xmlns:a16="http://schemas.microsoft.com/office/drawing/2014/main" id="{A1A9DDF5-3BF9-4FE2-93F0-54BE903B4243}"/>
                </a:ext>
              </a:extLst>
            </p:cNvPr>
            <p:cNvCxnSpPr>
              <a:cxnSpLocks/>
            </p:cNvCxnSpPr>
            <p:nvPr/>
          </p:nvCxnSpPr>
          <p:spPr>
            <a:xfrm flipV="1">
              <a:off x="5470479" y="559389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8" name="Straight Connector 27">
              <a:extLst>
                <a:ext uri="{FF2B5EF4-FFF2-40B4-BE49-F238E27FC236}">
                  <a16:creationId xmlns:a16="http://schemas.microsoft.com/office/drawing/2014/main" id="{CC2A43C7-3DBD-4F9C-8AEA-EFC9357D04DD}"/>
                </a:ext>
              </a:extLst>
            </p:cNvPr>
            <p:cNvCxnSpPr>
              <a:cxnSpLocks/>
            </p:cNvCxnSpPr>
            <p:nvPr/>
          </p:nvCxnSpPr>
          <p:spPr>
            <a:xfrm flipV="1">
              <a:off x="5909544" y="5608463"/>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9" name="Straight Connector 28">
              <a:extLst>
                <a:ext uri="{FF2B5EF4-FFF2-40B4-BE49-F238E27FC236}">
                  <a16:creationId xmlns:a16="http://schemas.microsoft.com/office/drawing/2014/main" id="{230B899C-D074-4589-888E-7566A064EF28}"/>
                </a:ext>
              </a:extLst>
            </p:cNvPr>
            <p:cNvCxnSpPr>
              <a:cxnSpLocks/>
            </p:cNvCxnSpPr>
            <p:nvPr/>
          </p:nvCxnSpPr>
          <p:spPr>
            <a:xfrm flipV="1">
              <a:off x="6445311" y="559389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30" name="Straight Connector 29">
              <a:extLst>
                <a:ext uri="{FF2B5EF4-FFF2-40B4-BE49-F238E27FC236}">
                  <a16:creationId xmlns:a16="http://schemas.microsoft.com/office/drawing/2014/main" id="{2B96BF49-6131-4490-A44A-4C5BC679D911}"/>
                </a:ext>
              </a:extLst>
            </p:cNvPr>
            <p:cNvCxnSpPr>
              <a:cxnSpLocks/>
            </p:cNvCxnSpPr>
            <p:nvPr/>
          </p:nvCxnSpPr>
          <p:spPr>
            <a:xfrm flipV="1">
              <a:off x="6935122" y="5586012"/>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31" name="Straight Connector 30">
              <a:extLst>
                <a:ext uri="{FF2B5EF4-FFF2-40B4-BE49-F238E27FC236}">
                  <a16:creationId xmlns:a16="http://schemas.microsoft.com/office/drawing/2014/main" id="{F7736795-47B7-4FAA-B030-DA7208C9DA1F}"/>
                </a:ext>
              </a:extLst>
            </p:cNvPr>
            <p:cNvCxnSpPr>
              <a:cxnSpLocks/>
            </p:cNvCxnSpPr>
            <p:nvPr/>
          </p:nvCxnSpPr>
          <p:spPr>
            <a:xfrm flipV="1">
              <a:off x="7392322" y="5616347"/>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32" name="Straight Connector 31">
              <a:extLst>
                <a:ext uri="{FF2B5EF4-FFF2-40B4-BE49-F238E27FC236}">
                  <a16:creationId xmlns:a16="http://schemas.microsoft.com/office/drawing/2014/main" id="{A9CAF620-DDDD-4601-B22F-0F33E07C257A}"/>
                </a:ext>
              </a:extLst>
            </p:cNvPr>
            <p:cNvCxnSpPr>
              <a:cxnSpLocks/>
            </p:cNvCxnSpPr>
            <p:nvPr/>
          </p:nvCxnSpPr>
          <p:spPr>
            <a:xfrm flipV="1">
              <a:off x="7875483" y="5616347"/>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33" name="Straight Connector 32">
              <a:extLst>
                <a:ext uri="{FF2B5EF4-FFF2-40B4-BE49-F238E27FC236}">
                  <a16:creationId xmlns:a16="http://schemas.microsoft.com/office/drawing/2014/main" id="{9D57855F-CF97-44F2-B398-56C2D25797E3}"/>
                </a:ext>
              </a:extLst>
            </p:cNvPr>
            <p:cNvCxnSpPr>
              <a:cxnSpLocks/>
            </p:cNvCxnSpPr>
            <p:nvPr/>
          </p:nvCxnSpPr>
          <p:spPr>
            <a:xfrm flipV="1">
              <a:off x="8402770" y="559389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34" name="Straight Connector 33">
              <a:extLst>
                <a:ext uri="{FF2B5EF4-FFF2-40B4-BE49-F238E27FC236}">
                  <a16:creationId xmlns:a16="http://schemas.microsoft.com/office/drawing/2014/main" id="{247DAD72-1A44-4339-B56E-91889B5A62F4}"/>
                </a:ext>
              </a:extLst>
            </p:cNvPr>
            <p:cNvCxnSpPr>
              <a:cxnSpLocks/>
            </p:cNvCxnSpPr>
            <p:nvPr/>
          </p:nvCxnSpPr>
          <p:spPr>
            <a:xfrm flipV="1">
              <a:off x="8856222" y="559389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35" name="Straight Connector 34">
              <a:extLst>
                <a:ext uri="{FF2B5EF4-FFF2-40B4-BE49-F238E27FC236}">
                  <a16:creationId xmlns:a16="http://schemas.microsoft.com/office/drawing/2014/main" id="{86BFF99B-92CE-40A5-8085-013EC64AFE86}"/>
                </a:ext>
              </a:extLst>
            </p:cNvPr>
            <p:cNvCxnSpPr>
              <a:cxnSpLocks/>
            </p:cNvCxnSpPr>
            <p:nvPr/>
          </p:nvCxnSpPr>
          <p:spPr>
            <a:xfrm flipV="1">
              <a:off x="9364151" y="5586012"/>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36" name="Straight Connector 35">
              <a:extLst>
                <a:ext uri="{FF2B5EF4-FFF2-40B4-BE49-F238E27FC236}">
                  <a16:creationId xmlns:a16="http://schemas.microsoft.com/office/drawing/2014/main" id="{B1DE8CE8-8589-42BC-B8C1-6579492328BF}"/>
                </a:ext>
              </a:extLst>
            </p:cNvPr>
            <p:cNvCxnSpPr>
              <a:cxnSpLocks/>
            </p:cNvCxnSpPr>
            <p:nvPr/>
          </p:nvCxnSpPr>
          <p:spPr>
            <a:xfrm flipV="1">
              <a:off x="9892540" y="5616347"/>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grpSp>
      <p:sp>
        <p:nvSpPr>
          <p:cNvPr id="37" name="Arc 36">
            <a:extLst>
              <a:ext uri="{FF2B5EF4-FFF2-40B4-BE49-F238E27FC236}">
                <a16:creationId xmlns:a16="http://schemas.microsoft.com/office/drawing/2014/main" id="{82E00C93-264B-4B1F-9CB8-023A0C8F023B}"/>
              </a:ext>
            </a:extLst>
          </p:cNvPr>
          <p:cNvSpPr/>
          <p:nvPr/>
        </p:nvSpPr>
        <p:spPr>
          <a:xfrm rot="173744">
            <a:off x="-3720777" y="2314118"/>
            <a:ext cx="10601504" cy="6692315"/>
          </a:xfrm>
          <a:prstGeom prst="arc">
            <a:avLst>
              <a:gd name="adj1" fmla="val 15885344"/>
              <a:gd name="adj2" fmla="val 21465346"/>
            </a:avLst>
          </a:prstGeom>
          <a:solidFill>
            <a:schemeClr val="accent1">
              <a:lumMod val="60000"/>
              <a:lumOff val="40000"/>
            </a:schemeClr>
          </a:solidFill>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9" name="Picture 38">
            <a:extLst>
              <a:ext uri="{FF2B5EF4-FFF2-40B4-BE49-F238E27FC236}">
                <a16:creationId xmlns:a16="http://schemas.microsoft.com/office/drawing/2014/main" id="{DEED577E-5EF2-4A70-9FF2-7AC598862D87}"/>
              </a:ext>
            </a:extLst>
          </p:cNvPr>
          <p:cNvPicPr>
            <a:picLocks noChangeAspect="1"/>
          </p:cNvPicPr>
          <p:nvPr/>
        </p:nvPicPr>
        <p:blipFill rotWithShape="1">
          <a:blip r:embed="rId3"/>
          <a:srcRect r="50249" b="50329"/>
          <a:stretch/>
        </p:blipFill>
        <p:spPr>
          <a:xfrm>
            <a:off x="-2668448" y="1569620"/>
            <a:ext cx="2210609" cy="1737587"/>
          </a:xfrm>
          <a:prstGeom prst="rect">
            <a:avLst/>
          </a:prstGeom>
        </p:spPr>
      </p:pic>
      <p:sp>
        <p:nvSpPr>
          <p:cNvPr id="40" name="Oval 39">
            <a:extLst>
              <a:ext uri="{FF2B5EF4-FFF2-40B4-BE49-F238E27FC236}">
                <a16:creationId xmlns:a16="http://schemas.microsoft.com/office/drawing/2014/main" id="{40128659-143E-426F-9992-2E72F8A05C8F}"/>
              </a:ext>
            </a:extLst>
          </p:cNvPr>
          <p:cNvSpPr/>
          <p:nvPr/>
        </p:nvSpPr>
        <p:spPr>
          <a:xfrm>
            <a:off x="6755801" y="5398847"/>
            <a:ext cx="319811" cy="30767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B8694E47-EE95-4843-A707-C582EB7BF410}"/>
              </a:ext>
            </a:extLst>
          </p:cNvPr>
          <p:cNvCxnSpPr/>
          <p:nvPr/>
        </p:nvCxnSpPr>
        <p:spPr>
          <a:xfrm>
            <a:off x="755936" y="3418243"/>
            <a:ext cx="1110189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7070552-EEA6-4D77-B770-D98A05567486}"/>
              </a:ext>
            </a:extLst>
          </p:cNvPr>
          <p:cNvSpPr txBox="1"/>
          <p:nvPr/>
        </p:nvSpPr>
        <p:spPr>
          <a:xfrm>
            <a:off x="10921561" y="3080240"/>
            <a:ext cx="504030" cy="369332"/>
          </a:xfrm>
          <a:prstGeom prst="rect">
            <a:avLst/>
          </a:prstGeom>
          <a:noFill/>
        </p:spPr>
        <p:txBody>
          <a:bodyPr wrap="square" rtlCol="0">
            <a:spAutoFit/>
          </a:bodyPr>
          <a:lstStyle/>
          <a:p>
            <a:r>
              <a:rPr lang="en-US" dirty="0"/>
              <a:t>T</a:t>
            </a:r>
            <a:r>
              <a:rPr lang="en-US" baseline="-25000" dirty="0"/>
              <a:t>d</a:t>
            </a:r>
          </a:p>
        </p:txBody>
      </p:sp>
      <p:pic>
        <p:nvPicPr>
          <p:cNvPr id="47" name="Picture 46">
            <a:extLst>
              <a:ext uri="{FF2B5EF4-FFF2-40B4-BE49-F238E27FC236}">
                <a16:creationId xmlns:a16="http://schemas.microsoft.com/office/drawing/2014/main" id="{F6DEEAEC-F3B9-4FF2-876E-56E905D7F60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369159" y="2074248"/>
            <a:ext cx="2643433" cy="1341543"/>
          </a:xfrm>
          <a:prstGeom prst="rect">
            <a:avLst/>
          </a:prstGeom>
        </p:spPr>
      </p:pic>
    </p:spTree>
    <p:extLst>
      <p:ext uri="{BB962C8B-B14F-4D97-AF65-F5344CB8AC3E}">
        <p14:creationId xmlns:p14="http://schemas.microsoft.com/office/powerpoint/2010/main" val="403102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3000" fill="hold"/>
                                        <p:tgtEl>
                                          <p:spTgt spid="37"/>
                                        </p:tgtEl>
                                        <p:attrNameLst>
                                          <p:attrName>ppt_x</p:attrName>
                                        </p:attrNameLst>
                                      </p:cBhvr>
                                      <p:tavLst>
                                        <p:tav tm="0">
                                          <p:val>
                                            <p:strVal val="0-#ppt_w/2"/>
                                          </p:val>
                                        </p:tav>
                                        <p:tav tm="100000">
                                          <p:val>
                                            <p:strVal val="#ppt_x"/>
                                          </p:val>
                                        </p:tav>
                                      </p:tavLst>
                                    </p:anim>
                                    <p:anim calcmode="lin" valueType="num">
                                      <p:cBhvr additive="base">
                                        <p:cTn id="8" dur="3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2.5E-6 -2.22222E-6 L -0.00534 -0.33703 " pathEditMode="relative" rAng="0" ptsTypes="AA">
                                      <p:cBhvr>
                                        <p:cTn id="12" dur="2000" fill="hold"/>
                                        <p:tgtEl>
                                          <p:spTgt spid="40"/>
                                        </p:tgtEl>
                                        <p:attrNameLst>
                                          <p:attrName>ppt_x</p:attrName>
                                          <p:attrName>ppt_y</p:attrName>
                                        </p:attrNameLst>
                                      </p:cBhvr>
                                      <p:rCtr x="-273" y="-16852"/>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0" grpId="0" animBg="1"/>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C4CC4DFE-C89C-47CE-8869-AA88BD08888F}"/>
              </a:ext>
            </a:extLst>
          </p:cNvPr>
          <p:cNvPicPr>
            <a:picLocks noChangeAspect="1"/>
          </p:cNvPicPr>
          <p:nvPr/>
        </p:nvPicPr>
        <p:blipFill rotWithShape="1">
          <a:blip r:embed="rId2">
            <a:extLst>
              <a:ext uri="{28A0092B-C50C-407E-A947-70E740481C1C}">
                <a14:useLocalDpi xmlns:a14="http://schemas.microsoft.com/office/drawing/2010/main" val="0"/>
              </a:ext>
            </a:extLst>
          </a:blip>
          <a:srcRect t="29609"/>
          <a:stretch/>
        </p:blipFill>
        <p:spPr>
          <a:xfrm>
            <a:off x="0" y="1401417"/>
            <a:ext cx="12226014" cy="5737320"/>
          </a:xfrm>
          <a:prstGeom prst="rect">
            <a:avLst/>
          </a:prstGeom>
        </p:spPr>
      </p:pic>
      <p:sp>
        <p:nvSpPr>
          <p:cNvPr id="2" name="Content Placeholder 1"/>
          <p:cNvSpPr>
            <a:spLocks noGrp="1"/>
          </p:cNvSpPr>
          <p:nvPr>
            <p:ph idx="1"/>
          </p:nvPr>
        </p:nvSpPr>
        <p:spPr>
          <a:xfrm>
            <a:off x="758687" y="1852546"/>
            <a:ext cx="10515600" cy="4686366"/>
          </a:xfrm>
        </p:spPr>
        <p:txBody>
          <a:bodyPr>
            <a:normAutofit fontScale="92500" lnSpcReduction="10000"/>
          </a:bodyPr>
          <a:lstStyle/>
          <a:p>
            <a:r>
              <a:rPr lang="en-US" dirty="0">
                <a:solidFill>
                  <a:schemeClr val="bg1"/>
                </a:solidFill>
                <a:latin typeface="+mj-lt"/>
              </a:rPr>
              <a:t>What is wind?</a:t>
            </a:r>
          </a:p>
          <a:p>
            <a:r>
              <a:rPr lang="en-US" dirty="0">
                <a:solidFill>
                  <a:schemeClr val="bg1"/>
                </a:solidFill>
                <a:latin typeface="+mj-lt"/>
              </a:rPr>
              <a:t>Weather basics</a:t>
            </a:r>
          </a:p>
          <a:p>
            <a:r>
              <a:rPr lang="en-US" dirty="0">
                <a:solidFill>
                  <a:schemeClr val="bg1"/>
                </a:solidFill>
                <a:latin typeface="+mj-lt"/>
              </a:rPr>
              <a:t>Weather Events: Icing</a:t>
            </a:r>
          </a:p>
          <a:p>
            <a:pPr lvl="1"/>
            <a:r>
              <a:rPr lang="en-US" dirty="0">
                <a:solidFill>
                  <a:schemeClr val="bg1"/>
                </a:solidFill>
                <a:latin typeface="+mj-lt"/>
              </a:rPr>
              <a:t>Forecasting</a:t>
            </a:r>
          </a:p>
          <a:p>
            <a:pPr lvl="1"/>
            <a:r>
              <a:rPr lang="en-US" dirty="0">
                <a:solidFill>
                  <a:schemeClr val="bg1"/>
                </a:solidFill>
                <a:latin typeface="+mj-lt"/>
              </a:rPr>
              <a:t>Impact to Projects</a:t>
            </a:r>
          </a:p>
          <a:p>
            <a:pPr lvl="1"/>
            <a:r>
              <a:rPr lang="en-US" dirty="0">
                <a:solidFill>
                  <a:schemeClr val="bg1"/>
                </a:solidFill>
                <a:latin typeface="+mj-lt"/>
              </a:rPr>
              <a:t>System Operator Action Plan</a:t>
            </a:r>
          </a:p>
          <a:p>
            <a:pPr lvl="1"/>
            <a:r>
              <a:rPr lang="en-US" dirty="0">
                <a:solidFill>
                  <a:schemeClr val="bg1"/>
                </a:solidFill>
                <a:latin typeface="+mj-lt"/>
              </a:rPr>
              <a:t>Working with On-Call Meteorologist</a:t>
            </a:r>
          </a:p>
          <a:p>
            <a:r>
              <a:rPr lang="en-US" dirty="0">
                <a:solidFill>
                  <a:schemeClr val="bg1"/>
                </a:solidFill>
                <a:latin typeface="+mj-lt"/>
              </a:rPr>
              <a:t>Weather Events: Severe Storms</a:t>
            </a:r>
          </a:p>
          <a:p>
            <a:pPr lvl="1"/>
            <a:r>
              <a:rPr lang="en-US" dirty="0">
                <a:solidFill>
                  <a:schemeClr val="bg1"/>
                </a:solidFill>
                <a:latin typeface="+mj-lt"/>
              </a:rPr>
              <a:t>Forecasting</a:t>
            </a:r>
          </a:p>
          <a:p>
            <a:pPr lvl="1"/>
            <a:r>
              <a:rPr lang="en-US" dirty="0">
                <a:solidFill>
                  <a:schemeClr val="bg1"/>
                </a:solidFill>
                <a:latin typeface="+mj-lt"/>
              </a:rPr>
              <a:t>Impact to Projects</a:t>
            </a:r>
          </a:p>
          <a:p>
            <a:pPr lvl="1"/>
            <a:r>
              <a:rPr lang="en-US" dirty="0">
                <a:solidFill>
                  <a:schemeClr val="bg1"/>
                </a:solidFill>
                <a:latin typeface="+mj-lt"/>
              </a:rPr>
              <a:t>System Operator Action Plan</a:t>
            </a:r>
          </a:p>
          <a:p>
            <a:pPr lvl="1"/>
            <a:r>
              <a:rPr lang="en-US" dirty="0">
                <a:solidFill>
                  <a:schemeClr val="bg1"/>
                </a:solidFill>
                <a:latin typeface="+mj-lt"/>
              </a:rPr>
              <a:t>Working with On-Call Meteorologist</a:t>
            </a:r>
          </a:p>
          <a:p>
            <a:pPr marL="0" indent="0">
              <a:buNone/>
            </a:pPr>
            <a:endParaRPr lang="en-US" dirty="0"/>
          </a:p>
          <a:p>
            <a:pPr marL="0" indent="0">
              <a:buNone/>
            </a:pPr>
            <a:endParaRPr lang="en-US" dirty="0"/>
          </a:p>
          <a:p>
            <a:endParaRPr lang="en-US" dirty="0"/>
          </a:p>
          <a:p>
            <a:endParaRPr lang="en-US" dirty="0"/>
          </a:p>
        </p:txBody>
      </p:sp>
      <p:sp>
        <p:nvSpPr>
          <p:cNvPr id="3" name="Slide Number Placeholder 2"/>
          <p:cNvSpPr>
            <a:spLocks noGrp="1"/>
          </p:cNvSpPr>
          <p:nvPr>
            <p:ph type="sldNum" sz="quarter" idx="12"/>
          </p:nvPr>
        </p:nvSpPr>
        <p:spPr/>
        <p:txBody>
          <a:bodyPr/>
          <a:lstStyle/>
          <a:p>
            <a:fld id="{4EC93DFA-70F6-4220-86AB-AD3183C08C91}" type="slidenum">
              <a:rPr lang="en-US" smtClean="0"/>
              <a:t>2</a:t>
            </a:fld>
            <a:endParaRPr lang="en-US" dirty="0"/>
          </a:p>
        </p:txBody>
      </p:sp>
      <p:sp>
        <p:nvSpPr>
          <p:cNvPr id="4" name="Title 3"/>
          <p:cNvSpPr>
            <a:spLocks noGrp="1"/>
          </p:cNvSpPr>
          <p:nvPr>
            <p:ph type="title"/>
          </p:nvPr>
        </p:nvSpPr>
        <p:spPr/>
        <p:txBody>
          <a:bodyPr/>
          <a:lstStyle/>
          <a:p>
            <a:r>
              <a:rPr lang="en-US" dirty="0"/>
              <a:t>Outline</a:t>
            </a:r>
          </a:p>
        </p:txBody>
      </p:sp>
      <p:sp>
        <p:nvSpPr>
          <p:cNvPr id="6" name="Content Placeholder 1">
            <a:extLst>
              <a:ext uri="{FF2B5EF4-FFF2-40B4-BE49-F238E27FC236}">
                <a16:creationId xmlns:a16="http://schemas.microsoft.com/office/drawing/2014/main" id="{25410E87-6F2C-46B6-BFEA-62A90B76D301}"/>
              </a:ext>
            </a:extLst>
          </p:cNvPr>
          <p:cNvSpPr txBox="1">
            <a:spLocks/>
          </p:cNvSpPr>
          <p:nvPr/>
        </p:nvSpPr>
        <p:spPr>
          <a:xfrm>
            <a:off x="7903707" y="1603524"/>
            <a:ext cx="3975652" cy="1610140"/>
          </a:xfrm>
          <a:prstGeom prst="rect">
            <a:avLst/>
          </a:prstGeom>
          <a:ln w="38100">
            <a:solidFill>
              <a:srgbClr val="00B0F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bg1"/>
                </a:solidFill>
                <a:latin typeface="+mj-lt"/>
              </a:rPr>
              <a:t>GOAL: </a:t>
            </a:r>
            <a:r>
              <a:rPr lang="en-US" sz="1800" b="0" dirty="0">
                <a:solidFill>
                  <a:schemeClr val="bg1"/>
                </a:solidFill>
                <a:latin typeface="+mj-lt"/>
              </a:rPr>
              <a:t>To enable the system operators to know when to watch for weather events, what to do during weather events, and what to expect out of your on-call meteorologist</a:t>
            </a:r>
            <a:endParaRPr lang="en-US" sz="1800" dirty="0">
              <a:solidFill>
                <a:schemeClr val="bg1"/>
              </a:solidFill>
            </a:endParaRPr>
          </a:p>
          <a:p>
            <a:endParaRPr lang="en-US" sz="1800" dirty="0"/>
          </a:p>
          <a:p>
            <a:endParaRPr lang="en-US" sz="1800" dirty="0"/>
          </a:p>
        </p:txBody>
      </p:sp>
    </p:spTree>
    <p:extLst>
      <p:ext uri="{BB962C8B-B14F-4D97-AF65-F5344CB8AC3E}">
        <p14:creationId xmlns:p14="http://schemas.microsoft.com/office/powerpoint/2010/main" val="3933398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788B009-C604-4266-90EC-FBFA3901758A}"/>
              </a:ext>
            </a:extLst>
          </p:cNvPr>
          <p:cNvSpPr>
            <a:spLocks noGrp="1"/>
          </p:cNvSpPr>
          <p:nvPr>
            <p:ph type="sldNum" sz="quarter" idx="12"/>
          </p:nvPr>
        </p:nvSpPr>
        <p:spPr/>
        <p:txBody>
          <a:bodyPr/>
          <a:lstStyle/>
          <a:p>
            <a:fld id="{4EC93DFA-70F6-4220-86AB-AD3183C08C91}" type="slidenum">
              <a:rPr lang="en-US" smtClean="0"/>
              <a:t>20</a:t>
            </a:fld>
            <a:endParaRPr lang="en-US" dirty="0"/>
          </a:p>
        </p:txBody>
      </p:sp>
      <p:sp>
        <p:nvSpPr>
          <p:cNvPr id="4" name="Title 3">
            <a:extLst>
              <a:ext uri="{FF2B5EF4-FFF2-40B4-BE49-F238E27FC236}">
                <a16:creationId xmlns:a16="http://schemas.microsoft.com/office/drawing/2014/main" id="{1A83403D-1BF7-4CD5-99BF-CDC9FB9F9FB0}"/>
              </a:ext>
            </a:extLst>
          </p:cNvPr>
          <p:cNvSpPr>
            <a:spLocks noGrp="1"/>
          </p:cNvSpPr>
          <p:nvPr>
            <p:ph type="title"/>
          </p:nvPr>
        </p:nvSpPr>
        <p:spPr/>
        <p:txBody>
          <a:bodyPr>
            <a:normAutofit fontScale="90000"/>
          </a:bodyPr>
          <a:lstStyle/>
          <a:p>
            <a:r>
              <a:rPr lang="en-US" dirty="0"/>
              <a:t>Weather basics: Clouds</a:t>
            </a:r>
          </a:p>
        </p:txBody>
      </p:sp>
      <p:sp>
        <p:nvSpPr>
          <p:cNvPr id="5" name="Text Placeholder 4">
            <a:extLst>
              <a:ext uri="{FF2B5EF4-FFF2-40B4-BE49-F238E27FC236}">
                <a16:creationId xmlns:a16="http://schemas.microsoft.com/office/drawing/2014/main" id="{7A3B5B61-9B76-48A9-AE71-194CAED55888}"/>
              </a:ext>
            </a:extLst>
          </p:cNvPr>
          <p:cNvSpPr>
            <a:spLocks noGrp="1"/>
          </p:cNvSpPr>
          <p:nvPr>
            <p:ph type="body" sz="quarter" idx="13"/>
          </p:nvPr>
        </p:nvSpPr>
        <p:spPr/>
        <p:txBody>
          <a:bodyPr>
            <a:normAutofit fontScale="92500" lnSpcReduction="10000"/>
          </a:bodyPr>
          <a:lstStyle/>
          <a:p>
            <a:r>
              <a:rPr lang="en-US" dirty="0"/>
              <a:t>Physics</a:t>
            </a:r>
          </a:p>
        </p:txBody>
      </p:sp>
      <p:sp>
        <p:nvSpPr>
          <p:cNvPr id="6" name="Content Placeholder 1">
            <a:extLst>
              <a:ext uri="{FF2B5EF4-FFF2-40B4-BE49-F238E27FC236}">
                <a16:creationId xmlns:a16="http://schemas.microsoft.com/office/drawing/2014/main" id="{0EECDBF5-CFD0-473B-835E-D892D81A423B}"/>
              </a:ext>
            </a:extLst>
          </p:cNvPr>
          <p:cNvSpPr txBox="1">
            <a:spLocks/>
          </p:cNvSpPr>
          <p:nvPr/>
        </p:nvSpPr>
        <p:spPr>
          <a:xfrm>
            <a:off x="334172" y="1633092"/>
            <a:ext cx="5318782" cy="4175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0" dirty="0"/>
              <a:t>Adiabatic Cooling: Convective Lift</a:t>
            </a:r>
            <a:endParaRPr lang="en-US" sz="1800" dirty="0"/>
          </a:p>
        </p:txBody>
      </p:sp>
      <p:grpSp>
        <p:nvGrpSpPr>
          <p:cNvPr id="7" name="Group 6">
            <a:extLst>
              <a:ext uri="{FF2B5EF4-FFF2-40B4-BE49-F238E27FC236}">
                <a16:creationId xmlns:a16="http://schemas.microsoft.com/office/drawing/2014/main" id="{FB6F4C3E-B904-42DE-8B90-2A3EEBFB063C}"/>
              </a:ext>
            </a:extLst>
          </p:cNvPr>
          <p:cNvGrpSpPr/>
          <p:nvPr/>
        </p:nvGrpSpPr>
        <p:grpSpPr>
          <a:xfrm>
            <a:off x="1545020" y="5676182"/>
            <a:ext cx="8944304" cy="371921"/>
            <a:chOff x="1597572" y="5586012"/>
            <a:chExt cx="8944304" cy="371921"/>
          </a:xfrm>
        </p:grpSpPr>
        <p:cxnSp>
          <p:nvCxnSpPr>
            <p:cNvPr id="8" name="Straight Connector 7">
              <a:extLst>
                <a:ext uri="{FF2B5EF4-FFF2-40B4-BE49-F238E27FC236}">
                  <a16:creationId xmlns:a16="http://schemas.microsoft.com/office/drawing/2014/main" id="{816DAF56-1B82-4DEB-B17D-403065CE0C93}"/>
                </a:ext>
              </a:extLst>
            </p:cNvPr>
            <p:cNvCxnSpPr/>
            <p:nvPr/>
          </p:nvCxnSpPr>
          <p:spPr>
            <a:xfrm>
              <a:off x="1597572" y="5602014"/>
              <a:ext cx="8944304" cy="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9" name="Straight Connector 8">
              <a:extLst>
                <a:ext uri="{FF2B5EF4-FFF2-40B4-BE49-F238E27FC236}">
                  <a16:creationId xmlns:a16="http://schemas.microsoft.com/office/drawing/2014/main" id="{82ACF16B-7E97-444A-8BE2-170C94A66F25}"/>
                </a:ext>
              </a:extLst>
            </p:cNvPr>
            <p:cNvCxnSpPr>
              <a:cxnSpLocks/>
            </p:cNvCxnSpPr>
            <p:nvPr/>
          </p:nvCxnSpPr>
          <p:spPr>
            <a:xfrm flipV="1">
              <a:off x="1650124" y="560201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0" name="Straight Connector 9">
              <a:extLst>
                <a:ext uri="{FF2B5EF4-FFF2-40B4-BE49-F238E27FC236}">
                  <a16:creationId xmlns:a16="http://schemas.microsoft.com/office/drawing/2014/main" id="{9C7171E6-8111-477F-A012-E84CAD97C95A}"/>
                </a:ext>
              </a:extLst>
            </p:cNvPr>
            <p:cNvCxnSpPr>
              <a:cxnSpLocks/>
            </p:cNvCxnSpPr>
            <p:nvPr/>
          </p:nvCxnSpPr>
          <p:spPr>
            <a:xfrm flipV="1">
              <a:off x="2079500" y="560201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1" name="Straight Connector 10">
              <a:extLst>
                <a:ext uri="{FF2B5EF4-FFF2-40B4-BE49-F238E27FC236}">
                  <a16:creationId xmlns:a16="http://schemas.microsoft.com/office/drawing/2014/main" id="{8A9DFCBF-AD5A-4EFF-880E-ABA86B298786}"/>
                </a:ext>
              </a:extLst>
            </p:cNvPr>
            <p:cNvCxnSpPr>
              <a:cxnSpLocks/>
            </p:cNvCxnSpPr>
            <p:nvPr/>
          </p:nvCxnSpPr>
          <p:spPr>
            <a:xfrm flipV="1">
              <a:off x="2566683" y="560201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15912D2D-7157-4297-8878-20BAD0AC2B69}"/>
                </a:ext>
              </a:extLst>
            </p:cNvPr>
            <p:cNvCxnSpPr>
              <a:cxnSpLocks/>
            </p:cNvCxnSpPr>
            <p:nvPr/>
          </p:nvCxnSpPr>
          <p:spPr>
            <a:xfrm flipV="1">
              <a:off x="3023883" y="560201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3" name="Straight Connector 12">
              <a:extLst>
                <a:ext uri="{FF2B5EF4-FFF2-40B4-BE49-F238E27FC236}">
                  <a16:creationId xmlns:a16="http://schemas.microsoft.com/office/drawing/2014/main" id="{7CCA5095-C5AD-4B37-8FD1-C0F190FFA0FC}"/>
                </a:ext>
              </a:extLst>
            </p:cNvPr>
            <p:cNvCxnSpPr>
              <a:cxnSpLocks/>
            </p:cNvCxnSpPr>
            <p:nvPr/>
          </p:nvCxnSpPr>
          <p:spPr>
            <a:xfrm flipV="1">
              <a:off x="3453259" y="560201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4" name="Straight Connector 13">
              <a:extLst>
                <a:ext uri="{FF2B5EF4-FFF2-40B4-BE49-F238E27FC236}">
                  <a16:creationId xmlns:a16="http://schemas.microsoft.com/office/drawing/2014/main" id="{798D65EE-5F8D-4229-B70F-D3D8FED58892}"/>
                </a:ext>
              </a:extLst>
            </p:cNvPr>
            <p:cNvCxnSpPr>
              <a:cxnSpLocks/>
            </p:cNvCxnSpPr>
            <p:nvPr/>
          </p:nvCxnSpPr>
          <p:spPr>
            <a:xfrm flipV="1">
              <a:off x="3938283" y="5616347"/>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5" name="Straight Connector 14">
              <a:extLst>
                <a:ext uri="{FF2B5EF4-FFF2-40B4-BE49-F238E27FC236}">
                  <a16:creationId xmlns:a16="http://schemas.microsoft.com/office/drawing/2014/main" id="{D7118373-E326-474B-B429-F84305E20989}"/>
                </a:ext>
              </a:extLst>
            </p:cNvPr>
            <p:cNvCxnSpPr>
              <a:cxnSpLocks/>
            </p:cNvCxnSpPr>
            <p:nvPr/>
          </p:nvCxnSpPr>
          <p:spPr>
            <a:xfrm flipV="1">
              <a:off x="4507311" y="559389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6" name="Straight Connector 15">
              <a:extLst>
                <a:ext uri="{FF2B5EF4-FFF2-40B4-BE49-F238E27FC236}">
                  <a16:creationId xmlns:a16="http://schemas.microsoft.com/office/drawing/2014/main" id="{8022B545-8282-460B-AF02-A90B4C7CE72A}"/>
                </a:ext>
              </a:extLst>
            </p:cNvPr>
            <p:cNvCxnSpPr>
              <a:cxnSpLocks/>
            </p:cNvCxnSpPr>
            <p:nvPr/>
          </p:nvCxnSpPr>
          <p:spPr>
            <a:xfrm flipV="1">
              <a:off x="4964511" y="5586012"/>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7" name="Straight Connector 16">
              <a:extLst>
                <a:ext uri="{FF2B5EF4-FFF2-40B4-BE49-F238E27FC236}">
                  <a16:creationId xmlns:a16="http://schemas.microsoft.com/office/drawing/2014/main" id="{A7A92494-7657-4919-A931-ED460FFBC599}"/>
                </a:ext>
              </a:extLst>
            </p:cNvPr>
            <p:cNvCxnSpPr>
              <a:cxnSpLocks/>
            </p:cNvCxnSpPr>
            <p:nvPr/>
          </p:nvCxnSpPr>
          <p:spPr>
            <a:xfrm flipV="1">
              <a:off x="5470479" y="559389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8" name="Straight Connector 17">
              <a:extLst>
                <a:ext uri="{FF2B5EF4-FFF2-40B4-BE49-F238E27FC236}">
                  <a16:creationId xmlns:a16="http://schemas.microsoft.com/office/drawing/2014/main" id="{C1F8A1B4-897C-4263-A705-E1817B6987D3}"/>
                </a:ext>
              </a:extLst>
            </p:cNvPr>
            <p:cNvCxnSpPr>
              <a:cxnSpLocks/>
            </p:cNvCxnSpPr>
            <p:nvPr/>
          </p:nvCxnSpPr>
          <p:spPr>
            <a:xfrm flipV="1">
              <a:off x="5909544" y="5608463"/>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9" name="Straight Connector 18">
              <a:extLst>
                <a:ext uri="{FF2B5EF4-FFF2-40B4-BE49-F238E27FC236}">
                  <a16:creationId xmlns:a16="http://schemas.microsoft.com/office/drawing/2014/main" id="{9551CCDF-4E6B-481B-BF5C-A8BF58511BE8}"/>
                </a:ext>
              </a:extLst>
            </p:cNvPr>
            <p:cNvCxnSpPr>
              <a:cxnSpLocks/>
            </p:cNvCxnSpPr>
            <p:nvPr/>
          </p:nvCxnSpPr>
          <p:spPr>
            <a:xfrm flipV="1">
              <a:off x="6445311" y="559389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0" name="Straight Connector 19">
              <a:extLst>
                <a:ext uri="{FF2B5EF4-FFF2-40B4-BE49-F238E27FC236}">
                  <a16:creationId xmlns:a16="http://schemas.microsoft.com/office/drawing/2014/main" id="{8C948B7C-E752-427F-80FC-456BE981B77F}"/>
                </a:ext>
              </a:extLst>
            </p:cNvPr>
            <p:cNvCxnSpPr>
              <a:cxnSpLocks/>
            </p:cNvCxnSpPr>
            <p:nvPr/>
          </p:nvCxnSpPr>
          <p:spPr>
            <a:xfrm flipV="1">
              <a:off x="6935122" y="5586012"/>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1" name="Straight Connector 20">
              <a:extLst>
                <a:ext uri="{FF2B5EF4-FFF2-40B4-BE49-F238E27FC236}">
                  <a16:creationId xmlns:a16="http://schemas.microsoft.com/office/drawing/2014/main" id="{DE686C99-1712-418F-B0C3-AAB28CA9ABA0}"/>
                </a:ext>
              </a:extLst>
            </p:cNvPr>
            <p:cNvCxnSpPr>
              <a:cxnSpLocks/>
            </p:cNvCxnSpPr>
            <p:nvPr/>
          </p:nvCxnSpPr>
          <p:spPr>
            <a:xfrm flipV="1">
              <a:off x="7392322" y="5616347"/>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2" name="Straight Connector 21">
              <a:extLst>
                <a:ext uri="{FF2B5EF4-FFF2-40B4-BE49-F238E27FC236}">
                  <a16:creationId xmlns:a16="http://schemas.microsoft.com/office/drawing/2014/main" id="{B222D9D2-B49E-4EC0-A34F-6FCA92A9DD57}"/>
                </a:ext>
              </a:extLst>
            </p:cNvPr>
            <p:cNvCxnSpPr>
              <a:cxnSpLocks/>
            </p:cNvCxnSpPr>
            <p:nvPr/>
          </p:nvCxnSpPr>
          <p:spPr>
            <a:xfrm flipV="1">
              <a:off x="7875483" y="5616347"/>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3" name="Straight Connector 22">
              <a:extLst>
                <a:ext uri="{FF2B5EF4-FFF2-40B4-BE49-F238E27FC236}">
                  <a16:creationId xmlns:a16="http://schemas.microsoft.com/office/drawing/2014/main" id="{608E157A-A2B9-4EDC-AA5E-E14DE7BEF702}"/>
                </a:ext>
              </a:extLst>
            </p:cNvPr>
            <p:cNvCxnSpPr>
              <a:cxnSpLocks/>
            </p:cNvCxnSpPr>
            <p:nvPr/>
          </p:nvCxnSpPr>
          <p:spPr>
            <a:xfrm flipV="1">
              <a:off x="8402770" y="559389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4" name="Straight Connector 23">
              <a:extLst>
                <a:ext uri="{FF2B5EF4-FFF2-40B4-BE49-F238E27FC236}">
                  <a16:creationId xmlns:a16="http://schemas.microsoft.com/office/drawing/2014/main" id="{2DF2538E-75C0-426F-8FD9-DA95C85C57C1}"/>
                </a:ext>
              </a:extLst>
            </p:cNvPr>
            <p:cNvCxnSpPr>
              <a:cxnSpLocks/>
            </p:cNvCxnSpPr>
            <p:nvPr/>
          </p:nvCxnSpPr>
          <p:spPr>
            <a:xfrm flipV="1">
              <a:off x="8856222" y="559389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5" name="Straight Connector 24">
              <a:extLst>
                <a:ext uri="{FF2B5EF4-FFF2-40B4-BE49-F238E27FC236}">
                  <a16:creationId xmlns:a16="http://schemas.microsoft.com/office/drawing/2014/main" id="{24436074-DFF1-47D1-BB6E-2CDD642EA1D9}"/>
                </a:ext>
              </a:extLst>
            </p:cNvPr>
            <p:cNvCxnSpPr>
              <a:cxnSpLocks/>
            </p:cNvCxnSpPr>
            <p:nvPr/>
          </p:nvCxnSpPr>
          <p:spPr>
            <a:xfrm flipV="1">
              <a:off x="9364151" y="5586012"/>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6" name="Straight Connector 25">
              <a:extLst>
                <a:ext uri="{FF2B5EF4-FFF2-40B4-BE49-F238E27FC236}">
                  <a16:creationId xmlns:a16="http://schemas.microsoft.com/office/drawing/2014/main" id="{C91647EB-4AB9-4FD3-AB2C-9DB0BA292941}"/>
                </a:ext>
              </a:extLst>
            </p:cNvPr>
            <p:cNvCxnSpPr>
              <a:cxnSpLocks/>
            </p:cNvCxnSpPr>
            <p:nvPr/>
          </p:nvCxnSpPr>
          <p:spPr>
            <a:xfrm flipV="1">
              <a:off x="9892540" y="5616347"/>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grpSp>
      <p:sp>
        <p:nvSpPr>
          <p:cNvPr id="27" name="Rectangle 26">
            <a:extLst>
              <a:ext uri="{FF2B5EF4-FFF2-40B4-BE49-F238E27FC236}">
                <a16:creationId xmlns:a16="http://schemas.microsoft.com/office/drawing/2014/main" id="{5F897C98-84F3-4F91-ACF1-99843ED02CEB}"/>
              </a:ext>
            </a:extLst>
          </p:cNvPr>
          <p:cNvSpPr/>
          <p:nvPr/>
        </p:nvSpPr>
        <p:spPr>
          <a:xfrm>
            <a:off x="1597572" y="2477803"/>
            <a:ext cx="8891752" cy="3184187"/>
          </a:xfrm>
          <a:prstGeom prst="rect">
            <a:avLst/>
          </a:prstGeom>
          <a:solidFill>
            <a:schemeClr val="accent2">
              <a:lumMod val="40000"/>
              <a:lumOff val="6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C0B4EA20-2115-4D87-B51F-CB17BCB4EAA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8535" y="2096874"/>
            <a:ext cx="1207637" cy="1204124"/>
          </a:xfrm>
          <a:prstGeom prst="rect">
            <a:avLst/>
          </a:prstGeom>
        </p:spPr>
      </p:pic>
      <p:sp>
        <p:nvSpPr>
          <p:cNvPr id="30" name="Oval 29">
            <a:extLst>
              <a:ext uri="{FF2B5EF4-FFF2-40B4-BE49-F238E27FC236}">
                <a16:creationId xmlns:a16="http://schemas.microsoft.com/office/drawing/2014/main" id="{A0E4AA0C-D883-469B-AF9B-7A54D1A17B90}"/>
              </a:ext>
            </a:extLst>
          </p:cNvPr>
          <p:cNvSpPr/>
          <p:nvPr/>
        </p:nvSpPr>
        <p:spPr>
          <a:xfrm>
            <a:off x="5788371" y="5398847"/>
            <a:ext cx="319811" cy="30767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873067AD-43F6-46EF-8FF6-9418DC1CD4F1}"/>
              </a:ext>
            </a:extLst>
          </p:cNvPr>
          <p:cNvGrpSpPr/>
          <p:nvPr/>
        </p:nvGrpSpPr>
        <p:grpSpPr>
          <a:xfrm>
            <a:off x="1668457" y="2915340"/>
            <a:ext cx="3662709" cy="2503515"/>
            <a:chOff x="1602358" y="2913589"/>
            <a:chExt cx="3662709" cy="2503515"/>
          </a:xfrm>
        </p:grpSpPr>
        <p:sp>
          <p:nvSpPr>
            <p:cNvPr id="37" name="Freeform: Shape 36">
              <a:extLst>
                <a:ext uri="{FF2B5EF4-FFF2-40B4-BE49-F238E27FC236}">
                  <a16:creationId xmlns:a16="http://schemas.microsoft.com/office/drawing/2014/main" id="{8308A83F-4A91-46EB-B84B-6587FA59287E}"/>
                </a:ext>
              </a:extLst>
            </p:cNvPr>
            <p:cNvSpPr/>
            <p:nvPr/>
          </p:nvSpPr>
          <p:spPr>
            <a:xfrm>
              <a:off x="1602358" y="2913589"/>
              <a:ext cx="3373821" cy="2312614"/>
            </a:xfrm>
            <a:custGeom>
              <a:avLst/>
              <a:gdLst>
                <a:gd name="connsiteX0" fmla="*/ 0 w 3373821"/>
                <a:gd name="connsiteY0" fmla="*/ 0 h 2312614"/>
                <a:gd name="connsiteX1" fmla="*/ 10511 w 3373821"/>
                <a:gd name="connsiteY1" fmla="*/ 52551 h 2312614"/>
                <a:gd name="connsiteX2" fmla="*/ 21021 w 3373821"/>
                <a:gd name="connsiteY2" fmla="*/ 84082 h 2312614"/>
                <a:gd name="connsiteX3" fmla="*/ 31531 w 3373821"/>
                <a:gd name="connsiteY3" fmla="*/ 168165 h 2312614"/>
                <a:gd name="connsiteX4" fmla="*/ 42042 w 3373821"/>
                <a:gd name="connsiteY4" fmla="*/ 199696 h 2312614"/>
                <a:gd name="connsiteX5" fmla="*/ 84083 w 3373821"/>
                <a:gd name="connsiteY5" fmla="*/ 210206 h 2312614"/>
                <a:gd name="connsiteX6" fmla="*/ 115614 w 3373821"/>
                <a:gd name="connsiteY6" fmla="*/ 220717 h 2312614"/>
                <a:gd name="connsiteX7" fmla="*/ 399394 w 3373821"/>
                <a:gd name="connsiteY7" fmla="*/ 252248 h 2312614"/>
                <a:gd name="connsiteX8" fmla="*/ 430925 w 3373821"/>
                <a:gd name="connsiteY8" fmla="*/ 273269 h 2312614"/>
                <a:gd name="connsiteX9" fmla="*/ 472966 w 3373821"/>
                <a:gd name="connsiteY9" fmla="*/ 388882 h 2312614"/>
                <a:gd name="connsiteX10" fmla="*/ 483476 w 3373821"/>
                <a:gd name="connsiteY10" fmla="*/ 420413 h 2312614"/>
                <a:gd name="connsiteX11" fmla="*/ 493987 w 3373821"/>
                <a:gd name="connsiteY11" fmla="*/ 472965 h 2312614"/>
                <a:gd name="connsiteX12" fmla="*/ 578069 w 3373821"/>
                <a:gd name="connsiteY12" fmla="*/ 546538 h 2312614"/>
                <a:gd name="connsiteX13" fmla="*/ 641131 w 3373821"/>
                <a:gd name="connsiteY13" fmla="*/ 567558 h 2312614"/>
                <a:gd name="connsiteX14" fmla="*/ 672662 w 3373821"/>
                <a:gd name="connsiteY14" fmla="*/ 578069 h 2312614"/>
                <a:gd name="connsiteX15" fmla="*/ 714704 w 3373821"/>
                <a:gd name="connsiteY15" fmla="*/ 588579 h 2312614"/>
                <a:gd name="connsiteX16" fmla="*/ 809297 w 3373821"/>
                <a:gd name="connsiteY16" fmla="*/ 578069 h 2312614"/>
                <a:gd name="connsiteX17" fmla="*/ 851338 w 3373821"/>
                <a:gd name="connsiteY17" fmla="*/ 567558 h 2312614"/>
                <a:gd name="connsiteX18" fmla="*/ 956442 w 3373821"/>
                <a:gd name="connsiteY18" fmla="*/ 578069 h 2312614"/>
                <a:gd name="connsiteX19" fmla="*/ 998483 w 3373821"/>
                <a:gd name="connsiteY19" fmla="*/ 620110 h 2312614"/>
                <a:gd name="connsiteX20" fmla="*/ 1061545 w 3373821"/>
                <a:gd name="connsiteY20" fmla="*/ 704193 h 2312614"/>
                <a:gd name="connsiteX21" fmla="*/ 1082566 w 3373821"/>
                <a:gd name="connsiteY21" fmla="*/ 903889 h 2312614"/>
                <a:gd name="connsiteX22" fmla="*/ 1093076 w 3373821"/>
                <a:gd name="connsiteY22" fmla="*/ 945931 h 2312614"/>
                <a:gd name="connsiteX23" fmla="*/ 1156138 w 3373821"/>
                <a:gd name="connsiteY23" fmla="*/ 966951 h 2312614"/>
                <a:gd name="connsiteX24" fmla="*/ 1208690 w 3373821"/>
                <a:gd name="connsiteY24" fmla="*/ 998482 h 2312614"/>
                <a:gd name="connsiteX25" fmla="*/ 1313794 w 3373821"/>
                <a:gd name="connsiteY25" fmla="*/ 1030013 h 2312614"/>
                <a:gd name="connsiteX26" fmla="*/ 1534511 w 3373821"/>
                <a:gd name="connsiteY26" fmla="*/ 1040524 h 2312614"/>
                <a:gd name="connsiteX27" fmla="*/ 1639614 w 3373821"/>
                <a:gd name="connsiteY27" fmla="*/ 1061544 h 2312614"/>
                <a:gd name="connsiteX28" fmla="*/ 1671145 w 3373821"/>
                <a:gd name="connsiteY28" fmla="*/ 1082565 h 2312614"/>
                <a:gd name="connsiteX29" fmla="*/ 1692166 w 3373821"/>
                <a:gd name="connsiteY29" fmla="*/ 1124606 h 2312614"/>
                <a:gd name="connsiteX30" fmla="*/ 1702676 w 3373821"/>
                <a:gd name="connsiteY30" fmla="*/ 1166648 h 2312614"/>
                <a:gd name="connsiteX31" fmla="*/ 1713187 w 3373821"/>
                <a:gd name="connsiteY31" fmla="*/ 1198179 h 2312614"/>
                <a:gd name="connsiteX32" fmla="*/ 1734207 w 3373821"/>
                <a:gd name="connsiteY32" fmla="*/ 1271751 h 2312614"/>
                <a:gd name="connsiteX33" fmla="*/ 1849821 w 3373821"/>
                <a:gd name="connsiteY33" fmla="*/ 1376855 h 2312614"/>
                <a:gd name="connsiteX34" fmla="*/ 1881352 w 3373821"/>
                <a:gd name="connsiteY34" fmla="*/ 1387365 h 2312614"/>
                <a:gd name="connsiteX35" fmla="*/ 1965435 w 3373821"/>
                <a:gd name="connsiteY35" fmla="*/ 1429406 h 2312614"/>
                <a:gd name="connsiteX36" fmla="*/ 2028497 w 3373821"/>
                <a:gd name="connsiteY36" fmla="*/ 1450427 h 2312614"/>
                <a:gd name="connsiteX37" fmla="*/ 2081049 w 3373821"/>
                <a:gd name="connsiteY37" fmla="*/ 1471448 h 2312614"/>
                <a:gd name="connsiteX38" fmla="*/ 2144111 w 3373821"/>
                <a:gd name="connsiteY38" fmla="*/ 1481958 h 2312614"/>
                <a:gd name="connsiteX39" fmla="*/ 2175642 w 3373821"/>
                <a:gd name="connsiteY39" fmla="*/ 1492469 h 2312614"/>
                <a:gd name="connsiteX40" fmla="*/ 2207173 w 3373821"/>
                <a:gd name="connsiteY40" fmla="*/ 1481958 h 2312614"/>
                <a:gd name="connsiteX41" fmla="*/ 2280745 w 3373821"/>
                <a:gd name="connsiteY41" fmla="*/ 1471448 h 2312614"/>
                <a:gd name="connsiteX42" fmla="*/ 2396359 w 3373821"/>
                <a:gd name="connsiteY42" fmla="*/ 1502979 h 2312614"/>
                <a:gd name="connsiteX43" fmla="*/ 2448911 w 3373821"/>
                <a:gd name="connsiteY43" fmla="*/ 1587062 h 2312614"/>
                <a:gd name="connsiteX44" fmla="*/ 2469931 w 3373821"/>
                <a:gd name="connsiteY44" fmla="*/ 1618593 h 2312614"/>
                <a:gd name="connsiteX45" fmla="*/ 2501462 w 3373821"/>
                <a:gd name="connsiteY45" fmla="*/ 1702675 h 2312614"/>
                <a:gd name="connsiteX46" fmla="*/ 2511973 w 3373821"/>
                <a:gd name="connsiteY46" fmla="*/ 1744717 h 2312614"/>
                <a:gd name="connsiteX47" fmla="*/ 2532994 w 3373821"/>
                <a:gd name="connsiteY47" fmla="*/ 1881351 h 2312614"/>
                <a:gd name="connsiteX48" fmla="*/ 2596056 w 3373821"/>
                <a:gd name="connsiteY48" fmla="*/ 1944413 h 2312614"/>
                <a:gd name="connsiteX49" fmla="*/ 2627587 w 3373821"/>
                <a:gd name="connsiteY49" fmla="*/ 1965434 h 2312614"/>
                <a:gd name="connsiteX50" fmla="*/ 2680138 w 3373821"/>
                <a:gd name="connsiteY50" fmla="*/ 1975944 h 2312614"/>
                <a:gd name="connsiteX51" fmla="*/ 2879835 w 3373821"/>
                <a:gd name="connsiteY51" fmla="*/ 1965434 h 2312614"/>
                <a:gd name="connsiteX52" fmla="*/ 3016469 w 3373821"/>
                <a:gd name="connsiteY52" fmla="*/ 1965434 h 2312614"/>
                <a:gd name="connsiteX53" fmla="*/ 3026980 w 3373821"/>
                <a:gd name="connsiteY53" fmla="*/ 1996965 h 2312614"/>
                <a:gd name="connsiteX54" fmla="*/ 3058511 w 3373821"/>
                <a:gd name="connsiteY54" fmla="*/ 2060027 h 2312614"/>
                <a:gd name="connsiteX55" fmla="*/ 3069021 w 3373821"/>
                <a:gd name="connsiteY55" fmla="*/ 2102069 h 2312614"/>
                <a:gd name="connsiteX56" fmla="*/ 3079531 w 3373821"/>
                <a:gd name="connsiteY56" fmla="*/ 2133600 h 2312614"/>
                <a:gd name="connsiteX57" fmla="*/ 3090042 w 3373821"/>
                <a:gd name="connsiteY57" fmla="*/ 2186151 h 2312614"/>
                <a:gd name="connsiteX58" fmla="*/ 3121573 w 3373821"/>
                <a:gd name="connsiteY58" fmla="*/ 2196662 h 2312614"/>
                <a:gd name="connsiteX59" fmla="*/ 3163614 w 3373821"/>
                <a:gd name="connsiteY59" fmla="*/ 2217682 h 2312614"/>
                <a:gd name="connsiteX60" fmla="*/ 3237187 w 3373821"/>
                <a:gd name="connsiteY60" fmla="*/ 2238703 h 2312614"/>
                <a:gd name="connsiteX61" fmla="*/ 3268718 w 3373821"/>
                <a:gd name="connsiteY61" fmla="*/ 2249213 h 2312614"/>
                <a:gd name="connsiteX62" fmla="*/ 3300249 w 3373821"/>
                <a:gd name="connsiteY62" fmla="*/ 2270234 h 2312614"/>
                <a:gd name="connsiteX63" fmla="*/ 3331780 w 3373821"/>
                <a:gd name="connsiteY63" fmla="*/ 2280744 h 2312614"/>
                <a:gd name="connsiteX64" fmla="*/ 3363311 w 3373821"/>
                <a:gd name="connsiteY64" fmla="*/ 2312275 h 2312614"/>
                <a:gd name="connsiteX65" fmla="*/ 3373821 w 3373821"/>
                <a:gd name="connsiteY65" fmla="*/ 2301765 h 231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373821" h="2312614">
                  <a:moveTo>
                    <a:pt x="0" y="0"/>
                  </a:moveTo>
                  <a:cubicBezTo>
                    <a:pt x="3504" y="17517"/>
                    <a:pt x="6178" y="35220"/>
                    <a:pt x="10511" y="52551"/>
                  </a:cubicBezTo>
                  <a:cubicBezTo>
                    <a:pt x="13198" y="63299"/>
                    <a:pt x="19039" y="73182"/>
                    <a:pt x="21021" y="84082"/>
                  </a:cubicBezTo>
                  <a:cubicBezTo>
                    <a:pt x="26074" y="111872"/>
                    <a:pt x="26478" y="140375"/>
                    <a:pt x="31531" y="168165"/>
                  </a:cubicBezTo>
                  <a:cubicBezTo>
                    <a:pt x="33513" y="179065"/>
                    <a:pt x="33391" y="192775"/>
                    <a:pt x="42042" y="199696"/>
                  </a:cubicBezTo>
                  <a:cubicBezTo>
                    <a:pt x="53322" y="208720"/>
                    <a:pt x="70194" y="206238"/>
                    <a:pt x="84083" y="210206"/>
                  </a:cubicBezTo>
                  <a:cubicBezTo>
                    <a:pt x="94736" y="213250"/>
                    <a:pt x="104866" y="218030"/>
                    <a:pt x="115614" y="220717"/>
                  </a:cubicBezTo>
                  <a:cubicBezTo>
                    <a:pt x="203681" y="242734"/>
                    <a:pt x="325297" y="245512"/>
                    <a:pt x="399394" y="252248"/>
                  </a:cubicBezTo>
                  <a:cubicBezTo>
                    <a:pt x="409904" y="259255"/>
                    <a:pt x="421993" y="264337"/>
                    <a:pt x="430925" y="273269"/>
                  </a:cubicBezTo>
                  <a:cubicBezTo>
                    <a:pt x="463973" y="306317"/>
                    <a:pt x="458023" y="344053"/>
                    <a:pt x="472966" y="388882"/>
                  </a:cubicBezTo>
                  <a:cubicBezTo>
                    <a:pt x="476469" y="399392"/>
                    <a:pt x="480789" y="409665"/>
                    <a:pt x="483476" y="420413"/>
                  </a:cubicBezTo>
                  <a:cubicBezTo>
                    <a:pt x="487809" y="437744"/>
                    <a:pt x="487714" y="456238"/>
                    <a:pt x="493987" y="472965"/>
                  </a:cubicBezTo>
                  <a:cubicBezTo>
                    <a:pt x="506249" y="505664"/>
                    <a:pt x="550040" y="537195"/>
                    <a:pt x="578069" y="546538"/>
                  </a:cubicBezTo>
                  <a:lnTo>
                    <a:pt x="641131" y="567558"/>
                  </a:lnTo>
                  <a:cubicBezTo>
                    <a:pt x="651641" y="571061"/>
                    <a:pt x="661914" y="575382"/>
                    <a:pt x="672662" y="578069"/>
                  </a:cubicBezTo>
                  <a:lnTo>
                    <a:pt x="714704" y="588579"/>
                  </a:lnTo>
                  <a:cubicBezTo>
                    <a:pt x="746235" y="585076"/>
                    <a:pt x="777941" y="582893"/>
                    <a:pt x="809297" y="578069"/>
                  </a:cubicBezTo>
                  <a:cubicBezTo>
                    <a:pt x="823574" y="575872"/>
                    <a:pt x="836893" y="567558"/>
                    <a:pt x="851338" y="567558"/>
                  </a:cubicBezTo>
                  <a:cubicBezTo>
                    <a:pt x="886547" y="567558"/>
                    <a:pt x="921407" y="574565"/>
                    <a:pt x="956442" y="578069"/>
                  </a:cubicBezTo>
                  <a:cubicBezTo>
                    <a:pt x="970456" y="592083"/>
                    <a:pt x="985796" y="604885"/>
                    <a:pt x="998483" y="620110"/>
                  </a:cubicBezTo>
                  <a:cubicBezTo>
                    <a:pt x="1020912" y="647024"/>
                    <a:pt x="1061545" y="704193"/>
                    <a:pt x="1061545" y="704193"/>
                  </a:cubicBezTo>
                  <a:cubicBezTo>
                    <a:pt x="1087050" y="831709"/>
                    <a:pt x="1056057" y="665300"/>
                    <a:pt x="1082566" y="903889"/>
                  </a:cubicBezTo>
                  <a:cubicBezTo>
                    <a:pt x="1084161" y="918246"/>
                    <a:pt x="1082108" y="936530"/>
                    <a:pt x="1093076" y="945931"/>
                  </a:cubicBezTo>
                  <a:cubicBezTo>
                    <a:pt x="1109899" y="960351"/>
                    <a:pt x="1135966" y="957782"/>
                    <a:pt x="1156138" y="966951"/>
                  </a:cubicBezTo>
                  <a:cubicBezTo>
                    <a:pt x="1174735" y="975404"/>
                    <a:pt x="1190093" y="990029"/>
                    <a:pt x="1208690" y="998482"/>
                  </a:cubicBezTo>
                  <a:cubicBezTo>
                    <a:pt x="1216380" y="1001978"/>
                    <a:pt x="1295288" y="1028533"/>
                    <a:pt x="1313794" y="1030013"/>
                  </a:cubicBezTo>
                  <a:cubicBezTo>
                    <a:pt x="1387215" y="1035887"/>
                    <a:pt x="1460939" y="1037020"/>
                    <a:pt x="1534511" y="1040524"/>
                  </a:cubicBezTo>
                  <a:cubicBezTo>
                    <a:pt x="1548736" y="1042895"/>
                    <a:pt x="1619660" y="1052992"/>
                    <a:pt x="1639614" y="1061544"/>
                  </a:cubicBezTo>
                  <a:cubicBezTo>
                    <a:pt x="1651225" y="1066520"/>
                    <a:pt x="1660635" y="1075558"/>
                    <a:pt x="1671145" y="1082565"/>
                  </a:cubicBezTo>
                  <a:cubicBezTo>
                    <a:pt x="1678152" y="1096579"/>
                    <a:pt x="1686665" y="1109936"/>
                    <a:pt x="1692166" y="1124606"/>
                  </a:cubicBezTo>
                  <a:cubicBezTo>
                    <a:pt x="1697238" y="1138132"/>
                    <a:pt x="1698708" y="1152759"/>
                    <a:pt x="1702676" y="1166648"/>
                  </a:cubicBezTo>
                  <a:cubicBezTo>
                    <a:pt x="1705720" y="1177301"/>
                    <a:pt x="1710143" y="1187526"/>
                    <a:pt x="1713187" y="1198179"/>
                  </a:cubicBezTo>
                  <a:cubicBezTo>
                    <a:pt x="1713937" y="1200804"/>
                    <a:pt x="1728676" y="1264990"/>
                    <a:pt x="1734207" y="1271751"/>
                  </a:cubicBezTo>
                  <a:cubicBezTo>
                    <a:pt x="1751885" y="1293358"/>
                    <a:pt x="1809319" y="1356604"/>
                    <a:pt x="1849821" y="1376855"/>
                  </a:cubicBezTo>
                  <a:cubicBezTo>
                    <a:pt x="1859730" y="1381810"/>
                    <a:pt x="1871266" y="1382781"/>
                    <a:pt x="1881352" y="1387365"/>
                  </a:cubicBezTo>
                  <a:cubicBezTo>
                    <a:pt x="1909879" y="1400332"/>
                    <a:pt x="1935707" y="1419497"/>
                    <a:pt x="1965435" y="1429406"/>
                  </a:cubicBezTo>
                  <a:cubicBezTo>
                    <a:pt x="1986456" y="1436413"/>
                    <a:pt x="2007924" y="1442198"/>
                    <a:pt x="2028497" y="1450427"/>
                  </a:cubicBezTo>
                  <a:cubicBezTo>
                    <a:pt x="2046014" y="1457434"/>
                    <a:pt x="2062847" y="1466484"/>
                    <a:pt x="2081049" y="1471448"/>
                  </a:cubicBezTo>
                  <a:cubicBezTo>
                    <a:pt x="2101609" y="1477055"/>
                    <a:pt x="2123090" y="1478455"/>
                    <a:pt x="2144111" y="1481958"/>
                  </a:cubicBezTo>
                  <a:cubicBezTo>
                    <a:pt x="2154621" y="1485462"/>
                    <a:pt x="2164563" y="1492469"/>
                    <a:pt x="2175642" y="1492469"/>
                  </a:cubicBezTo>
                  <a:cubicBezTo>
                    <a:pt x="2186721" y="1492469"/>
                    <a:pt x="2196309" y="1484131"/>
                    <a:pt x="2207173" y="1481958"/>
                  </a:cubicBezTo>
                  <a:cubicBezTo>
                    <a:pt x="2231465" y="1477100"/>
                    <a:pt x="2256221" y="1474951"/>
                    <a:pt x="2280745" y="1471448"/>
                  </a:cubicBezTo>
                  <a:cubicBezTo>
                    <a:pt x="2319283" y="1481958"/>
                    <a:pt x="2359643" y="1487244"/>
                    <a:pt x="2396359" y="1502979"/>
                  </a:cubicBezTo>
                  <a:cubicBezTo>
                    <a:pt x="2431567" y="1518068"/>
                    <a:pt x="2434637" y="1558513"/>
                    <a:pt x="2448911" y="1587062"/>
                  </a:cubicBezTo>
                  <a:cubicBezTo>
                    <a:pt x="2454560" y="1598360"/>
                    <a:pt x="2464282" y="1607295"/>
                    <a:pt x="2469931" y="1618593"/>
                  </a:cubicBezTo>
                  <a:cubicBezTo>
                    <a:pt x="2477339" y="1633409"/>
                    <a:pt x="2495396" y="1681445"/>
                    <a:pt x="2501462" y="1702675"/>
                  </a:cubicBezTo>
                  <a:cubicBezTo>
                    <a:pt x="2505430" y="1716565"/>
                    <a:pt x="2508469" y="1730703"/>
                    <a:pt x="2511973" y="1744717"/>
                  </a:cubicBezTo>
                  <a:cubicBezTo>
                    <a:pt x="2513598" y="1757715"/>
                    <a:pt x="2523964" y="1857271"/>
                    <a:pt x="2532994" y="1881351"/>
                  </a:cubicBezTo>
                  <a:cubicBezTo>
                    <a:pt x="2544677" y="1912505"/>
                    <a:pt x="2570332" y="1926039"/>
                    <a:pt x="2596056" y="1944413"/>
                  </a:cubicBezTo>
                  <a:cubicBezTo>
                    <a:pt x="2606335" y="1951755"/>
                    <a:pt x="2615759" y="1960999"/>
                    <a:pt x="2627587" y="1965434"/>
                  </a:cubicBezTo>
                  <a:cubicBezTo>
                    <a:pt x="2644313" y="1971706"/>
                    <a:pt x="2662621" y="1972441"/>
                    <a:pt x="2680138" y="1975944"/>
                  </a:cubicBezTo>
                  <a:cubicBezTo>
                    <a:pt x="2746704" y="1972441"/>
                    <a:pt x="2813359" y="1970358"/>
                    <a:pt x="2879835" y="1965434"/>
                  </a:cubicBezTo>
                  <a:cubicBezTo>
                    <a:pt x="3000561" y="1956492"/>
                    <a:pt x="2924257" y="1946992"/>
                    <a:pt x="3016469" y="1965434"/>
                  </a:cubicBezTo>
                  <a:cubicBezTo>
                    <a:pt x="3019973" y="1975944"/>
                    <a:pt x="3022025" y="1987056"/>
                    <a:pt x="3026980" y="1996965"/>
                  </a:cubicBezTo>
                  <a:cubicBezTo>
                    <a:pt x="3057685" y="2058375"/>
                    <a:pt x="3040901" y="1998392"/>
                    <a:pt x="3058511" y="2060027"/>
                  </a:cubicBezTo>
                  <a:cubicBezTo>
                    <a:pt x="3062479" y="2073916"/>
                    <a:pt x="3065053" y="2088179"/>
                    <a:pt x="3069021" y="2102069"/>
                  </a:cubicBezTo>
                  <a:cubicBezTo>
                    <a:pt x="3072064" y="2112722"/>
                    <a:pt x="3076844" y="2122852"/>
                    <a:pt x="3079531" y="2133600"/>
                  </a:cubicBezTo>
                  <a:cubicBezTo>
                    <a:pt x="3083864" y="2150931"/>
                    <a:pt x="3080133" y="2171287"/>
                    <a:pt x="3090042" y="2186151"/>
                  </a:cubicBezTo>
                  <a:cubicBezTo>
                    <a:pt x="3096188" y="2195369"/>
                    <a:pt x="3111390" y="2192298"/>
                    <a:pt x="3121573" y="2196662"/>
                  </a:cubicBezTo>
                  <a:cubicBezTo>
                    <a:pt x="3135974" y="2202834"/>
                    <a:pt x="3149213" y="2211510"/>
                    <a:pt x="3163614" y="2217682"/>
                  </a:cubicBezTo>
                  <a:cubicBezTo>
                    <a:pt x="3188822" y="2228486"/>
                    <a:pt x="3210508" y="2231081"/>
                    <a:pt x="3237187" y="2238703"/>
                  </a:cubicBezTo>
                  <a:cubicBezTo>
                    <a:pt x="3247840" y="2241746"/>
                    <a:pt x="3258208" y="2245710"/>
                    <a:pt x="3268718" y="2249213"/>
                  </a:cubicBezTo>
                  <a:cubicBezTo>
                    <a:pt x="3279228" y="2256220"/>
                    <a:pt x="3288951" y="2264585"/>
                    <a:pt x="3300249" y="2270234"/>
                  </a:cubicBezTo>
                  <a:cubicBezTo>
                    <a:pt x="3310158" y="2275189"/>
                    <a:pt x="3322562" y="2274599"/>
                    <a:pt x="3331780" y="2280744"/>
                  </a:cubicBezTo>
                  <a:cubicBezTo>
                    <a:pt x="3344148" y="2288989"/>
                    <a:pt x="3350016" y="2305628"/>
                    <a:pt x="3363311" y="2312275"/>
                  </a:cubicBezTo>
                  <a:cubicBezTo>
                    <a:pt x="3367742" y="2314491"/>
                    <a:pt x="3370318" y="2305268"/>
                    <a:pt x="3373821" y="230176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a:extLst>
                <a:ext uri="{FF2B5EF4-FFF2-40B4-BE49-F238E27FC236}">
                  <a16:creationId xmlns:a16="http://schemas.microsoft.com/office/drawing/2014/main" id="{99D42FDF-8F1D-4C57-B031-80B2FF35B529}"/>
                </a:ext>
              </a:extLst>
            </p:cNvPr>
            <p:cNvSpPr/>
            <p:nvPr/>
          </p:nvSpPr>
          <p:spPr>
            <a:xfrm rot="7220940">
              <a:off x="4988159" y="5140196"/>
              <a:ext cx="223356" cy="33046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5EF9A816-A3BD-47A7-AC20-E8660A6AB1F5}"/>
              </a:ext>
            </a:extLst>
          </p:cNvPr>
          <p:cNvGrpSpPr/>
          <p:nvPr/>
        </p:nvGrpSpPr>
        <p:grpSpPr>
          <a:xfrm>
            <a:off x="1356366" y="3168238"/>
            <a:ext cx="3672055" cy="2516139"/>
            <a:chOff x="1356366" y="3168238"/>
            <a:chExt cx="3672055" cy="2516139"/>
          </a:xfrm>
        </p:grpSpPr>
        <p:sp>
          <p:nvSpPr>
            <p:cNvPr id="36" name="Freeform: Shape 35">
              <a:extLst>
                <a:ext uri="{FF2B5EF4-FFF2-40B4-BE49-F238E27FC236}">
                  <a16:creationId xmlns:a16="http://schemas.microsoft.com/office/drawing/2014/main" id="{8323C8BC-76EA-406C-9131-6A067D7F89A3}"/>
                </a:ext>
              </a:extLst>
            </p:cNvPr>
            <p:cNvSpPr/>
            <p:nvPr/>
          </p:nvSpPr>
          <p:spPr>
            <a:xfrm>
              <a:off x="1356366" y="3168238"/>
              <a:ext cx="3373821" cy="2312614"/>
            </a:xfrm>
            <a:custGeom>
              <a:avLst/>
              <a:gdLst>
                <a:gd name="connsiteX0" fmla="*/ 0 w 3373821"/>
                <a:gd name="connsiteY0" fmla="*/ 0 h 2312614"/>
                <a:gd name="connsiteX1" fmla="*/ 10511 w 3373821"/>
                <a:gd name="connsiteY1" fmla="*/ 52551 h 2312614"/>
                <a:gd name="connsiteX2" fmla="*/ 21021 w 3373821"/>
                <a:gd name="connsiteY2" fmla="*/ 84082 h 2312614"/>
                <a:gd name="connsiteX3" fmla="*/ 31531 w 3373821"/>
                <a:gd name="connsiteY3" fmla="*/ 168165 h 2312614"/>
                <a:gd name="connsiteX4" fmla="*/ 42042 w 3373821"/>
                <a:gd name="connsiteY4" fmla="*/ 199696 h 2312614"/>
                <a:gd name="connsiteX5" fmla="*/ 84083 w 3373821"/>
                <a:gd name="connsiteY5" fmla="*/ 210206 h 2312614"/>
                <a:gd name="connsiteX6" fmla="*/ 115614 w 3373821"/>
                <a:gd name="connsiteY6" fmla="*/ 220717 h 2312614"/>
                <a:gd name="connsiteX7" fmla="*/ 399394 w 3373821"/>
                <a:gd name="connsiteY7" fmla="*/ 252248 h 2312614"/>
                <a:gd name="connsiteX8" fmla="*/ 430925 w 3373821"/>
                <a:gd name="connsiteY8" fmla="*/ 273269 h 2312614"/>
                <a:gd name="connsiteX9" fmla="*/ 472966 w 3373821"/>
                <a:gd name="connsiteY9" fmla="*/ 388882 h 2312614"/>
                <a:gd name="connsiteX10" fmla="*/ 483476 w 3373821"/>
                <a:gd name="connsiteY10" fmla="*/ 420413 h 2312614"/>
                <a:gd name="connsiteX11" fmla="*/ 493987 w 3373821"/>
                <a:gd name="connsiteY11" fmla="*/ 472965 h 2312614"/>
                <a:gd name="connsiteX12" fmla="*/ 578069 w 3373821"/>
                <a:gd name="connsiteY12" fmla="*/ 546538 h 2312614"/>
                <a:gd name="connsiteX13" fmla="*/ 641131 w 3373821"/>
                <a:gd name="connsiteY13" fmla="*/ 567558 h 2312614"/>
                <a:gd name="connsiteX14" fmla="*/ 672662 w 3373821"/>
                <a:gd name="connsiteY14" fmla="*/ 578069 h 2312614"/>
                <a:gd name="connsiteX15" fmla="*/ 714704 w 3373821"/>
                <a:gd name="connsiteY15" fmla="*/ 588579 h 2312614"/>
                <a:gd name="connsiteX16" fmla="*/ 809297 w 3373821"/>
                <a:gd name="connsiteY16" fmla="*/ 578069 h 2312614"/>
                <a:gd name="connsiteX17" fmla="*/ 851338 w 3373821"/>
                <a:gd name="connsiteY17" fmla="*/ 567558 h 2312614"/>
                <a:gd name="connsiteX18" fmla="*/ 956442 w 3373821"/>
                <a:gd name="connsiteY18" fmla="*/ 578069 h 2312614"/>
                <a:gd name="connsiteX19" fmla="*/ 998483 w 3373821"/>
                <a:gd name="connsiteY19" fmla="*/ 620110 h 2312614"/>
                <a:gd name="connsiteX20" fmla="*/ 1061545 w 3373821"/>
                <a:gd name="connsiteY20" fmla="*/ 704193 h 2312614"/>
                <a:gd name="connsiteX21" fmla="*/ 1082566 w 3373821"/>
                <a:gd name="connsiteY21" fmla="*/ 903889 h 2312614"/>
                <a:gd name="connsiteX22" fmla="*/ 1093076 w 3373821"/>
                <a:gd name="connsiteY22" fmla="*/ 945931 h 2312614"/>
                <a:gd name="connsiteX23" fmla="*/ 1156138 w 3373821"/>
                <a:gd name="connsiteY23" fmla="*/ 966951 h 2312614"/>
                <a:gd name="connsiteX24" fmla="*/ 1208690 w 3373821"/>
                <a:gd name="connsiteY24" fmla="*/ 998482 h 2312614"/>
                <a:gd name="connsiteX25" fmla="*/ 1313794 w 3373821"/>
                <a:gd name="connsiteY25" fmla="*/ 1030013 h 2312614"/>
                <a:gd name="connsiteX26" fmla="*/ 1534511 w 3373821"/>
                <a:gd name="connsiteY26" fmla="*/ 1040524 h 2312614"/>
                <a:gd name="connsiteX27" fmla="*/ 1639614 w 3373821"/>
                <a:gd name="connsiteY27" fmla="*/ 1061544 h 2312614"/>
                <a:gd name="connsiteX28" fmla="*/ 1671145 w 3373821"/>
                <a:gd name="connsiteY28" fmla="*/ 1082565 h 2312614"/>
                <a:gd name="connsiteX29" fmla="*/ 1692166 w 3373821"/>
                <a:gd name="connsiteY29" fmla="*/ 1124606 h 2312614"/>
                <a:gd name="connsiteX30" fmla="*/ 1702676 w 3373821"/>
                <a:gd name="connsiteY30" fmla="*/ 1166648 h 2312614"/>
                <a:gd name="connsiteX31" fmla="*/ 1713187 w 3373821"/>
                <a:gd name="connsiteY31" fmla="*/ 1198179 h 2312614"/>
                <a:gd name="connsiteX32" fmla="*/ 1734207 w 3373821"/>
                <a:gd name="connsiteY32" fmla="*/ 1271751 h 2312614"/>
                <a:gd name="connsiteX33" fmla="*/ 1849821 w 3373821"/>
                <a:gd name="connsiteY33" fmla="*/ 1376855 h 2312614"/>
                <a:gd name="connsiteX34" fmla="*/ 1881352 w 3373821"/>
                <a:gd name="connsiteY34" fmla="*/ 1387365 h 2312614"/>
                <a:gd name="connsiteX35" fmla="*/ 1965435 w 3373821"/>
                <a:gd name="connsiteY35" fmla="*/ 1429406 h 2312614"/>
                <a:gd name="connsiteX36" fmla="*/ 2028497 w 3373821"/>
                <a:gd name="connsiteY36" fmla="*/ 1450427 h 2312614"/>
                <a:gd name="connsiteX37" fmla="*/ 2081049 w 3373821"/>
                <a:gd name="connsiteY37" fmla="*/ 1471448 h 2312614"/>
                <a:gd name="connsiteX38" fmla="*/ 2144111 w 3373821"/>
                <a:gd name="connsiteY38" fmla="*/ 1481958 h 2312614"/>
                <a:gd name="connsiteX39" fmla="*/ 2175642 w 3373821"/>
                <a:gd name="connsiteY39" fmla="*/ 1492469 h 2312614"/>
                <a:gd name="connsiteX40" fmla="*/ 2207173 w 3373821"/>
                <a:gd name="connsiteY40" fmla="*/ 1481958 h 2312614"/>
                <a:gd name="connsiteX41" fmla="*/ 2280745 w 3373821"/>
                <a:gd name="connsiteY41" fmla="*/ 1471448 h 2312614"/>
                <a:gd name="connsiteX42" fmla="*/ 2396359 w 3373821"/>
                <a:gd name="connsiteY42" fmla="*/ 1502979 h 2312614"/>
                <a:gd name="connsiteX43" fmla="*/ 2448911 w 3373821"/>
                <a:gd name="connsiteY43" fmla="*/ 1587062 h 2312614"/>
                <a:gd name="connsiteX44" fmla="*/ 2469931 w 3373821"/>
                <a:gd name="connsiteY44" fmla="*/ 1618593 h 2312614"/>
                <a:gd name="connsiteX45" fmla="*/ 2501462 w 3373821"/>
                <a:gd name="connsiteY45" fmla="*/ 1702675 h 2312614"/>
                <a:gd name="connsiteX46" fmla="*/ 2511973 w 3373821"/>
                <a:gd name="connsiteY46" fmla="*/ 1744717 h 2312614"/>
                <a:gd name="connsiteX47" fmla="*/ 2532994 w 3373821"/>
                <a:gd name="connsiteY47" fmla="*/ 1881351 h 2312614"/>
                <a:gd name="connsiteX48" fmla="*/ 2596056 w 3373821"/>
                <a:gd name="connsiteY48" fmla="*/ 1944413 h 2312614"/>
                <a:gd name="connsiteX49" fmla="*/ 2627587 w 3373821"/>
                <a:gd name="connsiteY49" fmla="*/ 1965434 h 2312614"/>
                <a:gd name="connsiteX50" fmla="*/ 2680138 w 3373821"/>
                <a:gd name="connsiteY50" fmla="*/ 1975944 h 2312614"/>
                <a:gd name="connsiteX51" fmla="*/ 2879835 w 3373821"/>
                <a:gd name="connsiteY51" fmla="*/ 1965434 h 2312614"/>
                <a:gd name="connsiteX52" fmla="*/ 3016469 w 3373821"/>
                <a:gd name="connsiteY52" fmla="*/ 1965434 h 2312614"/>
                <a:gd name="connsiteX53" fmla="*/ 3026980 w 3373821"/>
                <a:gd name="connsiteY53" fmla="*/ 1996965 h 2312614"/>
                <a:gd name="connsiteX54" fmla="*/ 3058511 w 3373821"/>
                <a:gd name="connsiteY54" fmla="*/ 2060027 h 2312614"/>
                <a:gd name="connsiteX55" fmla="*/ 3069021 w 3373821"/>
                <a:gd name="connsiteY55" fmla="*/ 2102069 h 2312614"/>
                <a:gd name="connsiteX56" fmla="*/ 3079531 w 3373821"/>
                <a:gd name="connsiteY56" fmla="*/ 2133600 h 2312614"/>
                <a:gd name="connsiteX57" fmla="*/ 3090042 w 3373821"/>
                <a:gd name="connsiteY57" fmla="*/ 2186151 h 2312614"/>
                <a:gd name="connsiteX58" fmla="*/ 3121573 w 3373821"/>
                <a:gd name="connsiteY58" fmla="*/ 2196662 h 2312614"/>
                <a:gd name="connsiteX59" fmla="*/ 3163614 w 3373821"/>
                <a:gd name="connsiteY59" fmla="*/ 2217682 h 2312614"/>
                <a:gd name="connsiteX60" fmla="*/ 3237187 w 3373821"/>
                <a:gd name="connsiteY60" fmla="*/ 2238703 h 2312614"/>
                <a:gd name="connsiteX61" fmla="*/ 3268718 w 3373821"/>
                <a:gd name="connsiteY61" fmla="*/ 2249213 h 2312614"/>
                <a:gd name="connsiteX62" fmla="*/ 3300249 w 3373821"/>
                <a:gd name="connsiteY62" fmla="*/ 2270234 h 2312614"/>
                <a:gd name="connsiteX63" fmla="*/ 3331780 w 3373821"/>
                <a:gd name="connsiteY63" fmla="*/ 2280744 h 2312614"/>
                <a:gd name="connsiteX64" fmla="*/ 3363311 w 3373821"/>
                <a:gd name="connsiteY64" fmla="*/ 2312275 h 2312614"/>
                <a:gd name="connsiteX65" fmla="*/ 3373821 w 3373821"/>
                <a:gd name="connsiteY65" fmla="*/ 2301765 h 231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373821" h="2312614">
                  <a:moveTo>
                    <a:pt x="0" y="0"/>
                  </a:moveTo>
                  <a:cubicBezTo>
                    <a:pt x="3504" y="17517"/>
                    <a:pt x="6178" y="35220"/>
                    <a:pt x="10511" y="52551"/>
                  </a:cubicBezTo>
                  <a:cubicBezTo>
                    <a:pt x="13198" y="63299"/>
                    <a:pt x="19039" y="73182"/>
                    <a:pt x="21021" y="84082"/>
                  </a:cubicBezTo>
                  <a:cubicBezTo>
                    <a:pt x="26074" y="111872"/>
                    <a:pt x="26478" y="140375"/>
                    <a:pt x="31531" y="168165"/>
                  </a:cubicBezTo>
                  <a:cubicBezTo>
                    <a:pt x="33513" y="179065"/>
                    <a:pt x="33391" y="192775"/>
                    <a:pt x="42042" y="199696"/>
                  </a:cubicBezTo>
                  <a:cubicBezTo>
                    <a:pt x="53322" y="208720"/>
                    <a:pt x="70194" y="206238"/>
                    <a:pt x="84083" y="210206"/>
                  </a:cubicBezTo>
                  <a:cubicBezTo>
                    <a:pt x="94736" y="213250"/>
                    <a:pt x="104866" y="218030"/>
                    <a:pt x="115614" y="220717"/>
                  </a:cubicBezTo>
                  <a:cubicBezTo>
                    <a:pt x="203681" y="242734"/>
                    <a:pt x="325297" y="245512"/>
                    <a:pt x="399394" y="252248"/>
                  </a:cubicBezTo>
                  <a:cubicBezTo>
                    <a:pt x="409904" y="259255"/>
                    <a:pt x="421993" y="264337"/>
                    <a:pt x="430925" y="273269"/>
                  </a:cubicBezTo>
                  <a:cubicBezTo>
                    <a:pt x="463973" y="306317"/>
                    <a:pt x="458023" y="344053"/>
                    <a:pt x="472966" y="388882"/>
                  </a:cubicBezTo>
                  <a:cubicBezTo>
                    <a:pt x="476469" y="399392"/>
                    <a:pt x="480789" y="409665"/>
                    <a:pt x="483476" y="420413"/>
                  </a:cubicBezTo>
                  <a:cubicBezTo>
                    <a:pt x="487809" y="437744"/>
                    <a:pt x="487714" y="456238"/>
                    <a:pt x="493987" y="472965"/>
                  </a:cubicBezTo>
                  <a:cubicBezTo>
                    <a:pt x="506249" y="505664"/>
                    <a:pt x="550040" y="537195"/>
                    <a:pt x="578069" y="546538"/>
                  </a:cubicBezTo>
                  <a:lnTo>
                    <a:pt x="641131" y="567558"/>
                  </a:lnTo>
                  <a:cubicBezTo>
                    <a:pt x="651641" y="571061"/>
                    <a:pt x="661914" y="575382"/>
                    <a:pt x="672662" y="578069"/>
                  </a:cubicBezTo>
                  <a:lnTo>
                    <a:pt x="714704" y="588579"/>
                  </a:lnTo>
                  <a:cubicBezTo>
                    <a:pt x="746235" y="585076"/>
                    <a:pt x="777941" y="582893"/>
                    <a:pt x="809297" y="578069"/>
                  </a:cubicBezTo>
                  <a:cubicBezTo>
                    <a:pt x="823574" y="575872"/>
                    <a:pt x="836893" y="567558"/>
                    <a:pt x="851338" y="567558"/>
                  </a:cubicBezTo>
                  <a:cubicBezTo>
                    <a:pt x="886547" y="567558"/>
                    <a:pt x="921407" y="574565"/>
                    <a:pt x="956442" y="578069"/>
                  </a:cubicBezTo>
                  <a:cubicBezTo>
                    <a:pt x="970456" y="592083"/>
                    <a:pt x="985796" y="604885"/>
                    <a:pt x="998483" y="620110"/>
                  </a:cubicBezTo>
                  <a:cubicBezTo>
                    <a:pt x="1020912" y="647024"/>
                    <a:pt x="1061545" y="704193"/>
                    <a:pt x="1061545" y="704193"/>
                  </a:cubicBezTo>
                  <a:cubicBezTo>
                    <a:pt x="1087050" y="831709"/>
                    <a:pt x="1056057" y="665300"/>
                    <a:pt x="1082566" y="903889"/>
                  </a:cubicBezTo>
                  <a:cubicBezTo>
                    <a:pt x="1084161" y="918246"/>
                    <a:pt x="1082108" y="936530"/>
                    <a:pt x="1093076" y="945931"/>
                  </a:cubicBezTo>
                  <a:cubicBezTo>
                    <a:pt x="1109899" y="960351"/>
                    <a:pt x="1135966" y="957782"/>
                    <a:pt x="1156138" y="966951"/>
                  </a:cubicBezTo>
                  <a:cubicBezTo>
                    <a:pt x="1174735" y="975404"/>
                    <a:pt x="1190093" y="990029"/>
                    <a:pt x="1208690" y="998482"/>
                  </a:cubicBezTo>
                  <a:cubicBezTo>
                    <a:pt x="1216380" y="1001978"/>
                    <a:pt x="1295288" y="1028533"/>
                    <a:pt x="1313794" y="1030013"/>
                  </a:cubicBezTo>
                  <a:cubicBezTo>
                    <a:pt x="1387215" y="1035887"/>
                    <a:pt x="1460939" y="1037020"/>
                    <a:pt x="1534511" y="1040524"/>
                  </a:cubicBezTo>
                  <a:cubicBezTo>
                    <a:pt x="1548736" y="1042895"/>
                    <a:pt x="1619660" y="1052992"/>
                    <a:pt x="1639614" y="1061544"/>
                  </a:cubicBezTo>
                  <a:cubicBezTo>
                    <a:pt x="1651225" y="1066520"/>
                    <a:pt x="1660635" y="1075558"/>
                    <a:pt x="1671145" y="1082565"/>
                  </a:cubicBezTo>
                  <a:cubicBezTo>
                    <a:pt x="1678152" y="1096579"/>
                    <a:pt x="1686665" y="1109936"/>
                    <a:pt x="1692166" y="1124606"/>
                  </a:cubicBezTo>
                  <a:cubicBezTo>
                    <a:pt x="1697238" y="1138132"/>
                    <a:pt x="1698708" y="1152759"/>
                    <a:pt x="1702676" y="1166648"/>
                  </a:cubicBezTo>
                  <a:cubicBezTo>
                    <a:pt x="1705720" y="1177301"/>
                    <a:pt x="1710143" y="1187526"/>
                    <a:pt x="1713187" y="1198179"/>
                  </a:cubicBezTo>
                  <a:cubicBezTo>
                    <a:pt x="1713937" y="1200804"/>
                    <a:pt x="1728676" y="1264990"/>
                    <a:pt x="1734207" y="1271751"/>
                  </a:cubicBezTo>
                  <a:cubicBezTo>
                    <a:pt x="1751885" y="1293358"/>
                    <a:pt x="1809319" y="1356604"/>
                    <a:pt x="1849821" y="1376855"/>
                  </a:cubicBezTo>
                  <a:cubicBezTo>
                    <a:pt x="1859730" y="1381810"/>
                    <a:pt x="1871266" y="1382781"/>
                    <a:pt x="1881352" y="1387365"/>
                  </a:cubicBezTo>
                  <a:cubicBezTo>
                    <a:pt x="1909879" y="1400332"/>
                    <a:pt x="1935707" y="1419497"/>
                    <a:pt x="1965435" y="1429406"/>
                  </a:cubicBezTo>
                  <a:cubicBezTo>
                    <a:pt x="1986456" y="1436413"/>
                    <a:pt x="2007924" y="1442198"/>
                    <a:pt x="2028497" y="1450427"/>
                  </a:cubicBezTo>
                  <a:cubicBezTo>
                    <a:pt x="2046014" y="1457434"/>
                    <a:pt x="2062847" y="1466484"/>
                    <a:pt x="2081049" y="1471448"/>
                  </a:cubicBezTo>
                  <a:cubicBezTo>
                    <a:pt x="2101609" y="1477055"/>
                    <a:pt x="2123090" y="1478455"/>
                    <a:pt x="2144111" y="1481958"/>
                  </a:cubicBezTo>
                  <a:cubicBezTo>
                    <a:pt x="2154621" y="1485462"/>
                    <a:pt x="2164563" y="1492469"/>
                    <a:pt x="2175642" y="1492469"/>
                  </a:cubicBezTo>
                  <a:cubicBezTo>
                    <a:pt x="2186721" y="1492469"/>
                    <a:pt x="2196309" y="1484131"/>
                    <a:pt x="2207173" y="1481958"/>
                  </a:cubicBezTo>
                  <a:cubicBezTo>
                    <a:pt x="2231465" y="1477100"/>
                    <a:pt x="2256221" y="1474951"/>
                    <a:pt x="2280745" y="1471448"/>
                  </a:cubicBezTo>
                  <a:cubicBezTo>
                    <a:pt x="2319283" y="1481958"/>
                    <a:pt x="2359643" y="1487244"/>
                    <a:pt x="2396359" y="1502979"/>
                  </a:cubicBezTo>
                  <a:cubicBezTo>
                    <a:pt x="2431567" y="1518068"/>
                    <a:pt x="2434637" y="1558513"/>
                    <a:pt x="2448911" y="1587062"/>
                  </a:cubicBezTo>
                  <a:cubicBezTo>
                    <a:pt x="2454560" y="1598360"/>
                    <a:pt x="2464282" y="1607295"/>
                    <a:pt x="2469931" y="1618593"/>
                  </a:cubicBezTo>
                  <a:cubicBezTo>
                    <a:pt x="2477339" y="1633409"/>
                    <a:pt x="2495396" y="1681445"/>
                    <a:pt x="2501462" y="1702675"/>
                  </a:cubicBezTo>
                  <a:cubicBezTo>
                    <a:pt x="2505430" y="1716565"/>
                    <a:pt x="2508469" y="1730703"/>
                    <a:pt x="2511973" y="1744717"/>
                  </a:cubicBezTo>
                  <a:cubicBezTo>
                    <a:pt x="2513598" y="1757715"/>
                    <a:pt x="2523964" y="1857271"/>
                    <a:pt x="2532994" y="1881351"/>
                  </a:cubicBezTo>
                  <a:cubicBezTo>
                    <a:pt x="2544677" y="1912505"/>
                    <a:pt x="2570332" y="1926039"/>
                    <a:pt x="2596056" y="1944413"/>
                  </a:cubicBezTo>
                  <a:cubicBezTo>
                    <a:pt x="2606335" y="1951755"/>
                    <a:pt x="2615759" y="1960999"/>
                    <a:pt x="2627587" y="1965434"/>
                  </a:cubicBezTo>
                  <a:cubicBezTo>
                    <a:pt x="2644313" y="1971706"/>
                    <a:pt x="2662621" y="1972441"/>
                    <a:pt x="2680138" y="1975944"/>
                  </a:cubicBezTo>
                  <a:cubicBezTo>
                    <a:pt x="2746704" y="1972441"/>
                    <a:pt x="2813359" y="1970358"/>
                    <a:pt x="2879835" y="1965434"/>
                  </a:cubicBezTo>
                  <a:cubicBezTo>
                    <a:pt x="3000561" y="1956492"/>
                    <a:pt x="2924257" y="1946992"/>
                    <a:pt x="3016469" y="1965434"/>
                  </a:cubicBezTo>
                  <a:cubicBezTo>
                    <a:pt x="3019973" y="1975944"/>
                    <a:pt x="3022025" y="1987056"/>
                    <a:pt x="3026980" y="1996965"/>
                  </a:cubicBezTo>
                  <a:cubicBezTo>
                    <a:pt x="3057685" y="2058375"/>
                    <a:pt x="3040901" y="1998392"/>
                    <a:pt x="3058511" y="2060027"/>
                  </a:cubicBezTo>
                  <a:cubicBezTo>
                    <a:pt x="3062479" y="2073916"/>
                    <a:pt x="3065053" y="2088179"/>
                    <a:pt x="3069021" y="2102069"/>
                  </a:cubicBezTo>
                  <a:cubicBezTo>
                    <a:pt x="3072064" y="2112722"/>
                    <a:pt x="3076844" y="2122852"/>
                    <a:pt x="3079531" y="2133600"/>
                  </a:cubicBezTo>
                  <a:cubicBezTo>
                    <a:pt x="3083864" y="2150931"/>
                    <a:pt x="3080133" y="2171287"/>
                    <a:pt x="3090042" y="2186151"/>
                  </a:cubicBezTo>
                  <a:cubicBezTo>
                    <a:pt x="3096188" y="2195369"/>
                    <a:pt x="3111390" y="2192298"/>
                    <a:pt x="3121573" y="2196662"/>
                  </a:cubicBezTo>
                  <a:cubicBezTo>
                    <a:pt x="3135974" y="2202834"/>
                    <a:pt x="3149213" y="2211510"/>
                    <a:pt x="3163614" y="2217682"/>
                  </a:cubicBezTo>
                  <a:cubicBezTo>
                    <a:pt x="3188822" y="2228486"/>
                    <a:pt x="3210508" y="2231081"/>
                    <a:pt x="3237187" y="2238703"/>
                  </a:cubicBezTo>
                  <a:cubicBezTo>
                    <a:pt x="3247840" y="2241746"/>
                    <a:pt x="3258208" y="2245710"/>
                    <a:pt x="3268718" y="2249213"/>
                  </a:cubicBezTo>
                  <a:cubicBezTo>
                    <a:pt x="3279228" y="2256220"/>
                    <a:pt x="3288951" y="2264585"/>
                    <a:pt x="3300249" y="2270234"/>
                  </a:cubicBezTo>
                  <a:cubicBezTo>
                    <a:pt x="3310158" y="2275189"/>
                    <a:pt x="3322562" y="2274599"/>
                    <a:pt x="3331780" y="2280744"/>
                  </a:cubicBezTo>
                  <a:cubicBezTo>
                    <a:pt x="3344148" y="2288989"/>
                    <a:pt x="3350016" y="2305628"/>
                    <a:pt x="3363311" y="2312275"/>
                  </a:cubicBezTo>
                  <a:cubicBezTo>
                    <a:pt x="3367742" y="2314491"/>
                    <a:pt x="3370318" y="2305268"/>
                    <a:pt x="3373821" y="230176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extLst>
                <a:ext uri="{FF2B5EF4-FFF2-40B4-BE49-F238E27FC236}">
                  <a16:creationId xmlns:a16="http://schemas.microsoft.com/office/drawing/2014/main" id="{80FBA7D3-5C06-46F1-B973-EED6AFACAFD1}"/>
                </a:ext>
              </a:extLst>
            </p:cNvPr>
            <p:cNvSpPr/>
            <p:nvPr/>
          </p:nvSpPr>
          <p:spPr>
            <a:xfrm rot="7220940">
              <a:off x="4751513" y="5407469"/>
              <a:ext cx="223356" cy="33046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Oval 41">
            <a:extLst>
              <a:ext uri="{FF2B5EF4-FFF2-40B4-BE49-F238E27FC236}">
                <a16:creationId xmlns:a16="http://schemas.microsoft.com/office/drawing/2014/main" id="{7B52ADA4-7E8D-4C88-906D-8AFB8D7EB9C6}"/>
              </a:ext>
            </a:extLst>
          </p:cNvPr>
          <p:cNvSpPr/>
          <p:nvPr/>
        </p:nvSpPr>
        <p:spPr>
          <a:xfrm>
            <a:off x="5787418" y="5390963"/>
            <a:ext cx="319811" cy="30767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361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0"/>
                                        </p:tgtEl>
                                      </p:cBhvr>
                                    </p:animEffect>
                                    <p:set>
                                      <p:cBhvr>
                                        <p:cTn id="15" dur="1" fill="hold">
                                          <p:stCondLst>
                                            <p:cond delay="499"/>
                                          </p:stCondLst>
                                        </p:cTn>
                                        <p:tgtEl>
                                          <p:spTgt spid="30"/>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788B009-C604-4266-90EC-FBFA3901758A}"/>
              </a:ext>
            </a:extLst>
          </p:cNvPr>
          <p:cNvSpPr>
            <a:spLocks noGrp="1"/>
          </p:cNvSpPr>
          <p:nvPr>
            <p:ph type="sldNum" sz="quarter" idx="12"/>
          </p:nvPr>
        </p:nvSpPr>
        <p:spPr/>
        <p:txBody>
          <a:bodyPr/>
          <a:lstStyle/>
          <a:p>
            <a:fld id="{4EC93DFA-70F6-4220-86AB-AD3183C08C91}" type="slidenum">
              <a:rPr lang="en-US" smtClean="0"/>
              <a:t>21</a:t>
            </a:fld>
            <a:endParaRPr lang="en-US" dirty="0"/>
          </a:p>
        </p:txBody>
      </p:sp>
      <p:sp>
        <p:nvSpPr>
          <p:cNvPr id="4" name="Title 3">
            <a:extLst>
              <a:ext uri="{FF2B5EF4-FFF2-40B4-BE49-F238E27FC236}">
                <a16:creationId xmlns:a16="http://schemas.microsoft.com/office/drawing/2014/main" id="{1A83403D-1BF7-4CD5-99BF-CDC9FB9F9FB0}"/>
              </a:ext>
            </a:extLst>
          </p:cNvPr>
          <p:cNvSpPr>
            <a:spLocks noGrp="1"/>
          </p:cNvSpPr>
          <p:nvPr>
            <p:ph type="title"/>
          </p:nvPr>
        </p:nvSpPr>
        <p:spPr/>
        <p:txBody>
          <a:bodyPr>
            <a:normAutofit fontScale="90000"/>
          </a:bodyPr>
          <a:lstStyle/>
          <a:p>
            <a:r>
              <a:rPr lang="en-US" dirty="0"/>
              <a:t>Weather basics: Clouds</a:t>
            </a:r>
          </a:p>
        </p:txBody>
      </p:sp>
      <p:sp>
        <p:nvSpPr>
          <p:cNvPr id="5" name="Text Placeholder 4">
            <a:extLst>
              <a:ext uri="{FF2B5EF4-FFF2-40B4-BE49-F238E27FC236}">
                <a16:creationId xmlns:a16="http://schemas.microsoft.com/office/drawing/2014/main" id="{7A3B5B61-9B76-48A9-AE71-194CAED55888}"/>
              </a:ext>
            </a:extLst>
          </p:cNvPr>
          <p:cNvSpPr>
            <a:spLocks noGrp="1"/>
          </p:cNvSpPr>
          <p:nvPr>
            <p:ph type="body" sz="quarter" idx="13"/>
          </p:nvPr>
        </p:nvSpPr>
        <p:spPr/>
        <p:txBody>
          <a:bodyPr>
            <a:normAutofit fontScale="92500" lnSpcReduction="10000"/>
          </a:bodyPr>
          <a:lstStyle/>
          <a:p>
            <a:r>
              <a:rPr lang="en-US" dirty="0"/>
              <a:t>Physics</a:t>
            </a:r>
          </a:p>
        </p:txBody>
      </p:sp>
      <p:sp>
        <p:nvSpPr>
          <p:cNvPr id="6" name="Content Placeholder 1">
            <a:extLst>
              <a:ext uri="{FF2B5EF4-FFF2-40B4-BE49-F238E27FC236}">
                <a16:creationId xmlns:a16="http://schemas.microsoft.com/office/drawing/2014/main" id="{0EECDBF5-CFD0-473B-835E-D892D81A423B}"/>
              </a:ext>
            </a:extLst>
          </p:cNvPr>
          <p:cNvSpPr txBox="1">
            <a:spLocks/>
          </p:cNvSpPr>
          <p:nvPr/>
        </p:nvSpPr>
        <p:spPr>
          <a:xfrm>
            <a:off x="334172" y="1633092"/>
            <a:ext cx="5318782" cy="4175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0" dirty="0"/>
              <a:t>Adiabatic Cooling: Convective Lift</a:t>
            </a:r>
            <a:endParaRPr lang="en-US" sz="1800" dirty="0"/>
          </a:p>
        </p:txBody>
      </p:sp>
      <p:grpSp>
        <p:nvGrpSpPr>
          <p:cNvPr id="7" name="Group 6">
            <a:extLst>
              <a:ext uri="{FF2B5EF4-FFF2-40B4-BE49-F238E27FC236}">
                <a16:creationId xmlns:a16="http://schemas.microsoft.com/office/drawing/2014/main" id="{FB6F4C3E-B904-42DE-8B90-2A3EEBFB063C}"/>
              </a:ext>
            </a:extLst>
          </p:cNvPr>
          <p:cNvGrpSpPr/>
          <p:nvPr/>
        </p:nvGrpSpPr>
        <p:grpSpPr>
          <a:xfrm>
            <a:off x="1545020" y="5676182"/>
            <a:ext cx="8944304" cy="371921"/>
            <a:chOff x="1597572" y="5586012"/>
            <a:chExt cx="8944304" cy="371921"/>
          </a:xfrm>
        </p:grpSpPr>
        <p:cxnSp>
          <p:nvCxnSpPr>
            <p:cNvPr id="8" name="Straight Connector 7">
              <a:extLst>
                <a:ext uri="{FF2B5EF4-FFF2-40B4-BE49-F238E27FC236}">
                  <a16:creationId xmlns:a16="http://schemas.microsoft.com/office/drawing/2014/main" id="{816DAF56-1B82-4DEB-B17D-403065CE0C93}"/>
                </a:ext>
              </a:extLst>
            </p:cNvPr>
            <p:cNvCxnSpPr/>
            <p:nvPr/>
          </p:nvCxnSpPr>
          <p:spPr>
            <a:xfrm>
              <a:off x="1597572" y="5602014"/>
              <a:ext cx="8944304" cy="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9" name="Straight Connector 8">
              <a:extLst>
                <a:ext uri="{FF2B5EF4-FFF2-40B4-BE49-F238E27FC236}">
                  <a16:creationId xmlns:a16="http://schemas.microsoft.com/office/drawing/2014/main" id="{82ACF16B-7E97-444A-8BE2-170C94A66F25}"/>
                </a:ext>
              </a:extLst>
            </p:cNvPr>
            <p:cNvCxnSpPr>
              <a:cxnSpLocks/>
            </p:cNvCxnSpPr>
            <p:nvPr/>
          </p:nvCxnSpPr>
          <p:spPr>
            <a:xfrm flipV="1">
              <a:off x="1650124" y="560201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0" name="Straight Connector 9">
              <a:extLst>
                <a:ext uri="{FF2B5EF4-FFF2-40B4-BE49-F238E27FC236}">
                  <a16:creationId xmlns:a16="http://schemas.microsoft.com/office/drawing/2014/main" id="{9C7171E6-8111-477F-A012-E84CAD97C95A}"/>
                </a:ext>
              </a:extLst>
            </p:cNvPr>
            <p:cNvCxnSpPr>
              <a:cxnSpLocks/>
            </p:cNvCxnSpPr>
            <p:nvPr/>
          </p:nvCxnSpPr>
          <p:spPr>
            <a:xfrm flipV="1">
              <a:off x="2079500" y="560201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1" name="Straight Connector 10">
              <a:extLst>
                <a:ext uri="{FF2B5EF4-FFF2-40B4-BE49-F238E27FC236}">
                  <a16:creationId xmlns:a16="http://schemas.microsoft.com/office/drawing/2014/main" id="{8A9DFCBF-AD5A-4EFF-880E-ABA86B298786}"/>
                </a:ext>
              </a:extLst>
            </p:cNvPr>
            <p:cNvCxnSpPr>
              <a:cxnSpLocks/>
            </p:cNvCxnSpPr>
            <p:nvPr/>
          </p:nvCxnSpPr>
          <p:spPr>
            <a:xfrm flipV="1">
              <a:off x="2566683" y="560201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15912D2D-7157-4297-8878-20BAD0AC2B69}"/>
                </a:ext>
              </a:extLst>
            </p:cNvPr>
            <p:cNvCxnSpPr>
              <a:cxnSpLocks/>
            </p:cNvCxnSpPr>
            <p:nvPr/>
          </p:nvCxnSpPr>
          <p:spPr>
            <a:xfrm flipV="1">
              <a:off x="3023883" y="560201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3" name="Straight Connector 12">
              <a:extLst>
                <a:ext uri="{FF2B5EF4-FFF2-40B4-BE49-F238E27FC236}">
                  <a16:creationId xmlns:a16="http://schemas.microsoft.com/office/drawing/2014/main" id="{7CCA5095-C5AD-4B37-8FD1-C0F190FFA0FC}"/>
                </a:ext>
              </a:extLst>
            </p:cNvPr>
            <p:cNvCxnSpPr>
              <a:cxnSpLocks/>
            </p:cNvCxnSpPr>
            <p:nvPr/>
          </p:nvCxnSpPr>
          <p:spPr>
            <a:xfrm flipV="1">
              <a:off x="3453259" y="560201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4" name="Straight Connector 13">
              <a:extLst>
                <a:ext uri="{FF2B5EF4-FFF2-40B4-BE49-F238E27FC236}">
                  <a16:creationId xmlns:a16="http://schemas.microsoft.com/office/drawing/2014/main" id="{798D65EE-5F8D-4229-B70F-D3D8FED58892}"/>
                </a:ext>
              </a:extLst>
            </p:cNvPr>
            <p:cNvCxnSpPr>
              <a:cxnSpLocks/>
            </p:cNvCxnSpPr>
            <p:nvPr/>
          </p:nvCxnSpPr>
          <p:spPr>
            <a:xfrm flipV="1">
              <a:off x="3938283" y="5616347"/>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5" name="Straight Connector 14">
              <a:extLst>
                <a:ext uri="{FF2B5EF4-FFF2-40B4-BE49-F238E27FC236}">
                  <a16:creationId xmlns:a16="http://schemas.microsoft.com/office/drawing/2014/main" id="{D7118373-E326-474B-B429-F84305E20989}"/>
                </a:ext>
              </a:extLst>
            </p:cNvPr>
            <p:cNvCxnSpPr>
              <a:cxnSpLocks/>
            </p:cNvCxnSpPr>
            <p:nvPr/>
          </p:nvCxnSpPr>
          <p:spPr>
            <a:xfrm flipV="1">
              <a:off x="4507311" y="559389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6" name="Straight Connector 15">
              <a:extLst>
                <a:ext uri="{FF2B5EF4-FFF2-40B4-BE49-F238E27FC236}">
                  <a16:creationId xmlns:a16="http://schemas.microsoft.com/office/drawing/2014/main" id="{8022B545-8282-460B-AF02-A90B4C7CE72A}"/>
                </a:ext>
              </a:extLst>
            </p:cNvPr>
            <p:cNvCxnSpPr>
              <a:cxnSpLocks/>
            </p:cNvCxnSpPr>
            <p:nvPr/>
          </p:nvCxnSpPr>
          <p:spPr>
            <a:xfrm flipV="1">
              <a:off x="4964511" y="5586012"/>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7" name="Straight Connector 16">
              <a:extLst>
                <a:ext uri="{FF2B5EF4-FFF2-40B4-BE49-F238E27FC236}">
                  <a16:creationId xmlns:a16="http://schemas.microsoft.com/office/drawing/2014/main" id="{A7A92494-7657-4919-A931-ED460FFBC599}"/>
                </a:ext>
              </a:extLst>
            </p:cNvPr>
            <p:cNvCxnSpPr>
              <a:cxnSpLocks/>
            </p:cNvCxnSpPr>
            <p:nvPr/>
          </p:nvCxnSpPr>
          <p:spPr>
            <a:xfrm flipV="1">
              <a:off x="5470479" y="559389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8" name="Straight Connector 17">
              <a:extLst>
                <a:ext uri="{FF2B5EF4-FFF2-40B4-BE49-F238E27FC236}">
                  <a16:creationId xmlns:a16="http://schemas.microsoft.com/office/drawing/2014/main" id="{C1F8A1B4-897C-4263-A705-E1817B6987D3}"/>
                </a:ext>
              </a:extLst>
            </p:cNvPr>
            <p:cNvCxnSpPr>
              <a:cxnSpLocks/>
            </p:cNvCxnSpPr>
            <p:nvPr/>
          </p:nvCxnSpPr>
          <p:spPr>
            <a:xfrm flipV="1">
              <a:off x="5909544" y="5608463"/>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9" name="Straight Connector 18">
              <a:extLst>
                <a:ext uri="{FF2B5EF4-FFF2-40B4-BE49-F238E27FC236}">
                  <a16:creationId xmlns:a16="http://schemas.microsoft.com/office/drawing/2014/main" id="{9551CCDF-4E6B-481B-BF5C-A8BF58511BE8}"/>
                </a:ext>
              </a:extLst>
            </p:cNvPr>
            <p:cNvCxnSpPr>
              <a:cxnSpLocks/>
            </p:cNvCxnSpPr>
            <p:nvPr/>
          </p:nvCxnSpPr>
          <p:spPr>
            <a:xfrm flipV="1">
              <a:off x="6445311" y="559389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0" name="Straight Connector 19">
              <a:extLst>
                <a:ext uri="{FF2B5EF4-FFF2-40B4-BE49-F238E27FC236}">
                  <a16:creationId xmlns:a16="http://schemas.microsoft.com/office/drawing/2014/main" id="{8C948B7C-E752-427F-80FC-456BE981B77F}"/>
                </a:ext>
              </a:extLst>
            </p:cNvPr>
            <p:cNvCxnSpPr>
              <a:cxnSpLocks/>
            </p:cNvCxnSpPr>
            <p:nvPr/>
          </p:nvCxnSpPr>
          <p:spPr>
            <a:xfrm flipV="1">
              <a:off x="6935122" y="5586012"/>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1" name="Straight Connector 20">
              <a:extLst>
                <a:ext uri="{FF2B5EF4-FFF2-40B4-BE49-F238E27FC236}">
                  <a16:creationId xmlns:a16="http://schemas.microsoft.com/office/drawing/2014/main" id="{DE686C99-1712-418F-B0C3-AAB28CA9ABA0}"/>
                </a:ext>
              </a:extLst>
            </p:cNvPr>
            <p:cNvCxnSpPr>
              <a:cxnSpLocks/>
            </p:cNvCxnSpPr>
            <p:nvPr/>
          </p:nvCxnSpPr>
          <p:spPr>
            <a:xfrm flipV="1">
              <a:off x="7392322" y="5616347"/>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2" name="Straight Connector 21">
              <a:extLst>
                <a:ext uri="{FF2B5EF4-FFF2-40B4-BE49-F238E27FC236}">
                  <a16:creationId xmlns:a16="http://schemas.microsoft.com/office/drawing/2014/main" id="{B222D9D2-B49E-4EC0-A34F-6FCA92A9DD57}"/>
                </a:ext>
              </a:extLst>
            </p:cNvPr>
            <p:cNvCxnSpPr>
              <a:cxnSpLocks/>
            </p:cNvCxnSpPr>
            <p:nvPr/>
          </p:nvCxnSpPr>
          <p:spPr>
            <a:xfrm flipV="1">
              <a:off x="7875483" y="5616347"/>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3" name="Straight Connector 22">
              <a:extLst>
                <a:ext uri="{FF2B5EF4-FFF2-40B4-BE49-F238E27FC236}">
                  <a16:creationId xmlns:a16="http://schemas.microsoft.com/office/drawing/2014/main" id="{608E157A-A2B9-4EDC-AA5E-E14DE7BEF702}"/>
                </a:ext>
              </a:extLst>
            </p:cNvPr>
            <p:cNvCxnSpPr>
              <a:cxnSpLocks/>
            </p:cNvCxnSpPr>
            <p:nvPr/>
          </p:nvCxnSpPr>
          <p:spPr>
            <a:xfrm flipV="1">
              <a:off x="8402770" y="559389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4" name="Straight Connector 23">
              <a:extLst>
                <a:ext uri="{FF2B5EF4-FFF2-40B4-BE49-F238E27FC236}">
                  <a16:creationId xmlns:a16="http://schemas.microsoft.com/office/drawing/2014/main" id="{2DF2538E-75C0-426F-8FD9-DA95C85C57C1}"/>
                </a:ext>
              </a:extLst>
            </p:cNvPr>
            <p:cNvCxnSpPr>
              <a:cxnSpLocks/>
            </p:cNvCxnSpPr>
            <p:nvPr/>
          </p:nvCxnSpPr>
          <p:spPr>
            <a:xfrm flipV="1">
              <a:off x="8856222" y="559389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5" name="Straight Connector 24">
              <a:extLst>
                <a:ext uri="{FF2B5EF4-FFF2-40B4-BE49-F238E27FC236}">
                  <a16:creationId xmlns:a16="http://schemas.microsoft.com/office/drawing/2014/main" id="{24436074-DFF1-47D1-BB6E-2CDD642EA1D9}"/>
                </a:ext>
              </a:extLst>
            </p:cNvPr>
            <p:cNvCxnSpPr>
              <a:cxnSpLocks/>
            </p:cNvCxnSpPr>
            <p:nvPr/>
          </p:nvCxnSpPr>
          <p:spPr>
            <a:xfrm flipV="1">
              <a:off x="9364151" y="5586012"/>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6" name="Straight Connector 25">
              <a:extLst>
                <a:ext uri="{FF2B5EF4-FFF2-40B4-BE49-F238E27FC236}">
                  <a16:creationId xmlns:a16="http://schemas.microsoft.com/office/drawing/2014/main" id="{C91647EB-4AB9-4FD3-AB2C-9DB0BA292941}"/>
                </a:ext>
              </a:extLst>
            </p:cNvPr>
            <p:cNvCxnSpPr>
              <a:cxnSpLocks/>
            </p:cNvCxnSpPr>
            <p:nvPr/>
          </p:nvCxnSpPr>
          <p:spPr>
            <a:xfrm flipV="1">
              <a:off x="9892540" y="5616347"/>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grpSp>
      <p:sp>
        <p:nvSpPr>
          <p:cNvPr id="27" name="Rectangle 26">
            <a:extLst>
              <a:ext uri="{FF2B5EF4-FFF2-40B4-BE49-F238E27FC236}">
                <a16:creationId xmlns:a16="http://schemas.microsoft.com/office/drawing/2014/main" id="{5F897C98-84F3-4F91-ACF1-99843ED02CEB}"/>
              </a:ext>
            </a:extLst>
          </p:cNvPr>
          <p:cNvSpPr/>
          <p:nvPr/>
        </p:nvSpPr>
        <p:spPr>
          <a:xfrm>
            <a:off x="1597572" y="2477803"/>
            <a:ext cx="8891752" cy="3184187"/>
          </a:xfrm>
          <a:prstGeom prst="rect">
            <a:avLst/>
          </a:prstGeom>
          <a:solidFill>
            <a:schemeClr val="accent2">
              <a:lumMod val="40000"/>
              <a:lumOff val="6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C0B4EA20-2115-4D87-B51F-CB17BCB4EAA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8535" y="2096874"/>
            <a:ext cx="1207637" cy="1204124"/>
          </a:xfrm>
          <a:prstGeom prst="rect">
            <a:avLst/>
          </a:prstGeom>
        </p:spPr>
      </p:pic>
      <p:cxnSp>
        <p:nvCxnSpPr>
          <p:cNvPr id="31" name="Straight Connector 30">
            <a:extLst>
              <a:ext uri="{FF2B5EF4-FFF2-40B4-BE49-F238E27FC236}">
                <a16:creationId xmlns:a16="http://schemas.microsoft.com/office/drawing/2014/main" id="{E3F9966A-2AD5-4344-9043-FC171E8F13A0}"/>
              </a:ext>
            </a:extLst>
          </p:cNvPr>
          <p:cNvCxnSpPr/>
          <p:nvPr/>
        </p:nvCxnSpPr>
        <p:spPr>
          <a:xfrm>
            <a:off x="755936" y="3418243"/>
            <a:ext cx="1110189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F82FF64-586B-4459-BF3F-85C113E3E992}"/>
              </a:ext>
            </a:extLst>
          </p:cNvPr>
          <p:cNvSpPr txBox="1"/>
          <p:nvPr/>
        </p:nvSpPr>
        <p:spPr>
          <a:xfrm>
            <a:off x="10921561" y="3080240"/>
            <a:ext cx="504030" cy="369332"/>
          </a:xfrm>
          <a:prstGeom prst="rect">
            <a:avLst/>
          </a:prstGeom>
          <a:noFill/>
        </p:spPr>
        <p:txBody>
          <a:bodyPr wrap="square" rtlCol="0">
            <a:spAutoFit/>
          </a:bodyPr>
          <a:lstStyle/>
          <a:p>
            <a:r>
              <a:rPr lang="en-US" dirty="0"/>
              <a:t>T</a:t>
            </a:r>
            <a:r>
              <a:rPr lang="en-US" baseline="-25000" dirty="0"/>
              <a:t>d</a:t>
            </a:r>
          </a:p>
        </p:txBody>
      </p:sp>
      <p:grpSp>
        <p:nvGrpSpPr>
          <p:cNvPr id="40" name="Group 39">
            <a:extLst>
              <a:ext uri="{FF2B5EF4-FFF2-40B4-BE49-F238E27FC236}">
                <a16:creationId xmlns:a16="http://schemas.microsoft.com/office/drawing/2014/main" id="{873067AD-43F6-46EF-8FF6-9418DC1CD4F1}"/>
              </a:ext>
            </a:extLst>
          </p:cNvPr>
          <p:cNvGrpSpPr/>
          <p:nvPr/>
        </p:nvGrpSpPr>
        <p:grpSpPr>
          <a:xfrm>
            <a:off x="1668457" y="2915340"/>
            <a:ext cx="3662709" cy="2503515"/>
            <a:chOff x="1602358" y="2913589"/>
            <a:chExt cx="3662709" cy="2503515"/>
          </a:xfrm>
        </p:grpSpPr>
        <p:sp>
          <p:nvSpPr>
            <p:cNvPr id="37" name="Freeform: Shape 36">
              <a:extLst>
                <a:ext uri="{FF2B5EF4-FFF2-40B4-BE49-F238E27FC236}">
                  <a16:creationId xmlns:a16="http://schemas.microsoft.com/office/drawing/2014/main" id="{8308A83F-4A91-46EB-B84B-6587FA59287E}"/>
                </a:ext>
              </a:extLst>
            </p:cNvPr>
            <p:cNvSpPr/>
            <p:nvPr/>
          </p:nvSpPr>
          <p:spPr>
            <a:xfrm>
              <a:off x="1602358" y="2913589"/>
              <a:ext cx="3373821" cy="2312614"/>
            </a:xfrm>
            <a:custGeom>
              <a:avLst/>
              <a:gdLst>
                <a:gd name="connsiteX0" fmla="*/ 0 w 3373821"/>
                <a:gd name="connsiteY0" fmla="*/ 0 h 2312614"/>
                <a:gd name="connsiteX1" fmla="*/ 10511 w 3373821"/>
                <a:gd name="connsiteY1" fmla="*/ 52551 h 2312614"/>
                <a:gd name="connsiteX2" fmla="*/ 21021 w 3373821"/>
                <a:gd name="connsiteY2" fmla="*/ 84082 h 2312614"/>
                <a:gd name="connsiteX3" fmla="*/ 31531 w 3373821"/>
                <a:gd name="connsiteY3" fmla="*/ 168165 h 2312614"/>
                <a:gd name="connsiteX4" fmla="*/ 42042 w 3373821"/>
                <a:gd name="connsiteY4" fmla="*/ 199696 h 2312614"/>
                <a:gd name="connsiteX5" fmla="*/ 84083 w 3373821"/>
                <a:gd name="connsiteY5" fmla="*/ 210206 h 2312614"/>
                <a:gd name="connsiteX6" fmla="*/ 115614 w 3373821"/>
                <a:gd name="connsiteY6" fmla="*/ 220717 h 2312614"/>
                <a:gd name="connsiteX7" fmla="*/ 399394 w 3373821"/>
                <a:gd name="connsiteY7" fmla="*/ 252248 h 2312614"/>
                <a:gd name="connsiteX8" fmla="*/ 430925 w 3373821"/>
                <a:gd name="connsiteY8" fmla="*/ 273269 h 2312614"/>
                <a:gd name="connsiteX9" fmla="*/ 472966 w 3373821"/>
                <a:gd name="connsiteY9" fmla="*/ 388882 h 2312614"/>
                <a:gd name="connsiteX10" fmla="*/ 483476 w 3373821"/>
                <a:gd name="connsiteY10" fmla="*/ 420413 h 2312614"/>
                <a:gd name="connsiteX11" fmla="*/ 493987 w 3373821"/>
                <a:gd name="connsiteY11" fmla="*/ 472965 h 2312614"/>
                <a:gd name="connsiteX12" fmla="*/ 578069 w 3373821"/>
                <a:gd name="connsiteY12" fmla="*/ 546538 h 2312614"/>
                <a:gd name="connsiteX13" fmla="*/ 641131 w 3373821"/>
                <a:gd name="connsiteY13" fmla="*/ 567558 h 2312614"/>
                <a:gd name="connsiteX14" fmla="*/ 672662 w 3373821"/>
                <a:gd name="connsiteY14" fmla="*/ 578069 h 2312614"/>
                <a:gd name="connsiteX15" fmla="*/ 714704 w 3373821"/>
                <a:gd name="connsiteY15" fmla="*/ 588579 h 2312614"/>
                <a:gd name="connsiteX16" fmla="*/ 809297 w 3373821"/>
                <a:gd name="connsiteY16" fmla="*/ 578069 h 2312614"/>
                <a:gd name="connsiteX17" fmla="*/ 851338 w 3373821"/>
                <a:gd name="connsiteY17" fmla="*/ 567558 h 2312614"/>
                <a:gd name="connsiteX18" fmla="*/ 956442 w 3373821"/>
                <a:gd name="connsiteY18" fmla="*/ 578069 h 2312614"/>
                <a:gd name="connsiteX19" fmla="*/ 998483 w 3373821"/>
                <a:gd name="connsiteY19" fmla="*/ 620110 h 2312614"/>
                <a:gd name="connsiteX20" fmla="*/ 1061545 w 3373821"/>
                <a:gd name="connsiteY20" fmla="*/ 704193 h 2312614"/>
                <a:gd name="connsiteX21" fmla="*/ 1082566 w 3373821"/>
                <a:gd name="connsiteY21" fmla="*/ 903889 h 2312614"/>
                <a:gd name="connsiteX22" fmla="*/ 1093076 w 3373821"/>
                <a:gd name="connsiteY22" fmla="*/ 945931 h 2312614"/>
                <a:gd name="connsiteX23" fmla="*/ 1156138 w 3373821"/>
                <a:gd name="connsiteY23" fmla="*/ 966951 h 2312614"/>
                <a:gd name="connsiteX24" fmla="*/ 1208690 w 3373821"/>
                <a:gd name="connsiteY24" fmla="*/ 998482 h 2312614"/>
                <a:gd name="connsiteX25" fmla="*/ 1313794 w 3373821"/>
                <a:gd name="connsiteY25" fmla="*/ 1030013 h 2312614"/>
                <a:gd name="connsiteX26" fmla="*/ 1534511 w 3373821"/>
                <a:gd name="connsiteY26" fmla="*/ 1040524 h 2312614"/>
                <a:gd name="connsiteX27" fmla="*/ 1639614 w 3373821"/>
                <a:gd name="connsiteY27" fmla="*/ 1061544 h 2312614"/>
                <a:gd name="connsiteX28" fmla="*/ 1671145 w 3373821"/>
                <a:gd name="connsiteY28" fmla="*/ 1082565 h 2312614"/>
                <a:gd name="connsiteX29" fmla="*/ 1692166 w 3373821"/>
                <a:gd name="connsiteY29" fmla="*/ 1124606 h 2312614"/>
                <a:gd name="connsiteX30" fmla="*/ 1702676 w 3373821"/>
                <a:gd name="connsiteY30" fmla="*/ 1166648 h 2312614"/>
                <a:gd name="connsiteX31" fmla="*/ 1713187 w 3373821"/>
                <a:gd name="connsiteY31" fmla="*/ 1198179 h 2312614"/>
                <a:gd name="connsiteX32" fmla="*/ 1734207 w 3373821"/>
                <a:gd name="connsiteY32" fmla="*/ 1271751 h 2312614"/>
                <a:gd name="connsiteX33" fmla="*/ 1849821 w 3373821"/>
                <a:gd name="connsiteY33" fmla="*/ 1376855 h 2312614"/>
                <a:gd name="connsiteX34" fmla="*/ 1881352 w 3373821"/>
                <a:gd name="connsiteY34" fmla="*/ 1387365 h 2312614"/>
                <a:gd name="connsiteX35" fmla="*/ 1965435 w 3373821"/>
                <a:gd name="connsiteY35" fmla="*/ 1429406 h 2312614"/>
                <a:gd name="connsiteX36" fmla="*/ 2028497 w 3373821"/>
                <a:gd name="connsiteY36" fmla="*/ 1450427 h 2312614"/>
                <a:gd name="connsiteX37" fmla="*/ 2081049 w 3373821"/>
                <a:gd name="connsiteY37" fmla="*/ 1471448 h 2312614"/>
                <a:gd name="connsiteX38" fmla="*/ 2144111 w 3373821"/>
                <a:gd name="connsiteY38" fmla="*/ 1481958 h 2312614"/>
                <a:gd name="connsiteX39" fmla="*/ 2175642 w 3373821"/>
                <a:gd name="connsiteY39" fmla="*/ 1492469 h 2312614"/>
                <a:gd name="connsiteX40" fmla="*/ 2207173 w 3373821"/>
                <a:gd name="connsiteY40" fmla="*/ 1481958 h 2312614"/>
                <a:gd name="connsiteX41" fmla="*/ 2280745 w 3373821"/>
                <a:gd name="connsiteY41" fmla="*/ 1471448 h 2312614"/>
                <a:gd name="connsiteX42" fmla="*/ 2396359 w 3373821"/>
                <a:gd name="connsiteY42" fmla="*/ 1502979 h 2312614"/>
                <a:gd name="connsiteX43" fmla="*/ 2448911 w 3373821"/>
                <a:gd name="connsiteY43" fmla="*/ 1587062 h 2312614"/>
                <a:gd name="connsiteX44" fmla="*/ 2469931 w 3373821"/>
                <a:gd name="connsiteY44" fmla="*/ 1618593 h 2312614"/>
                <a:gd name="connsiteX45" fmla="*/ 2501462 w 3373821"/>
                <a:gd name="connsiteY45" fmla="*/ 1702675 h 2312614"/>
                <a:gd name="connsiteX46" fmla="*/ 2511973 w 3373821"/>
                <a:gd name="connsiteY46" fmla="*/ 1744717 h 2312614"/>
                <a:gd name="connsiteX47" fmla="*/ 2532994 w 3373821"/>
                <a:gd name="connsiteY47" fmla="*/ 1881351 h 2312614"/>
                <a:gd name="connsiteX48" fmla="*/ 2596056 w 3373821"/>
                <a:gd name="connsiteY48" fmla="*/ 1944413 h 2312614"/>
                <a:gd name="connsiteX49" fmla="*/ 2627587 w 3373821"/>
                <a:gd name="connsiteY49" fmla="*/ 1965434 h 2312614"/>
                <a:gd name="connsiteX50" fmla="*/ 2680138 w 3373821"/>
                <a:gd name="connsiteY50" fmla="*/ 1975944 h 2312614"/>
                <a:gd name="connsiteX51" fmla="*/ 2879835 w 3373821"/>
                <a:gd name="connsiteY51" fmla="*/ 1965434 h 2312614"/>
                <a:gd name="connsiteX52" fmla="*/ 3016469 w 3373821"/>
                <a:gd name="connsiteY52" fmla="*/ 1965434 h 2312614"/>
                <a:gd name="connsiteX53" fmla="*/ 3026980 w 3373821"/>
                <a:gd name="connsiteY53" fmla="*/ 1996965 h 2312614"/>
                <a:gd name="connsiteX54" fmla="*/ 3058511 w 3373821"/>
                <a:gd name="connsiteY54" fmla="*/ 2060027 h 2312614"/>
                <a:gd name="connsiteX55" fmla="*/ 3069021 w 3373821"/>
                <a:gd name="connsiteY55" fmla="*/ 2102069 h 2312614"/>
                <a:gd name="connsiteX56" fmla="*/ 3079531 w 3373821"/>
                <a:gd name="connsiteY56" fmla="*/ 2133600 h 2312614"/>
                <a:gd name="connsiteX57" fmla="*/ 3090042 w 3373821"/>
                <a:gd name="connsiteY57" fmla="*/ 2186151 h 2312614"/>
                <a:gd name="connsiteX58" fmla="*/ 3121573 w 3373821"/>
                <a:gd name="connsiteY58" fmla="*/ 2196662 h 2312614"/>
                <a:gd name="connsiteX59" fmla="*/ 3163614 w 3373821"/>
                <a:gd name="connsiteY59" fmla="*/ 2217682 h 2312614"/>
                <a:gd name="connsiteX60" fmla="*/ 3237187 w 3373821"/>
                <a:gd name="connsiteY60" fmla="*/ 2238703 h 2312614"/>
                <a:gd name="connsiteX61" fmla="*/ 3268718 w 3373821"/>
                <a:gd name="connsiteY61" fmla="*/ 2249213 h 2312614"/>
                <a:gd name="connsiteX62" fmla="*/ 3300249 w 3373821"/>
                <a:gd name="connsiteY62" fmla="*/ 2270234 h 2312614"/>
                <a:gd name="connsiteX63" fmla="*/ 3331780 w 3373821"/>
                <a:gd name="connsiteY63" fmla="*/ 2280744 h 2312614"/>
                <a:gd name="connsiteX64" fmla="*/ 3363311 w 3373821"/>
                <a:gd name="connsiteY64" fmla="*/ 2312275 h 2312614"/>
                <a:gd name="connsiteX65" fmla="*/ 3373821 w 3373821"/>
                <a:gd name="connsiteY65" fmla="*/ 2301765 h 231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373821" h="2312614">
                  <a:moveTo>
                    <a:pt x="0" y="0"/>
                  </a:moveTo>
                  <a:cubicBezTo>
                    <a:pt x="3504" y="17517"/>
                    <a:pt x="6178" y="35220"/>
                    <a:pt x="10511" y="52551"/>
                  </a:cubicBezTo>
                  <a:cubicBezTo>
                    <a:pt x="13198" y="63299"/>
                    <a:pt x="19039" y="73182"/>
                    <a:pt x="21021" y="84082"/>
                  </a:cubicBezTo>
                  <a:cubicBezTo>
                    <a:pt x="26074" y="111872"/>
                    <a:pt x="26478" y="140375"/>
                    <a:pt x="31531" y="168165"/>
                  </a:cubicBezTo>
                  <a:cubicBezTo>
                    <a:pt x="33513" y="179065"/>
                    <a:pt x="33391" y="192775"/>
                    <a:pt x="42042" y="199696"/>
                  </a:cubicBezTo>
                  <a:cubicBezTo>
                    <a:pt x="53322" y="208720"/>
                    <a:pt x="70194" y="206238"/>
                    <a:pt x="84083" y="210206"/>
                  </a:cubicBezTo>
                  <a:cubicBezTo>
                    <a:pt x="94736" y="213250"/>
                    <a:pt x="104866" y="218030"/>
                    <a:pt x="115614" y="220717"/>
                  </a:cubicBezTo>
                  <a:cubicBezTo>
                    <a:pt x="203681" y="242734"/>
                    <a:pt x="325297" y="245512"/>
                    <a:pt x="399394" y="252248"/>
                  </a:cubicBezTo>
                  <a:cubicBezTo>
                    <a:pt x="409904" y="259255"/>
                    <a:pt x="421993" y="264337"/>
                    <a:pt x="430925" y="273269"/>
                  </a:cubicBezTo>
                  <a:cubicBezTo>
                    <a:pt x="463973" y="306317"/>
                    <a:pt x="458023" y="344053"/>
                    <a:pt x="472966" y="388882"/>
                  </a:cubicBezTo>
                  <a:cubicBezTo>
                    <a:pt x="476469" y="399392"/>
                    <a:pt x="480789" y="409665"/>
                    <a:pt x="483476" y="420413"/>
                  </a:cubicBezTo>
                  <a:cubicBezTo>
                    <a:pt x="487809" y="437744"/>
                    <a:pt x="487714" y="456238"/>
                    <a:pt x="493987" y="472965"/>
                  </a:cubicBezTo>
                  <a:cubicBezTo>
                    <a:pt x="506249" y="505664"/>
                    <a:pt x="550040" y="537195"/>
                    <a:pt x="578069" y="546538"/>
                  </a:cubicBezTo>
                  <a:lnTo>
                    <a:pt x="641131" y="567558"/>
                  </a:lnTo>
                  <a:cubicBezTo>
                    <a:pt x="651641" y="571061"/>
                    <a:pt x="661914" y="575382"/>
                    <a:pt x="672662" y="578069"/>
                  </a:cubicBezTo>
                  <a:lnTo>
                    <a:pt x="714704" y="588579"/>
                  </a:lnTo>
                  <a:cubicBezTo>
                    <a:pt x="746235" y="585076"/>
                    <a:pt x="777941" y="582893"/>
                    <a:pt x="809297" y="578069"/>
                  </a:cubicBezTo>
                  <a:cubicBezTo>
                    <a:pt x="823574" y="575872"/>
                    <a:pt x="836893" y="567558"/>
                    <a:pt x="851338" y="567558"/>
                  </a:cubicBezTo>
                  <a:cubicBezTo>
                    <a:pt x="886547" y="567558"/>
                    <a:pt x="921407" y="574565"/>
                    <a:pt x="956442" y="578069"/>
                  </a:cubicBezTo>
                  <a:cubicBezTo>
                    <a:pt x="970456" y="592083"/>
                    <a:pt x="985796" y="604885"/>
                    <a:pt x="998483" y="620110"/>
                  </a:cubicBezTo>
                  <a:cubicBezTo>
                    <a:pt x="1020912" y="647024"/>
                    <a:pt x="1061545" y="704193"/>
                    <a:pt x="1061545" y="704193"/>
                  </a:cubicBezTo>
                  <a:cubicBezTo>
                    <a:pt x="1087050" y="831709"/>
                    <a:pt x="1056057" y="665300"/>
                    <a:pt x="1082566" y="903889"/>
                  </a:cubicBezTo>
                  <a:cubicBezTo>
                    <a:pt x="1084161" y="918246"/>
                    <a:pt x="1082108" y="936530"/>
                    <a:pt x="1093076" y="945931"/>
                  </a:cubicBezTo>
                  <a:cubicBezTo>
                    <a:pt x="1109899" y="960351"/>
                    <a:pt x="1135966" y="957782"/>
                    <a:pt x="1156138" y="966951"/>
                  </a:cubicBezTo>
                  <a:cubicBezTo>
                    <a:pt x="1174735" y="975404"/>
                    <a:pt x="1190093" y="990029"/>
                    <a:pt x="1208690" y="998482"/>
                  </a:cubicBezTo>
                  <a:cubicBezTo>
                    <a:pt x="1216380" y="1001978"/>
                    <a:pt x="1295288" y="1028533"/>
                    <a:pt x="1313794" y="1030013"/>
                  </a:cubicBezTo>
                  <a:cubicBezTo>
                    <a:pt x="1387215" y="1035887"/>
                    <a:pt x="1460939" y="1037020"/>
                    <a:pt x="1534511" y="1040524"/>
                  </a:cubicBezTo>
                  <a:cubicBezTo>
                    <a:pt x="1548736" y="1042895"/>
                    <a:pt x="1619660" y="1052992"/>
                    <a:pt x="1639614" y="1061544"/>
                  </a:cubicBezTo>
                  <a:cubicBezTo>
                    <a:pt x="1651225" y="1066520"/>
                    <a:pt x="1660635" y="1075558"/>
                    <a:pt x="1671145" y="1082565"/>
                  </a:cubicBezTo>
                  <a:cubicBezTo>
                    <a:pt x="1678152" y="1096579"/>
                    <a:pt x="1686665" y="1109936"/>
                    <a:pt x="1692166" y="1124606"/>
                  </a:cubicBezTo>
                  <a:cubicBezTo>
                    <a:pt x="1697238" y="1138132"/>
                    <a:pt x="1698708" y="1152759"/>
                    <a:pt x="1702676" y="1166648"/>
                  </a:cubicBezTo>
                  <a:cubicBezTo>
                    <a:pt x="1705720" y="1177301"/>
                    <a:pt x="1710143" y="1187526"/>
                    <a:pt x="1713187" y="1198179"/>
                  </a:cubicBezTo>
                  <a:cubicBezTo>
                    <a:pt x="1713937" y="1200804"/>
                    <a:pt x="1728676" y="1264990"/>
                    <a:pt x="1734207" y="1271751"/>
                  </a:cubicBezTo>
                  <a:cubicBezTo>
                    <a:pt x="1751885" y="1293358"/>
                    <a:pt x="1809319" y="1356604"/>
                    <a:pt x="1849821" y="1376855"/>
                  </a:cubicBezTo>
                  <a:cubicBezTo>
                    <a:pt x="1859730" y="1381810"/>
                    <a:pt x="1871266" y="1382781"/>
                    <a:pt x="1881352" y="1387365"/>
                  </a:cubicBezTo>
                  <a:cubicBezTo>
                    <a:pt x="1909879" y="1400332"/>
                    <a:pt x="1935707" y="1419497"/>
                    <a:pt x="1965435" y="1429406"/>
                  </a:cubicBezTo>
                  <a:cubicBezTo>
                    <a:pt x="1986456" y="1436413"/>
                    <a:pt x="2007924" y="1442198"/>
                    <a:pt x="2028497" y="1450427"/>
                  </a:cubicBezTo>
                  <a:cubicBezTo>
                    <a:pt x="2046014" y="1457434"/>
                    <a:pt x="2062847" y="1466484"/>
                    <a:pt x="2081049" y="1471448"/>
                  </a:cubicBezTo>
                  <a:cubicBezTo>
                    <a:pt x="2101609" y="1477055"/>
                    <a:pt x="2123090" y="1478455"/>
                    <a:pt x="2144111" y="1481958"/>
                  </a:cubicBezTo>
                  <a:cubicBezTo>
                    <a:pt x="2154621" y="1485462"/>
                    <a:pt x="2164563" y="1492469"/>
                    <a:pt x="2175642" y="1492469"/>
                  </a:cubicBezTo>
                  <a:cubicBezTo>
                    <a:pt x="2186721" y="1492469"/>
                    <a:pt x="2196309" y="1484131"/>
                    <a:pt x="2207173" y="1481958"/>
                  </a:cubicBezTo>
                  <a:cubicBezTo>
                    <a:pt x="2231465" y="1477100"/>
                    <a:pt x="2256221" y="1474951"/>
                    <a:pt x="2280745" y="1471448"/>
                  </a:cubicBezTo>
                  <a:cubicBezTo>
                    <a:pt x="2319283" y="1481958"/>
                    <a:pt x="2359643" y="1487244"/>
                    <a:pt x="2396359" y="1502979"/>
                  </a:cubicBezTo>
                  <a:cubicBezTo>
                    <a:pt x="2431567" y="1518068"/>
                    <a:pt x="2434637" y="1558513"/>
                    <a:pt x="2448911" y="1587062"/>
                  </a:cubicBezTo>
                  <a:cubicBezTo>
                    <a:pt x="2454560" y="1598360"/>
                    <a:pt x="2464282" y="1607295"/>
                    <a:pt x="2469931" y="1618593"/>
                  </a:cubicBezTo>
                  <a:cubicBezTo>
                    <a:pt x="2477339" y="1633409"/>
                    <a:pt x="2495396" y="1681445"/>
                    <a:pt x="2501462" y="1702675"/>
                  </a:cubicBezTo>
                  <a:cubicBezTo>
                    <a:pt x="2505430" y="1716565"/>
                    <a:pt x="2508469" y="1730703"/>
                    <a:pt x="2511973" y="1744717"/>
                  </a:cubicBezTo>
                  <a:cubicBezTo>
                    <a:pt x="2513598" y="1757715"/>
                    <a:pt x="2523964" y="1857271"/>
                    <a:pt x="2532994" y="1881351"/>
                  </a:cubicBezTo>
                  <a:cubicBezTo>
                    <a:pt x="2544677" y="1912505"/>
                    <a:pt x="2570332" y="1926039"/>
                    <a:pt x="2596056" y="1944413"/>
                  </a:cubicBezTo>
                  <a:cubicBezTo>
                    <a:pt x="2606335" y="1951755"/>
                    <a:pt x="2615759" y="1960999"/>
                    <a:pt x="2627587" y="1965434"/>
                  </a:cubicBezTo>
                  <a:cubicBezTo>
                    <a:pt x="2644313" y="1971706"/>
                    <a:pt x="2662621" y="1972441"/>
                    <a:pt x="2680138" y="1975944"/>
                  </a:cubicBezTo>
                  <a:cubicBezTo>
                    <a:pt x="2746704" y="1972441"/>
                    <a:pt x="2813359" y="1970358"/>
                    <a:pt x="2879835" y="1965434"/>
                  </a:cubicBezTo>
                  <a:cubicBezTo>
                    <a:pt x="3000561" y="1956492"/>
                    <a:pt x="2924257" y="1946992"/>
                    <a:pt x="3016469" y="1965434"/>
                  </a:cubicBezTo>
                  <a:cubicBezTo>
                    <a:pt x="3019973" y="1975944"/>
                    <a:pt x="3022025" y="1987056"/>
                    <a:pt x="3026980" y="1996965"/>
                  </a:cubicBezTo>
                  <a:cubicBezTo>
                    <a:pt x="3057685" y="2058375"/>
                    <a:pt x="3040901" y="1998392"/>
                    <a:pt x="3058511" y="2060027"/>
                  </a:cubicBezTo>
                  <a:cubicBezTo>
                    <a:pt x="3062479" y="2073916"/>
                    <a:pt x="3065053" y="2088179"/>
                    <a:pt x="3069021" y="2102069"/>
                  </a:cubicBezTo>
                  <a:cubicBezTo>
                    <a:pt x="3072064" y="2112722"/>
                    <a:pt x="3076844" y="2122852"/>
                    <a:pt x="3079531" y="2133600"/>
                  </a:cubicBezTo>
                  <a:cubicBezTo>
                    <a:pt x="3083864" y="2150931"/>
                    <a:pt x="3080133" y="2171287"/>
                    <a:pt x="3090042" y="2186151"/>
                  </a:cubicBezTo>
                  <a:cubicBezTo>
                    <a:pt x="3096188" y="2195369"/>
                    <a:pt x="3111390" y="2192298"/>
                    <a:pt x="3121573" y="2196662"/>
                  </a:cubicBezTo>
                  <a:cubicBezTo>
                    <a:pt x="3135974" y="2202834"/>
                    <a:pt x="3149213" y="2211510"/>
                    <a:pt x="3163614" y="2217682"/>
                  </a:cubicBezTo>
                  <a:cubicBezTo>
                    <a:pt x="3188822" y="2228486"/>
                    <a:pt x="3210508" y="2231081"/>
                    <a:pt x="3237187" y="2238703"/>
                  </a:cubicBezTo>
                  <a:cubicBezTo>
                    <a:pt x="3247840" y="2241746"/>
                    <a:pt x="3258208" y="2245710"/>
                    <a:pt x="3268718" y="2249213"/>
                  </a:cubicBezTo>
                  <a:cubicBezTo>
                    <a:pt x="3279228" y="2256220"/>
                    <a:pt x="3288951" y="2264585"/>
                    <a:pt x="3300249" y="2270234"/>
                  </a:cubicBezTo>
                  <a:cubicBezTo>
                    <a:pt x="3310158" y="2275189"/>
                    <a:pt x="3322562" y="2274599"/>
                    <a:pt x="3331780" y="2280744"/>
                  </a:cubicBezTo>
                  <a:cubicBezTo>
                    <a:pt x="3344148" y="2288989"/>
                    <a:pt x="3350016" y="2305628"/>
                    <a:pt x="3363311" y="2312275"/>
                  </a:cubicBezTo>
                  <a:cubicBezTo>
                    <a:pt x="3367742" y="2314491"/>
                    <a:pt x="3370318" y="2305268"/>
                    <a:pt x="3373821" y="230176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a:extLst>
                <a:ext uri="{FF2B5EF4-FFF2-40B4-BE49-F238E27FC236}">
                  <a16:creationId xmlns:a16="http://schemas.microsoft.com/office/drawing/2014/main" id="{99D42FDF-8F1D-4C57-B031-80B2FF35B529}"/>
                </a:ext>
              </a:extLst>
            </p:cNvPr>
            <p:cNvSpPr/>
            <p:nvPr/>
          </p:nvSpPr>
          <p:spPr>
            <a:xfrm rot="7220940">
              <a:off x="4988159" y="5140196"/>
              <a:ext cx="223356" cy="33046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5EF9A816-A3BD-47A7-AC20-E8660A6AB1F5}"/>
              </a:ext>
            </a:extLst>
          </p:cNvPr>
          <p:cNvGrpSpPr/>
          <p:nvPr/>
        </p:nvGrpSpPr>
        <p:grpSpPr>
          <a:xfrm>
            <a:off x="1356366" y="3168238"/>
            <a:ext cx="3672055" cy="2516139"/>
            <a:chOff x="1356366" y="3168238"/>
            <a:chExt cx="3672055" cy="2516139"/>
          </a:xfrm>
        </p:grpSpPr>
        <p:sp>
          <p:nvSpPr>
            <p:cNvPr id="36" name="Freeform: Shape 35">
              <a:extLst>
                <a:ext uri="{FF2B5EF4-FFF2-40B4-BE49-F238E27FC236}">
                  <a16:creationId xmlns:a16="http://schemas.microsoft.com/office/drawing/2014/main" id="{8323C8BC-76EA-406C-9131-6A067D7F89A3}"/>
                </a:ext>
              </a:extLst>
            </p:cNvPr>
            <p:cNvSpPr/>
            <p:nvPr/>
          </p:nvSpPr>
          <p:spPr>
            <a:xfrm>
              <a:off x="1356366" y="3168238"/>
              <a:ext cx="3373821" cy="2312614"/>
            </a:xfrm>
            <a:custGeom>
              <a:avLst/>
              <a:gdLst>
                <a:gd name="connsiteX0" fmla="*/ 0 w 3373821"/>
                <a:gd name="connsiteY0" fmla="*/ 0 h 2312614"/>
                <a:gd name="connsiteX1" fmla="*/ 10511 w 3373821"/>
                <a:gd name="connsiteY1" fmla="*/ 52551 h 2312614"/>
                <a:gd name="connsiteX2" fmla="*/ 21021 w 3373821"/>
                <a:gd name="connsiteY2" fmla="*/ 84082 h 2312614"/>
                <a:gd name="connsiteX3" fmla="*/ 31531 w 3373821"/>
                <a:gd name="connsiteY3" fmla="*/ 168165 h 2312614"/>
                <a:gd name="connsiteX4" fmla="*/ 42042 w 3373821"/>
                <a:gd name="connsiteY4" fmla="*/ 199696 h 2312614"/>
                <a:gd name="connsiteX5" fmla="*/ 84083 w 3373821"/>
                <a:gd name="connsiteY5" fmla="*/ 210206 h 2312614"/>
                <a:gd name="connsiteX6" fmla="*/ 115614 w 3373821"/>
                <a:gd name="connsiteY6" fmla="*/ 220717 h 2312614"/>
                <a:gd name="connsiteX7" fmla="*/ 399394 w 3373821"/>
                <a:gd name="connsiteY7" fmla="*/ 252248 h 2312614"/>
                <a:gd name="connsiteX8" fmla="*/ 430925 w 3373821"/>
                <a:gd name="connsiteY8" fmla="*/ 273269 h 2312614"/>
                <a:gd name="connsiteX9" fmla="*/ 472966 w 3373821"/>
                <a:gd name="connsiteY9" fmla="*/ 388882 h 2312614"/>
                <a:gd name="connsiteX10" fmla="*/ 483476 w 3373821"/>
                <a:gd name="connsiteY10" fmla="*/ 420413 h 2312614"/>
                <a:gd name="connsiteX11" fmla="*/ 493987 w 3373821"/>
                <a:gd name="connsiteY11" fmla="*/ 472965 h 2312614"/>
                <a:gd name="connsiteX12" fmla="*/ 578069 w 3373821"/>
                <a:gd name="connsiteY12" fmla="*/ 546538 h 2312614"/>
                <a:gd name="connsiteX13" fmla="*/ 641131 w 3373821"/>
                <a:gd name="connsiteY13" fmla="*/ 567558 h 2312614"/>
                <a:gd name="connsiteX14" fmla="*/ 672662 w 3373821"/>
                <a:gd name="connsiteY14" fmla="*/ 578069 h 2312614"/>
                <a:gd name="connsiteX15" fmla="*/ 714704 w 3373821"/>
                <a:gd name="connsiteY15" fmla="*/ 588579 h 2312614"/>
                <a:gd name="connsiteX16" fmla="*/ 809297 w 3373821"/>
                <a:gd name="connsiteY16" fmla="*/ 578069 h 2312614"/>
                <a:gd name="connsiteX17" fmla="*/ 851338 w 3373821"/>
                <a:gd name="connsiteY17" fmla="*/ 567558 h 2312614"/>
                <a:gd name="connsiteX18" fmla="*/ 956442 w 3373821"/>
                <a:gd name="connsiteY18" fmla="*/ 578069 h 2312614"/>
                <a:gd name="connsiteX19" fmla="*/ 998483 w 3373821"/>
                <a:gd name="connsiteY19" fmla="*/ 620110 h 2312614"/>
                <a:gd name="connsiteX20" fmla="*/ 1061545 w 3373821"/>
                <a:gd name="connsiteY20" fmla="*/ 704193 h 2312614"/>
                <a:gd name="connsiteX21" fmla="*/ 1082566 w 3373821"/>
                <a:gd name="connsiteY21" fmla="*/ 903889 h 2312614"/>
                <a:gd name="connsiteX22" fmla="*/ 1093076 w 3373821"/>
                <a:gd name="connsiteY22" fmla="*/ 945931 h 2312614"/>
                <a:gd name="connsiteX23" fmla="*/ 1156138 w 3373821"/>
                <a:gd name="connsiteY23" fmla="*/ 966951 h 2312614"/>
                <a:gd name="connsiteX24" fmla="*/ 1208690 w 3373821"/>
                <a:gd name="connsiteY24" fmla="*/ 998482 h 2312614"/>
                <a:gd name="connsiteX25" fmla="*/ 1313794 w 3373821"/>
                <a:gd name="connsiteY25" fmla="*/ 1030013 h 2312614"/>
                <a:gd name="connsiteX26" fmla="*/ 1534511 w 3373821"/>
                <a:gd name="connsiteY26" fmla="*/ 1040524 h 2312614"/>
                <a:gd name="connsiteX27" fmla="*/ 1639614 w 3373821"/>
                <a:gd name="connsiteY27" fmla="*/ 1061544 h 2312614"/>
                <a:gd name="connsiteX28" fmla="*/ 1671145 w 3373821"/>
                <a:gd name="connsiteY28" fmla="*/ 1082565 h 2312614"/>
                <a:gd name="connsiteX29" fmla="*/ 1692166 w 3373821"/>
                <a:gd name="connsiteY29" fmla="*/ 1124606 h 2312614"/>
                <a:gd name="connsiteX30" fmla="*/ 1702676 w 3373821"/>
                <a:gd name="connsiteY30" fmla="*/ 1166648 h 2312614"/>
                <a:gd name="connsiteX31" fmla="*/ 1713187 w 3373821"/>
                <a:gd name="connsiteY31" fmla="*/ 1198179 h 2312614"/>
                <a:gd name="connsiteX32" fmla="*/ 1734207 w 3373821"/>
                <a:gd name="connsiteY32" fmla="*/ 1271751 h 2312614"/>
                <a:gd name="connsiteX33" fmla="*/ 1849821 w 3373821"/>
                <a:gd name="connsiteY33" fmla="*/ 1376855 h 2312614"/>
                <a:gd name="connsiteX34" fmla="*/ 1881352 w 3373821"/>
                <a:gd name="connsiteY34" fmla="*/ 1387365 h 2312614"/>
                <a:gd name="connsiteX35" fmla="*/ 1965435 w 3373821"/>
                <a:gd name="connsiteY35" fmla="*/ 1429406 h 2312614"/>
                <a:gd name="connsiteX36" fmla="*/ 2028497 w 3373821"/>
                <a:gd name="connsiteY36" fmla="*/ 1450427 h 2312614"/>
                <a:gd name="connsiteX37" fmla="*/ 2081049 w 3373821"/>
                <a:gd name="connsiteY37" fmla="*/ 1471448 h 2312614"/>
                <a:gd name="connsiteX38" fmla="*/ 2144111 w 3373821"/>
                <a:gd name="connsiteY38" fmla="*/ 1481958 h 2312614"/>
                <a:gd name="connsiteX39" fmla="*/ 2175642 w 3373821"/>
                <a:gd name="connsiteY39" fmla="*/ 1492469 h 2312614"/>
                <a:gd name="connsiteX40" fmla="*/ 2207173 w 3373821"/>
                <a:gd name="connsiteY40" fmla="*/ 1481958 h 2312614"/>
                <a:gd name="connsiteX41" fmla="*/ 2280745 w 3373821"/>
                <a:gd name="connsiteY41" fmla="*/ 1471448 h 2312614"/>
                <a:gd name="connsiteX42" fmla="*/ 2396359 w 3373821"/>
                <a:gd name="connsiteY42" fmla="*/ 1502979 h 2312614"/>
                <a:gd name="connsiteX43" fmla="*/ 2448911 w 3373821"/>
                <a:gd name="connsiteY43" fmla="*/ 1587062 h 2312614"/>
                <a:gd name="connsiteX44" fmla="*/ 2469931 w 3373821"/>
                <a:gd name="connsiteY44" fmla="*/ 1618593 h 2312614"/>
                <a:gd name="connsiteX45" fmla="*/ 2501462 w 3373821"/>
                <a:gd name="connsiteY45" fmla="*/ 1702675 h 2312614"/>
                <a:gd name="connsiteX46" fmla="*/ 2511973 w 3373821"/>
                <a:gd name="connsiteY46" fmla="*/ 1744717 h 2312614"/>
                <a:gd name="connsiteX47" fmla="*/ 2532994 w 3373821"/>
                <a:gd name="connsiteY47" fmla="*/ 1881351 h 2312614"/>
                <a:gd name="connsiteX48" fmla="*/ 2596056 w 3373821"/>
                <a:gd name="connsiteY48" fmla="*/ 1944413 h 2312614"/>
                <a:gd name="connsiteX49" fmla="*/ 2627587 w 3373821"/>
                <a:gd name="connsiteY49" fmla="*/ 1965434 h 2312614"/>
                <a:gd name="connsiteX50" fmla="*/ 2680138 w 3373821"/>
                <a:gd name="connsiteY50" fmla="*/ 1975944 h 2312614"/>
                <a:gd name="connsiteX51" fmla="*/ 2879835 w 3373821"/>
                <a:gd name="connsiteY51" fmla="*/ 1965434 h 2312614"/>
                <a:gd name="connsiteX52" fmla="*/ 3016469 w 3373821"/>
                <a:gd name="connsiteY52" fmla="*/ 1965434 h 2312614"/>
                <a:gd name="connsiteX53" fmla="*/ 3026980 w 3373821"/>
                <a:gd name="connsiteY53" fmla="*/ 1996965 h 2312614"/>
                <a:gd name="connsiteX54" fmla="*/ 3058511 w 3373821"/>
                <a:gd name="connsiteY54" fmla="*/ 2060027 h 2312614"/>
                <a:gd name="connsiteX55" fmla="*/ 3069021 w 3373821"/>
                <a:gd name="connsiteY55" fmla="*/ 2102069 h 2312614"/>
                <a:gd name="connsiteX56" fmla="*/ 3079531 w 3373821"/>
                <a:gd name="connsiteY56" fmla="*/ 2133600 h 2312614"/>
                <a:gd name="connsiteX57" fmla="*/ 3090042 w 3373821"/>
                <a:gd name="connsiteY57" fmla="*/ 2186151 h 2312614"/>
                <a:gd name="connsiteX58" fmla="*/ 3121573 w 3373821"/>
                <a:gd name="connsiteY58" fmla="*/ 2196662 h 2312614"/>
                <a:gd name="connsiteX59" fmla="*/ 3163614 w 3373821"/>
                <a:gd name="connsiteY59" fmla="*/ 2217682 h 2312614"/>
                <a:gd name="connsiteX60" fmla="*/ 3237187 w 3373821"/>
                <a:gd name="connsiteY60" fmla="*/ 2238703 h 2312614"/>
                <a:gd name="connsiteX61" fmla="*/ 3268718 w 3373821"/>
                <a:gd name="connsiteY61" fmla="*/ 2249213 h 2312614"/>
                <a:gd name="connsiteX62" fmla="*/ 3300249 w 3373821"/>
                <a:gd name="connsiteY62" fmla="*/ 2270234 h 2312614"/>
                <a:gd name="connsiteX63" fmla="*/ 3331780 w 3373821"/>
                <a:gd name="connsiteY63" fmla="*/ 2280744 h 2312614"/>
                <a:gd name="connsiteX64" fmla="*/ 3363311 w 3373821"/>
                <a:gd name="connsiteY64" fmla="*/ 2312275 h 2312614"/>
                <a:gd name="connsiteX65" fmla="*/ 3373821 w 3373821"/>
                <a:gd name="connsiteY65" fmla="*/ 2301765 h 231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373821" h="2312614">
                  <a:moveTo>
                    <a:pt x="0" y="0"/>
                  </a:moveTo>
                  <a:cubicBezTo>
                    <a:pt x="3504" y="17517"/>
                    <a:pt x="6178" y="35220"/>
                    <a:pt x="10511" y="52551"/>
                  </a:cubicBezTo>
                  <a:cubicBezTo>
                    <a:pt x="13198" y="63299"/>
                    <a:pt x="19039" y="73182"/>
                    <a:pt x="21021" y="84082"/>
                  </a:cubicBezTo>
                  <a:cubicBezTo>
                    <a:pt x="26074" y="111872"/>
                    <a:pt x="26478" y="140375"/>
                    <a:pt x="31531" y="168165"/>
                  </a:cubicBezTo>
                  <a:cubicBezTo>
                    <a:pt x="33513" y="179065"/>
                    <a:pt x="33391" y="192775"/>
                    <a:pt x="42042" y="199696"/>
                  </a:cubicBezTo>
                  <a:cubicBezTo>
                    <a:pt x="53322" y="208720"/>
                    <a:pt x="70194" y="206238"/>
                    <a:pt x="84083" y="210206"/>
                  </a:cubicBezTo>
                  <a:cubicBezTo>
                    <a:pt x="94736" y="213250"/>
                    <a:pt x="104866" y="218030"/>
                    <a:pt x="115614" y="220717"/>
                  </a:cubicBezTo>
                  <a:cubicBezTo>
                    <a:pt x="203681" y="242734"/>
                    <a:pt x="325297" y="245512"/>
                    <a:pt x="399394" y="252248"/>
                  </a:cubicBezTo>
                  <a:cubicBezTo>
                    <a:pt x="409904" y="259255"/>
                    <a:pt x="421993" y="264337"/>
                    <a:pt x="430925" y="273269"/>
                  </a:cubicBezTo>
                  <a:cubicBezTo>
                    <a:pt x="463973" y="306317"/>
                    <a:pt x="458023" y="344053"/>
                    <a:pt x="472966" y="388882"/>
                  </a:cubicBezTo>
                  <a:cubicBezTo>
                    <a:pt x="476469" y="399392"/>
                    <a:pt x="480789" y="409665"/>
                    <a:pt x="483476" y="420413"/>
                  </a:cubicBezTo>
                  <a:cubicBezTo>
                    <a:pt x="487809" y="437744"/>
                    <a:pt x="487714" y="456238"/>
                    <a:pt x="493987" y="472965"/>
                  </a:cubicBezTo>
                  <a:cubicBezTo>
                    <a:pt x="506249" y="505664"/>
                    <a:pt x="550040" y="537195"/>
                    <a:pt x="578069" y="546538"/>
                  </a:cubicBezTo>
                  <a:lnTo>
                    <a:pt x="641131" y="567558"/>
                  </a:lnTo>
                  <a:cubicBezTo>
                    <a:pt x="651641" y="571061"/>
                    <a:pt x="661914" y="575382"/>
                    <a:pt x="672662" y="578069"/>
                  </a:cubicBezTo>
                  <a:lnTo>
                    <a:pt x="714704" y="588579"/>
                  </a:lnTo>
                  <a:cubicBezTo>
                    <a:pt x="746235" y="585076"/>
                    <a:pt x="777941" y="582893"/>
                    <a:pt x="809297" y="578069"/>
                  </a:cubicBezTo>
                  <a:cubicBezTo>
                    <a:pt x="823574" y="575872"/>
                    <a:pt x="836893" y="567558"/>
                    <a:pt x="851338" y="567558"/>
                  </a:cubicBezTo>
                  <a:cubicBezTo>
                    <a:pt x="886547" y="567558"/>
                    <a:pt x="921407" y="574565"/>
                    <a:pt x="956442" y="578069"/>
                  </a:cubicBezTo>
                  <a:cubicBezTo>
                    <a:pt x="970456" y="592083"/>
                    <a:pt x="985796" y="604885"/>
                    <a:pt x="998483" y="620110"/>
                  </a:cubicBezTo>
                  <a:cubicBezTo>
                    <a:pt x="1020912" y="647024"/>
                    <a:pt x="1061545" y="704193"/>
                    <a:pt x="1061545" y="704193"/>
                  </a:cubicBezTo>
                  <a:cubicBezTo>
                    <a:pt x="1087050" y="831709"/>
                    <a:pt x="1056057" y="665300"/>
                    <a:pt x="1082566" y="903889"/>
                  </a:cubicBezTo>
                  <a:cubicBezTo>
                    <a:pt x="1084161" y="918246"/>
                    <a:pt x="1082108" y="936530"/>
                    <a:pt x="1093076" y="945931"/>
                  </a:cubicBezTo>
                  <a:cubicBezTo>
                    <a:pt x="1109899" y="960351"/>
                    <a:pt x="1135966" y="957782"/>
                    <a:pt x="1156138" y="966951"/>
                  </a:cubicBezTo>
                  <a:cubicBezTo>
                    <a:pt x="1174735" y="975404"/>
                    <a:pt x="1190093" y="990029"/>
                    <a:pt x="1208690" y="998482"/>
                  </a:cubicBezTo>
                  <a:cubicBezTo>
                    <a:pt x="1216380" y="1001978"/>
                    <a:pt x="1295288" y="1028533"/>
                    <a:pt x="1313794" y="1030013"/>
                  </a:cubicBezTo>
                  <a:cubicBezTo>
                    <a:pt x="1387215" y="1035887"/>
                    <a:pt x="1460939" y="1037020"/>
                    <a:pt x="1534511" y="1040524"/>
                  </a:cubicBezTo>
                  <a:cubicBezTo>
                    <a:pt x="1548736" y="1042895"/>
                    <a:pt x="1619660" y="1052992"/>
                    <a:pt x="1639614" y="1061544"/>
                  </a:cubicBezTo>
                  <a:cubicBezTo>
                    <a:pt x="1651225" y="1066520"/>
                    <a:pt x="1660635" y="1075558"/>
                    <a:pt x="1671145" y="1082565"/>
                  </a:cubicBezTo>
                  <a:cubicBezTo>
                    <a:pt x="1678152" y="1096579"/>
                    <a:pt x="1686665" y="1109936"/>
                    <a:pt x="1692166" y="1124606"/>
                  </a:cubicBezTo>
                  <a:cubicBezTo>
                    <a:pt x="1697238" y="1138132"/>
                    <a:pt x="1698708" y="1152759"/>
                    <a:pt x="1702676" y="1166648"/>
                  </a:cubicBezTo>
                  <a:cubicBezTo>
                    <a:pt x="1705720" y="1177301"/>
                    <a:pt x="1710143" y="1187526"/>
                    <a:pt x="1713187" y="1198179"/>
                  </a:cubicBezTo>
                  <a:cubicBezTo>
                    <a:pt x="1713937" y="1200804"/>
                    <a:pt x="1728676" y="1264990"/>
                    <a:pt x="1734207" y="1271751"/>
                  </a:cubicBezTo>
                  <a:cubicBezTo>
                    <a:pt x="1751885" y="1293358"/>
                    <a:pt x="1809319" y="1356604"/>
                    <a:pt x="1849821" y="1376855"/>
                  </a:cubicBezTo>
                  <a:cubicBezTo>
                    <a:pt x="1859730" y="1381810"/>
                    <a:pt x="1871266" y="1382781"/>
                    <a:pt x="1881352" y="1387365"/>
                  </a:cubicBezTo>
                  <a:cubicBezTo>
                    <a:pt x="1909879" y="1400332"/>
                    <a:pt x="1935707" y="1419497"/>
                    <a:pt x="1965435" y="1429406"/>
                  </a:cubicBezTo>
                  <a:cubicBezTo>
                    <a:pt x="1986456" y="1436413"/>
                    <a:pt x="2007924" y="1442198"/>
                    <a:pt x="2028497" y="1450427"/>
                  </a:cubicBezTo>
                  <a:cubicBezTo>
                    <a:pt x="2046014" y="1457434"/>
                    <a:pt x="2062847" y="1466484"/>
                    <a:pt x="2081049" y="1471448"/>
                  </a:cubicBezTo>
                  <a:cubicBezTo>
                    <a:pt x="2101609" y="1477055"/>
                    <a:pt x="2123090" y="1478455"/>
                    <a:pt x="2144111" y="1481958"/>
                  </a:cubicBezTo>
                  <a:cubicBezTo>
                    <a:pt x="2154621" y="1485462"/>
                    <a:pt x="2164563" y="1492469"/>
                    <a:pt x="2175642" y="1492469"/>
                  </a:cubicBezTo>
                  <a:cubicBezTo>
                    <a:pt x="2186721" y="1492469"/>
                    <a:pt x="2196309" y="1484131"/>
                    <a:pt x="2207173" y="1481958"/>
                  </a:cubicBezTo>
                  <a:cubicBezTo>
                    <a:pt x="2231465" y="1477100"/>
                    <a:pt x="2256221" y="1474951"/>
                    <a:pt x="2280745" y="1471448"/>
                  </a:cubicBezTo>
                  <a:cubicBezTo>
                    <a:pt x="2319283" y="1481958"/>
                    <a:pt x="2359643" y="1487244"/>
                    <a:pt x="2396359" y="1502979"/>
                  </a:cubicBezTo>
                  <a:cubicBezTo>
                    <a:pt x="2431567" y="1518068"/>
                    <a:pt x="2434637" y="1558513"/>
                    <a:pt x="2448911" y="1587062"/>
                  </a:cubicBezTo>
                  <a:cubicBezTo>
                    <a:pt x="2454560" y="1598360"/>
                    <a:pt x="2464282" y="1607295"/>
                    <a:pt x="2469931" y="1618593"/>
                  </a:cubicBezTo>
                  <a:cubicBezTo>
                    <a:pt x="2477339" y="1633409"/>
                    <a:pt x="2495396" y="1681445"/>
                    <a:pt x="2501462" y="1702675"/>
                  </a:cubicBezTo>
                  <a:cubicBezTo>
                    <a:pt x="2505430" y="1716565"/>
                    <a:pt x="2508469" y="1730703"/>
                    <a:pt x="2511973" y="1744717"/>
                  </a:cubicBezTo>
                  <a:cubicBezTo>
                    <a:pt x="2513598" y="1757715"/>
                    <a:pt x="2523964" y="1857271"/>
                    <a:pt x="2532994" y="1881351"/>
                  </a:cubicBezTo>
                  <a:cubicBezTo>
                    <a:pt x="2544677" y="1912505"/>
                    <a:pt x="2570332" y="1926039"/>
                    <a:pt x="2596056" y="1944413"/>
                  </a:cubicBezTo>
                  <a:cubicBezTo>
                    <a:pt x="2606335" y="1951755"/>
                    <a:pt x="2615759" y="1960999"/>
                    <a:pt x="2627587" y="1965434"/>
                  </a:cubicBezTo>
                  <a:cubicBezTo>
                    <a:pt x="2644313" y="1971706"/>
                    <a:pt x="2662621" y="1972441"/>
                    <a:pt x="2680138" y="1975944"/>
                  </a:cubicBezTo>
                  <a:cubicBezTo>
                    <a:pt x="2746704" y="1972441"/>
                    <a:pt x="2813359" y="1970358"/>
                    <a:pt x="2879835" y="1965434"/>
                  </a:cubicBezTo>
                  <a:cubicBezTo>
                    <a:pt x="3000561" y="1956492"/>
                    <a:pt x="2924257" y="1946992"/>
                    <a:pt x="3016469" y="1965434"/>
                  </a:cubicBezTo>
                  <a:cubicBezTo>
                    <a:pt x="3019973" y="1975944"/>
                    <a:pt x="3022025" y="1987056"/>
                    <a:pt x="3026980" y="1996965"/>
                  </a:cubicBezTo>
                  <a:cubicBezTo>
                    <a:pt x="3057685" y="2058375"/>
                    <a:pt x="3040901" y="1998392"/>
                    <a:pt x="3058511" y="2060027"/>
                  </a:cubicBezTo>
                  <a:cubicBezTo>
                    <a:pt x="3062479" y="2073916"/>
                    <a:pt x="3065053" y="2088179"/>
                    <a:pt x="3069021" y="2102069"/>
                  </a:cubicBezTo>
                  <a:cubicBezTo>
                    <a:pt x="3072064" y="2112722"/>
                    <a:pt x="3076844" y="2122852"/>
                    <a:pt x="3079531" y="2133600"/>
                  </a:cubicBezTo>
                  <a:cubicBezTo>
                    <a:pt x="3083864" y="2150931"/>
                    <a:pt x="3080133" y="2171287"/>
                    <a:pt x="3090042" y="2186151"/>
                  </a:cubicBezTo>
                  <a:cubicBezTo>
                    <a:pt x="3096188" y="2195369"/>
                    <a:pt x="3111390" y="2192298"/>
                    <a:pt x="3121573" y="2196662"/>
                  </a:cubicBezTo>
                  <a:cubicBezTo>
                    <a:pt x="3135974" y="2202834"/>
                    <a:pt x="3149213" y="2211510"/>
                    <a:pt x="3163614" y="2217682"/>
                  </a:cubicBezTo>
                  <a:cubicBezTo>
                    <a:pt x="3188822" y="2228486"/>
                    <a:pt x="3210508" y="2231081"/>
                    <a:pt x="3237187" y="2238703"/>
                  </a:cubicBezTo>
                  <a:cubicBezTo>
                    <a:pt x="3247840" y="2241746"/>
                    <a:pt x="3258208" y="2245710"/>
                    <a:pt x="3268718" y="2249213"/>
                  </a:cubicBezTo>
                  <a:cubicBezTo>
                    <a:pt x="3279228" y="2256220"/>
                    <a:pt x="3288951" y="2264585"/>
                    <a:pt x="3300249" y="2270234"/>
                  </a:cubicBezTo>
                  <a:cubicBezTo>
                    <a:pt x="3310158" y="2275189"/>
                    <a:pt x="3322562" y="2274599"/>
                    <a:pt x="3331780" y="2280744"/>
                  </a:cubicBezTo>
                  <a:cubicBezTo>
                    <a:pt x="3344148" y="2288989"/>
                    <a:pt x="3350016" y="2305628"/>
                    <a:pt x="3363311" y="2312275"/>
                  </a:cubicBezTo>
                  <a:cubicBezTo>
                    <a:pt x="3367742" y="2314491"/>
                    <a:pt x="3370318" y="2305268"/>
                    <a:pt x="3373821" y="230176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extLst>
                <a:ext uri="{FF2B5EF4-FFF2-40B4-BE49-F238E27FC236}">
                  <a16:creationId xmlns:a16="http://schemas.microsoft.com/office/drawing/2014/main" id="{80FBA7D3-5C06-46F1-B973-EED6AFACAFD1}"/>
                </a:ext>
              </a:extLst>
            </p:cNvPr>
            <p:cNvSpPr/>
            <p:nvPr/>
          </p:nvSpPr>
          <p:spPr>
            <a:xfrm rot="7220940">
              <a:off x="4751513" y="5407469"/>
              <a:ext cx="223356" cy="33046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Oval 41">
            <a:extLst>
              <a:ext uri="{FF2B5EF4-FFF2-40B4-BE49-F238E27FC236}">
                <a16:creationId xmlns:a16="http://schemas.microsoft.com/office/drawing/2014/main" id="{7B52ADA4-7E8D-4C88-906D-8AFB8D7EB9C6}"/>
              </a:ext>
            </a:extLst>
          </p:cNvPr>
          <p:cNvSpPr/>
          <p:nvPr/>
        </p:nvSpPr>
        <p:spPr>
          <a:xfrm>
            <a:off x="5787599" y="5388237"/>
            <a:ext cx="319811" cy="30767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8BD2674-899C-4997-8988-1A6F815CEB0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696337" y="2108029"/>
            <a:ext cx="2643433" cy="1341543"/>
          </a:xfrm>
          <a:prstGeom prst="rect">
            <a:avLst/>
          </a:prstGeom>
        </p:spPr>
      </p:pic>
    </p:spTree>
    <p:extLst>
      <p:ext uri="{BB962C8B-B14F-4D97-AF65-F5344CB8AC3E}">
        <p14:creationId xmlns:p14="http://schemas.microsoft.com/office/powerpoint/2010/main" val="80828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4.16667E-7 -1.85185E-6 L -0.00742 -0.33727 " pathEditMode="relative" rAng="0" ptsTypes="AA">
                                      <p:cBhvr>
                                        <p:cTn id="6" dur="2000" fill="hold"/>
                                        <p:tgtEl>
                                          <p:spTgt spid="42"/>
                                        </p:tgtEl>
                                        <p:attrNameLst>
                                          <p:attrName>ppt_x</p:attrName>
                                          <p:attrName>ppt_y</p:attrName>
                                        </p:attrNameLst>
                                      </p:cBhvr>
                                      <p:rCtr x="-378" y="-16875"/>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Arc 33">
            <a:extLst>
              <a:ext uri="{FF2B5EF4-FFF2-40B4-BE49-F238E27FC236}">
                <a16:creationId xmlns:a16="http://schemas.microsoft.com/office/drawing/2014/main" id="{D574D364-4701-4FC8-8918-54B0E357318B}"/>
              </a:ext>
            </a:extLst>
          </p:cNvPr>
          <p:cNvSpPr/>
          <p:nvPr/>
        </p:nvSpPr>
        <p:spPr>
          <a:xfrm rot="173744">
            <a:off x="-3720777" y="2314118"/>
            <a:ext cx="10601504" cy="6692315"/>
          </a:xfrm>
          <a:prstGeom prst="arc">
            <a:avLst>
              <a:gd name="adj1" fmla="val 15885344"/>
              <a:gd name="adj2" fmla="val 21465346"/>
            </a:avLst>
          </a:prstGeom>
          <a:solidFill>
            <a:schemeClr val="accent1">
              <a:lumMod val="60000"/>
              <a:lumOff val="40000"/>
            </a:schemeClr>
          </a:solidFill>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EC5BEC8-14D6-4D18-92FE-5F1DF3CBED1E}"/>
              </a:ext>
            </a:extLst>
          </p:cNvPr>
          <p:cNvSpPr>
            <a:spLocks noGrp="1"/>
          </p:cNvSpPr>
          <p:nvPr>
            <p:ph type="sldNum" sz="quarter" idx="12"/>
          </p:nvPr>
        </p:nvSpPr>
        <p:spPr/>
        <p:txBody>
          <a:bodyPr/>
          <a:lstStyle/>
          <a:p>
            <a:fld id="{4EC93DFA-70F6-4220-86AB-AD3183C08C91}" type="slidenum">
              <a:rPr lang="en-US" smtClean="0"/>
              <a:t>22</a:t>
            </a:fld>
            <a:endParaRPr lang="en-US" dirty="0"/>
          </a:p>
        </p:txBody>
      </p:sp>
      <p:sp>
        <p:nvSpPr>
          <p:cNvPr id="4" name="Title 3">
            <a:extLst>
              <a:ext uri="{FF2B5EF4-FFF2-40B4-BE49-F238E27FC236}">
                <a16:creationId xmlns:a16="http://schemas.microsoft.com/office/drawing/2014/main" id="{BF76EA15-0695-4517-9531-171BDD2C7763}"/>
              </a:ext>
            </a:extLst>
          </p:cNvPr>
          <p:cNvSpPr>
            <a:spLocks noGrp="1"/>
          </p:cNvSpPr>
          <p:nvPr>
            <p:ph type="title"/>
          </p:nvPr>
        </p:nvSpPr>
        <p:spPr/>
        <p:txBody>
          <a:bodyPr>
            <a:normAutofit fontScale="90000"/>
          </a:bodyPr>
          <a:lstStyle/>
          <a:p>
            <a:r>
              <a:rPr lang="en-US" dirty="0"/>
              <a:t>Weather basics: clouds</a:t>
            </a:r>
          </a:p>
        </p:txBody>
      </p:sp>
      <p:sp>
        <p:nvSpPr>
          <p:cNvPr id="5" name="Text Placeholder 4">
            <a:extLst>
              <a:ext uri="{FF2B5EF4-FFF2-40B4-BE49-F238E27FC236}">
                <a16:creationId xmlns:a16="http://schemas.microsoft.com/office/drawing/2014/main" id="{A6A499EF-012E-409C-9C2A-CEBE23ACE4BF}"/>
              </a:ext>
            </a:extLst>
          </p:cNvPr>
          <p:cNvSpPr>
            <a:spLocks noGrp="1"/>
          </p:cNvSpPr>
          <p:nvPr>
            <p:ph type="body" sz="quarter" idx="13"/>
          </p:nvPr>
        </p:nvSpPr>
        <p:spPr/>
        <p:txBody>
          <a:bodyPr>
            <a:normAutofit fontScale="92500" lnSpcReduction="10000"/>
          </a:bodyPr>
          <a:lstStyle/>
          <a:p>
            <a:r>
              <a:rPr lang="en-US" dirty="0"/>
              <a:t>Physics</a:t>
            </a:r>
          </a:p>
        </p:txBody>
      </p:sp>
      <p:sp>
        <p:nvSpPr>
          <p:cNvPr id="6" name="Content Placeholder 1">
            <a:extLst>
              <a:ext uri="{FF2B5EF4-FFF2-40B4-BE49-F238E27FC236}">
                <a16:creationId xmlns:a16="http://schemas.microsoft.com/office/drawing/2014/main" id="{3FE0B6A6-A4B3-40B6-A141-BB4EB2AF98E6}"/>
              </a:ext>
            </a:extLst>
          </p:cNvPr>
          <p:cNvSpPr txBox="1">
            <a:spLocks/>
          </p:cNvSpPr>
          <p:nvPr/>
        </p:nvSpPr>
        <p:spPr>
          <a:xfrm>
            <a:off x="334172" y="1633092"/>
            <a:ext cx="5318782" cy="4175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0" dirty="0"/>
              <a:t>Adiabatic Cooling: Orographic Lift</a:t>
            </a:r>
            <a:endParaRPr lang="en-US" sz="1800" dirty="0"/>
          </a:p>
        </p:txBody>
      </p:sp>
      <p:grpSp>
        <p:nvGrpSpPr>
          <p:cNvPr id="7" name="Group 6">
            <a:extLst>
              <a:ext uri="{FF2B5EF4-FFF2-40B4-BE49-F238E27FC236}">
                <a16:creationId xmlns:a16="http://schemas.microsoft.com/office/drawing/2014/main" id="{050AF268-A116-4D05-8260-5DB82B618ABA}"/>
              </a:ext>
            </a:extLst>
          </p:cNvPr>
          <p:cNvGrpSpPr/>
          <p:nvPr/>
        </p:nvGrpSpPr>
        <p:grpSpPr>
          <a:xfrm>
            <a:off x="1545020" y="5676182"/>
            <a:ext cx="8944304" cy="371921"/>
            <a:chOff x="1597572" y="5586012"/>
            <a:chExt cx="8944304" cy="371921"/>
          </a:xfrm>
        </p:grpSpPr>
        <p:cxnSp>
          <p:nvCxnSpPr>
            <p:cNvPr id="8" name="Straight Connector 7">
              <a:extLst>
                <a:ext uri="{FF2B5EF4-FFF2-40B4-BE49-F238E27FC236}">
                  <a16:creationId xmlns:a16="http://schemas.microsoft.com/office/drawing/2014/main" id="{7FA83D23-7B08-46B0-99F7-74B28DE3E240}"/>
                </a:ext>
              </a:extLst>
            </p:cNvPr>
            <p:cNvCxnSpPr/>
            <p:nvPr/>
          </p:nvCxnSpPr>
          <p:spPr>
            <a:xfrm>
              <a:off x="1597572" y="5602014"/>
              <a:ext cx="8944304" cy="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9" name="Straight Connector 8">
              <a:extLst>
                <a:ext uri="{FF2B5EF4-FFF2-40B4-BE49-F238E27FC236}">
                  <a16:creationId xmlns:a16="http://schemas.microsoft.com/office/drawing/2014/main" id="{1FF475A5-8C3B-45D2-997D-AD6490BF7478}"/>
                </a:ext>
              </a:extLst>
            </p:cNvPr>
            <p:cNvCxnSpPr>
              <a:cxnSpLocks/>
            </p:cNvCxnSpPr>
            <p:nvPr/>
          </p:nvCxnSpPr>
          <p:spPr>
            <a:xfrm flipV="1">
              <a:off x="1650124" y="560201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0" name="Straight Connector 9">
              <a:extLst>
                <a:ext uri="{FF2B5EF4-FFF2-40B4-BE49-F238E27FC236}">
                  <a16:creationId xmlns:a16="http://schemas.microsoft.com/office/drawing/2014/main" id="{2B6D2E35-BAAC-45C8-A0DD-AC79B67B1F88}"/>
                </a:ext>
              </a:extLst>
            </p:cNvPr>
            <p:cNvCxnSpPr>
              <a:cxnSpLocks/>
            </p:cNvCxnSpPr>
            <p:nvPr/>
          </p:nvCxnSpPr>
          <p:spPr>
            <a:xfrm flipV="1">
              <a:off x="2079500" y="560201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1" name="Straight Connector 10">
              <a:extLst>
                <a:ext uri="{FF2B5EF4-FFF2-40B4-BE49-F238E27FC236}">
                  <a16:creationId xmlns:a16="http://schemas.microsoft.com/office/drawing/2014/main" id="{1908B373-C3D3-4263-8995-9373248B053B}"/>
                </a:ext>
              </a:extLst>
            </p:cNvPr>
            <p:cNvCxnSpPr>
              <a:cxnSpLocks/>
            </p:cNvCxnSpPr>
            <p:nvPr/>
          </p:nvCxnSpPr>
          <p:spPr>
            <a:xfrm flipV="1">
              <a:off x="2566683" y="560201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D3B62097-6DB3-40E9-B8BF-B196C9BD5CD5}"/>
                </a:ext>
              </a:extLst>
            </p:cNvPr>
            <p:cNvCxnSpPr>
              <a:cxnSpLocks/>
            </p:cNvCxnSpPr>
            <p:nvPr/>
          </p:nvCxnSpPr>
          <p:spPr>
            <a:xfrm flipV="1">
              <a:off x="3023883" y="560201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3" name="Straight Connector 12">
              <a:extLst>
                <a:ext uri="{FF2B5EF4-FFF2-40B4-BE49-F238E27FC236}">
                  <a16:creationId xmlns:a16="http://schemas.microsoft.com/office/drawing/2014/main" id="{DDF5CF45-1548-48EC-A3AE-15A83027D110}"/>
                </a:ext>
              </a:extLst>
            </p:cNvPr>
            <p:cNvCxnSpPr>
              <a:cxnSpLocks/>
            </p:cNvCxnSpPr>
            <p:nvPr/>
          </p:nvCxnSpPr>
          <p:spPr>
            <a:xfrm flipV="1">
              <a:off x="3453259" y="560201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4" name="Straight Connector 13">
              <a:extLst>
                <a:ext uri="{FF2B5EF4-FFF2-40B4-BE49-F238E27FC236}">
                  <a16:creationId xmlns:a16="http://schemas.microsoft.com/office/drawing/2014/main" id="{0C520C21-CEDF-428C-8666-B5E9C1F30646}"/>
                </a:ext>
              </a:extLst>
            </p:cNvPr>
            <p:cNvCxnSpPr>
              <a:cxnSpLocks/>
            </p:cNvCxnSpPr>
            <p:nvPr/>
          </p:nvCxnSpPr>
          <p:spPr>
            <a:xfrm flipV="1">
              <a:off x="3938283" y="5616347"/>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5" name="Straight Connector 14">
              <a:extLst>
                <a:ext uri="{FF2B5EF4-FFF2-40B4-BE49-F238E27FC236}">
                  <a16:creationId xmlns:a16="http://schemas.microsoft.com/office/drawing/2014/main" id="{990D9DDC-746E-4B45-93E8-BEA8C43BFA72}"/>
                </a:ext>
              </a:extLst>
            </p:cNvPr>
            <p:cNvCxnSpPr>
              <a:cxnSpLocks/>
            </p:cNvCxnSpPr>
            <p:nvPr/>
          </p:nvCxnSpPr>
          <p:spPr>
            <a:xfrm flipV="1">
              <a:off x="4507311" y="559389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6" name="Straight Connector 15">
              <a:extLst>
                <a:ext uri="{FF2B5EF4-FFF2-40B4-BE49-F238E27FC236}">
                  <a16:creationId xmlns:a16="http://schemas.microsoft.com/office/drawing/2014/main" id="{DEBD274B-CA83-4F1D-AD40-E40105CDD401}"/>
                </a:ext>
              </a:extLst>
            </p:cNvPr>
            <p:cNvCxnSpPr>
              <a:cxnSpLocks/>
            </p:cNvCxnSpPr>
            <p:nvPr/>
          </p:nvCxnSpPr>
          <p:spPr>
            <a:xfrm flipV="1">
              <a:off x="4964511" y="5586012"/>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7" name="Straight Connector 16">
              <a:extLst>
                <a:ext uri="{FF2B5EF4-FFF2-40B4-BE49-F238E27FC236}">
                  <a16:creationId xmlns:a16="http://schemas.microsoft.com/office/drawing/2014/main" id="{E9669ECC-47D1-46B2-842A-41C633F59D1F}"/>
                </a:ext>
              </a:extLst>
            </p:cNvPr>
            <p:cNvCxnSpPr>
              <a:cxnSpLocks/>
            </p:cNvCxnSpPr>
            <p:nvPr/>
          </p:nvCxnSpPr>
          <p:spPr>
            <a:xfrm flipV="1">
              <a:off x="5470479" y="559389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8" name="Straight Connector 17">
              <a:extLst>
                <a:ext uri="{FF2B5EF4-FFF2-40B4-BE49-F238E27FC236}">
                  <a16:creationId xmlns:a16="http://schemas.microsoft.com/office/drawing/2014/main" id="{D2F17710-6F02-4582-B120-6F6E37467D2C}"/>
                </a:ext>
              </a:extLst>
            </p:cNvPr>
            <p:cNvCxnSpPr>
              <a:cxnSpLocks/>
            </p:cNvCxnSpPr>
            <p:nvPr/>
          </p:nvCxnSpPr>
          <p:spPr>
            <a:xfrm flipV="1">
              <a:off x="5909544" y="5608463"/>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9" name="Straight Connector 18">
              <a:extLst>
                <a:ext uri="{FF2B5EF4-FFF2-40B4-BE49-F238E27FC236}">
                  <a16:creationId xmlns:a16="http://schemas.microsoft.com/office/drawing/2014/main" id="{FD59ABC3-7A38-4042-90D5-7DF7340BC6B2}"/>
                </a:ext>
              </a:extLst>
            </p:cNvPr>
            <p:cNvCxnSpPr>
              <a:cxnSpLocks/>
            </p:cNvCxnSpPr>
            <p:nvPr/>
          </p:nvCxnSpPr>
          <p:spPr>
            <a:xfrm flipV="1">
              <a:off x="6445311" y="559389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0" name="Straight Connector 19">
              <a:extLst>
                <a:ext uri="{FF2B5EF4-FFF2-40B4-BE49-F238E27FC236}">
                  <a16:creationId xmlns:a16="http://schemas.microsoft.com/office/drawing/2014/main" id="{DA6FBDA0-CAFE-4484-81C6-73C644C58115}"/>
                </a:ext>
              </a:extLst>
            </p:cNvPr>
            <p:cNvCxnSpPr>
              <a:cxnSpLocks/>
            </p:cNvCxnSpPr>
            <p:nvPr/>
          </p:nvCxnSpPr>
          <p:spPr>
            <a:xfrm flipV="1">
              <a:off x="6935122" y="5586012"/>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1" name="Straight Connector 20">
              <a:extLst>
                <a:ext uri="{FF2B5EF4-FFF2-40B4-BE49-F238E27FC236}">
                  <a16:creationId xmlns:a16="http://schemas.microsoft.com/office/drawing/2014/main" id="{3CC15EE5-1BD5-489C-A89A-68F46C3560FC}"/>
                </a:ext>
              </a:extLst>
            </p:cNvPr>
            <p:cNvCxnSpPr>
              <a:cxnSpLocks/>
            </p:cNvCxnSpPr>
            <p:nvPr/>
          </p:nvCxnSpPr>
          <p:spPr>
            <a:xfrm flipV="1">
              <a:off x="7392322" y="5616347"/>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2" name="Straight Connector 21">
              <a:extLst>
                <a:ext uri="{FF2B5EF4-FFF2-40B4-BE49-F238E27FC236}">
                  <a16:creationId xmlns:a16="http://schemas.microsoft.com/office/drawing/2014/main" id="{147C5970-CAD9-4F77-BF04-F3BA2F934915}"/>
                </a:ext>
              </a:extLst>
            </p:cNvPr>
            <p:cNvCxnSpPr>
              <a:cxnSpLocks/>
            </p:cNvCxnSpPr>
            <p:nvPr/>
          </p:nvCxnSpPr>
          <p:spPr>
            <a:xfrm flipV="1">
              <a:off x="7875483" y="5616347"/>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3" name="Straight Connector 22">
              <a:extLst>
                <a:ext uri="{FF2B5EF4-FFF2-40B4-BE49-F238E27FC236}">
                  <a16:creationId xmlns:a16="http://schemas.microsoft.com/office/drawing/2014/main" id="{2B1EFD30-AFF7-4F61-9E6D-74EEEB279CA9}"/>
                </a:ext>
              </a:extLst>
            </p:cNvPr>
            <p:cNvCxnSpPr>
              <a:cxnSpLocks/>
            </p:cNvCxnSpPr>
            <p:nvPr/>
          </p:nvCxnSpPr>
          <p:spPr>
            <a:xfrm flipV="1">
              <a:off x="8402770" y="559389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4" name="Straight Connector 23">
              <a:extLst>
                <a:ext uri="{FF2B5EF4-FFF2-40B4-BE49-F238E27FC236}">
                  <a16:creationId xmlns:a16="http://schemas.microsoft.com/office/drawing/2014/main" id="{1AD572C8-2A74-429E-AEBD-D4D002F8B9E3}"/>
                </a:ext>
              </a:extLst>
            </p:cNvPr>
            <p:cNvCxnSpPr>
              <a:cxnSpLocks/>
            </p:cNvCxnSpPr>
            <p:nvPr/>
          </p:nvCxnSpPr>
          <p:spPr>
            <a:xfrm flipV="1">
              <a:off x="8856222" y="559389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5" name="Straight Connector 24">
              <a:extLst>
                <a:ext uri="{FF2B5EF4-FFF2-40B4-BE49-F238E27FC236}">
                  <a16:creationId xmlns:a16="http://schemas.microsoft.com/office/drawing/2014/main" id="{294E5900-8CEC-4603-835E-2E16E740AB1D}"/>
                </a:ext>
              </a:extLst>
            </p:cNvPr>
            <p:cNvCxnSpPr>
              <a:cxnSpLocks/>
            </p:cNvCxnSpPr>
            <p:nvPr/>
          </p:nvCxnSpPr>
          <p:spPr>
            <a:xfrm flipV="1">
              <a:off x="9364151" y="5586012"/>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6" name="Straight Connector 25">
              <a:extLst>
                <a:ext uri="{FF2B5EF4-FFF2-40B4-BE49-F238E27FC236}">
                  <a16:creationId xmlns:a16="http://schemas.microsoft.com/office/drawing/2014/main" id="{8A6DC964-5B9B-45D5-A1FB-6C92F7FF0339}"/>
                </a:ext>
              </a:extLst>
            </p:cNvPr>
            <p:cNvCxnSpPr>
              <a:cxnSpLocks/>
            </p:cNvCxnSpPr>
            <p:nvPr/>
          </p:nvCxnSpPr>
          <p:spPr>
            <a:xfrm flipV="1">
              <a:off x="9892540" y="5616347"/>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grpSp>
      <p:grpSp>
        <p:nvGrpSpPr>
          <p:cNvPr id="33" name="Group 32">
            <a:extLst>
              <a:ext uri="{FF2B5EF4-FFF2-40B4-BE49-F238E27FC236}">
                <a16:creationId xmlns:a16="http://schemas.microsoft.com/office/drawing/2014/main" id="{68050726-6D35-42A0-AAC4-72199AD61F7F}"/>
              </a:ext>
            </a:extLst>
          </p:cNvPr>
          <p:cNvGrpSpPr/>
          <p:nvPr/>
        </p:nvGrpSpPr>
        <p:grpSpPr>
          <a:xfrm>
            <a:off x="6882570" y="2556592"/>
            <a:ext cx="2993742" cy="3111589"/>
            <a:chOff x="5560543" y="2564593"/>
            <a:chExt cx="2993742" cy="3111589"/>
          </a:xfrm>
        </p:grpSpPr>
        <p:sp>
          <p:nvSpPr>
            <p:cNvPr id="27" name="Isosceles Triangle 26">
              <a:extLst>
                <a:ext uri="{FF2B5EF4-FFF2-40B4-BE49-F238E27FC236}">
                  <a16:creationId xmlns:a16="http://schemas.microsoft.com/office/drawing/2014/main" id="{4F470C97-A248-42B5-8D3D-9069BD9EDA3A}"/>
                </a:ext>
              </a:extLst>
            </p:cNvPr>
            <p:cNvSpPr/>
            <p:nvPr/>
          </p:nvSpPr>
          <p:spPr>
            <a:xfrm>
              <a:off x="5560543" y="2564593"/>
              <a:ext cx="2993742" cy="3111589"/>
            </a:xfrm>
            <a:prstGeom prst="triangle">
              <a:avLst/>
            </a:prstGeom>
            <a:solidFill>
              <a:srgbClr val="8C5F1C"/>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310B910F-0555-4D5F-8C32-C171F66A875E}"/>
                </a:ext>
              </a:extLst>
            </p:cNvPr>
            <p:cNvSpPr/>
            <p:nvPr/>
          </p:nvSpPr>
          <p:spPr>
            <a:xfrm>
              <a:off x="6584448" y="2617143"/>
              <a:ext cx="945931" cy="104833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C40F835A-DA09-4F4D-8C14-6D6047DA96E1}"/>
                </a:ext>
              </a:extLst>
            </p:cNvPr>
            <p:cNvSpPr/>
            <p:nvPr/>
          </p:nvSpPr>
          <p:spPr>
            <a:xfrm rot="10800000">
              <a:off x="6605468" y="3643423"/>
              <a:ext cx="265511" cy="296914"/>
            </a:xfrm>
            <a:prstGeom prst="triangle">
              <a:avLst>
                <a:gd name="adj" fmla="val 581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C330192D-8BCB-4359-99ED-4F498398F7F4}"/>
                </a:ext>
              </a:extLst>
            </p:cNvPr>
            <p:cNvSpPr/>
            <p:nvPr/>
          </p:nvSpPr>
          <p:spPr>
            <a:xfrm rot="10800000">
              <a:off x="6830349" y="3635541"/>
              <a:ext cx="265511" cy="296914"/>
            </a:xfrm>
            <a:prstGeom prst="triangle">
              <a:avLst>
                <a:gd name="adj" fmla="val 581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A515BCD1-B600-462C-AE41-B1343F066607}"/>
                </a:ext>
              </a:extLst>
            </p:cNvPr>
            <p:cNvSpPr/>
            <p:nvPr/>
          </p:nvSpPr>
          <p:spPr>
            <a:xfrm rot="10800000">
              <a:off x="7057413" y="3649875"/>
              <a:ext cx="265511" cy="296914"/>
            </a:xfrm>
            <a:prstGeom prst="triangle">
              <a:avLst>
                <a:gd name="adj" fmla="val 581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extLst>
                <a:ext uri="{FF2B5EF4-FFF2-40B4-BE49-F238E27FC236}">
                  <a16:creationId xmlns:a16="http://schemas.microsoft.com/office/drawing/2014/main" id="{2231C799-8ED7-4F06-AFF8-4F93738684BE}"/>
                </a:ext>
              </a:extLst>
            </p:cNvPr>
            <p:cNvSpPr/>
            <p:nvPr/>
          </p:nvSpPr>
          <p:spPr>
            <a:xfrm rot="10800000">
              <a:off x="7264518" y="3658148"/>
              <a:ext cx="265511" cy="296914"/>
            </a:xfrm>
            <a:prstGeom prst="triangle">
              <a:avLst>
                <a:gd name="adj" fmla="val 581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Oval 34">
            <a:extLst>
              <a:ext uri="{FF2B5EF4-FFF2-40B4-BE49-F238E27FC236}">
                <a16:creationId xmlns:a16="http://schemas.microsoft.com/office/drawing/2014/main" id="{DB4AB60E-A112-412E-A949-91060BE348B2}"/>
              </a:ext>
            </a:extLst>
          </p:cNvPr>
          <p:cNvSpPr/>
          <p:nvPr/>
        </p:nvSpPr>
        <p:spPr>
          <a:xfrm>
            <a:off x="6626669" y="5384513"/>
            <a:ext cx="319811" cy="30767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351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3000" fill="hold"/>
                                        <p:tgtEl>
                                          <p:spTgt spid="34"/>
                                        </p:tgtEl>
                                        <p:attrNameLst>
                                          <p:attrName>ppt_x</p:attrName>
                                        </p:attrNameLst>
                                      </p:cBhvr>
                                      <p:tavLst>
                                        <p:tav tm="0">
                                          <p:val>
                                            <p:strVal val="0-#ppt_w/2"/>
                                          </p:val>
                                        </p:tav>
                                        <p:tav tm="100000">
                                          <p:val>
                                            <p:strVal val="#ppt_x"/>
                                          </p:val>
                                        </p:tav>
                                      </p:tavLst>
                                    </p:anim>
                                    <p:anim calcmode="lin" valueType="num">
                                      <p:cBhvr additive="base">
                                        <p:cTn id="8" dur="3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Arc 33">
            <a:extLst>
              <a:ext uri="{FF2B5EF4-FFF2-40B4-BE49-F238E27FC236}">
                <a16:creationId xmlns:a16="http://schemas.microsoft.com/office/drawing/2014/main" id="{D574D364-4701-4FC8-8918-54B0E357318B}"/>
              </a:ext>
            </a:extLst>
          </p:cNvPr>
          <p:cNvSpPr/>
          <p:nvPr/>
        </p:nvSpPr>
        <p:spPr>
          <a:xfrm rot="173744">
            <a:off x="-3755732" y="2322023"/>
            <a:ext cx="10601504" cy="6692315"/>
          </a:xfrm>
          <a:prstGeom prst="arc">
            <a:avLst>
              <a:gd name="adj1" fmla="val 15885344"/>
              <a:gd name="adj2" fmla="val 21465346"/>
            </a:avLst>
          </a:prstGeom>
          <a:solidFill>
            <a:schemeClr val="accent1">
              <a:lumMod val="60000"/>
              <a:lumOff val="40000"/>
            </a:schemeClr>
          </a:solidFill>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EC5BEC8-14D6-4D18-92FE-5F1DF3CBED1E}"/>
              </a:ext>
            </a:extLst>
          </p:cNvPr>
          <p:cNvSpPr>
            <a:spLocks noGrp="1"/>
          </p:cNvSpPr>
          <p:nvPr>
            <p:ph type="sldNum" sz="quarter" idx="12"/>
          </p:nvPr>
        </p:nvSpPr>
        <p:spPr/>
        <p:txBody>
          <a:bodyPr/>
          <a:lstStyle/>
          <a:p>
            <a:fld id="{4EC93DFA-70F6-4220-86AB-AD3183C08C91}" type="slidenum">
              <a:rPr lang="en-US" smtClean="0"/>
              <a:t>23</a:t>
            </a:fld>
            <a:endParaRPr lang="en-US" dirty="0"/>
          </a:p>
        </p:txBody>
      </p:sp>
      <p:sp>
        <p:nvSpPr>
          <p:cNvPr id="4" name="Title 3">
            <a:extLst>
              <a:ext uri="{FF2B5EF4-FFF2-40B4-BE49-F238E27FC236}">
                <a16:creationId xmlns:a16="http://schemas.microsoft.com/office/drawing/2014/main" id="{BF76EA15-0695-4517-9531-171BDD2C7763}"/>
              </a:ext>
            </a:extLst>
          </p:cNvPr>
          <p:cNvSpPr>
            <a:spLocks noGrp="1"/>
          </p:cNvSpPr>
          <p:nvPr>
            <p:ph type="title"/>
          </p:nvPr>
        </p:nvSpPr>
        <p:spPr/>
        <p:txBody>
          <a:bodyPr>
            <a:normAutofit fontScale="90000"/>
          </a:bodyPr>
          <a:lstStyle/>
          <a:p>
            <a:r>
              <a:rPr lang="en-US" dirty="0"/>
              <a:t>Weather basics: clouds</a:t>
            </a:r>
          </a:p>
        </p:txBody>
      </p:sp>
      <p:sp>
        <p:nvSpPr>
          <p:cNvPr id="5" name="Text Placeholder 4">
            <a:extLst>
              <a:ext uri="{FF2B5EF4-FFF2-40B4-BE49-F238E27FC236}">
                <a16:creationId xmlns:a16="http://schemas.microsoft.com/office/drawing/2014/main" id="{A6A499EF-012E-409C-9C2A-CEBE23ACE4BF}"/>
              </a:ext>
            </a:extLst>
          </p:cNvPr>
          <p:cNvSpPr>
            <a:spLocks noGrp="1"/>
          </p:cNvSpPr>
          <p:nvPr>
            <p:ph type="body" sz="quarter" idx="13"/>
          </p:nvPr>
        </p:nvSpPr>
        <p:spPr/>
        <p:txBody>
          <a:bodyPr>
            <a:normAutofit fontScale="92500" lnSpcReduction="10000"/>
          </a:bodyPr>
          <a:lstStyle/>
          <a:p>
            <a:r>
              <a:rPr lang="en-US" dirty="0"/>
              <a:t>Physics</a:t>
            </a:r>
          </a:p>
        </p:txBody>
      </p:sp>
      <p:sp>
        <p:nvSpPr>
          <p:cNvPr id="6" name="Content Placeholder 1">
            <a:extLst>
              <a:ext uri="{FF2B5EF4-FFF2-40B4-BE49-F238E27FC236}">
                <a16:creationId xmlns:a16="http://schemas.microsoft.com/office/drawing/2014/main" id="{3FE0B6A6-A4B3-40B6-A141-BB4EB2AF98E6}"/>
              </a:ext>
            </a:extLst>
          </p:cNvPr>
          <p:cNvSpPr txBox="1">
            <a:spLocks/>
          </p:cNvSpPr>
          <p:nvPr/>
        </p:nvSpPr>
        <p:spPr>
          <a:xfrm>
            <a:off x="334172" y="1633092"/>
            <a:ext cx="5318782" cy="4175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0" dirty="0"/>
              <a:t>Adiabatic Cooling: Orographic Lift</a:t>
            </a:r>
            <a:endParaRPr lang="en-US" sz="1800" dirty="0"/>
          </a:p>
        </p:txBody>
      </p:sp>
      <p:grpSp>
        <p:nvGrpSpPr>
          <p:cNvPr id="7" name="Group 6">
            <a:extLst>
              <a:ext uri="{FF2B5EF4-FFF2-40B4-BE49-F238E27FC236}">
                <a16:creationId xmlns:a16="http://schemas.microsoft.com/office/drawing/2014/main" id="{050AF268-A116-4D05-8260-5DB82B618ABA}"/>
              </a:ext>
            </a:extLst>
          </p:cNvPr>
          <p:cNvGrpSpPr/>
          <p:nvPr/>
        </p:nvGrpSpPr>
        <p:grpSpPr>
          <a:xfrm>
            <a:off x="1545020" y="5676182"/>
            <a:ext cx="8944304" cy="371921"/>
            <a:chOff x="1597572" y="5586012"/>
            <a:chExt cx="8944304" cy="371921"/>
          </a:xfrm>
        </p:grpSpPr>
        <p:cxnSp>
          <p:nvCxnSpPr>
            <p:cNvPr id="8" name="Straight Connector 7">
              <a:extLst>
                <a:ext uri="{FF2B5EF4-FFF2-40B4-BE49-F238E27FC236}">
                  <a16:creationId xmlns:a16="http://schemas.microsoft.com/office/drawing/2014/main" id="{7FA83D23-7B08-46B0-99F7-74B28DE3E240}"/>
                </a:ext>
              </a:extLst>
            </p:cNvPr>
            <p:cNvCxnSpPr/>
            <p:nvPr/>
          </p:nvCxnSpPr>
          <p:spPr>
            <a:xfrm>
              <a:off x="1597572" y="5602014"/>
              <a:ext cx="8944304" cy="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9" name="Straight Connector 8">
              <a:extLst>
                <a:ext uri="{FF2B5EF4-FFF2-40B4-BE49-F238E27FC236}">
                  <a16:creationId xmlns:a16="http://schemas.microsoft.com/office/drawing/2014/main" id="{1FF475A5-8C3B-45D2-997D-AD6490BF7478}"/>
                </a:ext>
              </a:extLst>
            </p:cNvPr>
            <p:cNvCxnSpPr>
              <a:cxnSpLocks/>
            </p:cNvCxnSpPr>
            <p:nvPr/>
          </p:nvCxnSpPr>
          <p:spPr>
            <a:xfrm flipV="1">
              <a:off x="1650124" y="560201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0" name="Straight Connector 9">
              <a:extLst>
                <a:ext uri="{FF2B5EF4-FFF2-40B4-BE49-F238E27FC236}">
                  <a16:creationId xmlns:a16="http://schemas.microsoft.com/office/drawing/2014/main" id="{2B6D2E35-BAAC-45C8-A0DD-AC79B67B1F88}"/>
                </a:ext>
              </a:extLst>
            </p:cNvPr>
            <p:cNvCxnSpPr>
              <a:cxnSpLocks/>
            </p:cNvCxnSpPr>
            <p:nvPr/>
          </p:nvCxnSpPr>
          <p:spPr>
            <a:xfrm flipV="1">
              <a:off x="2079500" y="560201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1" name="Straight Connector 10">
              <a:extLst>
                <a:ext uri="{FF2B5EF4-FFF2-40B4-BE49-F238E27FC236}">
                  <a16:creationId xmlns:a16="http://schemas.microsoft.com/office/drawing/2014/main" id="{1908B373-C3D3-4263-8995-9373248B053B}"/>
                </a:ext>
              </a:extLst>
            </p:cNvPr>
            <p:cNvCxnSpPr>
              <a:cxnSpLocks/>
            </p:cNvCxnSpPr>
            <p:nvPr/>
          </p:nvCxnSpPr>
          <p:spPr>
            <a:xfrm flipV="1">
              <a:off x="2566683" y="560201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D3B62097-6DB3-40E9-B8BF-B196C9BD5CD5}"/>
                </a:ext>
              </a:extLst>
            </p:cNvPr>
            <p:cNvCxnSpPr>
              <a:cxnSpLocks/>
            </p:cNvCxnSpPr>
            <p:nvPr/>
          </p:nvCxnSpPr>
          <p:spPr>
            <a:xfrm flipV="1">
              <a:off x="3023883" y="560201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3" name="Straight Connector 12">
              <a:extLst>
                <a:ext uri="{FF2B5EF4-FFF2-40B4-BE49-F238E27FC236}">
                  <a16:creationId xmlns:a16="http://schemas.microsoft.com/office/drawing/2014/main" id="{DDF5CF45-1548-48EC-A3AE-15A83027D110}"/>
                </a:ext>
              </a:extLst>
            </p:cNvPr>
            <p:cNvCxnSpPr>
              <a:cxnSpLocks/>
            </p:cNvCxnSpPr>
            <p:nvPr/>
          </p:nvCxnSpPr>
          <p:spPr>
            <a:xfrm flipV="1">
              <a:off x="3453259" y="560201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4" name="Straight Connector 13">
              <a:extLst>
                <a:ext uri="{FF2B5EF4-FFF2-40B4-BE49-F238E27FC236}">
                  <a16:creationId xmlns:a16="http://schemas.microsoft.com/office/drawing/2014/main" id="{0C520C21-CEDF-428C-8666-B5E9C1F30646}"/>
                </a:ext>
              </a:extLst>
            </p:cNvPr>
            <p:cNvCxnSpPr>
              <a:cxnSpLocks/>
            </p:cNvCxnSpPr>
            <p:nvPr/>
          </p:nvCxnSpPr>
          <p:spPr>
            <a:xfrm flipV="1">
              <a:off x="3938283" y="5616347"/>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5" name="Straight Connector 14">
              <a:extLst>
                <a:ext uri="{FF2B5EF4-FFF2-40B4-BE49-F238E27FC236}">
                  <a16:creationId xmlns:a16="http://schemas.microsoft.com/office/drawing/2014/main" id="{990D9DDC-746E-4B45-93E8-BEA8C43BFA72}"/>
                </a:ext>
              </a:extLst>
            </p:cNvPr>
            <p:cNvCxnSpPr>
              <a:cxnSpLocks/>
            </p:cNvCxnSpPr>
            <p:nvPr/>
          </p:nvCxnSpPr>
          <p:spPr>
            <a:xfrm flipV="1">
              <a:off x="4507311" y="559389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6" name="Straight Connector 15">
              <a:extLst>
                <a:ext uri="{FF2B5EF4-FFF2-40B4-BE49-F238E27FC236}">
                  <a16:creationId xmlns:a16="http://schemas.microsoft.com/office/drawing/2014/main" id="{DEBD274B-CA83-4F1D-AD40-E40105CDD401}"/>
                </a:ext>
              </a:extLst>
            </p:cNvPr>
            <p:cNvCxnSpPr>
              <a:cxnSpLocks/>
            </p:cNvCxnSpPr>
            <p:nvPr/>
          </p:nvCxnSpPr>
          <p:spPr>
            <a:xfrm flipV="1">
              <a:off x="4964511" y="5586012"/>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7" name="Straight Connector 16">
              <a:extLst>
                <a:ext uri="{FF2B5EF4-FFF2-40B4-BE49-F238E27FC236}">
                  <a16:creationId xmlns:a16="http://schemas.microsoft.com/office/drawing/2014/main" id="{E9669ECC-47D1-46B2-842A-41C633F59D1F}"/>
                </a:ext>
              </a:extLst>
            </p:cNvPr>
            <p:cNvCxnSpPr>
              <a:cxnSpLocks/>
            </p:cNvCxnSpPr>
            <p:nvPr/>
          </p:nvCxnSpPr>
          <p:spPr>
            <a:xfrm flipV="1">
              <a:off x="5470479" y="559389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8" name="Straight Connector 17">
              <a:extLst>
                <a:ext uri="{FF2B5EF4-FFF2-40B4-BE49-F238E27FC236}">
                  <a16:creationId xmlns:a16="http://schemas.microsoft.com/office/drawing/2014/main" id="{D2F17710-6F02-4582-B120-6F6E37467D2C}"/>
                </a:ext>
              </a:extLst>
            </p:cNvPr>
            <p:cNvCxnSpPr>
              <a:cxnSpLocks/>
            </p:cNvCxnSpPr>
            <p:nvPr/>
          </p:nvCxnSpPr>
          <p:spPr>
            <a:xfrm flipV="1">
              <a:off x="5909544" y="5608463"/>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9" name="Straight Connector 18">
              <a:extLst>
                <a:ext uri="{FF2B5EF4-FFF2-40B4-BE49-F238E27FC236}">
                  <a16:creationId xmlns:a16="http://schemas.microsoft.com/office/drawing/2014/main" id="{FD59ABC3-7A38-4042-90D5-7DF7340BC6B2}"/>
                </a:ext>
              </a:extLst>
            </p:cNvPr>
            <p:cNvCxnSpPr>
              <a:cxnSpLocks/>
            </p:cNvCxnSpPr>
            <p:nvPr/>
          </p:nvCxnSpPr>
          <p:spPr>
            <a:xfrm flipV="1">
              <a:off x="6445311" y="559389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0" name="Straight Connector 19">
              <a:extLst>
                <a:ext uri="{FF2B5EF4-FFF2-40B4-BE49-F238E27FC236}">
                  <a16:creationId xmlns:a16="http://schemas.microsoft.com/office/drawing/2014/main" id="{DA6FBDA0-CAFE-4484-81C6-73C644C58115}"/>
                </a:ext>
              </a:extLst>
            </p:cNvPr>
            <p:cNvCxnSpPr>
              <a:cxnSpLocks/>
            </p:cNvCxnSpPr>
            <p:nvPr/>
          </p:nvCxnSpPr>
          <p:spPr>
            <a:xfrm flipV="1">
              <a:off x="6935122" y="5586012"/>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1" name="Straight Connector 20">
              <a:extLst>
                <a:ext uri="{FF2B5EF4-FFF2-40B4-BE49-F238E27FC236}">
                  <a16:creationId xmlns:a16="http://schemas.microsoft.com/office/drawing/2014/main" id="{3CC15EE5-1BD5-489C-A89A-68F46C3560FC}"/>
                </a:ext>
              </a:extLst>
            </p:cNvPr>
            <p:cNvCxnSpPr>
              <a:cxnSpLocks/>
            </p:cNvCxnSpPr>
            <p:nvPr/>
          </p:nvCxnSpPr>
          <p:spPr>
            <a:xfrm flipV="1">
              <a:off x="7392322" y="5616347"/>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2" name="Straight Connector 21">
              <a:extLst>
                <a:ext uri="{FF2B5EF4-FFF2-40B4-BE49-F238E27FC236}">
                  <a16:creationId xmlns:a16="http://schemas.microsoft.com/office/drawing/2014/main" id="{147C5970-CAD9-4F77-BF04-F3BA2F934915}"/>
                </a:ext>
              </a:extLst>
            </p:cNvPr>
            <p:cNvCxnSpPr>
              <a:cxnSpLocks/>
            </p:cNvCxnSpPr>
            <p:nvPr/>
          </p:nvCxnSpPr>
          <p:spPr>
            <a:xfrm flipV="1">
              <a:off x="7875483" y="5616347"/>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3" name="Straight Connector 22">
              <a:extLst>
                <a:ext uri="{FF2B5EF4-FFF2-40B4-BE49-F238E27FC236}">
                  <a16:creationId xmlns:a16="http://schemas.microsoft.com/office/drawing/2014/main" id="{2B1EFD30-AFF7-4F61-9E6D-74EEEB279CA9}"/>
                </a:ext>
              </a:extLst>
            </p:cNvPr>
            <p:cNvCxnSpPr>
              <a:cxnSpLocks/>
            </p:cNvCxnSpPr>
            <p:nvPr/>
          </p:nvCxnSpPr>
          <p:spPr>
            <a:xfrm flipV="1">
              <a:off x="8402770" y="559389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4" name="Straight Connector 23">
              <a:extLst>
                <a:ext uri="{FF2B5EF4-FFF2-40B4-BE49-F238E27FC236}">
                  <a16:creationId xmlns:a16="http://schemas.microsoft.com/office/drawing/2014/main" id="{1AD572C8-2A74-429E-AEBD-D4D002F8B9E3}"/>
                </a:ext>
              </a:extLst>
            </p:cNvPr>
            <p:cNvCxnSpPr>
              <a:cxnSpLocks/>
            </p:cNvCxnSpPr>
            <p:nvPr/>
          </p:nvCxnSpPr>
          <p:spPr>
            <a:xfrm flipV="1">
              <a:off x="8856222" y="559389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5" name="Straight Connector 24">
              <a:extLst>
                <a:ext uri="{FF2B5EF4-FFF2-40B4-BE49-F238E27FC236}">
                  <a16:creationId xmlns:a16="http://schemas.microsoft.com/office/drawing/2014/main" id="{294E5900-8CEC-4603-835E-2E16E740AB1D}"/>
                </a:ext>
              </a:extLst>
            </p:cNvPr>
            <p:cNvCxnSpPr>
              <a:cxnSpLocks/>
            </p:cNvCxnSpPr>
            <p:nvPr/>
          </p:nvCxnSpPr>
          <p:spPr>
            <a:xfrm flipV="1">
              <a:off x="9364151" y="5586012"/>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6" name="Straight Connector 25">
              <a:extLst>
                <a:ext uri="{FF2B5EF4-FFF2-40B4-BE49-F238E27FC236}">
                  <a16:creationId xmlns:a16="http://schemas.microsoft.com/office/drawing/2014/main" id="{8A6DC964-5B9B-45D5-A1FB-6C92F7FF0339}"/>
                </a:ext>
              </a:extLst>
            </p:cNvPr>
            <p:cNvCxnSpPr>
              <a:cxnSpLocks/>
            </p:cNvCxnSpPr>
            <p:nvPr/>
          </p:nvCxnSpPr>
          <p:spPr>
            <a:xfrm flipV="1">
              <a:off x="9892540" y="5616347"/>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grpSp>
      <p:cxnSp>
        <p:nvCxnSpPr>
          <p:cNvPr id="36" name="Straight Connector 35">
            <a:extLst>
              <a:ext uri="{FF2B5EF4-FFF2-40B4-BE49-F238E27FC236}">
                <a16:creationId xmlns:a16="http://schemas.microsoft.com/office/drawing/2014/main" id="{BC144612-400D-48A8-AB13-F38D2EF5BA2E}"/>
              </a:ext>
            </a:extLst>
          </p:cNvPr>
          <p:cNvCxnSpPr/>
          <p:nvPr/>
        </p:nvCxnSpPr>
        <p:spPr>
          <a:xfrm>
            <a:off x="755936" y="3418243"/>
            <a:ext cx="1110189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2E700EA-BBCD-4D8C-BB1F-16665D9A5365}"/>
              </a:ext>
            </a:extLst>
          </p:cNvPr>
          <p:cNvSpPr txBox="1"/>
          <p:nvPr/>
        </p:nvSpPr>
        <p:spPr>
          <a:xfrm>
            <a:off x="10921561" y="3080240"/>
            <a:ext cx="504030" cy="369332"/>
          </a:xfrm>
          <a:prstGeom prst="rect">
            <a:avLst/>
          </a:prstGeom>
          <a:noFill/>
        </p:spPr>
        <p:txBody>
          <a:bodyPr wrap="square" rtlCol="0">
            <a:spAutoFit/>
          </a:bodyPr>
          <a:lstStyle/>
          <a:p>
            <a:r>
              <a:rPr lang="en-US" dirty="0"/>
              <a:t>T</a:t>
            </a:r>
            <a:r>
              <a:rPr lang="en-US" baseline="-25000" dirty="0"/>
              <a:t>d</a:t>
            </a:r>
          </a:p>
        </p:txBody>
      </p:sp>
      <p:grpSp>
        <p:nvGrpSpPr>
          <p:cNvPr id="33" name="Group 32">
            <a:extLst>
              <a:ext uri="{FF2B5EF4-FFF2-40B4-BE49-F238E27FC236}">
                <a16:creationId xmlns:a16="http://schemas.microsoft.com/office/drawing/2014/main" id="{68050726-6D35-42A0-AAC4-72199AD61F7F}"/>
              </a:ext>
            </a:extLst>
          </p:cNvPr>
          <p:cNvGrpSpPr/>
          <p:nvPr/>
        </p:nvGrpSpPr>
        <p:grpSpPr>
          <a:xfrm>
            <a:off x="6882570" y="2556592"/>
            <a:ext cx="2993742" cy="3111589"/>
            <a:chOff x="5560543" y="2564593"/>
            <a:chExt cx="2993742" cy="3111589"/>
          </a:xfrm>
        </p:grpSpPr>
        <p:sp>
          <p:nvSpPr>
            <p:cNvPr id="27" name="Isosceles Triangle 26">
              <a:extLst>
                <a:ext uri="{FF2B5EF4-FFF2-40B4-BE49-F238E27FC236}">
                  <a16:creationId xmlns:a16="http://schemas.microsoft.com/office/drawing/2014/main" id="{4F470C97-A248-42B5-8D3D-9069BD9EDA3A}"/>
                </a:ext>
              </a:extLst>
            </p:cNvPr>
            <p:cNvSpPr/>
            <p:nvPr/>
          </p:nvSpPr>
          <p:spPr>
            <a:xfrm>
              <a:off x="5560543" y="2564593"/>
              <a:ext cx="2993742" cy="3111589"/>
            </a:xfrm>
            <a:prstGeom prst="triangle">
              <a:avLst/>
            </a:prstGeom>
            <a:solidFill>
              <a:srgbClr val="8C5F1C"/>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310B910F-0555-4D5F-8C32-C171F66A875E}"/>
                </a:ext>
              </a:extLst>
            </p:cNvPr>
            <p:cNvSpPr/>
            <p:nvPr/>
          </p:nvSpPr>
          <p:spPr>
            <a:xfrm>
              <a:off x="6584448" y="2617143"/>
              <a:ext cx="945931" cy="104833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C40F835A-DA09-4F4D-8C14-6D6047DA96E1}"/>
                </a:ext>
              </a:extLst>
            </p:cNvPr>
            <p:cNvSpPr/>
            <p:nvPr/>
          </p:nvSpPr>
          <p:spPr>
            <a:xfrm rot="10800000">
              <a:off x="6605468" y="3643423"/>
              <a:ext cx="265511" cy="296914"/>
            </a:xfrm>
            <a:prstGeom prst="triangle">
              <a:avLst>
                <a:gd name="adj" fmla="val 581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C330192D-8BCB-4359-99ED-4F498398F7F4}"/>
                </a:ext>
              </a:extLst>
            </p:cNvPr>
            <p:cNvSpPr/>
            <p:nvPr/>
          </p:nvSpPr>
          <p:spPr>
            <a:xfrm rot="10800000">
              <a:off x="6830349" y="3635541"/>
              <a:ext cx="265511" cy="296914"/>
            </a:xfrm>
            <a:prstGeom prst="triangle">
              <a:avLst>
                <a:gd name="adj" fmla="val 581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A515BCD1-B600-462C-AE41-B1343F066607}"/>
                </a:ext>
              </a:extLst>
            </p:cNvPr>
            <p:cNvSpPr/>
            <p:nvPr/>
          </p:nvSpPr>
          <p:spPr>
            <a:xfrm rot="10800000">
              <a:off x="7057413" y="3649875"/>
              <a:ext cx="265511" cy="296914"/>
            </a:xfrm>
            <a:prstGeom prst="triangle">
              <a:avLst>
                <a:gd name="adj" fmla="val 581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extLst>
                <a:ext uri="{FF2B5EF4-FFF2-40B4-BE49-F238E27FC236}">
                  <a16:creationId xmlns:a16="http://schemas.microsoft.com/office/drawing/2014/main" id="{2231C799-8ED7-4F06-AFF8-4F93738684BE}"/>
                </a:ext>
              </a:extLst>
            </p:cNvPr>
            <p:cNvSpPr/>
            <p:nvPr/>
          </p:nvSpPr>
          <p:spPr>
            <a:xfrm rot="10800000">
              <a:off x="7264518" y="3658148"/>
              <a:ext cx="265511" cy="296914"/>
            </a:xfrm>
            <a:prstGeom prst="triangle">
              <a:avLst>
                <a:gd name="adj" fmla="val 581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Oval 34">
            <a:extLst>
              <a:ext uri="{FF2B5EF4-FFF2-40B4-BE49-F238E27FC236}">
                <a16:creationId xmlns:a16="http://schemas.microsoft.com/office/drawing/2014/main" id="{DB4AB60E-A112-412E-A949-91060BE348B2}"/>
              </a:ext>
            </a:extLst>
          </p:cNvPr>
          <p:cNvSpPr/>
          <p:nvPr/>
        </p:nvSpPr>
        <p:spPr>
          <a:xfrm>
            <a:off x="6626669" y="5384513"/>
            <a:ext cx="319811" cy="30767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DFF0E1FF-C81E-4FD8-8893-798D718650F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18053" y="2072563"/>
            <a:ext cx="2643433" cy="1341543"/>
          </a:xfrm>
          <a:prstGeom prst="rect">
            <a:avLst/>
          </a:prstGeom>
        </p:spPr>
      </p:pic>
    </p:spTree>
    <p:extLst>
      <p:ext uri="{BB962C8B-B14F-4D97-AF65-F5344CB8AC3E}">
        <p14:creationId xmlns:p14="http://schemas.microsoft.com/office/powerpoint/2010/main" val="309797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2.70833E-6 1.11111E-6 L 0.15456 1.11111E-6 " pathEditMode="relative" rAng="0" ptsTypes="AA">
                                      <p:cBhvr>
                                        <p:cTn id="6" dur="2000" fill="hold"/>
                                        <p:tgtEl>
                                          <p:spTgt spid="34"/>
                                        </p:tgtEl>
                                        <p:attrNameLst>
                                          <p:attrName>ppt_x</p:attrName>
                                          <p:attrName>ppt_y</p:attrName>
                                        </p:attrNameLst>
                                      </p:cBhvr>
                                      <p:rCtr x="7721" y="0"/>
                                    </p:animMotion>
                                  </p:childTnLst>
                                </p:cTn>
                              </p:par>
                              <p:par>
                                <p:cTn id="7" presetID="42" presetClass="path" presetSubtype="0" accel="50000" decel="50000" fill="hold" grpId="0" nodeType="withEffect">
                                  <p:stCondLst>
                                    <p:cond delay="0"/>
                                  </p:stCondLst>
                                  <p:childTnLst>
                                    <p:animMotion origin="layout" path="M -6.25E-7 1.11111E-6 L 0.08724 -0.33773 " pathEditMode="relative" rAng="0" ptsTypes="AA">
                                      <p:cBhvr>
                                        <p:cTn id="8" dur="2000" fill="hold"/>
                                        <p:tgtEl>
                                          <p:spTgt spid="35"/>
                                        </p:tgtEl>
                                        <p:attrNameLst>
                                          <p:attrName>ppt_x</p:attrName>
                                          <p:attrName>ppt_y</p:attrName>
                                        </p:attrNameLst>
                                      </p:cBhvr>
                                      <p:rCtr x="4362" y="-16898"/>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p:bldP spid="3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D8970B-363C-4CD1-98CC-4EA30C465F8D}"/>
              </a:ext>
            </a:extLst>
          </p:cNvPr>
          <p:cNvSpPr>
            <a:spLocks noGrp="1"/>
          </p:cNvSpPr>
          <p:nvPr>
            <p:ph idx="1"/>
          </p:nvPr>
        </p:nvSpPr>
        <p:spPr>
          <a:xfrm>
            <a:off x="838200" y="1490597"/>
            <a:ext cx="3416808" cy="4686366"/>
          </a:xfrm>
        </p:spPr>
        <p:txBody>
          <a:bodyPr/>
          <a:lstStyle/>
          <a:p>
            <a:endParaRPr lang="en-US" dirty="0"/>
          </a:p>
          <a:p>
            <a:r>
              <a:rPr lang="en-US" dirty="0"/>
              <a:t>Orographic Lift:</a:t>
            </a:r>
          </a:p>
          <a:p>
            <a:pPr lvl="1"/>
            <a:r>
              <a:rPr lang="en-US" dirty="0"/>
              <a:t>Lenticular Clouds</a:t>
            </a:r>
          </a:p>
        </p:txBody>
      </p:sp>
      <p:sp>
        <p:nvSpPr>
          <p:cNvPr id="3" name="Slide Number Placeholder 2">
            <a:extLst>
              <a:ext uri="{FF2B5EF4-FFF2-40B4-BE49-F238E27FC236}">
                <a16:creationId xmlns:a16="http://schemas.microsoft.com/office/drawing/2014/main" id="{2D583B96-DEF0-47D1-9B03-914993F9147B}"/>
              </a:ext>
            </a:extLst>
          </p:cNvPr>
          <p:cNvSpPr>
            <a:spLocks noGrp="1"/>
          </p:cNvSpPr>
          <p:nvPr>
            <p:ph type="sldNum" sz="quarter" idx="12"/>
          </p:nvPr>
        </p:nvSpPr>
        <p:spPr/>
        <p:txBody>
          <a:bodyPr/>
          <a:lstStyle/>
          <a:p>
            <a:fld id="{4EC93DFA-70F6-4220-86AB-AD3183C08C91}" type="slidenum">
              <a:rPr lang="en-US" smtClean="0"/>
              <a:t>24</a:t>
            </a:fld>
            <a:endParaRPr lang="en-US" dirty="0"/>
          </a:p>
        </p:txBody>
      </p:sp>
      <p:sp>
        <p:nvSpPr>
          <p:cNvPr id="4" name="Title 3">
            <a:extLst>
              <a:ext uri="{FF2B5EF4-FFF2-40B4-BE49-F238E27FC236}">
                <a16:creationId xmlns:a16="http://schemas.microsoft.com/office/drawing/2014/main" id="{E732B204-E9BC-43F2-9A79-A65FFDB85A30}"/>
              </a:ext>
            </a:extLst>
          </p:cNvPr>
          <p:cNvSpPr>
            <a:spLocks noGrp="1"/>
          </p:cNvSpPr>
          <p:nvPr>
            <p:ph type="title"/>
          </p:nvPr>
        </p:nvSpPr>
        <p:spPr/>
        <p:txBody>
          <a:bodyPr>
            <a:normAutofit fontScale="90000"/>
          </a:bodyPr>
          <a:lstStyle/>
          <a:p>
            <a:r>
              <a:rPr lang="en-US" dirty="0"/>
              <a:t>Weather basics: Clouds</a:t>
            </a:r>
          </a:p>
        </p:txBody>
      </p:sp>
      <p:sp>
        <p:nvSpPr>
          <p:cNvPr id="5" name="Text Placeholder 4">
            <a:extLst>
              <a:ext uri="{FF2B5EF4-FFF2-40B4-BE49-F238E27FC236}">
                <a16:creationId xmlns:a16="http://schemas.microsoft.com/office/drawing/2014/main" id="{62076587-A49A-40BC-9DBB-90846F45CD63}"/>
              </a:ext>
            </a:extLst>
          </p:cNvPr>
          <p:cNvSpPr>
            <a:spLocks noGrp="1"/>
          </p:cNvSpPr>
          <p:nvPr>
            <p:ph type="body" sz="quarter" idx="13"/>
          </p:nvPr>
        </p:nvSpPr>
        <p:spPr/>
        <p:txBody>
          <a:bodyPr>
            <a:normAutofit fontScale="92500" lnSpcReduction="10000"/>
          </a:bodyPr>
          <a:lstStyle/>
          <a:p>
            <a:r>
              <a:rPr lang="en-US" dirty="0"/>
              <a:t>Physics</a:t>
            </a:r>
          </a:p>
        </p:txBody>
      </p:sp>
      <p:pic>
        <p:nvPicPr>
          <p:cNvPr id="2050" name="Picture 2" descr="Image result for lenticular clouds">
            <a:extLst>
              <a:ext uri="{FF2B5EF4-FFF2-40B4-BE49-F238E27FC236}">
                <a16:creationId xmlns:a16="http://schemas.microsoft.com/office/drawing/2014/main" id="{7DC9CC93-FA1F-4548-892E-D5FD0E1C4C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2272" y="1518029"/>
            <a:ext cx="6096000" cy="424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349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84D381-3222-4DAB-B8FC-80A79CF3B28B}"/>
              </a:ext>
            </a:extLst>
          </p:cNvPr>
          <p:cNvSpPr>
            <a:spLocks noGrp="1"/>
          </p:cNvSpPr>
          <p:nvPr>
            <p:ph idx="1"/>
          </p:nvPr>
        </p:nvSpPr>
        <p:spPr/>
        <p:txBody>
          <a:bodyPr/>
          <a:lstStyle/>
          <a:p>
            <a:r>
              <a:rPr lang="en-US" dirty="0"/>
              <a:t>Last notes about cloud development</a:t>
            </a:r>
          </a:p>
          <a:p>
            <a:pPr lvl="1"/>
            <a:r>
              <a:rPr lang="en-US" dirty="0"/>
              <a:t>The more drastic the difference between the surrounding air and the parcel, the more forceful the parcel will move upwards </a:t>
            </a:r>
          </a:p>
          <a:p>
            <a:pPr lvl="2"/>
            <a:r>
              <a:rPr lang="en-US" dirty="0"/>
              <a:t>Stronger fronts (large temperature gradients) will result in faster vertical velocity of the parcel </a:t>
            </a:r>
          </a:p>
          <a:p>
            <a:pPr lvl="2"/>
            <a:r>
              <a:rPr lang="en-US" dirty="0"/>
              <a:t>Intense solar heating of the surface will result in faster vertical velocity</a:t>
            </a:r>
          </a:p>
          <a:p>
            <a:pPr lvl="3"/>
            <a:r>
              <a:rPr lang="en-US" dirty="0"/>
              <a:t>CAPE/CIN is related (more on this later)</a:t>
            </a:r>
          </a:p>
          <a:p>
            <a:pPr lvl="2"/>
            <a:r>
              <a:rPr lang="en-US" dirty="0"/>
              <a:t>Faster moving air mass towards mountain will result in faster vertical velocity</a:t>
            </a:r>
          </a:p>
          <a:p>
            <a:pPr lvl="1"/>
            <a:r>
              <a:rPr lang="en-US" dirty="0"/>
              <a:t>The more forceful the upward movement, the higher the clouds can build</a:t>
            </a:r>
          </a:p>
          <a:p>
            <a:pPr lvl="2"/>
            <a:endParaRPr lang="en-US" dirty="0"/>
          </a:p>
        </p:txBody>
      </p:sp>
      <p:sp>
        <p:nvSpPr>
          <p:cNvPr id="3" name="Slide Number Placeholder 2">
            <a:extLst>
              <a:ext uri="{FF2B5EF4-FFF2-40B4-BE49-F238E27FC236}">
                <a16:creationId xmlns:a16="http://schemas.microsoft.com/office/drawing/2014/main" id="{574BC19E-99D3-4573-BE1A-50EA6614E898}"/>
              </a:ext>
            </a:extLst>
          </p:cNvPr>
          <p:cNvSpPr>
            <a:spLocks noGrp="1"/>
          </p:cNvSpPr>
          <p:nvPr>
            <p:ph type="sldNum" sz="quarter" idx="12"/>
          </p:nvPr>
        </p:nvSpPr>
        <p:spPr/>
        <p:txBody>
          <a:bodyPr/>
          <a:lstStyle/>
          <a:p>
            <a:fld id="{4EC93DFA-70F6-4220-86AB-AD3183C08C91}" type="slidenum">
              <a:rPr lang="en-US" smtClean="0"/>
              <a:t>25</a:t>
            </a:fld>
            <a:endParaRPr lang="en-US" dirty="0"/>
          </a:p>
        </p:txBody>
      </p:sp>
      <p:sp>
        <p:nvSpPr>
          <p:cNvPr id="4" name="Title 3">
            <a:extLst>
              <a:ext uri="{FF2B5EF4-FFF2-40B4-BE49-F238E27FC236}">
                <a16:creationId xmlns:a16="http://schemas.microsoft.com/office/drawing/2014/main" id="{DAB69FE2-04E2-47DB-8DB6-9D3B864BC61B}"/>
              </a:ext>
            </a:extLst>
          </p:cNvPr>
          <p:cNvSpPr>
            <a:spLocks noGrp="1"/>
          </p:cNvSpPr>
          <p:nvPr>
            <p:ph type="title"/>
          </p:nvPr>
        </p:nvSpPr>
        <p:spPr/>
        <p:txBody>
          <a:bodyPr>
            <a:normAutofit fontScale="90000"/>
          </a:bodyPr>
          <a:lstStyle/>
          <a:p>
            <a:r>
              <a:rPr lang="en-US" dirty="0"/>
              <a:t>Weather Basics: clouds</a:t>
            </a:r>
          </a:p>
        </p:txBody>
      </p:sp>
      <p:sp>
        <p:nvSpPr>
          <p:cNvPr id="5" name="Text Placeholder 4">
            <a:extLst>
              <a:ext uri="{FF2B5EF4-FFF2-40B4-BE49-F238E27FC236}">
                <a16:creationId xmlns:a16="http://schemas.microsoft.com/office/drawing/2014/main" id="{28323912-215E-440A-9428-49662FA26731}"/>
              </a:ext>
            </a:extLst>
          </p:cNvPr>
          <p:cNvSpPr>
            <a:spLocks noGrp="1"/>
          </p:cNvSpPr>
          <p:nvPr>
            <p:ph type="body" sz="quarter" idx="13"/>
          </p:nvPr>
        </p:nvSpPr>
        <p:spPr/>
        <p:txBody>
          <a:bodyPr>
            <a:normAutofit fontScale="92500" lnSpcReduction="10000"/>
          </a:bodyPr>
          <a:lstStyle/>
          <a:p>
            <a:r>
              <a:rPr lang="en-US" dirty="0"/>
              <a:t>Physics</a:t>
            </a:r>
          </a:p>
        </p:txBody>
      </p:sp>
      <p:pic>
        <p:nvPicPr>
          <p:cNvPr id="6" name="Picture 2" descr="http://2.bp.blogspot.com/-42bB5nI1pUs/TkO9qbc-wQI/AAAAAAAAABU/u-7RaH9iAuE/s1600/Atm+Stability.jpg">
            <a:extLst>
              <a:ext uri="{FF2B5EF4-FFF2-40B4-BE49-F238E27FC236}">
                <a16:creationId xmlns:a16="http://schemas.microsoft.com/office/drawing/2014/main" id="{195C61D9-C64C-4285-8478-E88D4CB9CD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458"/>
          <a:stretch/>
        </p:blipFill>
        <p:spPr bwMode="auto">
          <a:xfrm>
            <a:off x="4662942" y="4887633"/>
            <a:ext cx="2942714" cy="1833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03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D1F19CAF-4479-4792-9CD0-B96C07667D8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96000" y="2840783"/>
            <a:ext cx="3698983" cy="1877235"/>
          </a:xfrm>
          <a:prstGeom prst="rect">
            <a:avLst/>
          </a:prstGeom>
        </p:spPr>
      </p:pic>
      <p:pic>
        <p:nvPicPr>
          <p:cNvPr id="25" name="Picture 24">
            <a:extLst>
              <a:ext uri="{FF2B5EF4-FFF2-40B4-BE49-F238E27FC236}">
                <a16:creationId xmlns:a16="http://schemas.microsoft.com/office/drawing/2014/main" id="{0B28D659-D8F6-49A0-84F3-DB5F6DFD2ED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034953" y="2815825"/>
            <a:ext cx="3698983" cy="1877235"/>
          </a:xfrm>
          <a:prstGeom prst="rect">
            <a:avLst/>
          </a:prstGeom>
        </p:spPr>
      </p:pic>
      <p:sp>
        <p:nvSpPr>
          <p:cNvPr id="3" name="Slide Number Placeholder 2">
            <a:extLst>
              <a:ext uri="{FF2B5EF4-FFF2-40B4-BE49-F238E27FC236}">
                <a16:creationId xmlns:a16="http://schemas.microsoft.com/office/drawing/2014/main" id="{2F7C0FAD-256E-4AF3-A229-6B790B137F78}"/>
              </a:ext>
            </a:extLst>
          </p:cNvPr>
          <p:cNvSpPr>
            <a:spLocks noGrp="1"/>
          </p:cNvSpPr>
          <p:nvPr>
            <p:ph type="sldNum" sz="quarter" idx="12"/>
          </p:nvPr>
        </p:nvSpPr>
        <p:spPr/>
        <p:txBody>
          <a:bodyPr/>
          <a:lstStyle/>
          <a:p>
            <a:fld id="{4EC93DFA-70F6-4220-86AB-AD3183C08C91}" type="slidenum">
              <a:rPr lang="en-US" smtClean="0"/>
              <a:t>26</a:t>
            </a:fld>
            <a:endParaRPr lang="en-US" dirty="0"/>
          </a:p>
        </p:txBody>
      </p:sp>
      <p:sp>
        <p:nvSpPr>
          <p:cNvPr id="4" name="Title 3">
            <a:extLst>
              <a:ext uri="{FF2B5EF4-FFF2-40B4-BE49-F238E27FC236}">
                <a16:creationId xmlns:a16="http://schemas.microsoft.com/office/drawing/2014/main" id="{0A85B86A-E368-4195-B855-C240CEFA41F1}"/>
              </a:ext>
            </a:extLst>
          </p:cNvPr>
          <p:cNvSpPr>
            <a:spLocks noGrp="1"/>
          </p:cNvSpPr>
          <p:nvPr>
            <p:ph type="title"/>
          </p:nvPr>
        </p:nvSpPr>
        <p:spPr/>
        <p:txBody>
          <a:bodyPr>
            <a:normAutofit fontScale="90000"/>
          </a:bodyPr>
          <a:lstStyle/>
          <a:p>
            <a:r>
              <a:rPr lang="en-US" dirty="0"/>
              <a:t>Weather Basics: Clouds</a:t>
            </a:r>
          </a:p>
        </p:txBody>
      </p:sp>
      <p:sp>
        <p:nvSpPr>
          <p:cNvPr id="5" name="Text Placeholder 4">
            <a:extLst>
              <a:ext uri="{FF2B5EF4-FFF2-40B4-BE49-F238E27FC236}">
                <a16:creationId xmlns:a16="http://schemas.microsoft.com/office/drawing/2014/main" id="{218224DF-C8A5-4EE1-A155-96EA2CA8E848}"/>
              </a:ext>
            </a:extLst>
          </p:cNvPr>
          <p:cNvSpPr>
            <a:spLocks noGrp="1"/>
          </p:cNvSpPr>
          <p:nvPr>
            <p:ph type="body" sz="quarter" idx="13"/>
          </p:nvPr>
        </p:nvSpPr>
        <p:spPr/>
        <p:txBody>
          <a:bodyPr>
            <a:normAutofit fontScale="92500" lnSpcReduction="10000"/>
          </a:bodyPr>
          <a:lstStyle/>
          <a:p>
            <a:r>
              <a:rPr lang="en-US" dirty="0"/>
              <a:t>Precipitation</a:t>
            </a:r>
          </a:p>
        </p:txBody>
      </p:sp>
      <p:sp>
        <p:nvSpPr>
          <p:cNvPr id="6" name="TextBox 5">
            <a:extLst>
              <a:ext uri="{FF2B5EF4-FFF2-40B4-BE49-F238E27FC236}">
                <a16:creationId xmlns:a16="http://schemas.microsoft.com/office/drawing/2014/main" id="{8D56BA1E-CD78-4CE3-81E7-2CE9B4911BAF}"/>
              </a:ext>
            </a:extLst>
          </p:cNvPr>
          <p:cNvSpPr txBox="1"/>
          <p:nvPr/>
        </p:nvSpPr>
        <p:spPr>
          <a:xfrm>
            <a:off x="839097" y="1828800"/>
            <a:ext cx="4596130" cy="461665"/>
          </a:xfrm>
          <a:prstGeom prst="rect">
            <a:avLst/>
          </a:prstGeom>
          <a:noFill/>
        </p:spPr>
        <p:txBody>
          <a:bodyPr wrap="none" rtlCol="0">
            <a:spAutoFit/>
          </a:bodyPr>
          <a:lstStyle/>
          <a:p>
            <a:r>
              <a:rPr lang="en-US" sz="2400" dirty="0"/>
              <a:t>Big picture of how </a:t>
            </a:r>
            <a:r>
              <a:rPr lang="en-US" sz="2400" dirty="0" err="1"/>
              <a:t>precip</a:t>
            </a:r>
            <a:r>
              <a:rPr lang="en-US" sz="2400" dirty="0"/>
              <a:t> forms:</a:t>
            </a:r>
          </a:p>
        </p:txBody>
      </p:sp>
      <p:grpSp>
        <p:nvGrpSpPr>
          <p:cNvPr id="9" name="Group 8">
            <a:extLst>
              <a:ext uri="{FF2B5EF4-FFF2-40B4-BE49-F238E27FC236}">
                <a16:creationId xmlns:a16="http://schemas.microsoft.com/office/drawing/2014/main" id="{26796D1C-9792-45D1-B4F8-56521E9500C5}"/>
              </a:ext>
            </a:extLst>
          </p:cNvPr>
          <p:cNvGrpSpPr/>
          <p:nvPr/>
        </p:nvGrpSpPr>
        <p:grpSpPr>
          <a:xfrm>
            <a:off x="3102804" y="3468067"/>
            <a:ext cx="360073" cy="365125"/>
            <a:chOff x="3531352" y="3546097"/>
            <a:chExt cx="360073" cy="365125"/>
          </a:xfrm>
        </p:grpSpPr>
        <p:sp>
          <p:nvSpPr>
            <p:cNvPr id="8" name="Oval 7">
              <a:extLst>
                <a:ext uri="{FF2B5EF4-FFF2-40B4-BE49-F238E27FC236}">
                  <a16:creationId xmlns:a16="http://schemas.microsoft.com/office/drawing/2014/main" id="{6076BFC5-9D61-4CDC-B466-0A36C88A5556}"/>
                </a:ext>
              </a:extLst>
            </p:cNvPr>
            <p:cNvSpPr/>
            <p:nvPr/>
          </p:nvSpPr>
          <p:spPr>
            <a:xfrm>
              <a:off x="3531352" y="3546097"/>
              <a:ext cx="360073" cy="365125"/>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32715CA-8E27-4DDB-8339-7238B7DADA8D}"/>
                </a:ext>
              </a:extLst>
            </p:cNvPr>
            <p:cNvSpPr/>
            <p:nvPr/>
          </p:nvSpPr>
          <p:spPr>
            <a:xfrm>
              <a:off x="3593054" y="3618747"/>
              <a:ext cx="236670" cy="238685"/>
            </a:xfrm>
            <a:prstGeom prst="ellipse">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BD08A541-371F-448A-8E07-C0138DF7252C}"/>
              </a:ext>
            </a:extLst>
          </p:cNvPr>
          <p:cNvGrpSpPr/>
          <p:nvPr/>
        </p:nvGrpSpPr>
        <p:grpSpPr>
          <a:xfrm>
            <a:off x="4063345" y="3086932"/>
            <a:ext cx="360073" cy="365125"/>
            <a:chOff x="3531352" y="3546097"/>
            <a:chExt cx="360073" cy="365125"/>
          </a:xfrm>
        </p:grpSpPr>
        <p:sp>
          <p:nvSpPr>
            <p:cNvPr id="14" name="Oval 13">
              <a:extLst>
                <a:ext uri="{FF2B5EF4-FFF2-40B4-BE49-F238E27FC236}">
                  <a16:creationId xmlns:a16="http://schemas.microsoft.com/office/drawing/2014/main" id="{613BED80-BA48-4241-B948-94BE8D6E75AD}"/>
                </a:ext>
              </a:extLst>
            </p:cNvPr>
            <p:cNvSpPr/>
            <p:nvPr/>
          </p:nvSpPr>
          <p:spPr>
            <a:xfrm>
              <a:off x="3531352" y="3546097"/>
              <a:ext cx="360073" cy="365125"/>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C24E331-902B-485A-9005-1BE1A368662B}"/>
                </a:ext>
              </a:extLst>
            </p:cNvPr>
            <p:cNvSpPr/>
            <p:nvPr/>
          </p:nvSpPr>
          <p:spPr>
            <a:xfrm>
              <a:off x="3593054" y="3618747"/>
              <a:ext cx="236670" cy="238685"/>
            </a:xfrm>
            <a:prstGeom prst="ellipse">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06158788-5D45-488C-B061-5E7937079B3C}"/>
              </a:ext>
            </a:extLst>
          </p:cNvPr>
          <p:cNvGrpSpPr/>
          <p:nvPr/>
        </p:nvGrpSpPr>
        <p:grpSpPr>
          <a:xfrm>
            <a:off x="3737733" y="4117389"/>
            <a:ext cx="360073" cy="365125"/>
            <a:chOff x="3531352" y="3546097"/>
            <a:chExt cx="360073" cy="365125"/>
          </a:xfrm>
        </p:grpSpPr>
        <p:sp>
          <p:nvSpPr>
            <p:cNvPr id="17" name="Oval 16">
              <a:extLst>
                <a:ext uri="{FF2B5EF4-FFF2-40B4-BE49-F238E27FC236}">
                  <a16:creationId xmlns:a16="http://schemas.microsoft.com/office/drawing/2014/main" id="{29156796-A8F8-4B55-92BC-C14FF7447284}"/>
                </a:ext>
              </a:extLst>
            </p:cNvPr>
            <p:cNvSpPr/>
            <p:nvPr/>
          </p:nvSpPr>
          <p:spPr>
            <a:xfrm>
              <a:off x="3531352" y="3546097"/>
              <a:ext cx="360073" cy="365125"/>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4DFD026-FB3F-4368-89E2-2C52BC4D5D68}"/>
                </a:ext>
              </a:extLst>
            </p:cNvPr>
            <p:cNvSpPr/>
            <p:nvPr/>
          </p:nvSpPr>
          <p:spPr>
            <a:xfrm>
              <a:off x="3593054" y="3618747"/>
              <a:ext cx="236670" cy="238685"/>
            </a:xfrm>
            <a:prstGeom prst="ellipse">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A843B141-22F4-4525-A88A-14E7B472C522}"/>
              </a:ext>
            </a:extLst>
          </p:cNvPr>
          <p:cNvGrpSpPr/>
          <p:nvPr/>
        </p:nvGrpSpPr>
        <p:grpSpPr>
          <a:xfrm>
            <a:off x="4810186" y="3925397"/>
            <a:ext cx="360073" cy="365125"/>
            <a:chOff x="3531352" y="3546097"/>
            <a:chExt cx="360073" cy="365125"/>
          </a:xfrm>
        </p:grpSpPr>
        <p:sp>
          <p:nvSpPr>
            <p:cNvPr id="20" name="Oval 19">
              <a:extLst>
                <a:ext uri="{FF2B5EF4-FFF2-40B4-BE49-F238E27FC236}">
                  <a16:creationId xmlns:a16="http://schemas.microsoft.com/office/drawing/2014/main" id="{951F09EC-C37A-4560-8FF8-6C5EA7CC026A}"/>
                </a:ext>
              </a:extLst>
            </p:cNvPr>
            <p:cNvSpPr/>
            <p:nvPr/>
          </p:nvSpPr>
          <p:spPr>
            <a:xfrm>
              <a:off x="3531352" y="3546097"/>
              <a:ext cx="360073" cy="365125"/>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1AEA4C1-02E6-41CD-B3AA-5D0FB08CBABE}"/>
                </a:ext>
              </a:extLst>
            </p:cNvPr>
            <p:cNvSpPr/>
            <p:nvPr/>
          </p:nvSpPr>
          <p:spPr>
            <a:xfrm>
              <a:off x="3593054" y="3618747"/>
              <a:ext cx="236670" cy="238685"/>
            </a:xfrm>
            <a:prstGeom prst="ellipse">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D896336D-D869-4DBA-BB72-7216620B7D69}"/>
              </a:ext>
            </a:extLst>
          </p:cNvPr>
          <p:cNvGrpSpPr/>
          <p:nvPr/>
        </p:nvGrpSpPr>
        <p:grpSpPr>
          <a:xfrm>
            <a:off x="1623848" y="6170389"/>
            <a:ext cx="8944304" cy="371921"/>
            <a:chOff x="1597572" y="5586012"/>
            <a:chExt cx="8944304" cy="371921"/>
          </a:xfrm>
        </p:grpSpPr>
        <p:cxnSp>
          <p:nvCxnSpPr>
            <p:cNvPr id="29" name="Straight Connector 28">
              <a:extLst>
                <a:ext uri="{FF2B5EF4-FFF2-40B4-BE49-F238E27FC236}">
                  <a16:creationId xmlns:a16="http://schemas.microsoft.com/office/drawing/2014/main" id="{FEE02CB5-DB62-4AC6-8CD1-C8DD5DD63CE3}"/>
                </a:ext>
              </a:extLst>
            </p:cNvPr>
            <p:cNvCxnSpPr/>
            <p:nvPr/>
          </p:nvCxnSpPr>
          <p:spPr>
            <a:xfrm>
              <a:off x="1597572" y="5602014"/>
              <a:ext cx="8944304" cy="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30" name="Straight Connector 29">
              <a:extLst>
                <a:ext uri="{FF2B5EF4-FFF2-40B4-BE49-F238E27FC236}">
                  <a16:creationId xmlns:a16="http://schemas.microsoft.com/office/drawing/2014/main" id="{7AE54F93-73E4-4DDF-A791-738F9B8F5A78}"/>
                </a:ext>
              </a:extLst>
            </p:cNvPr>
            <p:cNvCxnSpPr>
              <a:cxnSpLocks/>
            </p:cNvCxnSpPr>
            <p:nvPr/>
          </p:nvCxnSpPr>
          <p:spPr>
            <a:xfrm flipV="1">
              <a:off x="1650124" y="560201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31" name="Straight Connector 30">
              <a:extLst>
                <a:ext uri="{FF2B5EF4-FFF2-40B4-BE49-F238E27FC236}">
                  <a16:creationId xmlns:a16="http://schemas.microsoft.com/office/drawing/2014/main" id="{C9D30627-12E5-4C33-9CF6-7E430E5CD460}"/>
                </a:ext>
              </a:extLst>
            </p:cNvPr>
            <p:cNvCxnSpPr>
              <a:cxnSpLocks/>
            </p:cNvCxnSpPr>
            <p:nvPr/>
          </p:nvCxnSpPr>
          <p:spPr>
            <a:xfrm flipV="1">
              <a:off x="2079500" y="560201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32" name="Straight Connector 31">
              <a:extLst>
                <a:ext uri="{FF2B5EF4-FFF2-40B4-BE49-F238E27FC236}">
                  <a16:creationId xmlns:a16="http://schemas.microsoft.com/office/drawing/2014/main" id="{493A1D14-3FA4-43A2-8536-1F518DDC57D4}"/>
                </a:ext>
              </a:extLst>
            </p:cNvPr>
            <p:cNvCxnSpPr>
              <a:cxnSpLocks/>
            </p:cNvCxnSpPr>
            <p:nvPr/>
          </p:nvCxnSpPr>
          <p:spPr>
            <a:xfrm flipV="1">
              <a:off x="2566683" y="560201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33" name="Straight Connector 32">
              <a:extLst>
                <a:ext uri="{FF2B5EF4-FFF2-40B4-BE49-F238E27FC236}">
                  <a16:creationId xmlns:a16="http://schemas.microsoft.com/office/drawing/2014/main" id="{129C1195-FDBD-480E-8051-C05B6CFBC243}"/>
                </a:ext>
              </a:extLst>
            </p:cNvPr>
            <p:cNvCxnSpPr>
              <a:cxnSpLocks/>
            </p:cNvCxnSpPr>
            <p:nvPr/>
          </p:nvCxnSpPr>
          <p:spPr>
            <a:xfrm flipV="1">
              <a:off x="3023883" y="560201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34" name="Straight Connector 33">
              <a:extLst>
                <a:ext uri="{FF2B5EF4-FFF2-40B4-BE49-F238E27FC236}">
                  <a16:creationId xmlns:a16="http://schemas.microsoft.com/office/drawing/2014/main" id="{42994CA2-3066-4749-BAA8-13A0B5AB4AFC}"/>
                </a:ext>
              </a:extLst>
            </p:cNvPr>
            <p:cNvCxnSpPr>
              <a:cxnSpLocks/>
            </p:cNvCxnSpPr>
            <p:nvPr/>
          </p:nvCxnSpPr>
          <p:spPr>
            <a:xfrm flipV="1">
              <a:off x="3453259" y="560201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35" name="Straight Connector 34">
              <a:extLst>
                <a:ext uri="{FF2B5EF4-FFF2-40B4-BE49-F238E27FC236}">
                  <a16:creationId xmlns:a16="http://schemas.microsoft.com/office/drawing/2014/main" id="{3925820E-E4DD-4A33-8B5A-0EC561AF5A76}"/>
                </a:ext>
              </a:extLst>
            </p:cNvPr>
            <p:cNvCxnSpPr>
              <a:cxnSpLocks/>
            </p:cNvCxnSpPr>
            <p:nvPr/>
          </p:nvCxnSpPr>
          <p:spPr>
            <a:xfrm flipV="1">
              <a:off x="3938283" y="5616347"/>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36" name="Straight Connector 35">
              <a:extLst>
                <a:ext uri="{FF2B5EF4-FFF2-40B4-BE49-F238E27FC236}">
                  <a16:creationId xmlns:a16="http://schemas.microsoft.com/office/drawing/2014/main" id="{8C286B46-7621-4F25-BAD6-E5ECEDBA2267}"/>
                </a:ext>
              </a:extLst>
            </p:cNvPr>
            <p:cNvCxnSpPr>
              <a:cxnSpLocks/>
            </p:cNvCxnSpPr>
            <p:nvPr/>
          </p:nvCxnSpPr>
          <p:spPr>
            <a:xfrm flipV="1">
              <a:off x="4507311" y="559389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37" name="Straight Connector 36">
              <a:extLst>
                <a:ext uri="{FF2B5EF4-FFF2-40B4-BE49-F238E27FC236}">
                  <a16:creationId xmlns:a16="http://schemas.microsoft.com/office/drawing/2014/main" id="{40C26362-0A48-49C9-BDF0-05FD1E8DF33F}"/>
                </a:ext>
              </a:extLst>
            </p:cNvPr>
            <p:cNvCxnSpPr>
              <a:cxnSpLocks/>
            </p:cNvCxnSpPr>
            <p:nvPr/>
          </p:nvCxnSpPr>
          <p:spPr>
            <a:xfrm flipV="1">
              <a:off x="4964511" y="5586012"/>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38" name="Straight Connector 37">
              <a:extLst>
                <a:ext uri="{FF2B5EF4-FFF2-40B4-BE49-F238E27FC236}">
                  <a16:creationId xmlns:a16="http://schemas.microsoft.com/office/drawing/2014/main" id="{9C481862-4E23-4F0A-9F8F-738ACE40E0DA}"/>
                </a:ext>
              </a:extLst>
            </p:cNvPr>
            <p:cNvCxnSpPr>
              <a:cxnSpLocks/>
            </p:cNvCxnSpPr>
            <p:nvPr/>
          </p:nvCxnSpPr>
          <p:spPr>
            <a:xfrm flipV="1">
              <a:off x="5470479" y="559389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39" name="Straight Connector 38">
              <a:extLst>
                <a:ext uri="{FF2B5EF4-FFF2-40B4-BE49-F238E27FC236}">
                  <a16:creationId xmlns:a16="http://schemas.microsoft.com/office/drawing/2014/main" id="{83F48D64-7D34-4923-B9F5-77468CB34D8C}"/>
                </a:ext>
              </a:extLst>
            </p:cNvPr>
            <p:cNvCxnSpPr>
              <a:cxnSpLocks/>
            </p:cNvCxnSpPr>
            <p:nvPr/>
          </p:nvCxnSpPr>
          <p:spPr>
            <a:xfrm flipV="1">
              <a:off x="5909544" y="5608463"/>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40" name="Straight Connector 39">
              <a:extLst>
                <a:ext uri="{FF2B5EF4-FFF2-40B4-BE49-F238E27FC236}">
                  <a16:creationId xmlns:a16="http://schemas.microsoft.com/office/drawing/2014/main" id="{2950B17B-0CE5-4D61-8A30-CFDF194B2AC8}"/>
                </a:ext>
              </a:extLst>
            </p:cNvPr>
            <p:cNvCxnSpPr>
              <a:cxnSpLocks/>
            </p:cNvCxnSpPr>
            <p:nvPr/>
          </p:nvCxnSpPr>
          <p:spPr>
            <a:xfrm flipV="1">
              <a:off x="6445311" y="559389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41" name="Straight Connector 40">
              <a:extLst>
                <a:ext uri="{FF2B5EF4-FFF2-40B4-BE49-F238E27FC236}">
                  <a16:creationId xmlns:a16="http://schemas.microsoft.com/office/drawing/2014/main" id="{88555433-03D0-4ACF-BDA8-D42C94EE5BE8}"/>
                </a:ext>
              </a:extLst>
            </p:cNvPr>
            <p:cNvCxnSpPr>
              <a:cxnSpLocks/>
            </p:cNvCxnSpPr>
            <p:nvPr/>
          </p:nvCxnSpPr>
          <p:spPr>
            <a:xfrm flipV="1">
              <a:off x="6935122" y="5586012"/>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42" name="Straight Connector 41">
              <a:extLst>
                <a:ext uri="{FF2B5EF4-FFF2-40B4-BE49-F238E27FC236}">
                  <a16:creationId xmlns:a16="http://schemas.microsoft.com/office/drawing/2014/main" id="{73C8415A-1BFB-4BBA-AF21-7435638F176E}"/>
                </a:ext>
              </a:extLst>
            </p:cNvPr>
            <p:cNvCxnSpPr>
              <a:cxnSpLocks/>
            </p:cNvCxnSpPr>
            <p:nvPr/>
          </p:nvCxnSpPr>
          <p:spPr>
            <a:xfrm flipV="1">
              <a:off x="7392322" y="5616347"/>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43" name="Straight Connector 42">
              <a:extLst>
                <a:ext uri="{FF2B5EF4-FFF2-40B4-BE49-F238E27FC236}">
                  <a16:creationId xmlns:a16="http://schemas.microsoft.com/office/drawing/2014/main" id="{47E6EC30-6D7A-4DA5-830D-C62017ADE86E}"/>
                </a:ext>
              </a:extLst>
            </p:cNvPr>
            <p:cNvCxnSpPr>
              <a:cxnSpLocks/>
            </p:cNvCxnSpPr>
            <p:nvPr/>
          </p:nvCxnSpPr>
          <p:spPr>
            <a:xfrm flipV="1">
              <a:off x="7875483" y="5616347"/>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44" name="Straight Connector 43">
              <a:extLst>
                <a:ext uri="{FF2B5EF4-FFF2-40B4-BE49-F238E27FC236}">
                  <a16:creationId xmlns:a16="http://schemas.microsoft.com/office/drawing/2014/main" id="{1B7FF949-3675-49C0-A30D-9C32F743B810}"/>
                </a:ext>
              </a:extLst>
            </p:cNvPr>
            <p:cNvCxnSpPr>
              <a:cxnSpLocks/>
            </p:cNvCxnSpPr>
            <p:nvPr/>
          </p:nvCxnSpPr>
          <p:spPr>
            <a:xfrm flipV="1">
              <a:off x="8402770" y="559389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45" name="Straight Connector 44">
              <a:extLst>
                <a:ext uri="{FF2B5EF4-FFF2-40B4-BE49-F238E27FC236}">
                  <a16:creationId xmlns:a16="http://schemas.microsoft.com/office/drawing/2014/main" id="{D036F165-363F-4A80-8D01-D242FEF5039F}"/>
                </a:ext>
              </a:extLst>
            </p:cNvPr>
            <p:cNvCxnSpPr>
              <a:cxnSpLocks/>
            </p:cNvCxnSpPr>
            <p:nvPr/>
          </p:nvCxnSpPr>
          <p:spPr>
            <a:xfrm flipV="1">
              <a:off x="8856222" y="559389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46" name="Straight Connector 45">
              <a:extLst>
                <a:ext uri="{FF2B5EF4-FFF2-40B4-BE49-F238E27FC236}">
                  <a16:creationId xmlns:a16="http://schemas.microsoft.com/office/drawing/2014/main" id="{B7E27BE0-C6C6-4D2B-B7AD-52F348E9CABB}"/>
                </a:ext>
              </a:extLst>
            </p:cNvPr>
            <p:cNvCxnSpPr>
              <a:cxnSpLocks/>
            </p:cNvCxnSpPr>
            <p:nvPr/>
          </p:nvCxnSpPr>
          <p:spPr>
            <a:xfrm flipV="1">
              <a:off x="9364151" y="5586012"/>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47" name="Straight Connector 46">
              <a:extLst>
                <a:ext uri="{FF2B5EF4-FFF2-40B4-BE49-F238E27FC236}">
                  <a16:creationId xmlns:a16="http://schemas.microsoft.com/office/drawing/2014/main" id="{D195B7A4-D8AA-4CB8-8E6C-803FD040A9C4}"/>
                </a:ext>
              </a:extLst>
            </p:cNvPr>
            <p:cNvCxnSpPr>
              <a:cxnSpLocks/>
            </p:cNvCxnSpPr>
            <p:nvPr/>
          </p:nvCxnSpPr>
          <p:spPr>
            <a:xfrm flipV="1">
              <a:off x="9892540" y="5616347"/>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grpSp>
      <p:grpSp>
        <p:nvGrpSpPr>
          <p:cNvPr id="49" name="Group 48">
            <a:extLst>
              <a:ext uri="{FF2B5EF4-FFF2-40B4-BE49-F238E27FC236}">
                <a16:creationId xmlns:a16="http://schemas.microsoft.com/office/drawing/2014/main" id="{082236F3-02B7-45DC-9A04-2B656B1F6D34}"/>
              </a:ext>
            </a:extLst>
          </p:cNvPr>
          <p:cNvGrpSpPr/>
          <p:nvPr/>
        </p:nvGrpSpPr>
        <p:grpSpPr>
          <a:xfrm>
            <a:off x="7418598" y="3320158"/>
            <a:ext cx="1290526" cy="1210478"/>
            <a:chOff x="7349622" y="3398267"/>
            <a:chExt cx="1290526" cy="1210478"/>
          </a:xfrm>
        </p:grpSpPr>
        <p:sp>
          <p:nvSpPr>
            <p:cNvPr id="23" name="Oval 22">
              <a:extLst>
                <a:ext uri="{FF2B5EF4-FFF2-40B4-BE49-F238E27FC236}">
                  <a16:creationId xmlns:a16="http://schemas.microsoft.com/office/drawing/2014/main" id="{7BCD105F-0B0C-4CFA-85D6-30EB528AC428}"/>
                </a:ext>
              </a:extLst>
            </p:cNvPr>
            <p:cNvSpPr/>
            <p:nvPr/>
          </p:nvSpPr>
          <p:spPr>
            <a:xfrm>
              <a:off x="7349622" y="3398267"/>
              <a:ext cx="1290526" cy="1210478"/>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0AAC3459-3FCF-4104-AFBB-C6268BFD3D13}"/>
                </a:ext>
              </a:extLst>
            </p:cNvPr>
            <p:cNvSpPr/>
            <p:nvPr/>
          </p:nvSpPr>
          <p:spPr>
            <a:xfrm>
              <a:off x="7875798" y="3901896"/>
              <a:ext cx="236670" cy="238685"/>
            </a:xfrm>
            <a:prstGeom prst="ellipse">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7653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125E-6 -1.85185E-6 L 0.28476 0.08218 " pathEditMode="relative" rAng="0" ptsTypes="AA">
                                      <p:cBhvr>
                                        <p:cTn id="6" dur="2000" fill="hold"/>
                                        <p:tgtEl>
                                          <p:spTgt spid="13"/>
                                        </p:tgtEl>
                                        <p:attrNameLst>
                                          <p:attrName>ppt_x</p:attrName>
                                          <p:attrName>ppt_y</p:attrName>
                                        </p:attrNameLst>
                                      </p:cBhvr>
                                      <p:rCtr x="14232" y="4097"/>
                                    </p:animMotion>
                                  </p:childTnLst>
                                </p:cTn>
                              </p:par>
                              <p:par>
                                <p:cTn id="7" presetID="42" presetClass="path" presetSubtype="0" accel="50000" decel="50000" fill="hold" nodeType="withEffect">
                                  <p:stCondLst>
                                    <p:cond delay="0"/>
                                  </p:stCondLst>
                                  <p:childTnLst>
                                    <p:animMotion origin="layout" path="M -4.79167E-6 -4.07407E-6 L 0.23243 -0.0162 " pathEditMode="relative" rAng="0" ptsTypes="AA">
                                      <p:cBhvr>
                                        <p:cTn id="8" dur="2000" fill="hold"/>
                                        <p:tgtEl>
                                          <p:spTgt spid="19"/>
                                        </p:tgtEl>
                                        <p:attrNameLst>
                                          <p:attrName>ppt_x</p:attrName>
                                          <p:attrName>ppt_y</p:attrName>
                                        </p:attrNameLst>
                                      </p:cBhvr>
                                      <p:rCtr x="11615" y="-810"/>
                                    </p:animMotion>
                                  </p:childTnLst>
                                </p:cTn>
                              </p:par>
                              <p:par>
                                <p:cTn id="9" presetID="42" presetClass="path" presetSubtype="0" accel="50000" decel="50000" fill="hold" nodeType="withEffect">
                                  <p:stCondLst>
                                    <p:cond delay="0"/>
                                  </p:stCondLst>
                                  <p:childTnLst>
                                    <p:animMotion origin="layout" path="M -3.95833E-6 -3.33333E-6 L 0.33177 -0.03472 " pathEditMode="relative" rAng="0" ptsTypes="AA">
                                      <p:cBhvr>
                                        <p:cTn id="10" dur="2000" fill="hold"/>
                                        <p:tgtEl>
                                          <p:spTgt spid="16"/>
                                        </p:tgtEl>
                                        <p:attrNameLst>
                                          <p:attrName>ppt_x</p:attrName>
                                          <p:attrName>ppt_y</p:attrName>
                                        </p:attrNameLst>
                                      </p:cBhvr>
                                      <p:rCtr x="16589" y="-1736"/>
                                    </p:animMotion>
                                  </p:childTnLst>
                                </p:cTn>
                              </p:par>
                              <p:par>
                                <p:cTn id="11" presetID="42" presetClass="path" presetSubtype="0" accel="50000" decel="50000" fill="hold" nodeType="withEffect">
                                  <p:stCondLst>
                                    <p:cond delay="0"/>
                                  </p:stCondLst>
                                  <p:childTnLst>
                                    <p:animMotion origin="layout" path="M -8.33333E-7 2.59259E-6 L 0.38386 0.05324 " pathEditMode="relative" rAng="0" ptsTypes="AA">
                                      <p:cBhvr>
                                        <p:cTn id="12" dur="2000" fill="hold"/>
                                        <p:tgtEl>
                                          <p:spTgt spid="9"/>
                                        </p:tgtEl>
                                        <p:attrNameLst>
                                          <p:attrName>ppt_x</p:attrName>
                                          <p:attrName>ppt_y</p:attrName>
                                        </p:attrNameLst>
                                      </p:cBhvr>
                                      <p:rCtr x="19193" y="2662"/>
                                    </p:animMotion>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xit" presetSubtype="0" fill="hold" nodeType="withEffect">
                                  <p:stCondLst>
                                    <p:cond delay="0"/>
                                  </p:stCondLst>
                                  <p:childTnLst>
                                    <p:animEffect transition="out" filter="fade">
                                      <p:cBhvr>
                                        <p:cTn id="19" dur="500"/>
                                        <p:tgtEl>
                                          <p:spTgt spid="25"/>
                                        </p:tgtEl>
                                      </p:cBhvr>
                                    </p:animEffect>
                                    <p:set>
                                      <p:cBhvr>
                                        <p:cTn id="20" dur="1" fill="hold">
                                          <p:stCondLst>
                                            <p:cond delay="499"/>
                                          </p:stCondLst>
                                        </p:cTn>
                                        <p:tgtEl>
                                          <p:spTgt spid="25"/>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D1F19CAF-4479-4792-9CD0-B96C07667D8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96000" y="2840783"/>
            <a:ext cx="3698983" cy="1877235"/>
          </a:xfrm>
          <a:prstGeom prst="rect">
            <a:avLst/>
          </a:prstGeom>
        </p:spPr>
      </p:pic>
      <p:sp>
        <p:nvSpPr>
          <p:cNvPr id="3" name="Slide Number Placeholder 2">
            <a:extLst>
              <a:ext uri="{FF2B5EF4-FFF2-40B4-BE49-F238E27FC236}">
                <a16:creationId xmlns:a16="http://schemas.microsoft.com/office/drawing/2014/main" id="{2F7C0FAD-256E-4AF3-A229-6B790B137F78}"/>
              </a:ext>
            </a:extLst>
          </p:cNvPr>
          <p:cNvSpPr>
            <a:spLocks noGrp="1"/>
          </p:cNvSpPr>
          <p:nvPr>
            <p:ph type="sldNum" sz="quarter" idx="12"/>
          </p:nvPr>
        </p:nvSpPr>
        <p:spPr/>
        <p:txBody>
          <a:bodyPr/>
          <a:lstStyle/>
          <a:p>
            <a:fld id="{4EC93DFA-70F6-4220-86AB-AD3183C08C91}" type="slidenum">
              <a:rPr lang="en-US" smtClean="0"/>
              <a:t>27</a:t>
            </a:fld>
            <a:endParaRPr lang="en-US" dirty="0"/>
          </a:p>
        </p:txBody>
      </p:sp>
      <p:sp>
        <p:nvSpPr>
          <p:cNvPr id="4" name="Title 3">
            <a:extLst>
              <a:ext uri="{FF2B5EF4-FFF2-40B4-BE49-F238E27FC236}">
                <a16:creationId xmlns:a16="http://schemas.microsoft.com/office/drawing/2014/main" id="{0A85B86A-E368-4195-B855-C240CEFA41F1}"/>
              </a:ext>
            </a:extLst>
          </p:cNvPr>
          <p:cNvSpPr>
            <a:spLocks noGrp="1"/>
          </p:cNvSpPr>
          <p:nvPr>
            <p:ph type="title"/>
          </p:nvPr>
        </p:nvSpPr>
        <p:spPr/>
        <p:txBody>
          <a:bodyPr>
            <a:normAutofit fontScale="90000"/>
          </a:bodyPr>
          <a:lstStyle/>
          <a:p>
            <a:r>
              <a:rPr lang="en-US" dirty="0"/>
              <a:t>Weather Basics: Clouds</a:t>
            </a:r>
          </a:p>
        </p:txBody>
      </p:sp>
      <p:sp>
        <p:nvSpPr>
          <p:cNvPr id="5" name="Text Placeholder 4">
            <a:extLst>
              <a:ext uri="{FF2B5EF4-FFF2-40B4-BE49-F238E27FC236}">
                <a16:creationId xmlns:a16="http://schemas.microsoft.com/office/drawing/2014/main" id="{218224DF-C8A5-4EE1-A155-96EA2CA8E848}"/>
              </a:ext>
            </a:extLst>
          </p:cNvPr>
          <p:cNvSpPr>
            <a:spLocks noGrp="1"/>
          </p:cNvSpPr>
          <p:nvPr>
            <p:ph type="body" sz="quarter" idx="13"/>
          </p:nvPr>
        </p:nvSpPr>
        <p:spPr/>
        <p:txBody>
          <a:bodyPr>
            <a:normAutofit fontScale="92500" lnSpcReduction="10000"/>
          </a:bodyPr>
          <a:lstStyle/>
          <a:p>
            <a:r>
              <a:rPr lang="en-US" dirty="0"/>
              <a:t>Precipitation</a:t>
            </a:r>
          </a:p>
        </p:txBody>
      </p:sp>
      <p:sp>
        <p:nvSpPr>
          <p:cNvPr id="6" name="TextBox 5">
            <a:extLst>
              <a:ext uri="{FF2B5EF4-FFF2-40B4-BE49-F238E27FC236}">
                <a16:creationId xmlns:a16="http://schemas.microsoft.com/office/drawing/2014/main" id="{8D56BA1E-CD78-4CE3-81E7-2CE9B4911BAF}"/>
              </a:ext>
            </a:extLst>
          </p:cNvPr>
          <p:cNvSpPr txBox="1"/>
          <p:nvPr/>
        </p:nvSpPr>
        <p:spPr>
          <a:xfrm>
            <a:off x="839097" y="1828800"/>
            <a:ext cx="4596130" cy="461665"/>
          </a:xfrm>
          <a:prstGeom prst="rect">
            <a:avLst/>
          </a:prstGeom>
          <a:noFill/>
        </p:spPr>
        <p:txBody>
          <a:bodyPr wrap="none" rtlCol="0">
            <a:spAutoFit/>
          </a:bodyPr>
          <a:lstStyle/>
          <a:p>
            <a:r>
              <a:rPr lang="en-US" sz="2400" dirty="0"/>
              <a:t>Big picture of how </a:t>
            </a:r>
            <a:r>
              <a:rPr lang="en-US" sz="2400" dirty="0" err="1"/>
              <a:t>precip</a:t>
            </a:r>
            <a:r>
              <a:rPr lang="en-US" sz="2400" dirty="0"/>
              <a:t> forms:</a:t>
            </a:r>
          </a:p>
        </p:txBody>
      </p:sp>
      <p:grpSp>
        <p:nvGrpSpPr>
          <p:cNvPr id="47" name="Group 46">
            <a:extLst>
              <a:ext uri="{FF2B5EF4-FFF2-40B4-BE49-F238E27FC236}">
                <a16:creationId xmlns:a16="http://schemas.microsoft.com/office/drawing/2014/main" id="{3BD8D003-4009-497A-9374-45C0113C4F1C}"/>
              </a:ext>
            </a:extLst>
          </p:cNvPr>
          <p:cNvGrpSpPr/>
          <p:nvPr/>
        </p:nvGrpSpPr>
        <p:grpSpPr>
          <a:xfrm>
            <a:off x="1623848" y="6170389"/>
            <a:ext cx="8944304" cy="371921"/>
            <a:chOff x="1597572" y="5586012"/>
            <a:chExt cx="8944304" cy="371921"/>
          </a:xfrm>
        </p:grpSpPr>
        <p:cxnSp>
          <p:nvCxnSpPr>
            <p:cNvPr id="48" name="Straight Connector 47">
              <a:extLst>
                <a:ext uri="{FF2B5EF4-FFF2-40B4-BE49-F238E27FC236}">
                  <a16:creationId xmlns:a16="http://schemas.microsoft.com/office/drawing/2014/main" id="{D4C3294A-7F20-4E73-85E3-34177668D15C}"/>
                </a:ext>
              </a:extLst>
            </p:cNvPr>
            <p:cNvCxnSpPr/>
            <p:nvPr/>
          </p:nvCxnSpPr>
          <p:spPr>
            <a:xfrm>
              <a:off x="1597572" y="5602014"/>
              <a:ext cx="8944304" cy="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49" name="Straight Connector 48">
              <a:extLst>
                <a:ext uri="{FF2B5EF4-FFF2-40B4-BE49-F238E27FC236}">
                  <a16:creationId xmlns:a16="http://schemas.microsoft.com/office/drawing/2014/main" id="{2E0292B1-32C9-4E4F-8722-98F5DEBFED5E}"/>
                </a:ext>
              </a:extLst>
            </p:cNvPr>
            <p:cNvCxnSpPr>
              <a:cxnSpLocks/>
            </p:cNvCxnSpPr>
            <p:nvPr/>
          </p:nvCxnSpPr>
          <p:spPr>
            <a:xfrm flipV="1">
              <a:off x="1650124" y="560201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50" name="Straight Connector 49">
              <a:extLst>
                <a:ext uri="{FF2B5EF4-FFF2-40B4-BE49-F238E27FC236}">
                  <a16:creationId xmlns:a16="http://schemas.microsoft.com/office/drawing/2014/main" id="{23520DE4-92ED-4EEC-8F3E-3D1FCC341C24}"/>
                </a:ext>
              </a:extLst>
            </p:cNvPr>
            <p:cNvCxnSpPr>
              <a:cxnSpLocks/>
            </p:cNvCxnSpPr>
            <p:nvPr/>
          </p:nvCxnSpPr>
          <p:spPr>
            <a:xfrm flipV="1">
              <a:off x="2079500" y="560201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51" name="Straight Connector 50">
              <a:extLst>
                <a:ext uri="{FF2B5EF4-FFF2-40B4-BE49-F238E27FC236}">
                  <a16:creationId xmlns:a16="http://schemas.microsoft.com/office/drawing/2014/main" id="{76FAFD67-C886-4EDA-9FE0-CE846A216F53}"/>
                </a:ext>
              </a:extLst>
            </p:cNvPr>
            <p:cNvCxnSpPr>
              <a:cxnSpLocks/>
            </p:cNvCxnSpPr>
            <p:nvPr/>
          </p:nvCxnSpPr>
          <p:spPr>
            <a:xfrm flipV="1">
              <a:off x="2566683" y="560201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52" name="Straight Connector 51">
              <a:extLst>
                <a:ext uri="{FF2B5EF4-FFF2-40B4-BE49-F238E27FC236}">
                  <a16:creationId xmlns:a16="http://schemas.microsoft.com/office/drawing/2014/main" id="{84E93EC3-E75D-4C88-8EBB-7CB06185CE86}"/>
                </a:ext>
              </a:extLst>
            </p:cNvPr>
            <p:cNvCxnSpPr>
              <a:cxnSpLocks/>
            </p:cNvCxnSpPr>
            <p:nvPr/>
          </p:nvCxnSpPr>
          <p:spPr>
            <a:xfrm flipV="1">
              <a:off x="3023883" y="560201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53" name="Straight Connector 52">
              <a:extLst>
                <a:ext uri="{FF2B5EF4-FFF2-40B4-BE49-F238E27FC236}">
                  <a16:creationId xmlns:a16="http://schemas.microsoft.com/office/drawing/2014/main" id="{4B980F62-FA29-42B9-BC9A-E9C69AA4618A}"/>
                </a:ext>
              </a:extLst>
            </p:cNvPr>
            <p:cNvCxnSpPr>
              <a:cxnSpLocks/>
            </p:cNvCxnSpPr>
            <p:nvPr/>
          </p:nvCxnSpPr>
          <p:spPr>
            <a:xfrm flipV="1">
              <a:off x="3453259" y="560201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54" name="Straight Connector 53">
              <a:extLst>
                <a:ext uri="{FF2B5EF4-FFF2-40B4-BE49-F238E27FC236}">
                  <a16:creationId xmlns:a16="http://schemas.microsoft.com/office/drawing/2014/main" id="{A69F32EB-AE18-4A68-AC6C-E23A818D0F1C}"/>
                </a:ext>
              </a:extLst>
            </p:cNvPr>
            <p:cNvCxnSpPr>
              <a:cxnSpLocks/>
            </p:cNvCxnSpPr>
            <p:nvPr/>
          </p:nvCxnSpPr>
          <p:spPr>
            <a:xfrm flipV="1">
              <a:off x="3938283" y="5616347"/>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55" name="Straight Connector 54">
              <a:extLst>
                <a:ext uri="{FF2B5EF4-FFF2-40B4-BE49-F238E27FC236}">
                  <a16:creationId xmlns:a16="http://schemas.microsoft.com/office/drawing/2014/main" id="{7DE3E7CC-2B38-40E4-A1CC-70D0D2425222}"/>
                </a:ext>
              </a:extLst>
            </p:cNvPr>
            <p:cNvCxnSpPr>
              <a:cxnSpLocks/>
            </p:cNvCxnSpPr>
            <p:nvPr/>
          </p:nvCxnSpPr>
          <p:spPr>
            <a:xfrm flipV="1">
              <a:off x="4507311" y="559389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56" name="Straight Connector 55">
              <a:extLst>
                <a:ext uri="{FF2B5EF4-FFF2-40B4-BE49-F238E27FC236}">
                  <a16:creationId xmlns:a16="http://schemas.microsoft.com/office/drawing/2014/main" id="{48601262-05EC-4C86-8F42-72E0F0980711}"/>
                </a:ext>
              </a:extLst>
            </p:cNvPr>
            <p:cNvCxnSpPr>
              <a:cxnSpLocks/>
            </p:cNvCxnSpPr>
            <p:nvPr/>
          </p:nvCxnSpPr>
          <p:spPr>
            <a:xfrm flipV="1">
              <a:off x="4964511" y="5586012"/>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57" name="Straight Connector 56">
              <a:extLst>
                <a:ext uri="{FF2B5EF4-FFF2-40B4-BE49-F238E27FC236}">
                  <a16:creationId xmlns:a16="http://schemas.microsoft.com/office/drawing/2014/main" id="{530284E9-603C-429B-9381-4DADCE6AA3DD}"/>
                </a:ext>
              </a:extLst>
            </p:cNvPr>
            <p:cNvCxnSpPr>
              <a:cxnSpLocks/>
            </p:cNvCxnSpPr>
            <p:nvPr/>
          </p:nvCxnSpPr>
          <p:spPr>
            <a:xfrm flipV="1">
              <a:off x="5470479" y="559389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58" name="Straight Connector 57">
              <a:extLst>
                <a:ext uri="{FF2B5EF4-FFF2-40B4-BE49-F238E27FC236}">
                  <a16:creationId xmlns:a16="http://schemas.microsoft.com/office/drawing/2014/main" id="{6F4AEAB7-F5AC-4D21-AF9F-A36953CD7AC9}"/>
                </a:ext>
              </a:extLst>
            </p:cNvPr>
            <p:cNvCxnSpPr>
              <a:cxnSpLocks/>
            </p:cNvCxnSpPr>
            <p:nvPr/>
          </p:nvCxnSpPr>
          <p:spPr>
            <a:xfrm flipV="1">
              <a:off x="5909544" y="5608463"/>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59" name="Straight Connector 58">
              <a:extLst>
                <a:ext uri="{FF2B5EF4-FFF2-40B4-BE49-F238E27FC236}">
                  <a16:creationId xmlns:a16="http://schemas.microsoft.com/office/drawing/2014/main" id="{AFD30904-089E-4C2B-909E-E4DBF4D62A9B}"/>
                </a:ext>
              </a:extLst>
            </p:cNvPr>
            <p:cNvCxnSpPr>
              <a:cxnSpLocks/>
            </p:cNvCxnSpPr>
            <p:nvPr/>
          </p:nvCxnSpPr>
          <p:spPr>
            <a:xfrm flipV="1">
              <a:off x="6445311" y="559389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60" name="Straight Connector 59">
              <a:extLst>
                <a:ext uri="{FF2B5EF4-FFF2-40B4-BE49-F238E27FC236}">
                  <a16:creationId xmlns:a16="http://schemas.microsoft.com/office/drawing/2014/main" id="{2BC34B6B-34A8-48CB-9134-4CD5E0578643}"/>
                </a:ext>
              </a:extLst>
            </p:cNvPr>
            <p:cNvCxnSpPr>
              <a:cxnSpLocks/>
            </p:cNvCxnSpPr>
            <p:nvPr/>
          </p:nvCxnSpPr>
          <p:spPr>
            <a:xfrm flipV="1">
              <a:off x="6935122" y="5586012"/>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61" name="Straight Connector 60">
              <a:extLst>
                <a:ext uri="{FF2B5EF4-FFF2-40B4-BE49-F238E27FC236}">
                  <a16:creationId xmlns:a16="http://schemas.microsoft.com/office/drawing/2014/main" id="{392627FA-68D6-415E-B5BB-1B91DC84CE45}"/>
                </a:ext>
              </a:extLst>
            </p:cNvPr>
            <p:cNvCxnSpPr>
              <a:cxnSpLocks/>
            </p:cNvCxnSpPr>
            <p:nvPr/>
          </p:nvCxnSpPr>
          <p:spPr>
            <a:xfrm flipV="1">
              <a:off x="7392322" y="5616347"/>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62" name="Straight Connector 61">
              <a:extLst>
                <a:ext uri="{FF2B5EF4-FFF2-40B4-BE49-F238E27FC236}">
                  <a16:creationId xmlns:a16="http://schemas.microsoft.com/office/drawing/2014/main" id="{EAE61A20-91B3-4605-90B1-47F3E54E21F2}"/>
                </a:ext>
              </a:extLst>
            </p:cNvPr>
            <p:cNvCxnSpPr>
              <a:cxnSpLocks/>
            </p:cNvCxnSpPr>
            <p:nvPr/>
          </p:nvCxnSpPr>
          <p:spPr>
            <a:xfrm flipV="1">
              <a:off x="7875483" y="5616347"/>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63" name="Straight Connector 62">
              <a:extLst>
                <a:ext uri="{FF2B5EF4-FFF2-40B4-BE49-F238E27FC236}">
                  <a16:creationId xmlns:a16="http://schemas.microsoft.com/office/drawing/2014/main" id="{F6DEDB20-39A6-4E86-B91F-E0BCD4F241FC}"/>
                </a:ext>
              </a:extLst>
            </p:cNvPr>
            <p:cNvCxnSpPr>
              <a:cxnSpLocks/>
            </p:cNvCxnSpPr>
            <p:nvPr/>
          </p:nvCxnSpPr>
          <p:spPr>
            <a:xfrm flipV="1">
              <a:off x="8402770" y="559389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64" name="Straight Connector 63">
              <a:extLst>
                <a:ext uri="{FF2B5EF4-FFF2-40B4-BE49-F238E27FC236}">
                  <a16:creationId xmlns:a16="http://schemas.microsoft.com/office/drawing/2014/main" id="{72E7AF19-C4EC-4D08-B51F-5B938E4A36B6}"/>
                </a:ext>
              </a:extLst>
            </p:cNvPr>
            <p:cNvCxnSpPr>
              <a:cxnSpLocks/>
            </p:cNvCxnSpPr>
            <p:nvPr/>
          </p:nvCxnSpPr>
          <p:spPr>
            <a:xfrm flipV="1">
              <a:off x="8856222" y="5593894"/>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65" name="Straight Connector 64">
              <a:extLst>
                <a:ext uri="{FF2B5EF4-FFF2-40B4-BE49-F238E27FC236}">
                  <a16:creationId xmlns:a16="http://schemas.microsoft.com/office/drawing/2014/main" id="{971B5620-DF5B-448B-AB01-46992836CFC1}"/>
                </a:ext>
              </a:extLst>
            </p:cNvPr>
            <p:cNvCxnSpPr>
              <a:cxnSpLocks/>
            </p:cNvCxnSpPr>
            <p:nvPr/>
          </p:nvCxnSpPr>
          <p:spPr>
            <a:xfrm flipV="1">
              <a:off x="9364151" y="5586012"/>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66" name="Straight Connector 65">
              <a:extLst>
                <a:ext uri="{FF2B5EF4-FFF2-40B4-BE49-F238E27FC236}">
                  <a16:creationId xmlns:a16="http://schemas.microsoft.com/office/drawing/2014/main" id="{69A989C0-95FE-44C6-9500-0EDBB7EE2859}"/>
                </a:ext>
              </a:extLst>
            </p:cNvPr>
            <p:cNvCxnSpPr>
              <a:cxnSpLocks/>
            </p:cNvCxnSpPr>
            <p:nvPr/>
          </p:nvCxnSpPr>
          <p:spPr>
            <a:xfrm flipV="1">
              <a:off x="9892540" y="5616347"/>
              <a:ext cx="457200" cy="341586"/>
            </a:xfrm>
            <a:prstGeom prst="line">
              <a:avLst/>
            </a:prstGeom>
            <a:ln w="38100"/>
          </p:spPr>
          <p:style>
            <a:lnRef idx="1">
              <a:schemeClr val="accent6"/>
            </a:lnRef>
            <a:fillRef idx="0">
              <a:schemeClr val="accent6"/>
            </a:fillRef>
            <a:effectRef idx="0">
              <a:schemeClr val="accent6"/>
            </a:effectRef>
            <a:fontRef idx="minor">
              <a:schemeClr val="tx1"/>
            </a:fontRef>
          </p:style>
        </p:cxnSp>
      </p:grpSp>
      <p:grpSp>
        <p:nvGrpSpPr>
          <p:cNvPr id="67" name="Group 66">
            <a:extLst>
              <a:ext uri="{FF2B5EF4-FFF2-40B4-BE49-F238E27FC236}">
                <a16:creationId xmlns:a16="http://schemas.microsoft.com/office/drawing/2014/main" id="{1816464F-7093-4CDB-84AD-8D56C5AB6BDF}"/>
              </a:ext>
            </a:extLst>
          </p:cNvPr>
          <p:cNvGrpSpPr/>
          <p:nvPr/>
        </p:nvGrpSpPr>
        <p:grpSpPr>
          <a:xfrm>
            <a:off x="7419103" y="3318096"/>
            <a:ext cx="1290526" cy="1210478"/>
            <a:chOff x="7349622" y="3398267"/>
            <a:chExt cx="1290526" cy="1210478"/>
          </a:xfrm>
        </p:grpSpPr>
        <p:sp>
          <p:nvSpPr>
            <p:cNvPr id="68" name="Oval 67">
              <a:extLst>
                <a:ext uri="{FF2B5EF4-FFF2-40B4-BE49-F238E27FC236}">
                  <a16:creationId xmlns:a16="http://schemas.microsoft.com/office/drawing/2014/main" id="{769EE2CF-538B-404E-A753-ED36014EF541}"/>
                </a:ext>
              </a:extLst>
            </p:cNvPr>
            <p:cNvSpPr/>
            <p:nvPr/>
          </p:nvSpPr>
          <p:spPr>
            <a:xfrm>
              <a:off x="7349622" y="3398267"/>
              <a:ext cx="1290526" cy="1210478"/>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4A667FAF-74E6-47A5-BAAA-FE618A25CE8C}"/>
                </a:ext>
              </a:extLst>
            </p:cNvPr>
            <p:cNvSpPr/>
            <p:nvPr/>
          </p:nvSpPr>
          <p:spPr>
            <a:xfrm>
              <a:off x="7875798" y="3901896"/>
              <a:ext cx="236670" cy="238685"/>
            </a:xfrm>
            <a:prstGeom prst="ellipse">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1415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75E-6 -7.40741E-7 L 1.875E-6 0.25 " pathEditMode="relative" rAng="0" ptsTypes="AA">
                                      <p:cBhvr>
                                        <p:cTn id="6" dur="2000" fill="hold"/>
                                        <p:tgtEl>
                                          <p:spTgt spid="67"/>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1A65E5-B7AD-4D8B-B97D-918DFD7CA6E4}"/>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431090FB-93D7-4042-9378-39B9595A637A}"/>
              </a:ext>
            </a:extLst>
          </p:cNvPr>
          <p:cNvSpPr>
            <a:spLocks noGrp="1"/>
          </p:cNvSpPr>
          <p:nvPr>
            <p:ph type="sldNum" sz="quarter" idx="12"/>
          </p:nvPr>
        </p:nvSpPr>
        <p:spPr/>
        <p:txBody>
          <a:bodyPr/>
          <a:lstStyle/>
          <a:p>
            <a:fld id="{4EC93DFA-70F6-4220-86AB-AD3183C08C91}" type="slidenum">
              <a:rPr lang="en-US" smtClean="0"/>
              <a:t>28</a:t>
            </a:fld>
            <a:endParaRPr lang="en-US" dirty="0"/>
          </a:p>
        </p:txBody>
      </p:sp>
      <p:sp>
        <p:nvSpPr>
          <p:cNvPr id="4" name="Title 3">
            <a:extLst>
              <a:ext uri="{FF2B5EF4-FFF2-40B4-BE49-F238E27FC236}">
                <a16:creationId xmlns:a16="http://schemas.microsoft.com/office/drawing/2014/main" id="{34196ECA-E512-45CD-8971-2683BF18B808}"/>
              </a:ext>
            </a:extLst>
          </p:cNvPr>
          <p:cNvSpPr>
            <a:spLocks noGrp="1"/>
          </p:cNvSpPr>
          <p:nvPr>
            <p:ph type="title"/>
          </p:nvPr>
        </p:nvSpPr>
        <p:spPr/>
        <p:txBody>
          <a:bodyPr/>
          <a:lstStyle/>
          <a:p>
            <a:endParaRPr lang="en-US" dirty="0"/>
          </a:p>
        </p:txBody>
      </p:sp>
      <p:sp>
        <p:nvSpPr>
          <p:cNvPr id="5" name="Rectangle 4">
            <a:extLst>
              <a:ext uri="{FF2B5EF4-FFF2-40B4-BE49-F238E27FC236}">
                <a16:creationId xmlns:a16="http://schemas.microsoft.com/office/drawing/2014/main" id="{E4A855CF-2D61-4020-A5AE-D6623CD1C893}"/>
              </a:ext>
            </a:extLst>
          </p:cNvPr>
          <p:cNvSpPr/>
          <p:nvPr/>
        </p:nvSpPr>
        <p:spPr>
          <a:xfrm>
            <a:off x="0" y="0"/>
            <a:ext cx="12192000" cy="7173157"/>
          </a:xfrm>
          <a:prstGeom prst="rect">
            <a:avLst/>
          </a:prstGeom>
          <a:solidFill>
            <a:srgbClr val="004A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mj-lt"/>
              </a:rPr>
              <a:t>WEATHER EVENTS:</a:t>
            </a:r>
          </a:p>
          <a:p>
            <a:pPr algn="ctr"/>
            <a:r>
              <a:rPr lang="en-US" sz="4000" b="1" dirty="0">
                <a:latin typeface="+mj-lt"/>
              </a:rPr>
              <a:t>ICING</a:t>
            </a:r>
          </a:p>
        </p:txBody>
      </p:sp>
      <p:pic>
        <p:nvPicPr>
          <p:cNvPr id="6" name="Content Placeholder 6">
            <a:extLst>
              <a:ext uri="{FF2B5EF4-FFF2-40B4-BE49-F238E27FC236}">
                <a16:creationId xmlns:a16="http://schemas.microsoft.com/office/drawing/2014/main" id="{B3CABFAC-1F05-4044-A70D-2F423B363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0388" y="3071466"/>
            <a:ext cx="1051560" cy="1030224"/>
          </a:xfrm>
          <a:prstGeom prst="rect">
            <a:avLst/>
          </a:prstGeom>
        </p:spPr>
      </p:pic>
    </p:spTree>
    <p:extLst>
      <p:ext uri="{BB962C8B-B14F-4D97-AF65-F5344CB8AC3E}">
        <p14:creationId xmlns:p14="http://schemas.microsoft.com/office/powerpoint/2010/main" val="3380104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BCBD78-2D4B-4402-AA27-6895343993A5}"/>
              </a:ext>
            </a:extLst>
          </p:cNvPr>
          <p:cNvSpPr>
            <a:spLocks noGrp="1"/>
          </p:cNvSpPr>
          <p:nvPr>
            <p:ph idx="1"/>
          </p:nvPr>
        </p:nvSpPr>
        <p:spPr/>
        <p:txBody>
          <a:bodyPr/>
          <a:lstStyle/>
          <a:p>
            <a:r>
              <a:rPr lang="en-US" dirty="0"/>
              <a:t>Depending on temperature profile, types of CCN, and vertical velocity, different types of </a:t>
            </a:r>
            <a:r>
              <a:rPr lang="en-US" dirty="0" err="1"/>
              <a:t>precip</a:t>
            </a:r>
            <a:r>
              <a:rPr lang="en-US" dirty="0"/>
              <a:t> can occur</a:t>
            </a:r>
          </a:p>
        </p:txBody>
      </p:sp>
      <p:sp>
        <p:nvSpPr>
          <p:cNvPr id="3" name="Slide Number Placeholder 2">
            <a:extLst>
              <a:ext uri="{FF2B5EF4-FFF2-40B4-BE49-F238E27FC236}">
                <a16:creationId xmlns:a16="http://schemas.microsoft.com/office/drawing/2014/main" id="{70B67BD1-EFE4-4DCE-AF2B-D57DBA9001AE}"/>
              </a:ext>
            </a:extLst>
          </p:cNvPr>
          <p:cNvSpPr>
            <a:spLocks noGrp="1"/>
          </p:cNvSpPr>
          <p:nvPr>
            <p:ph type="sldNum" sz="quarter" idx="12"/>
          </p:nvPr>
        </p:nvSpPr>
        <p:spPr/>
        <p:txBody>
          <a:bodyPr/>
          <a:lstStyle/>
          <a:p>
            <a:fld id="{4EC93DFA-70F6-4220-86AB-AD3183C08C91}" type="slidenum">
              <a:rPr lang="en-US" smtClean="0"/>
              <a:t>29</a:t>
            </a:fld>
            <a:endParaRPr lang="en-US" dirty="0"/>
          </a:p>
        </p:txBody>
      </p:sp>
      <p:sp>
        <p:nvSpPr>
          <p:cNvPr id="4" name="Title 3">
            <a:extLst>
              <a:ext uri="{FF2B5EF4-FFF2-40B4-BE49-F238E27FC236}">
                <a16:creationId xmlns:a16="http://schemas.microsoft.com/office/drawing/2014/main" id="{60CCAE61-679E-468E-BE82-E7140203F8C3}"/>
              </a:ext>
            </a:extLst>
          </p:cNvPr>
          <p:cNvSpPr>
            <a:spLocks noGrp="1"/>
          </p:cNvSpPr>
          <p:nvPr>
            <p:ph type="title"/>
          </p:nvPr>
        </p:nvSpPr>
        <p:spPr>
          <a:xfrm>
            <a:off x="1724297" y="368411"/>
            <a:ext cx="9629503" cy="800060"/>
          </a:xfrm>
        </p:spPr>
        <p:txBody>
          <a:bodyPr>
            <a:normAutofit/>
          </a:bodyPr>
          <a:lstStyle/>
          <a:p>
            <a:r>
              <a:rPr lang="en-US" dirty="0"/>
              <a:t>Weather events: icing</a:t>
            </a:r>
          </a:p>
        </p:txBody>
      </p:sp>
      <p:pic>
        <p:nvPicPr>
          <p:cNvPr id="9218" name="Picture 2" descr="Image result for precipitation through layers">
            <a:extLst>
              <a:ext uri="{FF2B5EF4-FFF2-40B4-BE49-F238E27FC236}">
                <a16:creationId xmlns:a16="http://schemas.microsoft.com/office/drawing/2014/main" id="{5637ABEC-0C3F-4C33-84BA-AF0E04A472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627" y="2629143"/>
            <a:ext cx="6155419" cy="38110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22736E1-91DA-4D23-A47A-A6720FE9C496}"/>
              </a:ext>
            </a:extLst>
          </p:cNvPr>
          <p:cNvSpPr txBox="1"/>
          <p:nvPr/>
        </p:nvSpPr>
        <p:spPr>
          <a:xfrm>
            <a:off x="6941008" y="2433396"/>
            <a:ext cx="4612531" cy="2800767"/>
          </a:xfrm>
          <a:prstGeom prst="rect">
            <a:avLst/>
          </a:prstGeom>
          <a:noFill/>
        </p:spPr>
        <p:txBody>
          <a:bodyPr wrap="square" rtlCol="0">
            <a:spAutoFit/>
          </a:bodyPr>
          <a:lstStyle/>
          <a:p>
            <a:r>
              <a:rPr lang="en-US" sz="1600" dirty="0"/>
              <a:t>Hail</a:t>
            </a:r>
          </a:p>
          <a:p>
            <a:pPr marL="285750" indent="-285750">
              <a:buFont typeface="Arial" panose="020B0604020202020204" pitchFamily="34" charset="0"/>
              <a:buChar char="•"/>
            </a:pPr>
            <a:r>
              <a:rPr lang="en-US" sz="1600" dirty="0"/>
              <a:t>Ice crystal trying to fall</a:t>
            </a:r>
          </a:p>
          <a:p>
            <a:pPr marL="285750" indent="-285750">
              <a:buFont typeface="Arial" panose="020B0604020202020204" pitchFamily="34" charset="0"/>
              <a:buChar char="•"/>
            </a:pPr>
            <a:r>
              <a:rPr lang="en-US" sz="1600" dirty="0"/>
              <a:t>Outer layer melts as it falls, collects more droplets </a:t>
            </a:r>
          </a:p>
          <a:p>
            <a:pPr marL="285750" indent="-285750">
              <a:buFont typeface="Arial" panose="020B0604020202020204" pitchFamily="34" charset="0"/>
              <a:buChar char="•"/>
            </a:pPr>
            <a:r>
              <a:rPr lang="en-US" sz="1600" dirty="0"/>
              <a:t>Updraft pushes it back up</a:t>
            </a:r>
          </a:p>
          <a:p>
            <a:pPr marL="285750" indent="-285750">
              <a:buFont typeface="Arial" panose="020B0604020202020204" pitchFamily="34" charset="0"/>
              <a:buChar char="•"/>
            </a:pPr>
            <a:r>
              <a:rPr lang="en-US" sz="1600" dirty="0"/>
              <a:t>Cools, freezes </a:t>
            </a:r>
          </a:p>
          <a:p>
            <a:pPr marL="285750" indent="-285750">
              <a:buFont typeface="Arial" panose="020B0604020202020204" pitchFamily="34" charset="0"/>
              <a:buChar char="•"/>
            </a:pPr>
            <a:r>
              <a:rPr lang="en-US" sz="1600" dirty="0"/>
              <a:t>Gets heavy enough again to try to fall</a:t>
            </a:r>
          </a:p>
          <a:p>
            <a:pPr marL="285750" indent="-285750">
              <a:buFont typeface="Arial" panose="020B0604020202020204" pitchFamily="34" charset="0"/>
              <a:buChar char="•"/>
            </a:pPr>
            <a:r>
              <a:rPr lang="en-US" sz="1600" dirty="0"/>
              <a:t>Updraft pushes it back up</a:t>
            </a:r>
          </a:p>
          <a:p>
            <a:pPr marL="285750" indent="-285750">
              <a:buFont typeface="Arial" panose="020B0604020202020204" pitchFamily="34" charset="0"/>
              <a:buChar char="•"/>
            </a:pPr>
            <a:r>
              <a:rPr lang="en-US" sz="1600" dirty="0"/>
              <a:t>Continues until updraft is not strong enough to push hail back up</a:t>
            </a:r>
          </a:p>
          <a:p>
            <a:pPr marL="285750" indent="-285750">
              <a:buFont typeface="Arial" panose="020B0604020202020204" pitchFamily="34" charset="0"/>
              <a:buChar char="•"/>
            </a:pPr>
            <a:endParaRPr lang="en-US" sz="1600" dirty="0"/>
          </a:p>
        </p:txBody>
      </p:sp>
      <p:pic>
        <p:nvPicPr>
          <p:cNvPr id="9222" name="Picture 6" descr="Image result for hail large">
            <a:extLst>
              <a:ext uri="{FF2B5EF4-FFF2-40B4-BE49-F238E27FC236}">
                <a16:creationId xmlns:a16="http://schemas.microsoft.com/office/drawing/2014/main" id="{67563FCD-3A47-4E68-83FD-C5FD3C1BDE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6714" y="5106783"/>
            <a:ext cx="2881117" cy="1614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87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8D8F7F5-23E8-4646-8BC4-898C042530D0}"/>
              </a:ext>
            </a:extLst>
          </p:cNvPr>
          <p:cNvSpPr>
            <a:spLocks noGrp="1"/>
          </p:cNvSpPr>
          <p:nvPr>
            <p:ph type="sldNum" sz="quarter" idx="12"/>
          </p:nvPr>
        </p:nvSpPr>
        <p:spPr/>
        <p:txBody>
          <a:bodyPr/>
          <a:lstStyle/>
          <a:p>
            <a:fld id="{4EC93DFA-70F6-4220-86AB-AD3183C08C91}" type="slidenum">
              <a:rPr lang="en-US" smtClean="0"/>
              <a:t>3</a:t>
            </a:fld>
            <a:endParaRPr lang="en-US" dirty="0"/>
          </a:p>
        </p:txBody>
      </p:sp>
      <p:sp>
        <p:nvSpPr>
          <p:cNvPr id="4" name="Title 3">
            <a:extLst>
              <a:ext uri="{FF2B5EF4-FFF2-40B4-BE49-F238E27FC236}">
                <a16:creationId xmlns:a16="http://schemas.microsoft.com/office/drawing/2014/main" id="{9A298CA9-421F-4049-AC00-495D61C26B53}"/>
              </a:ext>
            </a:extLst>
          </p:cNvPr>
          <p:cNvSpPr>
            <a:spLocks noGrp="1"/>
          </p:cNvSpPr>
          <p:nvPr>
            <p:ph type="title"/>
          </p:nvPr>
        </p:nvSpPr>
        <p:spPr/>
        <p:txBody>
          <a:bodyPr/>
          <a:lstStyle/>
          <a:p>
            <a:r>
              <a:rPr lang="en-US" dirty="0"/>
              <a:t>System Operators</a:t>
            </a:r>
          </a:p>
        </p:txBody>
      </p:sp>
      <p:sp>
        <p:nvSpPr>
          <p:cNvPr id="5" name="Content Placeholder 1">
            <a:extLst>
              <a:ext uri="{FF2B5EF4-FFF2-40B4-BE49-F238E27FC236}">
                <a16:creationId xmlns:a16="http://schemas.microsoft.com/office/drawing/2014/main" id="{E291B124-E584-4AD2-92CE-8483CC1B04A5}"/>
              </a:ext>
            </a:extLst>
          </p:cNvPr>
          <p:cNvSpPr txBox="1">
            <a:spLocks/>
          </p:cNvSpPr>
          <p:nvPr/>
        </p:nvSpPr>
        <p:spPr>
          <a:xfrm>
            <a:off x="1360803" y="2239536"/>
            <a:ext cx="10356487" cy="2691750"/>
          </a:xfrm>
          <a:prstGeom prst="rect">
            <a:avLst/>
          </a:prstGeom>
          <a:solidFill>
            <a:srgbClr val="004A8A"/>
          </a:solidFill>
          <a:ln w="38100">
            <a:solidFill>
              <a:srgbClr val="00B0F0"/>
            </a:solidFill>
          </a:ln>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3600" dirty="0">
                <a:solidFill>
                  <a:schemeClr val="bg1"/>
                </a:solidFill>
                <a:latin typeface="+mj-lt"/>
              </a:rPr>
              <a:t>GOAL: </a:t>
            </a:r>
          </a:p>
          <a:p>
            <a:pPr marL="0" indent="0">
              <a:buNone/>
            </a:pPr>
            <a:r>
              <a:rPr lang="en-US" sz="3600" b="0" dirty="0">
                <a:solidFill>
                  <a:schemeClr val="bg1"/>
                </a:solidFill>
                <a:latin typeface="+mj-lt"/>
              </a:rPr>
              <a:t>To enable the system operators to know:</a:t>
            </a:r>
          </a:p>
          <a:p>
            <a:pPr marL="742950" indent="-742950">
              <a:buFont typeface="+mj-lt"/>
              <a:buAutoNum type="arabicPeriod"/>
            </a:pPr>
            <a:r>
              <a:rPr lang="en-US" sz="3600" b="0" dirty="0">
                <a:solidFill>
                  <a:schemeClr val="bg1"/>
                </a:solidFill>
                <a:latin typeface="+mj-lt"/>
              </a:rPr>
              <a:t>When weather risks are present</a:t>
            </a:r>
          </a:p>
          <a:p>
            <a:pPr marL="742950" indent="-742950">
              <a:buFont typeface="+mj-lt"/>
              <a:buAutoNum type="arabicPeriod"/>
            </a:pPr>
            <a:r>
              <a:rPr lang="en-US" sz="3600" b="0" dirty="0">
                <a:solidFill>
                  <a:schemeClr val="bg1"/>
                </a:solidFill>
                <a:latin typeface="+mj-lt"/>
              </a:rPr>
              <a:t>What to do during weather events</a:t>
            </a:r>
          </a:p>
          <a:p>
            <a:pPr marL="742950" indent="-742950">
              <a:buFont typeface="+mj-lt"/>
              <a:buAutoNum type="arabicPeriod"/>
            </a:pPr>
            <a:r>
              <a:rPr lang="en-US" sz="3600" b="0" dirty="0">
                <a:solidFill>
                  <a:schemeClr val="bg1"/>
                </a:solidFill>
                <a:latin typeface="+mj-lt"/>
              </a:rPr>
              <a:t>What to expect out of your on-call meteorologist</a:t>
            </a:r>
            <a:endParaRPr lang="en-US" sz="3600" dirty="0">
              <a:solidFill>
                <a:schemeClr val="bg1"/>
              </a:solidFill>
            </a:endParaRPr>
          </a:p>
          <a:p>
            <a:endParaRPr lang="en-US" sz="3600" dirty="0"/>
          </a:p>
          <a:p>
            <a:endParaRPr lang="en-US" sz="3600" dirty="0"/>
          </a:p>
        </p:txBody>
      </p:sp>
    </p:spTree>
    <p:extLst>
      <p:ext uri="{BB962C8B-B14F-4D97-AF65-F5344CB8AC3E}">
        <p14:creationId xmlns:p14="http://schemas.microsoft.com/office/powerpoint/2010/main" val="170490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BCBD78-2D4B-4402-AA27-6895343993A5}"/>
              </a:ext>
            </a:extLst>
          </p:cNvPr>
          <p:cNvSpPr>
            <a:spLocks noGrp="1"/>
          </p:cNvSpPr>
          <p:nvPr>
            <p:ph idx="1"/>
          </p:nvPr>
        </p:nvSpPr>
        <p:spPr>
          <a:xfrm>
            <a:off x="171240" y="1819833"/>
            <a:ext cx="5304485" cy="4401951"/>
          </a:xfrm>
        </p:spPr>
        <p:txBody>
          <a:bodyPr/>
          <a:lstStyle/>
          <a:p>
            <a:r>
              <a:rPr lang="en-US" dirty="0"/>
              <a:t>Freezing rain and sleet are particularly important to OE</a:t>
            </a:r>
          </a:p>
          <a:p>
            <a:r>
              <a:rPr lang="en-US" dirty="0"/>
              <a:t>Freezing rain or sleet can freeze into ice on impact of the turbine blades</a:t>
            </a:r>
          </a:p>
          <a:p>
            <a:pPr lvl="1"/>
            <a:r>
              <a:rPr lang="en-US" dirty="0"/>
              <a:t>The ice starts to melt. The blades are spinning. You know the rest.</a:t>
            </a:r>
          </a:p>
        </p:txBody>
      </p:sp>
      <p:sp>
        <p:nvSpPr>
          <p:cNvPr id="4" name="Title 3">
            <a:extLst>
              <a:ext uri="{FF2B5EF4-FFF2-40B4-BE49-F238E27FC236}">
                <a16:creationId xmlns:a16="http://schemas.microsoft.com/office/drawing/2014/main" id="{60CCAE61-679E-468E-BE82-E7140203F8C3}"/>
              </a:ext>
            </a:extLst>
          </p:cNvPr>
          <p:cNvSpPr>
            <a:spLocks noGrp="1"/>
          </p:cNvSpPr>
          <p:nvPr>
            <p:ph type="title"/>
          </p:nvPr>
        </p:nvSpPr>
        <p:spPr>
          <a:xfrm>
            <a:off x="1724296" y="365126"/>
            <a:ext cx="9629503" cy="444771"/>
          </a:xfrm>
        </p:spPr>
        <p:txBody>
          <a:bodyPr>
            <a:normAutofit fontScale="90000"/>
          </a:bodyPr>
          <a:lstStyle/>
          <a:p>
            <a:r>
              <a:rPr lang="en-US" dirty="0"/>
              <a:t>Weather events: icing</a:t>
            </a:r>
          </a:p>
        </p:txBody>
      </p:sp>
      <p:sp>
        <p:nvSpPr>
          <p:cNvPr id="136" name="Rectangle 135">
            <a:extLst>
              <a:ext uri="{FF2B5EF4-FFF2-40B4-BE49-F238E27FC236}">
                <a16:creationId xmlns:a16="http://schemas.microsoft.com/office/drawing/2014/main" id="{C3358676-8FCF-4716-81FF-A76C0ED48486}"/>
              </a:ext>
            </a:extLst>
          </p:cNvPr>
          <p:cNvSpPr/>
          <p:nvPr/>
        </p:nvSpPr>
        <p:spPr>
          <a:xfrm>
            <a:off x="8655794" y="3705301"/>
            <a:ext cx="442567" cy="3050562"/>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136">
            <a:extLst>
              <a:ext uri="{FF2B5EF4-FFF2-40B4-BE49-F238E27FC236}">
                <a16:creationId xmlns:a16="http://schemas.microsoft.com/office/drawing/2014/main" id="{5BA2BC24-7030-4C02-A966-99A21B0AEAAC}"/>
              </a:ext>
            </a:extLst>
          </p:cNvPr>
          <p:cNvGrpSpPr/>
          <p:nvPr/>
        </p:nvGrpSpPr>
        <p:grpSpPr>
          <a:xfrm>
            <a:off x="6543850" y="942669"/>
            <a:ext cx="4802966" cy="3457246"/>
            <a:chOff x="12637387" y="646347"/>
            <a:chExt cx="4802966" cy="3457246"/>
          </a:xfrm>
        </p:grpSpPr>
        <p:sp>
          <p:nvSpPr>
            <p:cNvPr id="138" name="Rectangle 137">
              <a:extLst>
                <a:ext uri="{FF2B5EF4-FFF2-40B4-BE49-F238E27FC236}">
                  <a16:creationId xmlns:a16="http://schemas.microsoft.com/office/drawing/2014/main" id="{6F484C64-45B8-4B6C-B449-6D3B79FC69DB}"/>
                </a:ext>
              </a:extLst>
            </p:cNvPr>
            <p:cNvSpPr/>
            <p:nvPr/>
          </p:nvSpPr>
          <p:spPr>
            <a:xfrm>
              <a:off x="14772291" y="646347"/>
              <a:ext cx="366836" cy="2178896"/>
            </a:xfrm>
            <a:prstGeom prst="rect">
              <a:avLst/>
            </a:prstGeom>
            <a:solidFill>
              <a:schemeClr val="bg1">
                <a:lumMod val="85000"/>
              </a:schemeClr>
            </a:solidFill>
            <a:ln w="1270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CFC01160-559F-465D-862E-E62C72222133}"/>
                </a:ext>
              </a:extLst>
            </p:cNvPr>
            <p:cNvSpPr/>
            <p:nvPr/>
          </p:nvSpPr>
          <p:spPr>
            <a:xfrm rot="6802599">
              <a:off x="16144201" y="2576491"/>
              <a:ext cx="413407" cy="2178896"/>
            </a:xfrm>
            <a:prstGeom prst="rect">
              <a:avLst/>
            </a:prstGeom>
            <a:solidFill>
              <a:schemeClr val="bg1">
                <a:lumMod val="85000"/>
              </a:schemeClr>
            </a:solidFill>
            <a:ln w="1270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E658AF17-90B5-4FBF-9E0C-E8303DF7B059}"/>
                </a:ext>
              </a:extLst>
            </p:cNvPr>
            <p:cNvSpPr/>
            <p:nvPr/>
          </p:nvSpPr>
          <p:spPr>
            <a:xfrm rot="3331120">
              <a:off x="13520099" y="2807410"/>
              <a:ext cx="413471" cy="2178896"/>
            </a:xfrm>
            <a:prstGeom prst="rect">
              <a:avLst/>
            </a:prstGeom>
            <a:solidFill>
              <a:schemeClr val="bg1">
                <a:lumMod val="85000"/>
              </a:schemeClr>
            </a:solidFill>
            <a:ln w="1270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53EDFF13-F3BE-4450-B5C1-2FCA35465D2D}"/>
                </a:ext>
              </a:extLst>
            </p:cNvPr>
            <p:cNvSpPr/>
            <p:nvPr/>
          </p:nvSpPr>
          <p:spPr>
            <a:xfrm>
              <a:off x="14474807" y="2741976"/>
              <a:ext cx="983284" cy="827354"/>
            </a:xfrm>
            <a:prstGeom prst="ellipse">
              <a:avLst/>
            </a:prstGeom>
            <a:solidFill>
              <a:schemeClr val="bg1">
                <a:lumMod val="85000"/>
              </a:schemeClr>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41">
            <a:extLst>
              <a:ext uri="{FF2B5EF4-FFF2-40B4-BE49-F238E27FC236}">
                <a16:creationId xmlns:a16="http://schemas.microsoft.com/office/drawing/2014/main" id="{9ABA7CC4-7717-4915-8461-281AD8D0C184}"/>
              </a:ext>
            </a:extLst>
          </p:cNvPr>
          <p:cNvGrpSpPr/>
          <p:nvPr/>
        </p:nvGrpSpPr>
        <p:grpSpPr>
          <a:xfrm rot="19327962">
            <a:off x="6087955" y="1110125"/>
            <a:ext cx="4802966" cy="3457246"/>
            <a:chOff x="12637387" y="646347"/>
            <a:chExt cx="4802966" cy="3457246"/>
          </a:xfrm>
        </p:grpSpPr>
        <p:sp>
          <p:nvSpPr>
            <p:cNvPr id="143" name="Rectangle 142">
              <a:extLst>
                <a:ext uri="{FF2B5EF4-FFF2-40B4-BE49-F238E27FC236}">
                  <a16:creationId xmlns:a16="http://schemas.microsoft.com/office/drawing/2014/main" id="{7D3790E2-7E65-4591-9FA0-84A768705FE7}"/>
                </a:ext>
              </a:extLst>
            </p:cNvPr>
            <p:cNvSpPr/>
            <p:nvPr/>
          </p:nvSpPr>
          <p:spPr>
            <a:xfrm>
              <a:off x="14772291" y="646347"/>
              <a:ext cx="366836" cy="2178896"/>
            </a:xfrm>
            <a:prstGeom prst="rect">
              <a:avLst/>
            </a:prstGeom>
            <a:solidFill>
              <a:schemeClr val="bg1">
                <a:lumMod val="85000"/>
              </a:schemeClr>
            </a:solidFill>
            <a:ln w="1270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D2C4883E-AAE5-4BC7-921C-773364D6DA3B}"/>
                </a:ext>
              </a:extLst>
            </p:cNvPr>
            <p:cNvSpPr/>
            <p:nvPr/>
          </p:nvSpPr>
          <p:spPr>
            <a:xfrm rot="6802599">
              <a:off x="16144201" y="2576491"/>
              <a:ext cx="413407" cy="2178896"/>
            </a:xfrm>
            <a:prstGeom prst="rect">
              <a:avLst/>
            </a:prstGeom>
            <a:solidFill>
              <a:schemeClr val="bg1">
                <a:lumMod val="85000"/>
              </a:schemeClr>
            </a:solidFill>
            <a:ln w="1270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45976593-0CEE-4781-A3AB-6898FDBAA173}"/>
                </a:ext>
              </a:extLst>
            </p:cNvPr>
            <p:cNvSpPr/>
            <p:nvPr/>
          </p:nvSpPr>
          <p:spPr>
            <a:xfrm rot="3331120">
              <a:off x="13520099" y="2807410"/>
              <a:ext cx="413471" cy="2178896"/>
            </a:xfrm>
            <a:prstGeom prst="rect">
              <a:avLst/>
            </a:prstGeom>
            <a:solidFill>
              <a:schemeClr val="bg1">
                <a:lumMod val="85000"/>
              </a:schemeClr>
            </a:solidFill>
            <a:ln w="1270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33CA2672-8F40-4BF2-BFD0-90E91DAC20E5}"/>
                </a:ext>
              </a:extLst>
            </p:cNvPr>
            <p:cNvSpPr/>
            <p:nvPr/>
          </p:nvSpPr>
          <p:spPr>
            <a:xfrm>
              <a:off x="14474807" y="2741976"/>
              <a:ext cx="983284" cy="827354"/>
            </a:xfrm>
            <a:prstGeom prst="ellipse">
              <a:avLst/>
            </a:prstGeom>
            <a:solidFill>
              <a:schemeClr val="bg1">
                <a:lumMod val="85000"/>
              </a:schemeClr>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146">
            <a:extLst>
              <a:ext uri="{FF2B5EF4-FFF2-40B4-BE49-F238E27FC236}">
                <a16:creationId xmlns:a16="http://schemas.microsoft.com/office/drawing/2014/main" id="{841D4F97-0F59-4BB9-A0F1-AB346C2BE236}"/>
              </a:ext>
            </a:extLst>
          </p:cNvPr>
          <p:cNvGrpSpPr/>
          <p:nvPr/>
        </p:nvGrpSpPr>
        <p:grpSpPr>
          <a:xfrm rot="16200000">
            <a:off x="5699515" y="1687723"/>
            <a:ext cx="4802966" cy="3457246"/>
            <a:chOff x="12637387" y="646347"/>
            <a:chExt cx="4802966" cy="3457246"/>
          </a:xfrm>
        </p:grpSpPr>
        <p:sp>
          <p:nvSpPr>
            <p:cNvPr id="148" name="Rectangle 147">
              <a:extLst>
                <a:ext uri="{FF2B5EF4-FFF2-40B4-BE49-F238E27FC236}">
                  <a16:creationId xmlns:a16="http://schemas.microsoft.com/office/drawing/2014/main" id="{8A71EF39-E08A-4694-BFEB-317AB327C439}"/>
                </a:ext>
              </a:extLst>
            </p:cNvPr>
            <p:cNvSpPr/>
            <p:nvPr/>
          </p:nvSpPr>
          <p:spPr>
            <a:xfrm>
              <a:off x="14772291" y="646347"/>
              <a:ext cx="366836" cy="2178896"/>
            </a:xfrm>
            <a:prstGeom prst="rect">
              <a:avLst/>
            </a:prstGeom>
            <a:solidFill>
              <a:schemeClr val="bg1">
                <a:lumMod val="85000"/>
              </a:schemeClr>
            </a:solidFill>
            <a:ln w="1270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CAA2148F-F180-4382-A870-592F9D51D959}"/>
                </a:ext>
              </a:extLst>
            </p:cNvPr>
            <p:cNvSpPr/>
            <p:nvPr/>
          </p:nvSpPr>
          <p:spPr>
            <a:xfrm rot="6802599">
              <a:off x="16144201" y="2576491"/>
              <a:ext cx="413407" cy="2178896"/>
            </a:xfrm>
            <a:prstGeom prst="rect">
              <a:avLst/>
            </a:prstGeom>
            <a:solidFill>
              <a:schemeClr val="bg1">
                <a:lumMod val="85000"/>
              </a:schemeClr>
            </a:solidFill>
            <a:ln w="1270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E2655089-670D-419C-A225-038364F3AAE4}"/>
                </a:ext>
              </a:extLst>
            </p:cNvPr>
            <p:cNvSpPr/>
            <p:nvPr/>
          </p:nvSpPr>
          <p:spPr>
            <a:xfrm rot="3331120">
              <a:off x="13520099" y="2807410"/>
              <a:ext cx="413471" cy="2178896"/>
            </a:xfrm>
            <a:prstGeom prst="rect">
              <a:avLst/>
            </a:prstGeom>
            <a:solidFill>
              <a:schemeClr val="bg1">
                <a:lumMod val="85000"/>
              </a:schemeClr>
            </a:solidFill>
            <a:ln w="1270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5D7FF019-0715-43A7-BB93-A39A075516DC}"/>
                </a:ext>
              </a:extLst>
            </p:cNvPr>
            <p:cNvSpPr/>
            <p:nvPr/>
          </p:nvSpPr>
          <p:spPr>
            <a:xfrm>
              <a:off x="14474807" y="2741976"/>
              <a:ext cx="983284" cy="827354"/>
            </a:xfrm>
            <a:prstGeom prst="ellipse">
              <a:avLst/>
            </a:prstGeom>
            <a:solidFill>
              <a:schemeClr val="bg1">
                <a:lumMod val="85000"/>
              </a:schemeClr>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2" name="Group 151">
            <a:extLst>
              <a:ext uri="{FF2B5EF4-FFF2-40B4-BE49-F238E27FC236}">
                <a16:creationId xmlns:a16="http://schemas.microsoft.com/office/drawing/2014/main" id="{0780C1FE-6899-4F71-AEA7-3DA631F0F920}"/>
              </a:ext>
            </a:extLst>
          </p:cNvPr>
          <p:cNvGrpSpPr/>
          <p:nvPr/>
        </p:nvGrpSpPr>
        <p:grpSpPr>
          <a:xfrm rot="13540320">
            <a:off x="5936371" y="2236123"/>
            <a:ext cx="4802966" cy="3457246"/>
            <a:chOff x="12637387" y="646347"/>
            <a:chExt cx="4802966" cy="3457246"/>
          </a:xfrm>
        </p:grpSpPr>
        <p:sp>
          <p:nvSpPr>
            <p:cNvPr id="153" name="Rectangle 152">
              <a:extLst>
                <a:ext uri="{FF2B5EF4-FFF2-40B4-BE49-F238E27FC236}">
                  <a16:creationId xmlns:a16="http://schemas.microsoft.com/office/drawing/2014/main" id="{DBF60392-03AD-4D92-8923-EB9EABB94AFB}"/>
                </a:ext>
              </a:extLst>
            </p:cNvPr>
            <p:cNvSpPr/>
            <p:nvPr/>
          </p:nvSpPr>
          <p:spPr>
            <a:xfrm>
              <a:off x="14772291" y="646347"/>
              <a:ext cx="366836" cy="2178896"/>
            </a:xfrm>
            <a:prstGeom prst="rect">
              <a:avLst/>
            </a:prstGeom>
            <a:solidFill>
              <a:schemeClr val="bg1">
                <a:lumMod val="85000"/>
              </a:schemeClr>
            </a:solidFill>
            <a:ln w="1270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4E04553C-5096-421D-B984-DD811E10FCF0}"/>
                </a:ext>
              </a:extLst>
            </p:cNvPr>
            <p:cNvSpPr/>
            <p:nvPr/>
          </p:nvSpPr>
          <p:spPr>
            <a:xfrm rot="6802599">
              <a:off x="16144201" y="2576491"/>
              <a:ext cx="413407" cy="2178896"/>
            </a:xfrm>
            <a:prstGeom prst="rect">
              <a:avLst/>
            </a:prstGeom>
            <a:solidFill>
              <a:schemeClr val="bg1">
                <a:lumMod val="85000"/>
              </a:schemeClr>
            </a:solidFill>
            <a:ln w="1270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94995997-B740-4BF8-90EC-555B676724A9}"/>
                </a:ext>
              </a:extLst>
            </p:cNvPr>
            <p:cNvSpPr/>
            <p:nvPr/>
          </p:nvSpPr>
          <p:spPr>
            <a:xfrm rot="3331120">
              <a:off x="13520099" y="2807410"/>
              <a:ext cx="413471" cy="2178896"/>
            </a:xfrm>
            <a:prstGeom prst="rect">
              <a:avLst/>
            </a:prstGeom>
            <a:solidFill>
              <a:schemeClr val="bg1">
                <a:lumMod val="85000"/>
              </a:schemeClr>
            </a:solidFill>
            <a:ln w="1270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DFC19F19-1467-4B36-A84C-B6A3FD8A6695}"/>
                </a:ext>
              </a:extLst>
            </p:cNvPr>
            <p:cNvSpPr/>
            <p:nvPr/>
          </p:nvSpPr>
          <p:spPr>
            <a:xfrm>
              <a:off x="14474807" y="2741976"/>
              <a:ext cx="983284" cy="827354"/>
            </a:xfrm>
            <a:prstGeom prst="ellipse">
              <a:avLst/>
            </a:prstGeom>
            <a:solidFill>
              <a:schemeClr val="bg1">
                <a:lumMod val="85000"/>
              </a:schemeClr>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Group 156">
            <a:extLst>
              <a:ext uri="{FF2B5EF4-FFF2-40B4-BE49-F238E27FC236}">
                <a16:creationId xmlns:a16="http://schemas.microsoft.com/office/drawing/2014/main" id="{56260CFC-6175-4F9E-80D6-177B47451218}"/>
              </a:ext>
            </a:extLst>
          </p:cNvPr>
          <p:cNvGrpSpPr/>
          <p:nvPr/>
        </p:nvGrpSpPr>
        <p:grpSpPr>
          <a:xfrm rot="10558168">
            <a:off x="6509994" y="2477681"/>
            <a:ext cx="4802966" cy="3457246"/>
            <a:chOff x="12637387" y="646347"/>
            <a:chExt cx="4802966" cy="3457246"/>
          </a:xfrm>
        </p:grpSpPr>
        <p:sp>
          <p:nvSpPr>
            <p:cNvPr id="158" name="Rectangle 157">
              <a:extLst>
                <a:ext uri="{FF2B5EF4-FFF2-40B4-BE49-F238E27FC236}">
                  <a16:creationId xmlns:a16="http://schemas.microsoft.com/office/drawing/2014/main" id="{D4CFE4EC-9222-4DD5-A6B0-12F3D42C7505}"/>
                </a:ext>
              </a:extLst>
            </p:cNvPr>
            <p:cNvSpPr/>
            <p:nvPr/>
          </p:nvSpPr>
          <p:spPr>
            <a:xfrm>
              <a:off x="14772291" y="646347"/>
              <a:ext cx="366836" cy="2178896"/>
            </a:xfrm>
            <a:prstGeom prst="rect">
              <a:avLst/>
            </a:prstGeom>
            <a:solidFill>
              <a:schemeClr val="bg1">
                <a:lumMod val="85000"/>
              </a:schemeClr>
            </a:solidFill>
            <a:ln w="1270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8526A4B2-9018-47AB-BD2F-6BE4015346E4}"/>
                </a:ext>
              </a:extLst>
            </p:cNvPr>
            <p:cNvSpPr/>
            <p:nvPr/>
          </p:nvSpPr>
          <p:spPr>
            <a:xfrm rot="6802599">
              <a:off x="16144201" y="2576491"/>
              <a:ext cx="413407" cy="2178896"/>
            </a:xfrm>
            <a:prstGeom prst="rect">
              <a:avLst/>
            </a:prstGeom>
            <a:solidFill>
              <a:schemeClr val="bg1">
                <a:lumMod val="85000"/>
              </a:schemeClr>
            </a:solidFill>
            <a:ln w="1270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EA5410F2-FD9F-42BE-A792-0686692A0211}"/>
                </a:ext>
              </a:extLst>
            </p:cNvPr>
            <p:cNvSpPr/>
            <p:nvPr/>
          </p:nvSpPr>
          <p:spPr>
            <a:xfrm rot="3331120">
              <a:off x="13520099" y="2807410"/>
              <a:ext cx="413471" cy="2178896"/>
            </a:xfrm>
            <a:prstGeom prst="rect">
              <a:avLst/>
            </a:prstGeom>
            <a:solidFill>
              <a:schemeClr val="bg1">
                <a:lumMod val="85000"/>
              </a:schemeClr>
            </a:solidFill>
            <a:ln w="1270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556051C8-39DF-4F1F-8649-AA8F8ABAA050}"/>
                </a:ext>
              </a:extLst>
            </p:cNvPr>
            <p:cNvSpPr/>
            <p:nvPr/>
          </p:nvSpPr>
          <p:spPr>
            <a:xfrm>
              <a:off x="14474807" y="2741976"/>
              <a:ext cx="983284" cy="827354"/>
            </a:xfrm>
            <a:prstGeom prst="ellipse">
              <a:avLst/>
            </a:prstGeom>
            <a:solidFill>
              <a:schemeClr val="bg1">
                <a:lumMod val="85000"/>
              </a:schemeClr>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161">
            <a:extLst>
              <a:ext uri="{FF2B5EF4-FFF2-40B4-BE49-F238E27FC236}">
                <a16:creationId xmlns:a16="http://schemas.microsoft.com/office/drawing/2014/main" id="{A91AA8D0-8AED-4EBB-88FE-B45C2BABD46C}"/>
              </a:ext>
            </a:extLst>
          </p:cNvPr>
          <p:cNvGrpSpPr/>
          <p:nvPr/>
        </p:nvGrpSpPr>
        <p:grpSpPr>
          <a:xfrm rot="7901439">
            <a:off x="7027759" y="2245238"/>
            <a:ext cx="4802966" cy="3457246"/>
            <a:chOff x="12637387" y="646347"/>
            <a:chExt cx="4802966" cy="3457246"/>
          </a:xfrm>
        </p:grpSpPr>
        <p:sp>
          <p:nvSpPr>
            <p:cNvPr id="163" name="Rectangle 162">
              <a:extLst>
                <a:ext uri="{FF2B5EF4-FFF2-40B4-BE49-F238E27FC236}">
                  <a16:creationId xmlns:a16="http://schemas.microsoft.com/office/drawing/2014/main" id="{D7160CD7-A4E7-433D-B843-24F122B11346}"/>
                </a:ext>
              </a:extLst>
            </p:cNvPr>
            <p:cNvSpPr/>
            <p:nvPr/>
          </p:nvSpPr>
          <p:spPr>
            <a:xfrm>
              <a:off x="14772291" y="646347"/>
              <a:ext cx="366836" cy="2178896"/>
            </a:xfrm>
            <a:prstGeom prst="rect">
              <a:avLst/>
            </a:prstGeom>
            <a:solidFill>
              <a:schemeClr val="bg1">
                <a:lumMod val="85000"/>
              </a:schemeClr>
            </a:solidFill>
            <a:ln w="1270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24FA0B34-479A-4A57-BB4A-9DFE0B0BB35B}"/>
                </a:ext>
              </a:extLst>
            </p:cNvPr>
            <p:cNvSpPr/>
            <p:nvPr/>
          </p:nvSpPr>
          <p:spPr>
            <a:xfrm rot="6802599">
              <a:off x="16144201" y="2576491"/>
              <a:ext cx="413407" cy="2178896"/>
            </a:xfrm>
            <a:prstGeom prst="rect">
              <a:avLst/>
            </a:prstGeom>
            <a:solidFill>
              <a:schemeClr val="bg1">
                <a:lumMod val="85000"/>
              </a:schemeClr>
            </a:solidFill>
            <a:ln w="1270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04EE2B7C-0C73-4315-8201-0ED9F5496CCF}"/>
                </a:ext>
              </a:extLst>
            </p:cNvPr>
            <p:cNvSpPr/>
            <p:nvPr/>
          </p:nvSpPr>
          <p:spPr>
            <a:xfrm rot="3331120">
              <a:off x="13520099" y="2807410"/>
              <a:ext cx="413471" cy="2178896"/>
            </a:xfrm>
            <a:prstGeom prst="rect">
              <a:avLst/>
            </a:prstGeom>
            <a:solidFill>
              <a:schemeClr val="bg1">
                <a:lumMod val="85000"/>
              </a:schemeClr>
            </a:solidFill>
            <a:ln w="1270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B2E53C04-C3B8-4BDE-B16C-F92A6AAD12A7}"/>
                </a:ext>
              </a:extLst>
            </p:cNvPr>
            <p:cNvSpPr/>
            <p:nvPr/>
          </p:nvSpPr>
          <p:spPr>
            <a:xfrm>
              <a:off x="14474807" y="2741976"/>
              <a:ext cx="983284" cy="827354"/>
            </a:xfrm>
            <a:prstGeom prst="ellipse">
              <a:avLst/>
            </a:prstGeom>
            <a:solidFill>
              <a:schemeClr val="bg1">
                <a:lumMod val="85000"/>
              </a:schemeClr>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166">
            <a:extLst>
              <a:ext uri="{FF2B5EF4-FFF2-40B4-BE49-F238E27FC236}">
                <a16:creationId xmlns:a16="http://schemas.microsoft.com/office/drawing/2014/main" id="{F49B3A14-DB07-4045-B32B-787EEE54DA00}"/>
              </a:ext>
            </a:extLst>
          </p:cNvPr>
          <p:cNvGrpSpPr/>
          <p:nvPr/>
        </p:nvGrpSpPr>
        <p:grpSpPr>
          <a:xfrm rot="4246009">
            <a:off x="7293190" y="1537488"/>
            <a:ext cx="4802966" cy="3457246"/>
            <a:chOff x="12637387" y="646347"/>
            <a:chExt cx="4802966" cy="3457246"/>
          </a:xfrm>
        </p:grpSpPr>
        <p:sp>
          <p:nvSpPr>
            <p:cNvPr id="168" name="Rectangle 167">
              <a:extLst>
                <a:ext uri="{FF2B5EF4-FFF2-40B4-BE49-F238E27FC236}">
                  <a16:creationId xmlns:a16="http://schemas.microsoft.com/office/drawing/2014/main" id="{BCB3AD96-0391-40E1-B507-B4397B8FB908}"/>
                </a:ext>
              </a:extLst>
            </p:cNvPr>
            <p:cNvSpPr/>
            <p:nvPr/>
          </p:nvSpPr>
          <p:spPr>
            <a:xfrm>
              <a:off x="14772291" y="646347"/>
              <a:ext cx="366836" cy="2178896"/>
            </a:xfrm>
            <a:prstGeom prst="rect">
              <a:avLst/>
            </a:prstGeom>
            <a:solidFill>
              <a:schemeClr val="bg1">
                <a:lumMod val="85000"/>
              </a:schemeClr>
            </a:solidFill>
            <a:ln w="1270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A6467DCE-C54B-445D-92E1-C8D24D991891}"/>
                </a:ext>
              </a:extLst>
            </p:cNvPr>
            <p:cNvSpPr/>
            <p:nvPr/>
          </p:nvSpPr>
          <p:spPr>
            <a:xfrm rot="6802599">
              <a:off x="16144201" y="2576491"/>
              <a:ext cx="413407" cy="2178896"/>
            </a:xfrm>
            <a:prstGeom prst="rect">
              <a:avLst/>
            </a:prstGeom>
            <a:solidFill>
              <a:schemeClr val="bg1">
                <a:lumMod val="85000"/>
              </a:schemeClr>
            </a:solidFill>
            <a:ln w="1270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181EA88A-8A3D-4334-A0F2-EAC3778C93E3}"/>
                </a:ext>
              </a:extLst>
            </p:cNvPr>
            <p:cNvSpPr/>
            <p:nvPr/>
          </p:nvSpPr>
          <p:spPr>
            <a:xfrm rot="3331120">
              <a:off x="13520099" y="2807410"/>
              <a:ext cx="413471" cy="2178896"/>
            </a:xfrm>
            <a:prstGeom prst="rect">
              <a:avLst/>
            </a:prstGeom>
            <a:solidFill>
              <a:schemeClr val="bg1">
                <a:lumMod val="85000"/>
              </a:schemeClr>
            </a:solidFill>
            <a:ln w="1270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4413C7CD-8B49-41B0-A847-F904A63E7B76}"/>
                </a:ext>
              </a:extLst>
            </p:cNvPr>
            <p:cNvSpPr/>
            <p:nvPr/>
          </p:nvSpPr>
          <p:spPr>
            <a:xfrm>
              <a:off x="14474807" y="2741976"/>
              <a:ext cx="983284" cy="827354"/>
            </a:xfrm>
            <a:prstGeom prst="ellipse">
              <a:avLst/>
            </a:prstGeom>
            <a:solidFill>
              <a:schemeClr val="bg1">
                <a:lumMod val="85000"/>
              </a:schemeClr>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0E2CE377-AE35-4774-AEBB-1DBE710AF7BF}"/>
              </a:ext>
            </a:extLst>
          </p:cNvPr>
          <p:cNvGrpSpPr/>
          <p:nvPr/>
        </p:nvGrpSpPr>
        <p:grpSpPr>
          <a:xfrm rot="1906255">
            <a:off x="6968999" y="1125804"/>
            <a:ext cx="4802966" cy="3457246"/>
            <a:chOff x="12637387" y="646347"/>
            <a:chExt cx="4802966" cy="3457246"/>
          </a:xfrm>
        </p:grpSpPr>
        <p:sp>
          <p:nvSpPr>
            <p:cNvPr id="173" name="Rectangle 172">
              <a:extLst>
                <a:ext uri="{FF2B5EF4-FFF2-40B4-BE49-F238E27FC236}">
                  <a16:creationId xmlns:a16="http://schemas.microsoft.com/office/drawing/2014/main" id="{A9A659E6-52A6-498A-B79C-7EFB19BF7E48}"/>
                </a:ext>
              </a:extLst>
            </p:cNvPr>
            <p:cNvSpPr/>
            <p:nvPr/>
          </p:nvSpPr>
          <p:spPr>
            <a:xfrm>
              <a:off x="14772291" y="646347"/>
              <a:ext cx="366836" cy="2178896"/>
            </a:xfrm>
            <a:prstGeom prst="rect">
              <a:avLst/>
            </a:prstGeom>
            <a:solidFill>
              <a:schemeClr val="bg1">
                <a:lumMod val="85000"/>
              </a:schemeClr>
            </a:solidFill>
            <a:ln w="1270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0FFB5CBF-1FFB-4EB7-88D9-12B1194CD244}"/>
                </a:ext>
              </a:extLst>
            </p:cNvPr>
            <p:cNvSpPr/>
            <p:nvPr/>
          </p:nvSpPr>
          <p:spPr>
            <a:xfrm rot="6802599">
              <a:off x="16144201" y="2576491"/>
              <a:ext cx="413407" cy="2178896"/>
            </a:xfrm>
            <a:prstGeom prst="rect">
              <a:avLst/>
            </a:prstGeom>
            <a:solidFill>
              <a:schemeClr val="bg1">
                <a:lumMod val="85000"/>
              </a:schemeClr>
            </a:solidFill>
            <a:ln w="1270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B0163A83-E0B0-4B2B-8623-9D01310E3A10}"/>
                </a:ext>
              </a:extLst>
            </p:cNvPr>
            <p:cNvSpPr/>
            <p:nvPr/>
          </p:nvSpPr>
          <p:spPr>
            <a:xfrm rot="3331120">
              <a:off x="13520099" y="2807410"/>
              <a:ext cx="413471" cy="2178896"/>
            </a:xfrm>
            <a:prstGeom prst="rect">
              <a:avLst/>
            </a:prstGeom>
            <a:solidFill>
              <a:schemeClr val="bg1">
                <a:lumMod val="85000"/>
              </a:schemeClr>
            </a:solidFill>
            <a:ln w="1270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901783A0-E158-4841-A675-B3456128C164}"/>
                </a:ext>
              </a:extLst>
            </p:cNvPr>
            <p:cNvSpPr/>
            <p:nvPr/>
          </p:nvSpPr>
          <p:spPr>
            <a:xfrm>
              <a:off x="14474807" y="2741976"/>
              <a:ext cx="983284" cy="827354"/>
            </a:xfrm>
            <a:prstGeom prst="ellipse">
              <a:avLst/>
            </a:prstGeom>
            <a:solidFill>
              <a:schemeClr val="bg1">
                <a:lumMod val="85000"/>
              </a:schemeClr>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7" name="Group 176">
            <a:extLst>
              <a:ext uri="{FF2B5EF4-FFF2-40B4-BE49-F238E27FC236}">
                <a16:creationId xmlns:a16="http://schemas.microsoft.com/office/drawing/2014/main" id="{A5B82E1C-160E-455F-82F6-A5835A1C8FE2}"/>
              </a:ext>
            </a:extLst>
          </p:cNvPr>
          <p:cNvGrpSpPr/>
          <p:nvPr/>
        </p:nvGrpSpPr>
        <p:grpSpPr>
          <a:xfrm>
            <a:off x="6599949" y="941393"/>
            <a:ext cx="4802966" cy="3457246"/>
            <a:chOff x="12637387" y="646347"/>
            <a:chExt cx="4802966" cy="3457246"/>
          </a:xfrm>
        </p:grpSpPr>
        <p:sp>
          <p:nvSpPr>
            <p:cNvPr id="178" name="Rectangle 177">
              <a:extLst>
                <a:ext uri="{FF2B5EF4-FFF2-40B4-BE49-F238E27FC236}">
                  <a16:creationId xmlns:a16="http://schemas.microsoft.com/office/drawing/2014/main" id="{B509A538-1FBB-4FCD-983B-8ECDFEA10EB7}"/>
                </a:ext>
              </a:extLst>
            </p:cNvPr>
            <p:cNvSpPr/>
            <p:nvPr/>
          </p:nvSpPr>
          <p:spPr>
            <a:xfrm>
              <a:off x="14772291" y="646347"/>
              <a:ext cx="366836" cy="2178896"/>
            </a:xfrm>
            <a:prstGeom prst="rect">
              <a:avLst/>
            </a:prstGeom>
            <a:solidFill>
              <a:schemeClr val="bg1">
                <a:lumMod val="85000"/>
              </a:schemeClr>
            </a:solidFill>
            <a:ln w="1270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EE8C6BD3-7D4A-4B35-8AED-440A6C74E05D}"/>
                </a:ext>
              </a:extLst>
            </p:cNvPr>
            <p:cNvSpPr/>
            <p:nvPr/>
          </p:nvSpPr>
          <p:spPr>
            <a:xfrm rot="6802599">
              <a:off x="16144201" y="2576491"/>
              <a:ext cx="413407" cy="2178896"/>
            </a:xfrm>
            <a:prstGeom prst="rect">
              <a:avLst/>
            </a:prstGeom>
            <a:solidFill>
              <a:schemeClr val="bg1">
                <a:lumMod val="85000"/>
              </a:schemeClr>
            </a:solidFill>
            <a:ln w="1270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F222B314-4D90-4811-9106-DD025E81DA14}"/>
                </a:ext>
              </a:extLst>
            </p:cNvPr>
            <p:cNvSpPr/>
            <p:nvPr/>
          </p:nvSpPr>
          <p:spPr>
            <a:xfrm rot="3331120">
              <a:off x="13520099" y="2807410"/>
              <a:ext cx="413471" cy="2178896"/>
            </a:xfrm>
            <a:prstGeom prst="rect">
              <a:avLst/>
            </a:prstGeom>
            <a:solidFill>
              <a:schemeClr val="bg1">
                <a:lumMod val="85000"/>
              </a:schemeClr>
            </a:solidFill>
            <a:ln w="1270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22EFBF99-759D-40A5-BDD6-4CB1E35D6A97}"/>
                </a:ext>
              </a:extLst>
            </p:cNvPr>
            <p:cNvSpPr/>
            <p:nvPr/>
          </p:nvSpPr>
          <p:spPr>
            <a:xfrm>
              <a:off x="14474807" y="2741976"/>
              <a:ext cx="983284" cy="827354"/>
            </a:xfrm>
            <a:prstGeom prst="ellipse">
              <a:avLst/>
            </a:prstGeom>
            <a:solidFill>
              <a:schemeClr val="bg1">
                <a:lumMod val="85000"/>
              </a:schemeClr>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2" name="Rectangle 181">
            <a:extLst>
              <a:ext uri="{FF2B5EF4-FFF2-40B4-BE49-F238E27FC236}">
                <a16:creationId xmlns:a16="http://schemas.microsoft.com/office/drawing/2014/main" id="{00828321-6B13-4415-BE25-6B4F2A93401F}"/>
              </a:ext>
            </a:extLst>
          </p:cNvPr>
          <p:cNvSpPr/>
          <p:nvPr/>
        </p:nvSpPr>
        <p:spPr>
          <a:xfrm>
            <a:off x="8643205" y="939769"/>
            <a:ext cx="367104" cy="31553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905B180C-8D08-4DE5-B304-00925F0A2643}"/>
              </a:ext>
            </a:extLst>
          </p:cNvPr>
          <p:cNvSpPr/>
          <p:nvPr/>
        </p:nvSpPr>
        <p:spPr>
          <a:xfrm>
            <a:off x="6897909" y="1125093"/>
            <a:ext cx="367104" cy="31553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CB0FBE70-88A9-4EBE-A6FF-9F7D876C95A8}"/>
              </a:ext>
            </a:extLst>
          </p:cNvPr>
          <p:cNvSpPr/>
          <p:nvPr/>
        </p:nvSpPr>
        <p:spPr>
          <a:xfrm>
            <a:off x="5476956" y="2069554"/>
            <a:ext cx="367104" cy="31553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D8FB66B5-F97D-46A7-B095-8999BEE2AD51}"/>
              </a:ext>
            </a:extLst>
          </p:cNvPr>
          <p:cNvSpPr/>
          <p:nvPr/>
        </p:nvSpPr>
        <p:spPr>
          <a:xfrm>
            <a:off x="4764501" y="3249694"/>
            <a:ext cx="367104" cy="31553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4AD3F17F-2085-4783-A5F4-749263F09581}"/>
              </a:ext>
            </a:extLst>
          </p:cNvPr>
          <p:cNvSpPr/>
          <p:nvPr/>
        </p:nvSpPr>
        <p:spPr>
          <a:xfrm>
            <a:off x="4092643" y="4485010"/>
            <a:ext cx="367104" cy="31553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72C7416E-52C9-4B5F-820C-CAF15ADD8692}"/>
              </a:ext>
            </a:extLst>
          </p:cNvPr>
          <p:cNvSpPr/>
          <p:nvPr/>
        </p:nvSpPr>
        <p:spPr>
          <a:xfrm>
            <a:off x="3725539" y="5622169"/>
            <a:ext cx="367104" cy="31553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B7F75D9D-55F2-416C-86CF-32391B5171C6}"/>
              </a:ext>
            </a:extLst>
          </p:cNvPr>
          <p:cNvSpPr/>
          <p:nvPr/>
        </p:nvSpPr>
        <p:spPr>
          <a:xfrm>
            <a:off x="3358435" y="6447893"/>
            <a:ext cx="367104" cy="31553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2" name="Picture 191">
            <a:extLst>
              <a:ext uri="{FF2B5EF4-FFF2-40B4-BE49-F238E27FC236}">
                <a16:creationId xmlns:a16="http://schemas.microsoft.com/office/drawing/2014/main" id="{EF541DEC-5DE0-45DC-A214-CF58BDBB92E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358612" y="5469907"/>
            <a:ext cx="1891223" cy="1503753"/>
          </a:xfrm>
          <a:prstGeom prst="rect">
            <a:avLst/>
          </a:prstGeom>
        </p:spPr>
      </p:pic>
    </p:spTree>
    <p:extLst>
      <p:ext uri="{BB962C8B-B14F-4D97-AF65-F5344CB8AC3E}">
        <p14:creationId xmlns:p14="http://schemas.microsoft.com/office/powerpoint/2010/main" val="400934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3"/>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18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4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4"/>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8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47"/>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5"/>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8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7"/>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152"/>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86"/>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18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2"/>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157"/>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187"/>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18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67"/>
                                        </p:tgtEl>
                                        <p:attrNameLst>
                                          <p:attrName>style.visibility</p:attrName>
                                        </p:attrNameLst>
                                      </p:cBhvr>
                                      <p:to>
                                        <p:strVal val="visible"/>
                                      </p:to>
                                    </p:set>
                                  </p:childTnLst>
                                </p:cTn>
                              </p:par>
                              <p:par>
                                <p:cTn id="57" presetID="1" presetClass="exit" presetSubtype="0" fill="hold" nodeType="withEffect">
                                  <p:stCondLst>
                                    <p:cond delay="0"/>
                                  </p:stCondLst>
                                  <p:childTnLst>
                                    <p:set>
                                      <p:cBhvr>
                                        <p:cTn id="58" dur="1" fill="hold">
                                          <p:stCondLst>
                                            <p:cond delay="0"/>
                                          </p:stCondLst>
                                        </p:cTn>
                                        <p:tgtEl>
                                          <p:spTgt spid="162"/>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188"/>
                                        </p:tgtEl>
                                        <p:attrNameLst>
                                          <p:attrName>style.visibility</p:attrName>
                                        </p:attrNameLst>
                                      </p:cBhvr>
                                      <p:to>
                                        <p:strVal val="visible"/>
                                      </p:to>
                                    </p:set>
                                  </p:childTnLst>
                                </p:cTn>
                              </p:par>
                              <p:par>
                                <p:cTn id="61" presetID="1" presetClass="exit" presetSubtype="0" fill="hold" grpId="1" nodeType="withEffect">
                                  <p:stCondLst>
                                    <p:cond delay="0"/>
                                  </p:stCondLst>
                                  <p:childTnLst>
                                    <p:set>
                                      <p:cBhvr>
                                        <p:cTn id="62" dur="1" fill="hold">
                                          <p:stCondLst>
                                            <p:cond delay="0"/>
                                          </p:stCondLst>
                                        </p:cTn>
                                        <p:tgtEl>
                                          <p:spTgt spid="18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72"/>
                                        </p:tgtEl>
                                        <p:attrNameLst>
                                          <p:attrName>style.visibility</p:attrName>
                                        </p:attrNameLst>
                                      </p:cBhvr>
                                      <p:to>
                                        <p:strVal val="visible"/>
                                      </p:to>
                                    </p:set>
                                  </p:childTnLst>
                                </p:cTn>
                              </p:par>
                              <p:par>
                                <p:cTn id="67" presetID="1" presetClass="exit" presetSubtype="0" fill="hold" nodeType="withEffect">
                                  <p:stCondLst>
                                    <p:cond delay="0"/>
                                  </p:stCondLst>
                                  <p:childTnLst>
                                    <p:set>
                                      <p:cBhvr>
                                        <p:cTn id="68" dur="1" fill="hold">
                                          <p:stCondLst>
                                            <p:cond delay="0"/>
                                          </p:stCondLst>
                                        </p:cTn>
                                        <p:tgtEl>
                                          <p:spTgt spid="167"/>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77"/>
                                        </p:tgtEl>
                                        <p:attrNameLst>
                                          <p:attrName>style.visibility</p:attrName>
                                        </p:attrNameLst>
                                      </p:cBhvr>
                                      <p:to>
                                        <p:strVal val="visible"/>
                                      </p:to>
                                    </p:set>
                                  </p:childTnLst>
                                </p:cTn>
                              </p:par>
                              <p:par>
                                <p:cTn id="73" presetID="1" presetClass="exit" presetSubtype="0" fill="hold" nodeType="withEffect">
                                  <p:stCondLst>
                                    <p:cond delay="0"/>
                                  </p:stCondLst>
                                  <p:childTnLst>
                                    <p:set>
                                      <p:cBhvr>
                                        <p:cTn id="74" dur="1" fill="hold">
                                          <p:stCondLst>
                                            <p:cond delay="0"/>
                                          </p:stCondLst>
                                        </p:cTn>
                                        <p:tgtEl>
                                          <p:spTgt spid="1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animBg="1"/>
      <p:bldP spid="183" grpId="0" animBg="1"/>
      <p:bldP spid="183" grpId="1" animBg="1"/>
      <p:bldP spid="184" grpId="0" animBg="1"/>
      <p:bldP spid="184" grpId="1" animBg="1"/>
      <p:bldP spid="185" grpId="0" animBg="1"/>
      <p:bldP spid="185" grpId="1" animBg="1"/>
      <p:bldP spid="186" grpId="0" animBg="1"/>
      <p:bldP spid="186" grpId="1" animBg="1"/>
      <p:bldP spid="187" grpId="0" animBg="1"/>
      <p:bldP spid="187" grpId="1" animBg="1"/>
      <p:bldP spid="18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EA824C-F31C-4ED2-9834-420D6618F32E}"/>
              </a:ext>
            </a:extLst>
          </p:cNvPr>
          <p:cNvSpPr>
            <a:spLocks noGrp="1"/>
          </p:cNvSpPr>
          <p:nvPr>
            <p:ph idx="1"/>
          </p:nvPr>
        </p:nvSpPr>
        <p:spPr>
          <a:xfrm>
            <a:off x="838200" y="1490597"/>
            <a:ext cx="5747238" cy="4686366"/>
          </a:xfrm>
        </p:spPr>
        <p:txBody>
          <a:bodyPr/>
          <a:lstStyle/>
          <a:p>
            <a:r>
              <a:rPr lang="en-US" dirty="0"/>
              <a:t>Freezing rain occurs when a warm layer moves over a cold layer</a:t>
            </a:r>
          </a:p>
          <a:p>
            <a:endParaRPr lang="en-US" dirty="0"/>
          </a:p>
        </p:txBody>
      </p:sp>
      <p:sp>
        <p:nvSpPr>
          <p:cNvPr id="3" name="Slide Number Placeholder 2">
            <a:extLst>
              <a:ext uri="{FF2B5EF4-FFF2-40B4-BE49-F238E27FC236}">
                <a16:creationId xmlns:a16="http://schemas.microsoft.com/office/drawing/2014/main" id="{CF104BAB-B5FC-4CC8-AFDA-8D0E34C4D015}"/>
              </a:ext>
            </a:extLst>
          </p:cNvPr>
          <p:cNvSpPr>
            <a:spLocks noGrp="1"/>
          </p:cNvSpPr>
          <p:nvPr>
            <p:ph type="sldNum" sz="quarter" idx="12"/>
          </p:nvPr>
        </p:nvSpPr>
        <p:spPr/>
        <p:txBody>
          <a:bodyPr/>
          <a:lstStyle/>
          <a:p>
            <a:fld id="{4EC93DFA-70F6-4220-86AB-AD3183C08C91}" type="slidenum">
              <a:rPr lang="en-US" smtClean="0"/>
              <a:t>31</a:t>
            </a:fld>
            <a:endParaRPr lang="en-US" dirty="0"/>
          </a:p>
        </p:txBody>
      </p:sp>
      <p:sp>
        <p:nvSpPr>
          <p:cNvPr id="4" name="Title 3">
            <a:extLst>
              <a:ext uri="{FF2B5EF4-FFF2-40B4-BE49-F238E27FC236}">
                <a16:creationId xmlns:a16="http://schemas.microsoft.com/office/drawing/2014/main" id="{F36906BC-7DE5-4B0D-B971-FCDFE744DA49}"/>
              </a:ext>
            </a:extLst>
          </p:cNvPr>
          <p:cNvSpPr>
            <a:spLocks noGrp="1"/>
          </p:cNvSpPr>
          <p:nvPr>
            <p:ph type="title"/>
          </p:nvPr>
        </p:nvSpPr>
        <p:spPr/>
        <p:txBody>
          <a:bodyPr/>
          <a:lstStyle/>
          <a:p>
            <a:r>
              <a:rPr lang="en-US" dirty="0"/>
              <a:t>Forecasting: Icing</a:t>
            </a:r>
          </a:p>
        </p:txBody>
      </p:sp>
      <p:pic>
        <p:nvPicPr>
          <p:cNvPr id="1026" name="Picture 2" descr="Image result for freezing rain days">
            <a:extLst>
              <a:ext uri="{FF2B5EF4-FFF2-40B4-BE49-F238E27FC236}">
                <a16:creationId xmlns:a16="http://schemas.microsoft.com/office/drawing/2014/main" id="{E8DC2474-ACA2-48DD-8C42-0F78DEE404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4038" y="1490597"/>
            <a:ext cx="4633913" cy="32936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reezing rain weather map">
            <a:extLst>
              <a:ext uri="{FF2B5EF4-FFF2-40B4-BE49-F238E27FC236}">
                <a16:creationId xmlns:a16="http://schemas.microsoft.com/office/drawing/2014/main" id="{8482D94B-93E5-4AF8-B63B-CE00EA3FE1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650" y="3914840"/>
            <a:ext cx="4619625" cy="260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7317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66BA82-BA20-4373-A622-61F296E358B1}"/>
              </a:ext>
            </a:extLst>
          </p:cNvPr>
          <p:cNvSpPr>
            <a:spLocks noGrp="1"/>
          </p:cNvSpPr>
          <p:nvPr>
            <p:ph idx="1"/>
          </p:nvPr>
        </p:nvSpPr>
        <p:spPr>
          <a:xfrm>
            <a:off x="838200" y="1490597"/>
            <a:ext cx="4015154" cy="4686366"/>
          </a:xfrm>
        </p:spPr>
        <p:txBody>
          <a:bodyPr/>
          <a:lstStyle/>
          <a:p>
            <a:r>
              <a:rPr lang="en-US" dirty="0"/>
              <a:t>What you can do: </a:t>
            </a:r>
          </a:p>
          <a:p>
            <a:pPr lvl="1"/>
            <a:r>
              <a:rPr lang="en-US" dirty="0"/>
              <a:t>Watch radar</a:t>
            </a:r>
          </a:p>
          <a:p>
            <a:pPr lvl="1"/>
            <a:r>
              <a:rPr lang="en-US" dirty="0"/>
              <a:t>Watch for alerts from ice sensor, Weather Ops</a:t>
            </a:r>
          </a:p>
          <a:p>
            <a:pPr lvl="1"/>
            <a:r>
              <a:rPr lang="en-US" dirty="0"/>
              <a:t>Watch for freezing rain/wintery mix events in the 7 day forecast</a:t>
            </a:r>
          </a:p>
        </p:txBody>
      </p:sp>
      <p:sp>
        <p:nvSpPr>
          <p:cNvPr id="3" name="Slide Number Placeholder 2">
            <a:extLst>
              <a:ext uri="{FF2B5EF4-FFF2-40B4-BE49-F238E27FC236}">
                <a16:creationId xmlns:a16="http://schemas.microsoft.com/office/drawing/2014/main" id="{493CBBED-10A1-48CF-9807-EEF89617A5E4}"/>
              </a:ext>
            </a:extLst>
          </p:cNvPr>
          <p:cNvSpPr>
            <a:spLocks noGrp="1"/>
          </p:cNvSpPr>
          <p:nvPr>
            <p:ph type="sldNum" sz="quarter" idx="12"/>
          </p:nvPr>
        </p:nvSpPr>
        <p:spPr/>
        <p:txBody>
          <a:bodyPr/>
          <a:lstStyle/>
          <a:p>
            <a:fld id="{4EC93DFA-70F6-4220-86AB-AD3183C08C91}" type="slidenum">
              <a:rPr lang="en-US" smtClean="0"/>
              <a:t>32</a:t>
            </a:fld>
            <a:endParaRPr lang="en-US" dirty="0"/>
          </a:p>
        </p:txBody>
      </p:sp>
      <p:sp>
        <p:nvSpPr>
          <p:cNvPr id="4" name="Title 3">
            <a:extLst>
              <a:ext uri="{FF2B5EF4-FFF2-40B4-BE49-F238E27FC236}">
                <a16:creationId xmlns:a16="http://schemas.microsoft.com/office/drawing/2014/main" id="{F1A6A31C-11EC-451E-8E71-7C6E0F1BA141}"/>
              </a:ext>
            </a:extLst>
          </p:cNvPr>
          <p:cNvSpPr>
            <a:spLocks noGrp="1"/>
          </p:cNvSpPr>
          <p:nvPr>
            <p:ph type="title"/>
          </p:nvPr>
        </p:nvSpPr>
        <p:spPr/>
        <p:txBody>
          <a:bodyPr/>
          <a:lstStyle/>
          <a:p>
            <a:r>
              <a:rPr lang="en-US" dirty="0"/>
              <a:t>Forecasting: Icing</a:t>
            </a:r>
          </a:p>
        </p:txBody>
      </p:sp>
      <p:pic>
        <p:nvPicPr>
          <p:cNvPr id="6146" name="Picture 2" descr="Image result for freezing rain radar">
            <a:extLst>
              <a:ext uri="{FF2B5EF4-FFF2-40B4-BE49-F238E27FC236}">
                <a16:creationId xmlns:a16="http://schemas.microsoft.com/office/drawing/2014/main" id="{15C886B9-6F7D-4652-961A-62AF1D7BE3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194" y="1768901"/>
            <a:ext cx="5902569" cy="332019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764DF38E-B1D0-4A80-ADC1-683AC23651DE}"/>
              </a:ext>
            </a:extLst>
          </p:cNvPr>
          <p:cNvCxnSpPr>
            <a:cxnSpLocks/>
            <a:stCxn id="9" idx="2"/>
          </p:cNvCxnSpPr>
          <p:nvPr/>
        </p:nvCxnSpPr>
        <p:spPr>
          <a:xfrm flipH="1">
            <a:off x="8721966" y="2907352"/>
            <a:ext cx="1625845" cy="76911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1F6EB46-FB38-4ABF-B8F6-E913F5953C5E}"/>
              </a:ext>
            </a:extLst>
          </p:cNvPr>
          <p:cNvSpPr txBox="1"/>
          <p:nvPr/>
        </p:nvSpPr>
        <p:spPr>
          <a:xfrm>
            <a:off x="9231187" y="2538020"/>
            <a:ext cx="2233247" cy="369332"/>
          </a:xfrm>
          <a:prstGeom prst="rect">
            <a:avLst/>
          </a:prstGeom>
          <a:solidFill>
            <a:schemeClr val="bg1"/>
          </a:solidFill>
          <a:ln w="38100">
            <a:solidFill>
              <a:srgbClr val="FF0000"/>
            </a:solidFill>
          </a:ln>
        </p:spPr>
        <p:txBody>
          <a:bodyPr wrap="square" rtlCol="0">
            <a:spAutoFit/>
          </a:bodyPr>
          <a:lstStyle/>
          <a:p>
            <a:pPr algn="ctr"/>
            <a:r>
              <a:rPr lang="en-US" dirty="0"/>
              <a:t>Pink = wintery mix</a:t>
            </a:r>
          </a:p>
        </p:txBody>
      </p:sp>
      <p:cxnSp>
        <p:nvCxnSpPr>
          <p:cNvPr id="14" name="Straight Arrow Connector 13">
            <a:extLst>
              <a:ext uri="{FF2B5EF4-FFF2-40B4-BE49-F238E27FC236}">
                <a16:creationId xmlns:a16="http://schemas.microsoft.com/office/drawing/2014/main" id="{DCDAB8E4-068C-47D9-B991-2EABC44A3690}"/>
              </a:ext>
            </a:extLst>
          </p:cNvPr>
          <p:cNvCxnSpPr>
            <a:cxnSpLocks/>
            <a:stCxn id="15" idx="1"/>
          </p:cNvCxnSpPr>
          <p:nvPr/>
        </p:nvCxnSpPr>
        <p:spPr>
          <a:xfrm flipH="1" flipV="1">
            <a:off x="8721966" y="3856985"/>
            <a:ext cx="1185497" cy="936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A14BA5B-5562-4C99-9247-7F5FAA913B71}"/>
              </a:ext>
            </a:extLst>
          </p:cNvPr>
          <p:cNvSpPr txBox="1"/>
          <p:nvPr/>
        </p:nvSpPr>
        <p:spPr>
          <a:xfrm>
            <a:off x="9907463" y="3350484"/>
            <a:ext cx="2233247" cy="1200329"/>
          </a:xfrm>
          <a:prstGeom prst="rect">
            <a:avLst/>
          </a:prstGeom>
          <a:solidFill>
            <a:schemeClr val="bg1"/>
          </a:solidFill>
          <a:ln w="38100">
            <a:solidFill>
              <a:srgbClr val="FF0000"/>
            </a:solidFill>
          </a:ln>
        </p:spPr>
        <p:txBody>
          <a:bodyPr wrap="square" rtlCol="0">
            <a:spAutoFit/>
          </a:bodyPr>
          <a:lstStyle/>
          <a:p>
            <a:pPr algn="ctr"/>
            <a:r>
              <a:rPr lang="en-US" dirty="0"/>
              <a:t>Switch over between rain and snow and potential for icing</a:t>
            </a:r>
          </a:p>
        </p:txBody>
      </p:sp>
    </p:spTree>
    <p:extLst>
      <p:ext uri="{BB962C8B-B14F-4D97-AF65-F5344CB8AC3E}">
        <p14:creationId xmlns:p14="http://schemas.microsoft.com/office/powerpoint/2010/main" val="2705600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34C514-2129-445E-ABDF-D8336C67D4CE}"/>
              </a:ext>
            </a:extLst>
          </p:cNvPr>
          <p:cNvSpPr>
            <a:spLocks noGrp="1"/>
          </p:cNvSpPr>
          <p:nvPr>
            <p:ph idx="1"/>
          </p:nvPr>
        </p:nvSpPr>
        <p:spPr>
          <a:xfrm>
            <a:off x="838201" y="1490597"/>
            <a:ext cx="5257800" cy="4686366"/>
          </a:xfrm>
        </p:spPr>
        <p:txBody>
          <a:bodyPr/>
          <a:lstStyle/>
          <a:p>
            <a:r>
              <a:rPr lang="en-US" dirty="0"/>
              <a:t>Why do we care?</a:t>
            </a:r>
          </a:p>
          <a:p>
            <a:pPr lvl="1"/>
            <a:r>
              <a:rPr lang="en-US" dirty="0"/>
              <a:t>Decreased energy production due to increased weight on turbine blades</a:t>
            </a:r>
          </a:p>
          <a:p>
            <a:pPr lvl="1"/>
            <a:r>
              <a:rPr lang="en-US" dirty="0"/>
              <a:t>Increased loading on the turbine</a:t>
            </a:r>
          </a:p>
          <a:p>
            <a:pPr lvl="1"/>
            <a:r>
              <a:rPr lang="en-US" dirty="0"/>
              <a:t>Ice impacts at nearby houses, roads, parking lots</a:t>
            </a:r>
          </a:p>
          <a:p>
            <a:pPr lvl="1"/>
            <a:r>
              <a:rPr lang="en-US" dirty="0"/>
              <a:t>Our setbacks were designed for worst case ice throw</a:t>
            </a:r>
          </a:p>
          <a:p>
            <a:pPr lvl="1"/>
            <a:r>
              <a:rPr lang="en-US" dirty="0"/>
              <a:t>For each project you have to know what turbines pose a risk to </a:t>
            </a:r>
          </a:p>
        </p:txBody>
      </p:sp>
      <p:sp>
        <p:nvSpPr>
          <p:cNvPr id="3" name="Slide Number Placeholder 2">
            <a:extLst>
              <a:ext uri="{FF2B5EF4-FFF2-40B4-BE49-F238E27FC236}">
                <a16:creationId xmlns:a16="http://schemas.microsoft.com/office/drawing/2014/main" id="{F47104BE-B032-498F-841F-D7518EA71B1E}"/>
              </a:ext>
            </a:extLst>
          </p:cNvPr>
          <p:cNvSpPr>
            <a:spLocks noGrp="1"/>
          </p:cNvSpPr>
          <p:nvPr>
            <p:ph type="sldNum" sz="quarter" idx="12"/>
          </p:nvPr>
        </p:nvSpPr>
        <p:spPr/>
        <p:txBody>
          <a:bodyPr/>
          <a:lstStyle/>
          <a:p>
            <a:fld id="{4EC93DFA-70F6-4220-86AB-AD3183C08C91}" type="slidenum">
              <a:rPr lang="en-US" smtClean="0"/>
              <a:t>33</a:t>
            </a:fld>
            <a:endParaRPr lang="en-US" dirty="0"/>
          </a:p>
        </p:txBody>
      </p:sp>
      <p:sp>
        <p:nvSpPr>
          <p:cNvPr id="4" name="Title 3">
            <a:extLst>
              <a:ext uri="{FF2B5EF4-FFF2-40B4-BE49-F238E27FC236}">
                <a16:creationId xmlns:a16="http://schemas.microsoft.com/office/drawing/2014/main" id="{5628B2D8-58C6-4C63-9C4E-A53A16D4FE88}"/>
              </a:ext>
            </a:extLst>
          </p:cNvPr>
          <p:cNvSpPr>
            <a:spLocks noGrp="1"/>
          </p:cNvSpPr>
          <p:nvPr>
            <p:ph type="title"/>
          </p:nvPr>
        </p:nvSpPr>
        <p:spPr/>
        <p:txBody>
          <a:bodyPr/>
          <a:lstStyle/>
          <a:p>
            <a:r>
              <a:rPr lang="en-US" dirty="0"/>
              <a:t>Impact to projects: Icing</a:t>
            </a:r>
          </a:p>
        </p:txBody>
      </p:sp>
      <p:pic>
        <p:nvPicPr>
          <p:cNvPr id="5" name="Picture 4">
            <a:extLst>
              <a:ext uri="{FF2B5EF4-FFF2-40B4-BE49-F238E27FC236}">
                <a16:creationId xmlns:a16="http://schemas.microsoft.com/office/drawing/2014/main" id="{F4C61F91-48FD-4C8F-94B5-4DF91C3A4806}"/>
              </a:ext>
            </a:extLst>
          </p:cNvPr>
          <p:cNvPicPr>
            <a:picLocks noChangeAspect="1"/>
          </p:cNvPicPr>
          <p:nvPr/>
        </p:nvPicPr>
        <p:blipFill>
          <a:blip r:embed="rId2"/>
          <a:stretch>
            <a:fillRect/>
          </a:stretch>
        </p:blipFill>
        <p:spPr>
          <a:xfrm>
            <a:off x="6677025" y="1490597"/>
            <a:ext cx="4959867" cy="2645802"/>
          </a:xfrm>
          <a:prstGeom prst="rect">
            <a:avLst/>
          </a:prstGeom>
        </p:spPr>
      </p:pic>
    </p:spTree>
    <p:extLst>
      <p:ext uri="{BB962C8B-B14F-4D97-AF65-F5344CB8AC3E}">
        <p14:creationId xmlns:p14="http://schemas.microsoft.com/office/powerpoint/2010/main" val="32050141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C5C074-98DF-48A2-977E-552BB5159645}"/>
              </a:ext>
            </a:extLst>
          </p:cNvPr>
          <p:cNvSpPr>
            <a:spLocks noGrp="1"/>
          </p:cNvSpPr>
          <p:nvPr>
            <p:ph idx="1"/>
          </p:nvPr>
        </p:nvSpPr>
        <p:spPr>
          <a:xfrm>
            <a:off x="838200" y="1490597"/>
            <a:ext cx="6855069" cy="4686366"/>
          </a:xfrm>
        </p:spPr>
        <p:txBody>
          <a:bodyPr/>
          <a:lstStyle/>
          <a:p>
            <a:r>
              <a:rPr lang="en-US" dirty="0"/>
              <a:t>Ice can build up on the blades even when there is not a </a:t>
            </a:r>
            <a:r>
              <a:rPr lang="en-US" dirty="0">
                <a:solidFill>
                  <a:srgbClr val="FF0000"/>
                </a:solidFill>
              </a:rPr>
              <a:t>freezing rain</a:t>
            </a:r>
            <a:r>
              <a:rPr lang="en-US" dirty="0"/>
              <a:t> event</a:t>
            </a:r>
          </a:p>
          <a:p>
            <a:r>
              <a:rPr lang="en-US" dirty="0"/>
              <a:t>Leading edge during </a:t>
            </a:r>
            <a:r>
              <a:rPr lang="en-US" dirty="0">
                <a:solidFill>
                  <a:srgbClr val="FF0000"/>
                </a:solidFill>
              </a:rPr>
              <a:t>snow</a:t>
            </a:r>
            <a:r>
              <a:rPr lang="en-US" dirty="0"/>
              <a:t> can cause build up</a:t>
            </a:r>
          </a:p>
          <a:p>
            <a:r>
              <a:rPr lang="en-US" dirty="0">
                <a:solidFill>
                  <a:srgbClr val="FF0000"/>
                </a:solidFill>
              </a:rPr>
              <a:t>Freezing fog </a:t>
            </a:r>
            <a:r>
              <a:rPr lang="en-US" dirty="0"/>
              <a:t>can also cause build up</a:t>
            </a:r>
          </a:p>
          <a:p>
            <a:r>
              <a:rPr lang="en-US" dirty="0"/>
              <a:t>During all winter weather events think about if ice could be building up on the blades</a:t>
            </a:r>
          </a:p>
        </p:txBody>
      </p:sp>
      <p:sp>
        <p:nvSpPr>
          <p:cNvPr id="3" name="Slide Number Placeholder 2">
            <a:extLst>
              <a:ext uri="{FF2B5EF4-FFF2-40B4-BE49-F238E27FC236}">
                <a16:creationId xmlns:a16="http://schemas.microsoft.com/office/drawing/2014/main" id="{D5F4BE35-EB46-4EAC-8B5E-57E9D576DAD8}"/>
              </a:ext>
            </a:extLst>
          </p:cNvPr>
          <p:cNvSpPr>
            <a:spLocks noGrp="1"/>
          </p:cNvSpPr>
          <p:nvPr>
            <p:ph type="sldNum" sz="quarter" idx="12"/>
          </p:nvPr>
        </p:nvSpPr>
        <p:spPr/>
        <p:txBody>
          <a:bodyPr/>
          <a:lstStyle/>
          <a:p>
            <a:fld id="{4EC93DFA-70F6-4220-86AB-AD3183C08C91}" type="slidenum">
              <a:rPr lang="en-US" smtClean="0"/>
              <a:t>34</a:t>
            </a:fld>
            <a:endParaRPr lang="en-US" dirty="0"/>
          </a:p>
        </p:txBody>
      </p:sp>
      <p:sp>
        <p:nvSpPr>
          <p:cNvPr id="4" name="Title 3">
            <a:extLst>
              <a:ext uri="{FF2B5EF4-FFF2-40B4-BE49-F238E27FC236}">
                <a16:creationId xmlns:a16="http://schemas.microsoft.com/office/drawing/2014/main" id="{0588C6C9-60AD-42CE-8194-26967113ADF7}"/>
              </a:ext>
            </a:extLst>
          </p:cNvPr>
          <p:cNvSpPr>
            <a:spLocks noGrp="1"/>
          </p:cNvSpPr>
          <p:nvPr>
            <p:ph type="title"/>
          </p:nvPr>
        </p:nvSpPr>
        <p:spPr/>
        <p:txBody>
          <a:bodyPr/>
          <a:lstStyle/>
          <a:p>
            <a:r>
              <a:rPr lang="en-US" dirty="0"/>
              <a:t>Impact to Projects: icing</a:t>
            </a:r>
          </a:p>
        </p:txBody>
      </p:sp>
      <p:pic>
        <p:nvPicPr>
          <p:cNvPr id="3074" name="Picture 2" descr="Image result for ice wind turbines blades">
            <a:extLst>
              <a:ext uri="{FF2B5EF4-FFF2-40B4-BE49-F238E27FC236}">
                <a16:creationId xmlns:a16="http://schemas.microsoft.com/office/drawing/2014/main" id="{0823F256-76A4-4A90-83D9-87F2D2F0E1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0047" y="2098094"/>
            <a:ext cx="3549083" cy="2661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4644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F42295-E2DC-4377-A0EF-870AFEFB739D}"/>
              </a:ext>
            </a:extLst>
          </p:cNvPr>
          <p:cNvSpPr>
            <a:spLocks noGrp="1"/>
          </p:cNvSpPr>
          <p:nvPr>
            <p:ph idx="1"/>
          </p:nvPr>
        </p:nvSpPr>
        <p:spPr>
          <a:xfrm>
            <a:off x="838199" y="1669984"/>
            <a:ext cx="10515600" cy="4686366"/>
          </a:xfrm>
        </p:spPr>
        <p:txBody>
          <a:bodyPr>
            <a:normAutofit lnSpcReduction="10000"/>
          </a:bodyPr>
          <a:lstStyle/>
          <a:p>
            <a:r>
              <a:rPr lang="en-US" dirty="0"/>
              <a:t>Tools to help:</a:t>
            </a:r>
          </a:p>
          <a:p>
            <a:pPr lvl="1"/>
            <a:r>
              <a:rPr lang="en-US" dirty="0"/>
              <a:t>Ice sensor</a:t>
            </a:r>
          </a:p>
          <a:p>
            <a:pPr lvl="2"/>
            <a:r>
              <a:rPr lang="en-US" dirty="0"/>
              <a:t>NFWC</a:t>
            </a:r>
          </a:p>
          <a:p>
            <a:pPr lvl="2"/>
            <a:r>
              <a:rPr lang="en-US" dirty="0"/>
              <a:t>Greenville (coming soon)</a:t>
            </a:r>
          </a:p>
          <a:p>
            <a:pPr lvl="2"/>
            <a:endParaRPr lang="en-US" dirty="0"/>
          </a:p>
          <a:p>
            <a:pPr marL="914400" lvl="2" indent="0">
              <a:buNone/>
            </a:pPr>
            <a:endParaRPr lang="en-US" dirty="0"/>
          </a:p>
          <a:p>
            <a:pPr lvl="1"/>
            <a:r>
              <a:rPr lang="en-US" dirty="0"/>
              <a:t>Weather-Ops</a:t>
            </a:r>
          </a:p>
          <a:p>
            <a:pPr lvl="2"/>
            <a:r>
              <a:rPr lang="en-US" dirty="0"/>
              <a:t>We will get alerts for: winter weather advisory, winter storm watch, heavy snow warning, freezing rain advisory, ice accretion advisory/warning/watch, ice storm warning, sleet advisory, sleet warning, freezing fog advisory</a:t>
            </a:r>
          </a:p>
          <a:p>
            <a:pPr marL="914400" lvl="2" indent="0">
              <a:buNone/>
            </a:pPr>
            <a:endParaRPr lang="en-US" dirty="0"/>
          </a:p>
          <a:p>
            <a:r>
              <a:rPr lang="en-US" dirty="0">
                <a:solidFill>
                  <a:srgbClr val="004A8A"/>
                </a:solidFill>
              </a:rPr>
              <a:t>Tools are there to help, not be a crutch. Do not rely on them. Always be aware during winter weather events.</a:t>
            </a:r>
          </a:p>
        </p:txBody>
      </p:sp>
      <p:sp>
        <p:nvSpPr>
          <p:cNvPr id="3" name="Slide Number Placeholder 2">
            <a:extLst>
              <a:ext uri="{FF2B5EF4-FFF2-40B4-BE49-F238E27FC236}">
                <a16:creationId xmlns:a16="http://schemas.microsoft.com/office/drawing/2014/main" id="{51935803-A01B-47E4-B79D-55451B841AC1}"/>
              </a:ext>
            </a:extLst>
          </p:cNvPr>
          <p:cNvSpPr>
            <a:spLocks noGrp="1"/>
          </p:cNvSpPr>
          <p:nvPr>
            <p:ph type="sldNum" sz="quarter" idx="12"/>
          </p:nvPr>
        </p:nvSpPr>
        <p:spPr/>
        <p:txBody>
          <a:bodyPr/>
          <a:lstStyle/>
          <a:p>
            <a:fld id="{4EC93DFA-70F6-4220-86AB-AD3183C08C91}" type="slidenum">
              <a:rPr lang="en-US" smtClean="0"/>
              <a:t>35</a:t>
            </a:fld>
            <a:endParaRPr lang="en-US" dirty="0"/>
          </a:p>
        </p:txBody>
      </p:sp>
      <p:sp>
        <p:nvSpPr>
          <p:cNvPr id="4" name="Title 3">
            <a:extLst>
              <a:ext uri="{FF2B5EF4-FFF2-40B4-BE49-F238E27FC236}">
                <a16:creationId xmlns:a16="http://schemas.microsoft.com/office/drawing/2014/main" id="{221344EA-4B3D-4D2D-97D5-9A15F273D5B4}"/>
              </a:ext>
            </a:extLst>
          </p:cNvPr>
          <p:cNvSpPr>
            <a:spLocks noGrp="1"/>
          </p:cNvSpPr>
          <p:nvPr>
            <p:ph type="title"/>
          </p:nvPr>
        </p:nvSpPr>
        <p:spPr/>
        <p:txBody>
          <a:bodyPr/>
          <a:lstStyle/>
          <a:p>
            <a:r>
              <a:rPr lang="en-US" dirty="0"/>
              <a:t>Impact to Projects: icing</a:t>
            </a:r>
          </a:p>
        </p:txBody>
      </p:sp>
      <p:pic>
        <p:nvPicPr>
          <p:cNvPr id="4098" name="Picture 2" descr="Image result for freezing rain sensor campbell scientific">
            <a:extLst>
              <a:ext uri="{FF2B5EF4-FFF2-40B4-BE49-F238E27FC236}">
                <a16:creationId xmlns:a16="http://schemas.microsoft.com/office/drawing/2014/main" id="{63BE02B0-7516-4A6A-BF35-50F3962DE1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3756" y="1571836"/>
            <a:ext cx="2173687" cy="2173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9762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86062A-F40A-4F3C-BD76-53D11734E10F}"/>
              </a:ext>
            </a:extLst>
          </p:cNvPr>
          <p:cNvSpPr>
            <a:spLocks noGrp="1"/>
          </p:cNvSpPr>
          <p:nvPr>
            <p:ph idx="1"/>
          </p:nvPr>
        </p:nvSpPr>
        <p:spPr/>
        <p:txBody>
          <a:bodyPr>
            <a:normAutofit fontScale="77500" lnSpcReduction="20000"/>
          </a:bodyPr>
          <a:lstStyle/>
          <a:p>
            <a:r>
              <a:rPr lang="en-US" dirty="0"/>
              <a:t>For each project you must know which turbines pose a risk to the area during icing events</a:t>
            </a:r>
          </a:p>
          <a:p>
            <a:r>
              <a:rPr lang="en-US" dirty="0"/>
              <a:t>Know what direction the wind is blowing from – this will let you know what areas are at risk of ice throw</a:t>
            </a:r>
          </a:p>
          <a:p>
            <a:r>
              <a:rPr lang="en-US" dirty="0"/>
              <a:t>Projects with higher risk for ice throw:</a:t>
            </a:r>
          </a:p>
          <a:p>
            <a:pPr lvl="1"/>
            <a:r>
              <a:rPr lang="en-US" dirty="0"/>
              <a:t>Whirlpool Findlay: W1, W2</a:t>
            </a:r>
          </a:p>
          <a:p>
            <a:pPr lvl="1"/>
            <a:r>
              <a:rPr lang="en-US" dirty="0"/>
              <a:t>Ball Findlay: Z2, Z3</a:t>
            </a:r>
          </a:p>
          <a:p>
            <a:pPr lvl="1"/>
            <a:r>
              <a:rPr lang="en-US" dirty="0" err="1"/>
              <a:t>Valfilm</a:t>
            </a:r>
            <a:r>
              <a:rPr lang="en-US" dirty="0"/>
              <a:t>: V1, V2</a:t>
            </a:r>
          </a:p>
          <a:p>
            <a:pPr lvl="1"/>
            <a:r>
              <a:rPr lang="en-US" dirty="0"/>
              <a:t>Harpster: none</a:t>
            </a:r>
          </a:p>
          <a:p>
            <a:pPr lvl="1"/>
            <a:r>
              <a:rPr lang="en-US" dirty="0"/>
              <a:t>Ottawa: none</a:t>
            </a:r>
          </a:p>
          <a:p>
            <a:pPr lvl="1"/>
            <a:r>
              <a:rPr lang="en-US" dirty="0"/>
              <a:t>Cooper: none</a:t>
            </a:r>
          </a:p>
          <a:p>
            <a:pPr lvl="1"/>
            <a:r>
              <a:rPr lang="en-US" dirty="0"/>
              <a:t>Haviland: all, but not our call</a:t>
            </a:r>
          </a:p>
          <a:p>
            <a:pPr lvl="1"/>
            <a:r>
              <a:rPr lang="en-US" dirty="0"/>
              <a:t>Marion: W3</a:t>
            </a:r>
          </a:p>
          <a:p>
            <a:pPr lvl="1"/>
            <a:r>
              <a:rPr lang="en-US" dirty="0"/>
              <a:t>Greenville: All, depending on wind direction</a:t>
            </a:r>
          </a:p>
          <a:p>
            <a:r>
              <a:rPr lang="en-US" dirty="0"/>
              <a:t>Are we in construction or have people in the yard at the NFWC?</a:t>
            </a:r>
          </a:p>
          <a:p>
            <a:r>
              <a:rPr lang="en-US" b="0" u="sng" dirty="0">
                <a:solidFill>
                  <a:srgbClr val="FF0000"/>
                </a:solidFill>
              </a:rPr>
              <a:t>Always consider where people are!</a:t>
            </a:r>
          </a:p>
        </p:txBody>
      </p:sp>
      <p:sp>
        <p:nvSpPr>
          <p:cNvPr id="3" name="Slide Number Placeholder 2">
            <a:extLst>
              <a:ext uri="{FF2B5EF4-FFF2-40B4-BE49-F238E27FC236}">
                <a16:creationId xmlns:a16="http://schemas.microsoft.com/office/drawing/2014/main" id="{5664D271-AA62-4094-AACD-A680B73F81CC}"/>
              </a:ext>
            </a:extLst>
          </p:cNvPr>
          <p:cNvSpPr>
            <a:spLocks noGrp="1"/>
          </p:cNvSpPr>
          <p:nvPr>
            <p:ph type="sldNum" sz="quarter" idx="12"/>
          </p:nvPr>
        </p:nvSpPr>
        <p:spPr/>
        <p:txBody>
          <a:bodyPr/>
          <a:lstStyle/>
          <a:p>
            <a:fld id="{4EC93DFA-70F6-4220-86AB-AD3183C08C91}" type="slidenum">
              <a:rPr lang="en-US" smtClean="0"/>
              <a:t>36</a:t>
            </a:fld>
            <a:endParaRPr lang="en-US" dirty="0"/>
          </a:p>
        </p:txBody>
      </p:sp>
      <p:sp>
        <p:nvSpPr>
          <p:cNvPr id="4" name="Title 3">
            <a:extLst>
              <a:ext uri="{FF2B5EF4-FFF2-40B4-BE49-F238E27FC236}">
                <a16:creationId xmlns:a16="http://schemas.microsoft.com/office/drawing/2014/main" id="{CE027266-1EE8-477A-881F-EEE1E81E851B}"/>
              </a:ext>
            </a:extLst>
          </p:cNvPr>
          <p:cNvSpPr>
            <a:spLocks noGrp="1"/>
          </p:cNvSpPr>
          <p:nvPr>
            <p:ph type="title"/>
          </p:nvPr>
        </p:nvSpPr>
        <p:spPr/>
        <p:txBody>
          <a:bodyPr/>
          <a:lstStyle/>
          <a:p>
            <a:r>
              <a:rPr lang="en-US" dirty="0"/>
              <a:t>Icing impacts at projects</a:t>
            </a:r>
          </a:p>
        </p:txBody>
      </p:sp>
    </p:spTree>
    <p:extLst>
      <p:ext uri="{BB962C8B-B14F-4D97-AF65-F5344CB8AC3E}">
        <p14:creationId xmlns:p14="http://schemas.microsoft.com/office/powerpoint/2010/main" val="3651478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B79B41-FBF8-4C39-B2B9-BF02BFBDD5F7}"/>
              </a:ext>
            </a:extLst>
          </p:cNvPr>
          <p:cNvSpPr>
            <a:spLocks noGrp="1"/>
          </p:cNvSpPr>
          <p:nvPr>
            <p:ph idx="1"/>
          </p:nvPr>
        </p:nvSpPr>
        <p:spPr/>
        <p:txBody>
          <a:bodyPr/>
          <a:lstStyle/>
          <a:p>
            <a:r>
              <a:rPr lang="en-US" dirty="0"/>
              <a:t>NFWC</a:t>
            </a:r>
          </a:p>
        </p:txBody>
      </p:sp>
      <p:sp>
        <p:nvSpPr>
          <p:cNvPr id="3" name="Slide Number Placeholder 2">
            <a:extLst>
              <a:ext uri="{FF2B5EF4-FFF2-40B4-BE49-F238E27FC236}">
                <a16:creationId xmlns:a16="http://schemas.microsoft.com/office/drawing/2014/main" id="{A4B96521-B07E-46BF-8E2C-5650087CE224}"/>
              </a:ext>
            </a:extLst>
          </p:cNvPr>
          <p:cNvSpPr>
            <a:spLocks noGrp="1"/>
          </p:cNvSpPr>
          <p:nvPr>
            <p:ph type="sldNum" sz="quarter" idx="12"/>
          </p:nvPr>
        </p:nvSpPr>
        <p:spPr/>
        <p:txBody>
          <a:bodyPr/>
          <a:lstStyle/>
          <a:p>
            <a:fld id="{4EC93DFA-70F6-4220-86AB-AD3183C08C91}" type="slidenum">
              <a:rPr lang="en-US" smtClean="0"/>
              <a:t>37</a:t>
            </a:fld>
            <a:endParaRPr lang="en-US" dirty="0"/>
          </a:p>
        </p:txBody>
      </p:sp>
      <p:sp>
        <p:nvSpPr>
          <p:cNvPr id="4" name="Title 3">
            <a:extLst>
              <a:ext uri="{FF2B5EF4-FFF2-40B4-BE49-F238E27FC236}">
                <a16:creationId xmlns:a16="http://schemas.microsoft.com/office/drawing/2014/main" id="{15EF77BB-C13B-4292-BE13-FA664E04BE64}"/>
              </a:ext>
            </a:extLst>
          </p:cNvPr>
          <p:cNvSpPr>
            <a:spLocks noGrp="1"/>
          </p:cNvSpPr>
          <p:nvPr>
            <p:ph type="title"/>
          </p:nvPr>
        </p:nvSpPr>
        <p:spPr/>
        <p:txBody>
          <a:bodyPr/>
          <a:lstStyle/>
          <a:p>
            <a:r>
              <a:rPr lang="en-US" dirty="0"/>
              <a:t>Impact to Projects: icing</a:t>
            </a:r>
          </a:p>
        </p:txBody>
      </p:sp>
      <p:pic>
        <p:nvPicPr>
          <p:cNvPr id="5" name="Picture 4">
            <a:extLst>
              <a:ext uri="{FF2B5EF4-FFF2-40B4-BE49-F238E27FC236}">
                <a16:creationId xmlns:a16="http://schemas.microsoft.com/office/drawing/2014/main" id="{7BE68E2A-5044-43B9-B8EE-7B13E1263655}"/>
              </a:ext>
            </a:extLst>
          </p:cNvPr>
          <p:cNvPicPr>
            <a:picLocks noChangeAspect="1"/>
          </p:cNvPicPr>
          <p:nvPr/>
        </p:nvPicPr>
        <p:blipFill>
          <a:blip r:embed="rId2"/>
          <a:stretch>
            <a:fillRect/>
          </a:stretch>
        </p:blipFill>
        <p:spPr>
          <a:xfrm>
            <a:off x="3581401" y="1535012"/>
            <a:ext cx="4200305" cy="5003900"/>
          </a:xfrm>
          <a:prstGeom prst="rect">
            <a:avLst/>
          </a:prstGeom>
        </p:spPr>
      </p:pic>
      <p:cxnSp>
        <p:nvCxnSpPr>
          <p:cNvPr id="7" name="Straight Arrow Connector 6">
            <a:extLst>
              <a:ext uri="{FF2B5EF4-FFF2-40B4-BE49-F238E27FC236}">
                <a16:creationId xmlns:a16="http://schemas.microsoft.com/office/drawing/2014/main" id="{3DCC03CE-0D89-485A-936C-4BB07D0A6965}"/>
              </a:ext>
            </a:extLst>
          </p:cNvPr>
          <p:cNvCxnSpPr>
            <a:cxnSpLocks/>
          </p:cNvCxnSpPr>
          <p:nvPr/>
        </p:nvCxnSpPr>
        <p:spPr>
          <a:xfrm flipV="1">
            <a:off x="3029447" y="2297928"/>
            <a:ext cx="1359674" cy="44125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86CA0D1-B1F1-4174-8EDF-53309F91EDE4}"/>
              </a:ext>
            </a:extLst>
          </p:cNvPr>
          <p:cNvSpPr txBox="1"/>
          <p:nvPr/>
        </p:nvSpPr>
        <p:spPr>
          <a:xfrm>
            <a:off x="838200" y="2431056"/>
            <a:ext cx="2077134" cy="923330"/>
          </a:xfrm>
          <a:prstGeom prst="rect">
            <a:avLst/>
          </a:prstGeom>
          <a:noFill/>
        </p:spPr>
        <p:txBody>
          <a:bodyPr wrap="square" rtlCol="0">
            <a:spAutoFit/>
          </a:bodyPr>
          <a:lstStyle/>
          <a:p>
            <a:r>
              <a:rPr lang="en-US" dirty="0"/>
              <a:t>Risk to Whirlpool parking lot from W1</a:t>
            </a:r>
          </a:p>
        </p:txBody>
      </p:sp>
      <p:cxnSp>
        <p:nvCxnSpPr>
          <p:cNvPr id="12" name="Straight Arrow Connector 11">
            <a:extLst>
              <a:ext uri="{FF2B5EF4-FFF2-40B4-BE49-F238E27FC236}">
                <a16:creationId xmlns:a16="http://schemas.microsoft.com/office/drawing/2014/main" id="{DB624709-6A99-4989-899E-EDCF0075AA75}"/>
              </a:ext>
            </a:extLst>
          </p:cNvPr>
          <p:cNvCxnSpPr>
            <a:cxnSpLocks/>
          </p:cNvCxnSpPr>
          <p:nvPr/>
        </p:nvCxnSpPr>
        <p:spPr>
          <a:xfrm flipV="1">
            <a:off x="2814762" y="3088722"/>
            <a:ext cx="2012200" cy="6881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C8CA6E1-ADB2-479F-8CBE-2E78E3B7610C}"/>
              </a:ext>
            </a:extLst>
          </p:cNvPr>
          <p:cNvSpPr txBox="1"/>
          <p:nvPr/>
        </p:nvSpPr>
        <p:spPr>
          <a:xfrm>
            <a:off x="709871" y="3447449"/>
            <a:ext cx="2077134" cy="923330"/>
          </a:xfrm>
          <a:prstGeom prst="rect">
            <a:avLst/>
          </a:prstGeom>
          <a:noFill/>
        </p:spPr>
        <p:txBody>
          <a:bodyPr wrap="square" rtlCol="0">
            <a:spAutoFit/>
          </a:bodyPr>
          <a:lstStyle/>
          <a:p>
            <a:r>
              <a:rPr lang="en-US" dirty="0"/>
              <a:t>Risk to anyone in the yard from W1 and W2</a:t>
            </a:r>
          </a:p>
        </p:txBody>
      </p:sp>
      <p:cxnSp>
        <p:nvCxnSpPr>
          <p:cNvPr id="15" name="Straight Arrow Connector 14">
            <a:extLst>
              <a:ext uri="{FF2B5EF4-FFF2-40B4-BE49-F238E27FC236}">
                <a16:creationId xmlns:a16="http://schemas.microsoft.com/office/drawing/2014/main" id="{6D78204E-B02D-442C-ABC6-F443B192B459}"/>
              </a:ext>
            </a:extLst>
          </p:cNvPr>
          <p:cNvCxnSpPr>
            <a:cxnSpLocks/>
          </p:cNvCxnSpPr>
          <p:nvPr/>
        </p:nvCxnSpPr>
        <p:spPr>
          <a:xfrm flipH="1">
            <a:off x="5775904" y="2518556"/>
            <a:ext cx="2834696" cy="22063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61D6CCB-D0D3-4748-B977-F8750C0912A7}"/>
              </a:ext>
            </a:extLst>
          </p:cNvPr>
          <p:cNvSpPr txBox="1"/>
          <p:nvPr/>
        </p:nvSpPr>
        <p:spPr>
          <a:xfrm>
            <a:off x="8652546" y="2056891"/>
            <a:ext cx="2077134" cy="923330"/>
          </a:xfrm>
          <a:prstGeom prst="rect">
            <a:avLst/>
          </a:prstGeom>
          <a:noFill/>
        </p:spPr>
        <p:txBody>
          <a:bodyPr wrap="square" rtlCol="0">
            <a:spAutoFit/>
          </a:bodyPr>
          <a:lstStyle/>
          <a:p>
            <a:r>
              <a:rPr lang="en-US" dirty="0"/>
              <a:t>Risk to OE parking lot from W1 and W2</a:t>
            </a:r>
          </a:p>
        </p:txBody>
      </p:sp>
      <p:cxnSp>
        <p:nvCxnSpPr>
          <p:cNvPr id="20" name="Straight Arrow Connector 19">
            <a:extLst>
              <a:ext uri="{FF2B5EF4-FFF2-40B4-BE49-F238E27FC236}">
                <a16:creationId xmlns:a16="http://schemas.microsoft.com/office/drawing/2014/main" id="{494A9B72-C000-4500-BEEC-CD0B64551354}"/>
              </a:ext>
            </a:extLst>
          </p:cNvPr>
          <p:cNvCxnSpPr>
            <a:cxnSpLocks/>
          </p:cNvCxnSpPr>
          <p:nvPr/>
        </p:nvCxnSpPr>
        <p:spPr>
          <a:xfrm flipH="1">
            <a:off x="6941489" y="5724939"/>
            <a:ext cx="1304015" cy="74460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7D8DF6F-1B56-425E-A691-BA03E63523CA}"/>
              </a:ext>
            </a:extLst>
          </p:cNvPr>
          <p:cNvSpPr txBox="1"/>
          <p:nvPr/>
        </p:nvSpPr>
        <p:spPr>
          <a:xfrm>
            <a:off x="8297287" y="5253633"/>
            <a:ext cx="2077134" cy="646331"/>
          </a:xfrm>
          <a:prstGeom prst="rect">
            <a:avLst/>
          </a:prstGeom>
          <a:noFill/>
        </p:spPr>
        <p:txBody>
          <a:bodyPr wrap="square" rtlCol="0">
            <a:spAutoFit/>
          </a:bodyPr>
          <a:lstStyle/>
          <a:p>
            <a:r>
              <a:rPr lang="en-US" dirty="0"/>
              <a:t>Risk to Ohio Logistics from Z3</a:t>
            </a:r>
          </a:p>
        </p:txBody>
      </p:sp>
      <p:sp>
        <p:nvSpPr>
          <p:cNvPr id="25" name="TextBox 24">
            <a:extLst>
              <a:ext uri="{FF2B5EF4-FFF2-40B4-BE49-F238E27FC236}">
                <a16:creationId xmlns:a16="http://schemas.microsoft.com/office/drawing/2014/main" id="{AF51D912-D7E7-48EC-B348-260EA8CD2FFE}"/>
              </a:ext>
            </a:extLst>
          </p:cNvPr>
          <p:cNvSpPr txBox="1"/>
          <p:nvPr/>
        </p:nvSpPr>
        <p:spPr>
          <a:xfrm>
            <a:off x="8245504" y="4338973"/>
            <a:ext cx="2922003" cy="646331"/>
          </a:xfrm>
          <a:prstGeom prst="rect">
            <a:avLst/>
          </a:prstGeom>
          <a:noFill/>
        </p:spPr>
        <p:txBody>
          <a:bodyPr wrap="square" rtlCol="0">
            <a:spAutoFit/>
          </a:bodyPr>
          <a:lstStyle/>
          <a:p>
            <a:r>
              <a:rPr lang="en-US" dirty="0"/>
              <a:t>Risk to Ball parking lot from Z2</a:t>
            </a:r>
          </a:p>
        </p:txBody>
      </p:sp>
      <p:cxnSp>
        <p:nvCxnSpPr>
          <p:cNvPr id="26" name="Straight Arrow Connector 25">
            <a:extLst>
              <a:ext uri="{FF2B5EF4-FFF2-40B4-BE49-F238E27FC236}">
                <a16:creationId xmlns:a16="http://schemas.microsoft.com/office/drawing/2014/main" id="{1BBABD9B-4FA8-4788-A9A5-275E5457E87E}"/>
              </a:ext>
            </a:extLst>
          </p:cNvPr>
          <p:cNvCxnSpPr>
            <a:cxnSpLocks/>
          </p:cNvCxnSpPr>
          <p:nvPr/>
        </p:nvCxnSpPr>
        <p:spPr>
          <a:xfrm flipH="1">
            <a:off x="5855098" y="4738977"/>
            <a:ext cx="2318843" cy="115193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A54360E-0A2D-474B-BD53-DA43D2A9003D}"/>
              </a:ext>
            </a:extLst>
          </p:cNvPr>
          <p:cNvSpPr txBox="1"/>
          <p:nvPr/>
        </p:nvSpPr>
        <p:spPr>
          <a:xfrm>
            <a:off x="903223" y="5466214"/>
            <a:ext cx="1947087" cy="923330"/>
          </a:xfrm>
          <a:prstGeom prst="rect">
            <a:avLst/>
          </a:prstGeom>
          <a:solidFill>
            <a:srgbClr val="004A8A"/>
          </a:solidFill>
        </p:spPr>
        <p:txBody>
          <a:bodyPr wrap="square" rtlCol="0">
            <a:spAutoFit/>
          </a:bodyPr>
          <a:lstStyle/>
          <a:p>
            <a:r>
              <a:rPr lang="en-US" dirty="0">
                <a:solidFill>
                  <a:schemeClr val="bg1"/>
                </a:solidFill>
              </a:rPr>
              <a:t>Always consider where the wind is coming from.</a:t>
            </a:r>
          </a:p>
        </p:txBody>
      </p:sp>
    </p:spTree>
    <p:extLst>
      <p:ext uri="{BB962C8B-B14F-4D97-AF65-F5344CB8AC3E}">
        <p14:creationId xmlns:p14="http://schemas.microsoft.com/office/powerpoint/2010/main" val="3590272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B79B41-FBF8-4C39-B2B9-BF02BFBDD5F7}"/>
              </a:ext>
            </a:extLst>
          </p:cNvPr>
          <p:cNvSpPr>
            <a:spLocks noGrp="1"/>
          </p:cNvSpPr>
          <p:nvPr>
            <p:ph idx="1"/>
          </p:nvPr>
        </p:nvSpPr>
        <p:spPr/>
        <p:txBody>
          <a:bodyPr/>
          <a:lstStyle/>
          <a:p>
            <a:r>
              <a:rPr lang="en-US" dirty="0" err="1"/>
              <a:t>Valfilm</a:t>
            </a:r>
            <a:endParaRPr lang="en-US" dirty="0"/>
          </a:p>
        </p:txBody>
      </p:sp>
      <p:sp>
        <p:nvSpPr>
          <p:cNvPr id="3" name="Slide Number Placeholder 2">
            <a:extLst>
              <a:ext uri="{FF2B5EF4-FFF2-40B4-BE49-F238E27FC236}">
                <a16:creationId xmlns:a16="http://schemas.microsoft.com/office/drawing/2014/main" id="{A4B96521-B07E-46BF-8E2C-5650087CE224}"/>
              </a:ext>
            </a:extLst>
          </p:cNvPr>
          <p:cNvSpPr>
            <a:spLocks noGrp="1"/>
          </p:cNvSpPr>
          <p:nvPr>
            <p:ph type="sldNum" sz="quarter" idx="12"/>
          </p:nvPr>
        </p:nvSpPr>
        <p:spPr/>
        <p:txBody>
          <a:bodyPr/>
          <a:lstStyle/>
          <a:p>
            <a:fld id="{4EC93DFA-70F6-4220-86AB-AD3183C08C91}" type="slidenum">
              <a:rPr lang="en-US" smtClean="0"/>
              <a:t>38</a:t>
            </a:fld>
            <a:endParaRPr lang="en-US" dirty="0"/>
          </a:p>
        </p:txBody>
      </p:sp>
      <p:sp>
        <p:nvSpPr>
          <p:cNvPr id="4" name="Title 3">
            <a:extLst>
              <a:ext uri="{FF2B5EF4-FFF2-40B4-BE49-F238E27FC236}">
                <a16:creationId xmlns:a16="http://schemas.microsoft.com/office/drawing/2014/main" id="{15EF77BB-C13B-4292-BE13-FA664E04BE64}"/>
              </a:ext>
            </a:extLst>
          </p:cNvPr>
          <p:cNvSpPr>
            <a:spLocks noGrp="1"/>
          </p:cNvSpPr>
          <p:nvPr>
            <p:ph type="title"/>
          </p:nvPr>
        </p:nvSpPr>
        <p:spPr/>
        <p:txBody>
          <a:bodyPr/>
          <a:lstStyle/>
          <a:p>
            <a:r>
              <a:rPr lang="en-US" dirty="0"/>
              <a:t>Impact to Projects: icing</a:t>
            </a:r>
          </a:p>
        </p:txBody>
      </p:sp>
      <p:pic>
        <p:nvPicPr>
          <p:cNvPr id="5" name="Picture 4">
            <a:extLst>
              <a:ext uri="{FF2B5EF4-FFF2-40B4-BE49-F238E27FC236}">
                <a16:creationId xmlns:a16="http://schemas.microsoft.com/office/drawing/2014/main" id="{F5B75F9F-59BD-484D-B1C9-F83B4AE10077}"/>
              </a:ext>
            </a:extLst>
          </p:cNvPr>
          <p:cNvPicPr>
            <a:picLocks noChangeAspect="1"/>
          </p:cNvPicPr>
          <p:nvPr/>
        </p:nvPicPr>
        <p:blipFill>
          <a:blip r:embed="rId2"/>
          <a:stretch>
            <a:fillRect/>
          </a:stretch>
        </p:blipFill>
        <p:spPr>
          <a:xfrm>
            <a:off x="3419475" y="1629244"/>
            <a:ext cx="5715560" cy="4863630"/>
          </a:xfrm>
          <a:prstGeom prst="rect">
            <a:avLst/>
          </a:prstGeom>
        </p:spPr>
      </p:pic>
      <p:sp>
        <p:nvSpPr>
          <p:cNvPr id="6" name="TextBox 5">
            <a:extLst>
              <a:ext uri="{FF2B5EF4-FFF2-40B4-BE49-F238E27FC236}">
                <a16:creationId xmlns:a16="http://schemas.microsoft.com/office/drawing/2014/main" id="{A19D77E9-E4A8-46FF-A2A6-9853C52F9F25}"/>
              </a:ext>
            </a:extLst>
          </p:cNvPr>
          <p:cNvSpPr txBox="1"/>
          <p:nvPr/>
        </p:nvSpPr>
        <p:spPr>
          <a:xfrm>
            <a:off x="9392211" y="2376614"/>
            <a:ext cx="2456890" cy="646331"/>
          </a:xfrm>
          <a:prstGeom prst="rect">
            <a:avLst/>
          </a:prstGeom>
          <a:noFill/>
        </p:spPr>
        <p:txBody>
          <a:bodyPr wrap="square" rtlCol="0">
            <a:spAutoFit/>
          </a:bodyPr>
          <a:lstStyle/>
          <a:p>
            <a:r>
              <a:rPr lang="en-US" dirty="0"/>
              <a:t>Risk to house from V2 (750 feet from house)</a:t>
            </a:r>
          </a:p>
        </p:txBody>
      </p:sp>
      <p:cxnSp>
        <p:nvCxnSpPr>
          <p:cNvPr id="7" name="Straight Arrow Connector 6">
            <a:extLst>
              <a:ext uri="{FF2B5EF4-FFF2-40B4-BE49-F238E27FC236}">
                <a16:creationId xmlns:a16="http://schemas.microsoft.com/office/drawing/2014/main" id="{73A673AF-B2D8-4260-9529-64BCF3EA0678}"/>
              </a:ext>
            </a:extLst>
          </p:cNvPr>
          <p:cNvCxnSpPr>
            <a:cxnSpLocks/>
            <a:stCxn id="6" idx="1"/>
          </p:cNvCxnSpPr>
          <p:nvPr/>
        </p:nvCxnSpPr>
        <p:spPr>
          <a:xfrm flipH="1" flipV="1">
            <a:off x="6686551" y="2692696"/>
            <a:ext cx="2705660" cy="708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85296C8-BF2F-4CDB-9F60-CF7D25F46D98}"/>
              </a:ext>
            </a:extLst>
          </p:cNvPr>
          <p:cNvSpPr txBox="1"/>
          <p:nvPr/>
        </p:nvSpPr>
        <p:spPr>
          <a:xfrm>
            <a:off x="9392211" y="4998071"/>
            <a:ext cx="2456890" cy="923330"/>
          </a:xfrm>
          <a:prstGeom prst="rect">
            <a:avLst/>
          </a:prstGeom>
          <a:noFill/>
        </p:spPr>
        <p:txBody>
          <a:bodyPr wrap="square" rtlCol="0">
            <a:spAutoFit/>
          </a:bodyPr>
          <a:lstStyle/>
          <a:p>
            <a:r>
              <a:rPr lang="en-US" dirty="0"/>
              <a:t>Densely populated areas we always want to be aware of</a:t>
            </a:r>
          </a:p>
        </p:txBody>
      </p:sp>
      <p:cxnSp>
        <p:nvCxnSpPr>
          <p:cNvPr id="12" name="Straight Arrow Connector 11">
            <a:extLst>
              <a:ext uri="{FF2B5EF4-FFF2-40B4-BE49-F238E27FC236}">
                <a16:creationId xmlns:a16="http://schemas.microsoft.com/office/drawing/2014/main" id="{F2E57B6F-A38D-4FC4-A4F0-BFD3D1F27AA7}"/>
              </a:ext>
            </a:extLst>
          </p:cNvPr>
          <p:cNvCxnSpPr>
            <a:cxnSpLocks/>
            <a:stCxn id="11" idx="1"/>
          </p:cNvCxnSpPr>
          <p:nvPr/>
        </p:nvCxnSpPr>
        <p:spPr>
          <a:xfrm flipH="1">
            <a:off x="5657851" y="5459736"/>
            <a:ext cx="3734360" cy="24586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DD60FCF-747D-4510-9B3D-7BD4D9E4C5DE}"/>
              </a:ext>
            </a:extLst>
          </p:cNvPr>
          <p:cNvSpPr txBox="1"/>
          <p:nvPr/>
        </p:nvSpPr>
        <p:spPr>
          <a:xfrm>
            <a:off x="750752" y="5459736"/>
            <a:ext cx="1947087" cy="923330"/>
          </a:xfrm>
          <a:prstGeom prst="rect">
            <a:avLst/>
          </a:prstGeom>
          <a:solidFill>
            <a:srgbClr val="004A8A"/>
          </a:solidFill>
        </p:spPr>
        <p:txBody>
          <a:bodyPr wrap="square" rtlCol="0">
            <a:spAutoFit/>
          </a:bodyPr>
          <a:lstStyle/>
          <a:p>
            <a:r>
              <a:rPr lang="en-US" dirty="0">
                <a:solidFill>
                  <a:schemeClr val="bg1"/>
                </a:solidFill>
              </a:rPr>
              <a:t>Always consider where the wind is coming from.</a:t>
            </a:r>
          </a:p>
        </p:txBody>
      </p:sp>
    </p:spTree>
    <p:extLst>
      <p:ext uri="{BB962C8B-B14F-4D97-AF65-F5344CB8AC3E}">
        <p14:creationId xmlns:p14="http://schemas.microsoft.com/office/powerpoint/2010/main" val="8240805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B79B41-FBF8-4C39-B2B9-BF02BFBDD5F7}"/>
              </a:ext>
            </a:extLst>
          </p:cNvPr>
          <p:cNvSpPr>
            <a:spLocks noGrp="1"/>
          </p:cNvSpPr>
          <p:nvPr>
            <p:ph idx="1"/>
          </p:nvPr>
        </p:nvSpPr>
        <p:spPr/>
        <p:txBody>
          <a:bodyPr/>
          <a:lstStyle/>
          <a:p>
            <a:r>
              <a:rPr lang="en-US" dirty="0"/>
              <a:t>Marion</a:t>
            </a:r>
          </a:p>
        </p:txBody>
      </p:sp>
      <p:sp>
        <p:nvSpPr>
          <p:cNvPr id="3" name="Slide Number Placeholder 2">
            <a:extLst>
              <a:ext uri="{FF2B5EF4-FFF2-40B4-BE49-F238E27FC236}">
                <a16:creationId xmlns:a16="http://schemas.microsoft.com/office/drawing/2014/main" id="{A4B96521-B07E-46BF-8E2C-5650087CE224}"/>
              </a:ext>
            </a:extLst>
          </p:cNvPr>
          <p:cNvSpPr>
            <a:spLocks noGrp="1"/>
          </p:cNvSpPr>
          <p:nvPr>
            <p:ph type="sldNum" sz="quarter" idx="12"/>
          </p:nvPr>
        </p:nvSpPr>
        <p:spPr/>
        <p:txBody>
          <a:bodyPr/>
          <a:lstStyle/>
          <a:p>
            <a:fld id="{4EC93DFA-70F6-4220-86AB-AD3183C08C91}" type="slidenum">
              <a:rPr lang="en-US" smtClean="0"/>
              <a:t>39</a:t>
            </a:fld>
            <a:endParaRPr lang="en-US" dirty="0"/>
          </a:p>
        </p:txBody>
      </p:sp>
      <p:sp>
        <p:nvSpPr>
          <p:cNvPr id="4" name="Title 3">
            <a:extLst>
              <a:ext uri="{FF2B5EF4-FFF2-40B4-BE49-F238E27FC236}">
                <a16:creationId xmlns:a16="http://schemas.microsoft.com/office/drawing/2014/main" id="{15EF77BB-C13B-4292-BE13-FA664E04BE64}"/>
              </a:ext>
            </a:extLst>
          </p:cNvPr>
          <p:cNvSpPr>
            <a:spLocks noGrp="1"/>
          </p:cNvSpPr>
          <p:nvPr>
            <p:ph type="title"/>
          </p:nvPr>
        </p:nvSpPr>
        <p:spPr/>
        <p:txBody>
          <a:bodyPr/>
          <a:lstStyle/>
          <a:p>
            <a:r>
              <a:rPr lang="en-US" dirty="0"/>
              <a:t>Impact to Projects: icing</a:t>
            </a:r>
          </a:p>
        </p:txBody>
      </p:sp>
      <p:pic>
        <p:nvPicPr>
          <p:cNvPr id="5" name="Picture 4">
            <a:extLst>
              <a:ext uri="{FF2B5EF4-FFF2-40B4-BE49-F238E27FC236}">
                <a16:creationId xmlns:a16="http://schemas.microsoft.com/office/drawing/2014/main" id="{48A4D62E-5F87-4BA1-A92D-321E94FE38E8}"/>
              </a:ext>
            </a:extLst>
          </p:cNvPr>
          <p:cNvPicPr>
            <a:picLocks noChangeAspect="1"/>
          </p:cNvPicPr>
          <p:nvPr/>
        </p:nvPicPr>
        <p:blipFill>
          <a:blip r:embed="rId2"/>
          <a:stretch>
            <a:fillRect/>
          </a:stretch>
        </p:blipFill>
        <p:spPr>
          <a:xfrm>
            <a:off x="2680402" y="1448073"/>
            <a:ext cx="7516221" cy="5090839"/>
          </a:xfrm>
          <a:prstGeom prst="rect">
            <a:avLst/>
          </a:prstGeom>
        </p:spPr>
      </p:pic>
      <p:cxnSp>
        <p:nvCxnSpPr>
          <p:cNvPr id="8" name="Straight Arrow Connector 7">
            <a:extLst>
              <a:ext uri="{FF2B5EF4-FFF2-40B4-BE49-F238E27FC236}">
                <a16:creationId xmlns:a16="http://schemas.microsoft.com/office/drawing/2014/main" id="{D5B423E9-0E86-4EC6-B610-9F66CE782C2F}"/>
              </a:ext>
            </a:extLst>
          </p:cNvPr>
          <p:cNvCxnSpPr>
            <a:cxnSpLocks/>
          </p:cNvCxnSpPr>
          <p:nvPr/>
        </p:nvCxnSpPr>
        <p:spPr>
          <a:xfrm flipH="1">
            <a:off x="8888819" y="3429000"/>
            <a:ext cx="1610832" cy="126813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64A6008-00EA-4206-ACDA-6A75F944F9CB}"/>
              </a:ext>
            </a:extLst>
          </p:cNvPr>
          <p:cNvSpPr txBox="1"/>
          <p:nvPr/>
        </p:nvSpPr>
        <p:spPr>
          <a:xfrm>
            <a:off x="10499651" y="2849526"/>
            <a:ext cx="1440712" cy="1200329"/>
          </a:xfrm>
          <a:prstGeom prst="rect">
            <a:avLst/>
          </a:prstGeom>
          <a:noFill/>
        </p:spPr>
        <p:txBody>
          <a:bodyPr wrap="square" rtlCol="0">
            <a:spAutoFit/>
          </a:bodyPr>
          <a:lstStyle/>
          <a:p>
            <a:r>
              <a:rPr lang="en-US" dirty="0"/>
              <a:t>Risk to Whirlpool trucks from W3</a:t>
            </a:r>
          </a:p>
        </p:txBody>
      </p:sp>
      <p:sp>
        <p:nvSpPr>
          <p:cNvPr id="13" name="TextBox 12">
            <a:extLst>
              <a:ext uri="{FF2B5EF4-FFF2-40B4-BE49-F238E27FC236}">
                <a16:creationId xmlns:a16="http://schemas.microsoft.com/office/drawing/2014/main" id="{F8817515-B6B2-4FB4-B862-35632D29A7C7}"/>
              </a:ext>
            </a:extLst>
          </p:cNvPr>
          <p:cNvSpPr txBox="1"/>
          <p:nvPr/>
        </p:nvSpPr>
        <p:spPr>
          <a:xfrm>
            <a:off x="430287" y="5433020"/>
            <a:ext cx="1947087" cy="923330"/>
          </a:xfrm>
          <a:prstGeom prst="rect">
            <a:avLst/>
          </a:prstGeom>
          <a:solidFill>
            <a:srgbClr val="004A8A"/>
          </a:solidFill>
        </p:spPr>
        <p:txBody>
          <a:bodyPr wrap="square" rtlCol="0">
            <a:spAutoFit/>
          </a:bodyPr>
          <a:lstStyle/>
          <a:p>
            <a:r>
              <a:rPr lang="en-US" dirty="0">
                <a:solidFill>
                  <a:schemeClr val="bg1"/>
                </a:solidFill>
              </a:rPr>
              <a:t>Always consider where the wind is coming from.</a:t>
            </a:r>
          </a:p>
        </p:txBody>
      </p:sp>
    </p:spTree>
    <p:extLst>
      <p:ext uri="{BB962C8B-B14F-4D97-AF65-F5344CB8AC3E}">
        <p14:creationId xmlns:p14="http://schemas.microsoft.com/office/powerpoint/2010/main" val="2813941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3730E3-259B-448D-9BC9-708168B8D75C}"/>
              </a:ext>
            </a:extLst>
          </p:cNvPr>
          <p:cNvSpPr>
            <a:spLocks noGrp="1"/>
          </p:cNvSpPr>
          <p:nvPr>
            <p:ph idx="1"/>
          </p:nvPr>
        </p:nvSpPr>
        <p:spPr>
          <a:xfrm>
            <a:off x="838200" y="1490597"/>
            <a:ext cx="4445977" cy="4686366"/>
          </a:xfrm>
        </p:spPr>
        <p:txBody>
          <a:bodyPr/>
          <a:lstStyle/>
          <a:p>
            <a:r>
              <a:rPr lang="en-US" dirty="0"/>
              <a:t>Differential heating of the earth’s surface from the equator to the poles creates</a:t>
            </a:r>
          </a:p>
          <a:p>
            <a:r>
              <a:rPr lang="en-US" dirty="0"/>
              <a:t>Pressure differences cause air to circulate on a global scale</a:t>
            </a:r>
          </a:p>
          <a:p>
            <a:r>
              <a:rPr lang="en-US" dirty="0"/>
              <a:t>Everything wants to be in equilibrium </a:t>
            </a:r>
          </a:p>
          <a:p>
            <a:endParaRPr lang="en-US" dirty="0"/>
          </a:p>
        </p:txBody>
      </p:sp>
      <p:sp>
        <p:nvSpPr>
          <p:cNvPr id="3" name="Slide Number Placeholder 2">
            <a:extLst>
              <a:ext uri="{FF2B5EF4-FFF2-40B4-BE49-F238E27FC236}">
                <a16:creationId xmlns:a16="http://schemas.microsoft.com/office/drawing/2014/main" id="{091AECC3-2C66-4ABF-867F-8E1F17B893C7}"/>
              </a:ext>
            </a:extLst>
          </p:cNvPr>
          <p:cNvSpPr>
            <a:spLocks noGrp="1"/>
          </p:cNvSpPr>
          <p:nvPr>
            <p:ph type="sldNum" sz="quarter" idx="12"/>
          </p:nvPr>
        </p:nvSpPr>
        <p:spPr/>
        <p:txBody>
          <a:bodyPr/>
          <a:lstStyle/>
          <a:p>
            <a:fld id="{4EC93DFA-70F6-4220-86AB-AD3183C08C91}" type="slidenum">
              <a:rPr lang="en-US" smtClean="0"/>
              <a:t>4</a:t>
            </a:fld>
            <a:endParaRPr lang="en-US" dirty="0"/>
          </a:p>
        </p:txBody>
      </p:sp>
      <p:sp>
        <p:nvSpPr>
          <p:cNvPr id="4" name="Title 3">
            <a:extLst>
              <a:ext uri="{FF2B5EF4-FFF2-40B4-BE49-F238E27FC236}">
                <a16:creationId xmlns:a16="http://schemas.microsoft.com/office/drawing/2014/main" id="{038C4064-06EE-4C60-8ADC-A9E4BC2589A8}"/>
              </a:ext>
            </a:extLst>
          </p:cNvPr>
          <p:cNvSpPr>
            <a:spLocks noGrp="1"/>
          </p:cNvSpPr>
          <p:nvPr>
            <p:ph type="title"/>
          </p:nvPr>
        </p:nvSpPr>
        <p:spPr/>
        <p:txBody>
          <a:bodyPr/>
          <a:lstStyle/>
          <a:p>
            <a:r>
              <a:rPr lang="en-US" dirty="0"/>
              <a:t>What is wind</a:t>
            </a:r>
          </a:p>
        </p:txBody>
      </p:sp>
      <p:pic>
        <p:nvPicPr>
          <p:cNvPr id="1026" name="Picture 2" descr="Image result for differential heating of earth's surface">
            <a:extLst>
              <a:ext uri="{FF2B5EF4-FFF2-40B4-BE49-F238E27FC236}">
                <a16:creationId xmlns:a16="http://schemas.microsoft.com/office/drawing/2014/main" id="{5B85928B-43D2-4ED4-9E35-72DF74ADC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1430" y="1761391"/>
            <a:ext cx="3427535" cy="21022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ttp://serc.carleton.edu/images/eslabs/hurricanes/3d_hadley_md.v3.jpg">
            <a:extLst>
              <a:ext uri="{FF2B5EF4-FFF2-40B4-BE49-F238E27FC236}">
                <a16:creationId xmlns:a16="http://schemas.microsoft.com/office/drawing/2014/main" id="{897B1C88-52D1-42CB-B9C6-264D3461CD4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101401" y="4080961"/>
            <a:ext cx="2377564" cy="2191407"/>
          </a:xfrm>
          <a:prstGeom prst="rect">
            <a:avLst/>
          </a:prstGeom>
          <a:noFill/>
          <a:ln>
            <a:noFill/>
          </a:ln>
        </p:spPr>
      </p:pic>
    </p:spTree>
    <p:extLst>
      <p:ext uri="{BB962C8B-B14F-4D97-AF65-F5344CB8AC3E}">
        <p14:creationId xmlns:p14="http://schemas.microsoft.com/office/powerpoint/2010/main" val="15839457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B79B41-FBF8-4C39-B2B9-BF02BFBDD5F7}"/>
              </a:ext>
            </a:extLst>
          </p:cNvPr>
          <p:cNvSpPr>
            <a:spLocks noGrp="1"/>
          </p:cNvSpPr>
          <p:nvPr>
            <p:ph idx="1"/>
          </p:nvPr>
        </p:nvSpPr>
        <p:spPr/>
        <p:txBody>
          <a:bodyPr/>
          <a:lstStyle/>
          <a:p>
            <a:r>
              <a:rPr lang="en-US" dirty="0"/>
              <a:t>Greenville</a:t>
            </a:r>
          </a:p>
        </p:txBody>
      </p:sp>
      <p:sp>
        <p:nvSpPr>
          <p:cNvPr id="3" name="Slide Number Placeholder 2">
            <a:extLst>
              <a:ext uri="{FF2B5EF4-FFF2-40B4-BE49-F238E27FC236}">
                <a16:creationId xmlns:a16="http://schemas.microsoft.com/office/drawing/2014/main" id="{A4B96521-B07E-46BF-8E2C-5650087CE224}"/>
              </a:ext>
            </a:extLst>
          </p:cNvPr>
          <p:cNvSpPr>
            <a:spLocks noGrp="1"/>
          </p:cNvSpPr>
          <p:nvPr>
            <p:ph type="sldNum" sz="quarter" idx="12"/>
          </p:nvPr>
        </p:nvSpPr>
        <p:spPr/>
        <p:txBody>
          <a:bodyPr/>
          <a:lstStyle/>
          <a:p>
            <a:fld id="{4EC93DFA-70F6-4220-86AB-AD3183C08C91}" type="slidenum">
              <a:rPr lang="en-US" smtClean="0"/>
              <a:t>40</a:t>
            </a:fld>
            <a:endParaRPr lang="en-US" dirty="0"/>
          </a:p>
        </p:txBody>
      </p:sp>
      <p:sp>
        <p:nvSpPr>
          <p:cNvPr id="4" name="Title 3">
            <a:extLst>
              <a:ext uri="{FF2B5EF4-FFF2-40B4-BE49-F238E27FC236}">
                <a16:creationId xmlns:a16="http://schemas.microsoft.com/office/drawing/2014/main" id="{15EF77BB-C13B-4292-BE13-FA664E04BE64}"/>
              </a:ext>
            </a:extLst>
          </p:cNvPr>
          <p:cNvSpPr>
            <a:spLocks noGrp="1"/>
          </p:cNvSpPr>
          <p:nvPr>
            <p:ph type="title"/>
          </p:nvPr>
        </p:nvSpPr>
        <p:spPr/>
        <p:txBody>
          <a:bodyPr/>
          <a:lstStyle/>
          <a:p>
            <a:r>
              <a:rPr lang="en-US" dirty="0"/>
              <a:t>Impact to Projects: icing</a:t>
            </a:r>
          </a:p>
        </p:txBody>
      </p:sp>
      <p:sp>
        <p:nvSpPr>
          <p:cNvPr id="11" name="TextBox 10">
            <a:extLst>
              <a:ext uri="{FF2B5EF4-FFF2-40B4-BE49-F238E27FC236}">
                <a16:creationId xmlns:a16="http://schemas.microsoft.com/office/drawing/2014/main" id="{064A6008-00EA-4206-ACDA-6A75F944F9CB}"/>
              </a:ext>
            </a:extLst>
          </p:cNvPr>
          <p:cNvSpPr txBox="1"/>
          <p:nvPr/>
        </p:nvSpPr>
        <p:spPr>
          <a:xfrm>
            <a:off x="9958387" y="2530775"/>
            <a:ext cx="1981976" cy="923330"/>
          </a:xfrm>
          <a:prstGeom prst="rect">
            <a:avLst/>
          </a:prstGeom>
          <a:noFill/>
        </p:spPr>
        <p:txBody>
          <a:bodyPr wrap="square" rtlCol="0">
            <a:spAutoFit/>
          </a:bodyPr>
          <a:lstStyle/>
          <a:p>
            <a:r>
              <a:rPr lang="en-US" dirty="0"/>
              <a:t>Risk to Whirlpool parking lot from W2, W3</a:t>
            </a:r>
          </a:p>
        </p:txBody>
      </p:sp>
      <p:pic>
        <p:nvPicPr>
          <p:cNvPr id="6" name="Picture 5">
            <a:extLst>
              <a:ext uri="{FF2B5EF4-FFF2-40B4-BE49-F238E27FC236}">
                <a16:creationId xmlns:a16="http://schemas.microsoft.com/office/drawing/2014/main" id="{33531C3A-DE77-4A91-9C1F-5CD1264546EB}"/>
              </a:ext>
            </a:extLst>
          </p:cNvPr>
          <p:cNvPicPr>
            <a:picLocks noChangeAspect="1"/>
          </p:cNvPicPr>
          <p:nvPr/>
        </p:nvPicPr>
        <p:blipFill>
          <a:blip r:embed="rId2"/>
          <a:stretch>
            <a:fillRect/>
          </a:stretch>
        </p:blipFill>
        <p:spPr>
          <a:xfrm>
            <a:off x="2924175" y="2025224"/>
            <a:ext cx="6667500" cy="4515000"/>
          </a:xfrm>
          <a:prstGeom prst="rect">
            <a:avLst/>
          </a:prstGeom>
        </p:spPr>
      </p:pic>
      <p:cxnSp>
        <p:nvCxnSpPr>
          <p:cNvPr id="8" name="Straight Arrow Connector 7">
            <a:extLst>
              <a:ext uri="{FF2B5EF4-FFF2-40B4-BE49-F238E27FC236}">
                <a16:creationId xmlns:a16="http://schemas.microsoft.com/office/drawing/2014/main" id="{D5B423E9-0E86-4EC6-B610-9F66CE782C2F}"/>
              </a:ext>
            </a:extLst>
          </p:cNvPr>
          <p:cNvCxnSpPr>
            <a:cxnSpLocks/>
          </p:cNvCxnSpPr>
          <p:nvPr/>
        </p:nvCxnSpPr>
        <p:spPr>
          <a:xfrm flipH="1" flipV="1">
            <a:off x="6800850" y="2498004"/>
            <a:ext cx="3157537" cy="48332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7D87EA2-F62E-4122-B196-4BFCB83FFFF9}"/>
              </a:ext>
            </a:extLst>
          </p:cNvPr>
          <p:cNvCxnSpPr>
            <a:cxnSpLocks/>
          </p:cNvCxnSpPr>
          <p:nvPr/>
        </p:nvCxnSpPr>
        <p:spPr>
          <a:xfrm flipH="1" flipV="1">
            <a:off x="8379619" y="3707467"/>
            <a:ext cx="1688694" cy="16920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7F553C5-0A23-4FDD-9462-C65314354FED}"/>
              </a:ext>
            </a:extLst>
          </p:cNvPr>
          <p:cNvSpPr txBox="1"/>
          <p:nvPr/>
        </p:nvSpPr>
        <p:spPr>
          <a:xfrm>
            <a:off x="10068313" y="3548493"/>
            <a:ext cx="1981976" cy="1200329"/>
          </a:xfrm>
          <a:prstGeom prst="rect">
            <a:avLst/>
          </a:prstGeom>
          <a:noFill/>
        </p:spPr>
        <p:txBody>
          <a:bodyPr wrap="square" rtlCol="0">
            <a:spAutoFit/>
          </a:bodyPr>
          <a:lstStyle/>
          <a:p>
            <a:r>
              <a:rPr lang="en-US" dirty="0"/>
              <a:t>Risk to US-127 from W3 (if winds from west or south)</a:t>
            </a:r>
          </a:p>
        </p:txBody>
      </p:sp>
      <p:cxnSp>
        <p:nvCxnSpPr>
          <p:cNvPr id="15" name="Straight Arrow Connector 14">
            <a:extLst>
              <a:ext uri="{FF2B5EF4-FFF2-40B4-BE49-F238E27FC236}">
                <a16:creationId xmlns:a16="http://schemas.microsoft.com/office/drawing/2014/main" id="{867BEF87-4120-43F6-B10A-66AA5DE5A456}"/>
              </a:ext>
            </a:extLst>
          </p:cNvPr>
          <p:cNvCxnSpPr>
            <a:cxnSpLocks/>
          </p:cNvCxnSpPr>
          <p:nvPr/>
        </p:nvCxnSpPr>
        <p:spPr>
          <a:xfrm flipV="1">
            <a:off x="2447537" y="4514850"/>
            <a:ext cx="2314963" cy="85255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94B3D39-B855-4ED6-AFFE-089AFFE4FC6A}"/>
              </a:ext>
            </a:extLst>
          </p:cNvPr>
          <p:cNvSpPr txBox="1"/>
          <p:nvPr/>
        </p:nvSpPr>
        <p:spPr>
          <a:xfrm>
            <a:off x="400321" y="5190730"/>
            <a:ext cx="2314963" cy="923330"/>
          </a:xfrm>
          <a:prstGeom prst="rect">
            <a:avLst/>
          </a:prstGeom>
          <a:noFill/>
        </p:spPr>
        <p:txBody>
          <a:bodyPr wrap="square" rtlCol="0">
            <a:spAutoFit/>
          </a:bodyPr>
          <a:lstStyle/>
          <a:p>
            <a:r>
              <a:rPr lang="en-US" dirty="0"/>
              <a:t>Risk to retirement community from W1 (if winds from west)</a:t>
            </a:r>
          </a:p>
        </p:txBody>
      </p:sp>
      <p:sp>
        <p:nvSpPr>
          <p:cNvPr id="19" name="TextBox 18">
            <a:extLst>
              <a:ext uri="{FF2B5EF4-FFF2-40B4-BE49-F238E27FC236}">
                <a16:creationId xmlns:a16="http://schemas.microsoft.com/office/drawing/2014/main" id="{3780AD7C-A940-4EA8-8B19-2F6696E878E0}"/>
              </a:ext>
            </a:extLst>
          </p:cNvPr>
          <p:cNvSpPr txBox="1"/>
          <p:nvPr/>
        </p:nvSpPr>
        <p:spPr>
          <a:xfrm>
            <a:off x="9883351" y="5190730"/>
            <a:ext cx="1947087" cy="923330"/>
          </a:xfrm>
          <a:prstGeom prst="rect">
            <a:avLst/>
          </a:prstGeom>
          <a:solidFill>
            <a:srgbClr val="004A8A"/>
          </a:solidFill>
        </p:spPr>
        <p:txBody>
          <a:bodyPr wrap="square" rtlCol="0">
            <a:spAutoFit/>
          </a:bodyPr>
          <a:lstStyle/>
          <a:p>
            <a:r>
              <a:rPr lang="en-US" dirty="0">
                <a:solidFill>
                  <a:schemeClr val="bg1"/>
                </a:solidFill>
              </a:rPr>
              <a:t>Always consider where the wind is coming from.</a:t>
            </a:r>
          </a:p>
        </p:txBody>
      </p:sp>
    </p:spTree>
    <p:extLst>
      <p:ext uri="{BB962C8B-B14F-4D97-AF65-F5344CB8AC3E}">
        <p14:creationId xmlns:p14="http://schemas.microsoft.com/office/powerpoint/2010/main" val="39648987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E01C73-CA5D-4578-910E-88A9ECC49E04}"/>
              </a:ext>
            </a:extLst>
          </p:cNvPr>
          <p:cNvSpPr>
            <a:spLocks noGrp="1"/>
          </p:cNvSpPr>
          <p:nvPr>
            <p:ph idx="1"/>
          </p:nvPr>
        </p:nvSpPr>
        <p:spPr/>
        <p:txBody>
          <a:bodyPr>
            <a:normAutofit lnSpcReduction="10000"/>
          </a:bodyPr>
          <a:lstStyle/>
          <a:p>
            <a:r>
              <a:rPr lang="en-US" dirty="0"/>
              <a:t>If ice build up is suspected:</a:t>
            </a:r>
          </a:p>
          <a:p>
            <a:pPr lvl="1"/>
            <a:r>
              <a:rPr lang="en-US" b="1" dirty="0">
                <a:solidFill>
                  <a:srgbClr val="004A8A"/>
                </a:solidFill>
              </a:rPr>
              <a:t>If at the NFWC</a:t>
            </a:r>
            <a:r>
              <a:rPr lang="en-US" dirty="0"/>
              <a:t>: take binoculars and go inspect the blades to look for build up</a:t>
            </a:r>
          </a:p>
          <a:p>
            <a:pPr lvl="1"/>
            <a:r>
              <a:rPr lang="en-US" b="1" dirty="0">
                <a:solidFill>
                  <a:srgbClr val="004A8A"/>
                </a:solidFill>
              </a:rPr>
              <a:t>If at remote projects</a:t>
            </a:r>
            <a:r>
              <a:rPr lang="en-US" dirty="0"/>
              <a:t>: check SCADA to see if energy production is less than expected for the wind speeds</a:t>
            </a:r>
          </a:p>
          <a:p>
            <a:pPr lvl="1"/>
            <a:r>
              <a:rPr lang="en-US" b="1" dirty="0">
                <a:solidFill>
                  <a:srgbClr val="004A8A"/>
                </a:solidFill>
              </a:rPr>
              <a:t>Wind Direction</a:t>
            </a:r>
            <a:r>
              <a:rPr lang="en-US" dirty="0"/>
              <a:t>: Determine what direction the wind is coming from (Weather Ops, National Weather Service)</a:t>
            </a:r>
          </a:p>
          <a:p>
            <a:pPr lvl="1"/>
            <a:r>
              <a:rPr lang="en-US" b="1" dirty="0">
                <a:solidFill>
                  <a:srgbClr val="004A8A"/>
                </a:solidFill>
              </a:rPr>
              <a:t>Shut down turbines</a:t>
            </a:r>
            <a:r>
              <a:rPr lang="en-US" dirty="0"/>
              <a:t>: call GWROC to shut down turbines depending on severity of icing and wind direction. Tell them it’s due to icing.</a:t>
            </a:r>
          </a:p>
          <a:p>
            <a:pPr lvl="1"/>
            <a:r>
              <a:rPr lang="en-US" b="1" dirty="0">
                <a:solidFill>
                  <a:srgbClr val="004A8A"/>
                </a:solidFill>
              </a:rPr>
              <a:t>Start up after event</a:t>
            </a:r>
            <a:r>
              <a:rPr lang="en-US" dirty="0"/>
              <a:t>: Ideally you wait until temperatures raise enough for ice to fall directly beneath the blades. Yawing into the sun can help if there are calm winds. If you aren’t positive that all the ice has shed from the blades, perform a controlled start up. </a:t>
            </a:r>
          </a:p>
          <a:p>
            <a:pPr lvl="1"/>
            <a:endParaRPr lang="en-US" dirty="0"/>
          </a:p>
        </p:txBody>
      </p:sp>
      <p:sp>
        <p:nvSpPr>
          <p:cNvPr id="3" name="Slide Number Placeholder 2">
            <a:extLst>
              <a:ext uri="{FF2B5EF4-FFF2-40B4-BE49-F238E27FC236}">
                <a16:creationId xmlns:a16="http://schemas.microsoft.com/office/drawing/2014/main" id="{8C4E5114-2C49-439B-B7FE-924EA3E57405}"/>
              </a:ext>
            </a:extLst>
          </p:cNvPr>
          <p:cNvSpPr>
            <a:spLocks noGrp="1"/>
          </p:cNvSpPr>
          <p:nvPr>
            <p:ph type="sldNum" sz="quarter" idx="12"/>
          </p:nvPr>
        </p:nvSpPr>
        <p:spPr/>
        <p:txBody>
          <a:bodyPr/>
          <a:lstStyle/>
          <a:p>
            <a:fld id="{4EC93DFA-70F6-4220-86AB-AD3183C08C91}" type="slidenum">
              <a:rPr lang="en-US" smtClean="0"/>
              <a:t>41</a:t>
            </a:fld>
            <a:endParaRPr lang="en-US" dirty="0"/>
          </a:p>
        </p:txBody>
      </p:sp>
      <p:sp>
        <p:nvSpPr>
          <p:cNvPr id="4" name="Title 3">
            <a:extLst>
              <a:ext uri="{FF2B5EF4-FFF2-40B4-BE49-F238E27FC236}">
                <a16:creationId xmlns:a16="http://schemas.microsoft.com/office/drawing/2014/main" id="{55A66408-1F75-4707-877E-3038B1D6DC3D}"/>
              </a:ext>
            </a:extLst>
          </p:cNvPr>
          <p:cNvSpPr>
            <a:spLocks noGrp="1"/>
          </p:cNvSpPr>
          <p:nvPr>
            <p:ph type="title"/>
          </p:nvPr>
        </p:nvSpPr>
        <p:spPr/>
        <p:txBody>
          <a:bodyPr/>
          <a:lstStyle/>
          <a:p>
            <a:r>
              <a:rPr lang="en-US" dirty="0"/>
              <a:t>System Operator action plan: Icing</a:t>
            </a:r>
          </a:p>
        </p:txBody>
      </p:sp>
    </p:spTree>
    <p:extLst>
      <p:ext uri="{BB962C8B-B14F-4D97-AF65-F5344CB8AC3E}">
        <p14:creationId xmlns:p14="http://schemas.microsoft.com/office/powerpoint/2010/main" val="39809881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B9AE2F-1DE6-4F05-8D12-AB4590A947D8}"/>
              </a:ext>
            </a:extLst>
          </p:cNvPr>
          <p:cNvSpPr>
            <a:spLocks noGrp="1"/>
          </p:cNvSpPr>
          <p:nvPr>
            <p:ph idx="1"/>
          </p:nvPr>
        </p:nvSpPr>
        <p:spPr/>
        <p:txBody>
          <a:bodyPr>
            <a:normAutofit fontScale="92500"/>
          </a:bodyPr>
          <a:lstStyle/>
          <a:p>
            <a:pPr marL="457200" lvl="1" indent="0">
              <a:buNone/>
            </a:pPr>
            <a:r>
              <a:rPr lang="en-US" b="1" dirty="0">
                <a:solidFill>
                  <a:srgbClr val="004A8A"/>
                </a:solidFill>
              </a:rPr>
              <a:t>Controlled Start Up:</a:t>
            </a:r>
          </a:p>
          <a:p>
            <a:pPr marL="914400" lvl="1" indent="-457200">
              <a:buAutoNum type="arabicPeriod"/>
            </a:pPr>
            <a:r>
              <a:rPr lang="en-US" dirty="0"/>
              <a:t>Must have someone on-site (this may change with the new camera situation)</a:t>
            </a:r>
          </a:p>
          <a:p>
            <a:pPr marL="914400" lvl="1" indent="-457200">
              <a:buAutoNum type="arabicPeriod"/>
            </a:pPr>
            <a:r>
              <a:rPr lang="en-US" dirty="0"/>
              <a:t>Make sure you are a safe distance from the turbine but still have a good view</a:t>
            </a:r>
          </a:p>
          <a:p>
            <a:pPr marL="914400" lvl="1" indent="-457200">
              <a:buAutoNum type="arabicPeriod"/>
            </a:pPr>
            <a:r>
              <a:rPr lang="en-US" dirty="0"/>
              <a:t>Call GWROC to turn on one turbine that is a lower risk. </a:t>
            </a:r>
            <a:r>
              <a:rPr lang="en-US" u="sng" dirty="0"/>
              <a:t>Do not do this during shift changes or known times of high traffic near turbines.</a:t>
            </a:r>
          </a:p>
          <a:p>
            <a:pPr marL="914400" lvl="1" indent="-457200">
              <a:buAutoNum type="arabicPeriod"/>
            </a:pPr>
            <a:r>
              <a:rPr lang="en-US" dirty="0"/>
              <a:t>Observe the start up to see if ice is being thrown from the blades and if so, where it is going.</a:t>
            </a:r>
          </a:p>
          <a:p>
            <a:pPr marL="1371600" lvl="2" indent="-457200">
              <a:buAutoNum type="arabicPeriod"/>
            </a:pPr>
            <a:r>
              <a:rPr lang="en-US" dirty="0"/>
              <a:t>If pieces of ice are light and “float” down to the ground, and are not traveling into unsafe areas let the turbine continue to run and shed all the ice</a:t>
            </a:r>
          </a:p>
          <a:p>
            <a:pPr marL="1371600" lvl="2" indent="-457200">
              <a:buAutoNum type="arabicPeriod"/>
            </a:pPr>
            <a:r>
              <a:rPr lang="en-US" dirty="0"/>
              <a:t>If pieces of ice are large and being thrown long distances or into unsafe areas, turn the turbine off immediately and try again later after temperatures have warmed</a:t>
            </a:r>
          </a:p>
          <a:p>
            <a:pPr marL="914400" lvl="1" indent="-457200">
              <a:buAutoNum type="arabicPeriod"/>
            </a:pPr>
            <a:r>
              <a:rPr lang="en-US" dirty="0"/>
              <a:t>Repeat step 4 for each turbine, one at a time</a:t>
            </a:r>
          </a:p>
        </p:txBody>
      </p:sp>
      <p:sp>
        <p:nvSpPr>
          <p:cNvPr id="3" name="Slide Number Placeholder 2">
            <a:extLst>
              <a:ext uri="{FF2B5EF4-FFF2-40B4-BE49-F238E27FC236}">
                <a16:creationId xmlns:a16="http://schemas.microsoft.com/office/drawing/2014/main" id="{A5C8C6F4-4BCD-4087-BA01-7BB8E24F3395}"/>
              </a:ext>
            </a:extLst>
          </p:cNvPr>
          <p:cNvSpPr>
            <a:spLocks noGrp="1"/>
          </p:cNvSpPr>
          <p:nvPr>
            <p:ph type="sldNum" sz="quarter" idx="12"/>
          </p:nvPr>
        </p:nvSpPr>
        <p:spPr/>
        <p:txBody>
          <a:bodyPr/>
          <a:lstStyle/>
          <a:p>
            <a:fld id="{4EC93DFA-70F6-4220-86AB-AD3183C08C91}" type="slidenum">
              <a:rPr lang="en-US" smtClean="0"/>
              <a:t>42</a:t>
            </a:fld>
            <a:endParaRPr lang="en-US" dirty="0"/>
          </a:p>
        </p:txBody>
      </p:sp>
      <p:sp>
        <p:nvSpPr>
          <p:cNvPr id="4" name="Title 3">
            <a:extLst>
              <a:ext uri="{FF2B5EF4-FFF2-40B4-BE49-F238E27FC236}">
                <a16:creationId xmlns:a16="http://schemas.microsoft.com/office/drawing/2014/main" id="{2D44BCD4-38A6-4F88-877A-48A98FC74E5A}"/>
              </a:ext>
            </a:extLst>
          </p:cNvPr>
          <p:cNvSpPr>
            <a:spLocks noGrp="1"/>
          </p:cNvSpPr>
          <p:nvPr>
            <p:ph type="title"/>
          </p:nvPr>
        </p:nvSpPr>
        <p:spPr/>
        <p:txBody>
          <a:bodyPr>
            <a:normAutofit fontScale="90000"/>
          </a:bodyPr>
          <a:lstStyle/>
          <a:p>
            <a:r>
              <a:rPr lang="en-US" dirty="0"/>
              <a:t>System Operator Action Plan: Controlled Start up</a:t>
            </a:r>
          </a:p>
        </p:txBody>
      </p:sp>
    </p:spTree>
    <p:extLst>
      <p:ext uri="{BB962C8B-B14F-4D97-AF65-F5344CB8AC3E}">
        <p14:creationId xmlns:p14="http://schemas.microsoft.com/office/powerpoint/2010/main" val="28536617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DEDC45-6ED5-48AD-8C52-31778BC2CBA2}"/>
              </a:ext>
            </a:extLst>
          </p:cNvPr>
          <p:cNvSpPr>
            <a:spLocks noGrp="1"/>
          </p:cNvSpPr>
          <p:nvPr>
            <p:ph idx="1"/>
          </p:nvPr>
        </p:nvSpPr>
        <p:spPr/>
        <p:txBody>
          <a:bodyPr/>
          <a:lstStyle/>
          <a:p>
            <a:r>
              <a:rPr lang="en-US" dirty="0"/>
              <a:t>During icing events, all System Operators  and Meteorologists on-call should be monitoring</a:t>
            </a:r>
          </a:p>
          <a:p>
            <a:r>
              <a:rPr lang="en-US" dirty="0"/>
              <a:t>On-call meteorologist will:</a:t>
            </a:r>
          </a:p>
          <a:p>
            <a:pPr lvl="1"/>
            <a:r>
              <a:rPr lang="en-US" dirty="0"/>
              <a:t>Alert the System Operators that an icing event is forecasted, when it is going to occur, and the severity expected (Hangout)</a:t>
            </a:r>
          </a:p>
          <a:p>
            <a:pPr lvl="1"/>
            <a:r>
              <a:rPr lang="en-US" dirty="0"/>
              <a:t>Be available  to the System Operators during the event for questions and updates</a:t>
            </a:r>
          </a:p>
          <a:p>
            <a:r>
              <a:rPr lang="en-US" dirty="0">
                <a:solidFill>
                  <a:srgbClr val="004A8A"/>
                </a:solidFill>
              </a:rPr>
              <a:t>It is ultimately the job of the System Operator to make the decision to shut down (at the Meteorologist’s suggestion)</a:t>
            </a:r>
          </a:p>
          <a:p>
            <a:r>
              <a:rPr lang="en-US" dirty="0"/>
              <a:t>On-Call Meteorologists can have shut down/restart authority if given to them by their System Operator</a:t>
            </a:r>
          </a:p>
        </p:txBody>
      </p:sp>
      <p:sp>
        <p:nvSpPr>
          <p:cNvPr id="3" name="Slide Number Placeholder 2">
            <a:extLst>
              <a:ext uri="{FF2B5EF4-FFF2-40B4-BE49-F238E27FC236}">
                <a16:creationId xmlns:a16="http://schemas.microsoft.com/office/drawing/2014/main" id="{F067935C-65C3-44D0-B70F-F8D9D327EFCB}"/>
              </a:ext>
            </a:extLst>
          </p:cNvPr>
          <p:cNvSpPr>
            <a:spLocks noGrp="1"/>
          </p:cNvSpPr>
          <p:nvPr>
            <p:ph type="sldNum" sz="quarter" idx="12"/>
          </p:nvPr>
        </p:nvSpPr>
        <p:spPr/>
        <p:txBody>
          <a:bodyPr/>
          <a:lstStyle/>
          <a:p>
            <a:fld id="{4EC93DFA-70F6-4220-86AB-AD3183C08C91}" type="slidenum">
              <a:rPr lang="en-US" smtClean="0"/>
              <a:t>43</a:t>
            </a:fld>
            <a:endParaRPr lang="en-US" dirty="0"/>
          </a:p>
        </p:txBody>
      </p:sp>
      <p:sp>
        <p:nvSpPr>
          <p:cNvPr id="4" name="Title 3">
            <a:extLst>
              <a:ext uri="{FF2B5EF4-FFF2-40B4-BE49-F238E27FC236}">
                <a16:creationId xmlns:a16="http://schemas.microsoft.com/office/drawing/2014/main" id="{616DDBE3-1A4E-4A75-89CC-2D45AC30CFAE}"/>
              </a:ext>
            </a:extLst>
          </p:cNvPr>
          <p:cNvSpPr>
            <a:spLocks noGrp="1"/>
          </p:cNvSpPr>
          <p:nvPr>
            <p:ph type="title"/>
          </p:nvPr>
        </p:nvSpPr>
        <p:spPr/>
        <p:txBody>
          <a:bodyPr/>
          <a:lstStyle/>
          <a:p>
            <a:r>
              <a:rPr lang="en-US" dirty="0"/>
              <a:t>Interacting with On-Call Meteorologist</a:t>
            </a:r>
          </a:p>
        </p:txBody>
      </p:sp>
    </p:spTree>
    <p:extLst>
      <p:ext uri="{BB962C8B-B14F-4D97-AF65-F5344CB8AC3E}">
        <p14:creationId xmlns:p14="http://schemas.microsoft.com/office/powerpoint/2010/main" val="5561548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1A65E5-B7AD-4D8B-B97D-918DFD7CA6E4}"/>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431090FB-93D7-4042-9378-39B9595A637A}"/>
              </a:ext>
            </a:extLst>
          </p:cNvPr>
          <p:cNvSpPr>
            <a:spLocks noGrp="1"/>
          </p:cNvSpPr>
          <p:nvPr>
            <p:ph type="sldNum" sz="quarter" idx="12"/>
          </p:nvPr>
        </p:nvSpPr>
        <p:spPr/>
        <p:txBody>
          <a:bodyPr/>
          <a:lstStyle/>
          <a:p>
            <a:fld id="{4EC93DFA-70F6-4220-86AB-AD3183C08C91}" type="slidenum">
              <a:rPr lang="en-US" smtClean="0"/>
              <a:t>44</a:t>
            </a:fld>
            <a:endParaRPr lang="en-US" dirty="0"/>
          </a:p>
        </p:txBody>
      </p:sp>
      <p:sp>
        <p:nvSpPr>
          <p:cNvPr id="4" name="Title 3">
            <a:extLst>
              <a:ext uri="{FF2B5EF4-FFF2-40B4-BE49-F238E27FC236}">
                <a16:creationId xmlns:a16="http://schemas.microsoft.com/office/drawing/2014/main" id="{34196ECA-E512-45CD-8971-2683BF18B808}"/>
              </a:ext>
            </a:extLst>
          </p:cNvPr>
          <p:cNvSpPr>
            <a:spLocks noGrp="1"/>
          </p:cNvSpPr>
          <p:nvPr>
            <p:ph type="title"/>
          </p:nvPr>
        </p:nvSpPr>
        <p:spPr/>
        <p:txBody>
          <a:bodyPr/>
          <a:lstStyle/>
          <a:p>
            <a:endParaRPr lang="en-US" dirty="0"/>
          </a:p>
        </p:txBody>
      </p:sp>
      <p:sp>
        <p:nvSpPr>
          <p:cNvPr id="5" name="Rectangle 4">
            <a:extLst>
              <a:ext uri="{FF2B5EF4-FFF2-40B4-BE49-F238E27FC236}">
                <a16:creationId xmlns:a16="http://schemas.microsoft.com/office/drawing/2014/main" id="{E4A855CF-2D61-4020-A5AE-D6623CD1C893}"/>
              </a:ext>
            </a:extLst>
          </p:cNvPr>
          <p:cNvSpPr/>
          <p:nvPr/>
        </p:nvSpPr>
        <p:spPr>
          <a:xfrm>
            <a:off x="0" y="0"/>
            <a:ext cx="12192000" cy="7173157"/>
          </a:xfrm>
          <a:prstGeom prst="rect">
            <a:avLst/>
          </a:prstGeom>
          <a:solidFill>
            <a:srgbClr val="004A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mj-lt"/>
              </a:rPr>
              <a:t>WEATHER EVENTS:</a:t>
            </a:r>
          </a:p>
          <a:p>
            <a:pPr algn="ctr"/>
            <a:r>
              <a:rPr lang="en-US" sz="4000" b="1" dirty="0">
                <a:latin typeface="+mj-lt"/>
              </a:rPr>
              <a:t>SEVERE STORMS</a:t>
            </a:r>
          </a:p>
        </p:txBody>
      </p:sp>
      <p:pic>
        <p:nvPicPr>
          <p:cNvPr id="6" name="Content Placeholder 6">
            <a:extLst>
              <a:ext uri="{FF2B5EF4-FFF2-40B4-BE49-F238E27FC236}">
                <a16:creationId xmlns:a16="http://schemas.microsoft.com/office/drawing/2014/main" id="{9C5415E6-195D-4F94-B151-CD3D19CF65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0489" y="3071466"/>
            <a:ext cx="1051560" cy="1030224"/>
          </a:xfrm>
          <a:prstGeom prst="rect">
            <a:avLst/>
          </a:prstGeom>
        </p:spPr>
      </p:pic>
    </p:spTree>
    <p:extLst>
      <p:ext uri="{BB962C8B-B14F-4D97-AF65-F5344CB8AC3E}">
        <p14:creationId xmlns:p14="http://schemas.microsoft.com/office/powerpoint/2010/main" val="19860302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A88ECA7-09C7-4E37-A809-A8ABCC6353DE}"/>
              </a:ext>
            </a:extLst>
          </p:cNvPr>
          <p:cNvSpPr>
            <a:spLocks noGrp="1"/>
          </p:cNvSpPr>
          <p:nvPr>
            <p:ph type="sldNum" sz="quarter" idx="12"/>
          </p:nvPr>
        </p:nvSpPr>
        <p:spPr/>
        <p:txBody>
          <a:bodyPr/>
          <a:lstStyle/>
          <a:p>
            <a:fld id="{4EC93DFA-70F6-4220-86AB-AD3183C08C91}" type="slidenum">
              <a:rPr lang="en-US" smtClean="0"/>
              <a:t>45</a:t>
            </a:fld>
            <a:endParaRPr lang="en-US" dirty="0"/>
          </a:p>
        </p:txBody>
      </p:sp>
      <p:sp>
        <p:nvSpPr>
          <p:cNvPr id="4" name="Title 3">
            <a:extLst>
              <a:ext uri="{FF2B5EF4-FFF2-40B4-BE49-F238E27FC236}">
                <a16:creationId xmlns:a16="http://schemas.microsoft.com/office/drawing/2014/main" id="{C75F2589-6FE9-4C2B-B216-2995514DA55D}"/>
              </a:ext>
            </a:extLst>
          </p:cNvPr>
          <p:cNvSpPr>
            <a:spLocks noGrp="1"/>
          </p:cNvSpPr>
          <p:nvPr>
            <p:ph type="title"/>
          </p:nvPr>
        </p:nvSpPr>
        <p:spPr/>
        <p:txBody>
          <a:bodyPr/>
          <a:lstStyle/>
          <a:p>
            <a:r>
              <a:rPr lang="en-US" dirty="0"/>
              <a:t>Weather Events: Severe Storms</a:t>
            </a:r>
          </a:p>
        </p:txBody>
      </p:sp>
      <p:sp>
        <p:nvSpPr>
          <p:cNvPr id="5" name="Content Placeholder 1">
            <a:extLst>
              <a:ext uri="{FF2B5EF4-FFF2-40B4-BE49-F238E27FC236}">
                <a16:creationId xmlns:a16="http://schemas.microsoft.com/office/drawing/2014/main" id="{3125965A-EDE7-4EBC-8473-E4D340016126}"/>
              </a:ext>
            </a:extLst>
          </p:cNvPr>
          <p:cNvSpPr txBox="1">
            <a:spLocks/>
          </p:cNvSpPr>
          <p:nvPr/>
        </p:nvSpPr>
        <p:spPr>
          <a:xfrm>
            <a:off x="838200" y="1590449"/>
            <a:ext cx="10515600" cy="153563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Strong lifting mechanism</a:t>
            </a:r>
          </a:p>
          <a:p>
            <a:r>
              <a:rPr lang="en-US"/>
              <a:t>Lots of moisture</a:t>
            </a:r>
          </a:p>
          <a:p>
            <a:r>
              <a:rPr lang="en-US"/>
              <a:t>Lots of instability</a:t>
            </a:r>
          </a:p>
          <a:p>
            <a:r>
              <a:rPr lang="en-US"/>
              <a:t>High vertical velocity</a:t>
            </a:r>
          </a:p>
          <a:p>
            <a:pPr marL="0" indent="0">
              <a:buFont typeface="Arial" panose="020B0604020202020204" pitchFamily="34" charset="0"/>
              <a:buNone/>
            </a:pPr>
            <a:endParaRPr lang="en-US" dirty="0"/>
          </a:p>
        </p:txBody>
      </p:sp>
      <p:pic>
        <p:nvPicPr>
          <p:cNvPr id="6" name="Picture 2" descr="https://upload.wikimedia.org/wikipedia/commons/c/c8/Thunderstorm_formation.jpg">
            <a:extLst>
              <a:ext uri="{FF2B5EF4-FFF2-40B4-BE49-F238E27FC236}">
                <a16:creationId xmlns:a16="http://schemas.microsoft.com/office/drawing/2014/main" id="{9155D9F2-22D0-49C8-9138-24C4F14D77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020" y="3256918"/>
            <a:ext cx="6439580" cy="3281994"/>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1">
            <a:extLst>
              <a:ext uri="{FF2B5EF4-FFF2-40B4-BE49-F238E27FC236}">
                <a16:creationId xmlns:a16="http://schemas.microsoft.com/office/drawing/2014/main" id="{B6E10D61-81E9-42E3-8114-B61CC236BAF4}"/>
              </a:ext>
            </a:extLst>
          </p:cNvPr>
          <p:cNvSpPr txBox="1">
            <a:spLocks/>
          </p:cNvSpPr>
          <p:nvPr/>
        </p:nvSpPr>
        <p:spPr>
          <a:xfrm>
            <a:off x="8610600" y="4040166"/>
            <a:ext cx="3370589" cy="15356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Cumulonimbus cloud development</a:t>
            </a:r>
          </a:p>
        </p:txBody>
      </p:sp>
    </p:spTree>
    <p:extLst>
      <p:ext uri="{BB962C8B-B14F-4D97-AF65-F5344CB8AC3E}">
        <p14:creationId xmlns:p14="http://schemas.microsoft.com/office/powerpoint/2010/main" val="25687244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5AC8BC-BFEA-42A5-97C4-C70CD7DC6748}"/>
              </a:ext>
            </a:extLst>
          </p:cNvPr>
          <p:cNvSpPr>
            <a:spLocks noGrp="1"/>
          </p:cNvSpPr>
          <p:nvPr>
            <p:ph idx="1"/>
          </p:nvPr>
        </p:nvSpPr>
        <p:spPr>
          <a:xfrm>
            <a:off x="838200" y="1490597"/>
            <a:ext cx="4310270" cy="4686366"/>
          </a:xfrm>
        </p:spPr>
        <p:txBody>
          <a:bodyPr/>
          <a:lstStyle/>
          <a:p>
            <a:r>
              <a:rPr lang="en-US" dirty="0"/>
              <a:t>Why do we care?</a:t>
            </a:r>
          </a:p>
          <a:p>
            <a:pPr lvl="1"/>
            <a:r>
              <a:rPr lang="en-US" dirty="0"/>
              <a:t>High winds</a:t>
            </a:r>
          </a:p>
          <a:p>
            <a:pPr lvl="2"/>
            <a:r>
              <a:rPr lang="en-US" dirty="0"/>
              <a:t>Increased loading on the turbines</a:t>
            </a:r>
          </a:p>
          <a:p>
            <a:pPr lvl="1"/>
            <a:r>
              <a:rPr lang="en-US" dirty="0"/>
              <a:t>Lightning</a:t>
            </a:r>
          </a:p>
          <a:p>
            <a:pPr lvl="1"/>
            <a:r>
              <a:rPr lang="en-US" dirty="0"/>
              <a:t>Flooding</a:t>
            </a:r>
          </a:p>
          <a:p>
            <a:pPr lvl="1"/>
            <a:r>
              <a:rPr lang="en-US" dirty="0"/>
              <a:t>Power outages</a:t>
            </a:r>
          </a:p>
        </p:txBody>
      </p:sp>
      <p:sp>
        <p:nvSpPr>
          <p:cNvPr id="3" name="Slide Number Placeholder 2">
            <a:extLst>
              <a:ext uri="{FF2B5EF4-FFF2-40B4-BE49-F238E27FC236}">
                <a16:creationId xmlns:a16="http://schemas.microsoft.com/office/drawing/2014/main" id="{335929F8-6630-4680-A8D7-72E7DC5D869D}"/>
              </a:ext>
            </a:extLst>
          </p:cNvPr>
          <p:cNvSpPr>
            <a:spLocks noGrp="1"/>
          </p:cNvSpPr>
          <p:nvPr>
            <p:ph type="sldNum" sz="quarter" idx="12"/>
          </p:nvPr>
        </p:nvSpPr>
        <p:spPr/>
        <p:txBody>
          <a:bodyPr/>
          <a:lstStyle/>
          <a:p>
            <a:fld id="{4EC93DFA-70F6-4220-86AB-AD3183C08C91}" type="slidenum">
              <a:rPr lang="en-US" smtClean="0"/>
              <a:t>46</a:t>
            </a:fld>
            <a:endParaRPr lang="en-US" dirty="0"/>
          </a:p>
        </p:txBody>
      </p:sp>
      <p:sp>
        <p:nvSpPr>
          <p:cNvPr id="4" name="Title 3">
            <a:extLst>
              <a:ext uri="{FF2B5EF4-FFF2-40B4-BE49-F238E27FC236}">
                <a16:creationId xmlns:a16="http://schemas.microsoft.com/office/drawing/2014/main" id="{73086C67-92F7-4B03-88F6-74955BCCCB90}"/>
              </a:ext>
            </a:extLst>
          </p:cNvPr>
          <p:cNvSpPr>
            <a:spLocks noGrp="1"/>
          </p:cNvSpPr>
          <p:nvPr>
            <p:ph type="title"/>
          </p:nvPr>
        </p:nvSpPr>
        <p:spPr/>
        <p:txBody>
          <a:bodyPr/>
          <a:lstStyle/>
          <a:p>
            <a:r>
              <a:rPr lang="en-US" dirty="0"/>
              <a:t>Weather Events: Severe Storms</a:t>
            </a:r>
          </a:p>
        </p:txBody>
      </p:sp>
      <p:pic>
        <p:nvPicPr>
          <p:cNvPr id="5" name="Picture 4">
            <a:extLst>
              <a:ext uri="{FF2B5EF4-FFF2-40B4-BE49-F238E27FC236}">
                <a16:creationId xmlns:a16="http://schemas.microsoft.com/office/drawing/2014/main" id="{EAA68F93-68E7-4DEC-9EFE-33C99CB1D56A}"/>
              </a:ext>
            </a:extLst>
          </p:cNvPr>
          <p:cNvPicPr>
            <a:picLocks noChangeAspect="1"/>
          </p:cNvPicPr>
          <p:nvPr/>
        </p:nvPicPr>
        <p:blipFill>
          <a:blip r:embed="rId2"/>
          <a:stretch>
            <a:fillRect/>
          </a:stretch>
        </p:blipFill>
        <p:spPr>
          <a:xfrm>
            <a:off x="5449185" y="1838739"/>
            <a:ext cx="6322830" cy="4214191"/>
          </a:xfrm>
          <a:prstGeom prst="rect">
            <a:avLst/>
          </a:prstGeom>
        </p:spPr>
      </p:pic>
    </p:spTree>
    <p:extLst>
      <p:ext uri="{BB962C8B-B14F-4D97-AF65-F5344CB8AC3E}">
        <p14:creationId xmlns:p14="http://schemas.microsoft.com/office/powerpoint/2010/main" val="20264512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AA1190-1576-4B86-BA58-4657AECB654A}"/>
              </a:ext>
            </a:extLst>
          </p:cNvPr>
          <p:cNvSpPr>
            <a:spLocks noGrp="1"/>
          </p:cNvSpPr>
          <p:nvPr>
            <p:ph type="sldNum" sz="quarter" idx="12"/>
          </p:nvPr>
        </p:nvSpPr>
        <p:spPr/>
        <p:txBody>
          <a:bodyPr/>
          <a:lstStyle/>
          <a:p>
            <a:fld id="{4EC93DFA-70F6-4220-86AB-AD3183C08C91}" type="slidenum">
              <a:rPr lang="en-US" smtClean="0"/>
              <a:t>47</a:t>
            </a:fld>
            <a:endParaRPr lang="en-US" dirty="0"/>
          </a:p>
        </p:txBody>
      </p:sp>
      <p:sp>
        <p:nvSpPr>
          <p:cNvPr id="4" name="Title 3">
            <a:extLst>
              <a:ext uri="{FF2B5EF4-FFF2-40B4-BE49-F238E27FC236}">
                <a16:creationId xmlns:a16="http://schemas.microsoft.com/office/drawing/2014/main" id="{5944656F-E7CC-4440-991D-9E476E7B90DF}"/>
              </a:ext>
            </a:extLst>
          </p:cNvPr>
          <p:cNvSpPr>
            <a:spLocks noGrp="1"/>
          </p:cNvSpPr>
          <p:nvPr>
            <p:ph type="title"/>
          </p:nvPr>
        </p:nvSpPr>
        <p:spPr/>
        <p:txBody>
          <a:bodyPr/>
          <a:lstStyle/>
          <a:p>
            <a:r>
              <a:rPr lang="en-US" dirty="0"/>
              <a:t>Weather Events: Severe storms</a:t>
            </a:r>
          </a:p>
        </p:txBody>
      </p:sp>
      <p:sp>
        <p:nvSpPr>
          <p:cNvPr id="5" name="Content Placeholder 1">
            <a:extLst>
              <a:ext uri="{FF2B5EF4-FFF2-40B4-BE49-F238E27FC236}">
                <a16:creationId xmlns:a16="http://schemas.microsoft.com/office/drawing/2014/main" id="{DD26673D-808E-41A5-8D66-76810D9ECE04}"/>
              </a:ext>
            </a:extLst>
          </p:cNvPr>
          <p:cNvSpPr txBox="1">
            <a:spLocks/>
          </p:cNvSpPr>
          <p:nvPr/>
        </p:nvSpPr>
        <p:spPr>
          <a:xfrm>
            <a:off x="1349829" y="1672181"/>
            <a:ext cx="5475514" cy="49024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Straight line winds</a:t>
            </a:r>
          </a:p>
          <a:p>
            <a:r>
              <a:rPr lang="en-US"/>
              <a:t>Supercells/tornados</a:t>
            </a:r>
          </a:p>
          <a:p>
            <a:r>
              <a:rPr lang="en-US"/>
              <a:t>Squall line</a:t>
            </a:r>
          </a:p>
          <a:p>
            <a:r>
              <a:rPr lang="en-US"/>
              <a:t>Derecho</a:t>
            </a:r>
          </a:p>
          <a:p>
            <a:r>
              <a:rPr lang="en-US"/>
              <a:t>Hurricane</a:t>
            </a:r>
          </a:p>
          <a:p>
            <a:r>
              <a:rPr lang="en-US"/>
              <a:t>Downbursts</a:t>
            </a:r>
          </a:p>
          <a:p>
            <a:r>
              <a:rPr lang="en-US"/>
              <a:t>Microbursts</a:t>
            </a:r>
          </a:p>
          <a:p>
            <a:r>
              <a:rPr lang="en-US"/>
              <a:t>Gust front</a:t>
            </a:r>
          </a:p>
          <a:p>
            <a:r>
              <a:rPr lang="en-US"/>
              <a:t>Haboob</a:t>
            </a:r>
          </a:p>
          <a:p>
            <a:pPr marL="0" indent="0">
              <a:buFont typeface="Arial" panose="020B0604020202020204" pitchFamily="34" charset="0"/>
              <a:buNone/>
            </a:pPr>
            <a:endParaRPr lang="en-US"/>
          </a:p>
          <a:p>
            <a:pPr marL="0" indent="0">
              <a:buFont typeface="Arial" panose="020B0604020202020204" pitchFamily="34" charset="0"/>
              <a:buNone/>
            </a:pPr>
            <a:endParaRPr lang="en-US" dirty="0"/>
          </a:p>
        </p:txBody>
      </p:sp>
      <p:sp>
        <p:nvSpPr>
          <p:cNvPr id="6" name="Right Brace 5">
            <a:extLst>
              <a:ext uri="{FF2B5EF4-FFF2-40B4-BE49-F238E27FC236}">
                <a16:creationId xmlns:a16="http://schemas.microsoft.com/office/drawing/2014/main" id="{81D84E5E-C96D-4D6F-AA05-1EBFF8B8384E}"/>
              </a:ext>
            </a:extLst>
          </p:cNvPr>
          <p:cNvSpPr/>
          <p:nvPr/>
        </p:nvSpPr>
        <p:spPr>
          <a:xfrm>
            <a:off x="5671457" y="1839684"/>
            <a:ext cx="1153886" cy="4376057"/>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D6A402C2-C41A-448C-9665-D67185BA7903}"/>
              </a:ext>
            </a:extLst>
          </p:cNvPr>
          <p:cNvSpPr txBox="1"/>
          <p:nvPr/>
        </p:nvSpPr>
        <p:spPr>
          <a:xfrm>
            <a:off x="7130143" y="3843046"/>
            <a:ext cx="4016828" cy="369332"/>
          </a:xfrm>
          <a:prstGeom prst="rect">
            <a:avLst/>
          </a:prstGeom>
          <a:noFill/>
        </p:spPr>
        <p:txBody>
          <a:bodyPr wrap="square" rtlCol="0">
            <a:spAutoFit/>
          </a:bodyPr>
          <a:lstStyle/>
          <a:p>
            <a:r>
              <a:rPr lang="en-US" b="1" dirty="0">
                <a:solidFill>
                  <a:srgbClr val="004A8A"/>
                </a:solidFill>
                <a:latin typeface="+mj-lt"/>
              </a:rPr>
              <a:t>HIGH WIND EVENTS</a:t>
            </a:r>
          </a:p>
        </p:txBody>
      </p:sp>
    </p:spTree>
    <p:extLst>
      <p:ext uri="{BB962C8B-B14F-4D97-AF65-F5344CB8AC3E}">
        <p14:creationId xmlns:p14="http://schemas.microsoft.com/office/powerpoint/2010/main" val="28809654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315019B-32AF-4123-AD60-707BD7FBD5EF}"/>
              </a:ext>
            </a:extLst>
          </p:cNvPr>
          <p:cNvSpPr>
            <a:spLocks noGrp="1"/>
          </p:cNvSpPr>
          <p:nvPr>
            <p:ph type="sldNum" sz="quarter" idx="12"/>
          </p:nvPr>
        </p:nvSpPr>
        <p:spPr/>
        <p:txBody>
          <a:bodyPr/>
          <a:lstStyle/>
          <a:p>
            <a:fld id="{4EC93DFA-70F6-4220-86AB-AD3183C08C91}" type="slidenum">
              <a:rPr lang="en-US" smtClean="0"/>
              <a:t>48</a:t>
            </a:fld>
            <a:endParaRPr lang="en-US" dirty="0"/>
          </a:p>
        </p:txBody>
      </p:sp>
      <p:sp>
        <p:nvSpPr>
          <p:cNvPr id="4" name="Title 3">
            <a:extLst>
              <a:ext uri="{FF2B5EF4-FFF2-40B4-BE49-F238E27FC236}">
                <a16:creationId xmlns:a16="http://schemas.microsoft.com/office/drawing/2014/main" id="{C878F5E1-2DE4-4AAC-8FCD-3F28C55102AC}"/>
              </a:ext>
            </a:extLst>
          </p:cNvPr>
          <p:cNvSpPr>
            <a:spLocks noGrp="1"/>
          </p:cNvSpPr>
          <p:nvPr>
            <p:ph type="title"/>
          </p:nvPr>
        </p:nvSpPr>
        <p:spPr/>
        <p:txBody>
          <a:bodyPr/>
          <a:lstStyle/>
          <a:p>
            <a:r>
              <a:rPr lang="en-US" dirty="0"/>
              <a:t>Weather Events: Severe Storms</a:t>
            </a:r>
          </a:p>
        </p:txBody>
      </p:sp>
      <p:pic>
        <p:nvPicPr>
          <p:cNvPr id="5" name="Picture 2" descr="Image result for tornadoes on radar">
            <a:extLst>
              <a:ext uri="{FF2B5EF4-FFF2-40B4-BE49-F238E27FC236}">
                <a16:creationId xmlns:a16="http://schemas.microsoft.com/office/drawing/2014/main" id="{C3CA8165-8C44-4DBC-858E-7DBF8094E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197" y="1590877"/>
            <a:ext cx="4557677" cy="25909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squall lines">
            <a:extLst>
              <a:ext uri="{FF2B5EF4-FFF2-40B4-BE49-F238E27FC236}">
                <a16:creationId xmlns:a16="http://schemas.microsoft.com/office/drawing/2014/main" id="{7E07F795-92E1-4E69-A595-45A8126929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420"/>
          <a:stretch/>
        </p:blipFill>
        <p:spPr bwMode="auto">
          <a:xfrm>
            <a:off x="3492245" y="1908810"/>
            <a:ext cx="4838231" cy="30403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derecho weather">
            <a:extLst>
              <a:ext uri="{FF2B5EF4-FFF2-40B4-BE49-F238E27FC236}">
                <a16:creationId xmlns:a16="http://schemas.microsoft.com/office/drawing/2014/main" id="{A92641B8-8C06-4CC5-84BF-98D23E389B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1874" y="2108135"/>
            <a:ext cx="4389966" cy="32924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8C3D495-165C-4E0D-A78E-F99FFE9280C1}"/>
              </a:ext>
            </a:extLst>
          </p:cNvPr>
          <p:cNvSpPr txBox="1"/>
          <p:nvPr/>
        </p:nvSpPr>
        <p:spPr>
          <a:xfrm>
            <a:off x="486808" y="4244565"/>
            <a:ext cx="1496048" cy="1938992"/>
          </a:xfrm>
          <a:prstGeom prst="rect">
            <a:avLst/>
          </a:prstGeom>
          <a:noFill/>
        </p:spPr>
        <p:txBody>
          <a:bodyPr wrap="square" rtlCol="0">
            <a:spAutoFit/>
          </a:bodyPr>
          <a:lstStyle/>
          <a:p>
            <a:r>
              <a:rPr lang="en-US" b="1" dirty="0"/>
              <a:t>Super Cells</a:t>
            </a:r>
          </a:p>
          <a:p>
            <a:pPr marL="285750" indent="-285750">
              <a:buFont typeface="Arial" panose="020B0604020202020204" pitchFamily="34" charset="0"/>
              <a:buChar char="•"/>
            </a:pPr>
            <a:r>
              <a:rPr lang="en-US" sz="1400" dirty="0"/>
              <a:t>Most severe storms</a:t>
            </a:r>
          </a:p>
          <a:p>
            <a:pPr marL="285750" indent="-285750">
              <a:buFont typeface="Arial" panose="020B0604020202020204" pitchFamily="34" charset="0"/>
              <a:buChar char="•"/>
            </a:pPr>
            <a:r>
              <a:rPr lang="en-US" sz="1400" dirty="0"/>
              <a:t>Heavy precipitation</a:t>
            </a:r>
          </a:p>
          <a:p>
            <a:pPr marL="285750" indent="-285750">
              <a:buFont typeface="Arial" panose="020B0604020202020204" pitchFamily="34" charset="0"/>
              <a:buChar char="•"/>
            </a:pPr>
            <a:r>
              <a:rPr lang="en-US" sz="1400" dirty="0"/>
              <a:t>Tornadoes possible</a:t>
            </a:r>
          </a:p>
          <a:p>
            <a:endParaRPr lang="en-US" b="1" dirty="0"/>
          </a:p>
        </p:txBody>
      </p:sp>
      <p:sp>
        <p:nvSpPr>
          <p:cNvPr id="10" name="TextBox 9">
            <a:extLst>
              <a:ext uri="{FF2B5EF4-FFF2-40B4-BE49-F238E27FC236}">
                <a16:creationId xmlns:a16="http://schemas.microsoft.com/office/drawing/2014/main" id="{26A91BB2-7224-4A34-A3EC-7F37FEF55D4D}"/>
              </a:ext>
            </a:extLst>
          </p:cNvPr>
          <p:cNvSpPr txBox="1"/>
          <p:nvPr/>
        </p:nvSpPr>
        <p:spPr>
          <a:xfrm>
            <a:off x="4637912" y="5092362"/>
            <a:ext cx="2603755" cy="1446550"/>
          </a:xfrm>
          <a:prstGeom prst="rect">
            <a:avLst/>
          </a:prstGeom>
          <a:noFill/>
        </p:spPr>
        <p:txBody>
          <a:bodyPr wrap="square" rtlCol="0">
            <a:spAutoFit/>
          </a:bodyPr>
          <a:lstStyle/>
          <a:p>
            <a:r>
              <a:rPr lang="en-US" b="1" dirty="0"/>
              <a:t>Squall Lines</a:t>
            </a:r>
          </a:p>
          <a:p>
            <a:pPr marL="285750" indent="-285750">
              <a:buFont typeface="Arial" panose="020B0604020202020204" pitchFamily="34" charset="0"/>
              <a:buChar char="•"/>
            </a:pPr>
            <a:r>
              <a:rPr lang="en-US" sz="1400" dirty="0"/>
              <a:t>Forms ahead of cold front</a:t>
            </a:r>
          </a:p>
          <a:p>
            <a:pPr marL="285750" indent="-285750">
              <a:buFont typeface="Arial" panose="020B0604020202020204" pitchFamily="34" charset="0"/>
              <a:buChar char="•"/>
            </a:pPr>
            <a:r>
              <a:rPr lang="en-US" sz="1400" dirty="0"/>
              <a:t>Heavy precipitation</a:t>
            </a:r>
          </a:p>
          <a:p>
            <a:pPr marL="285750" indent="-285750">
              <a:buFont typeface="Arial" panose="020B0604020202020204" pitchFamily="34" charset="0"/>
              <a:buChar char="•"/>
            </a:pPr>
            <a:r>
              <a:rPr lang="en-US" sz="1400" dirty="0"/>
              <a:t>Hail</a:t>
            </a:r>
          </a:p>
          <a:p>
            <a:pPr marL="285750" indent="-285750">
              <a:buFont typeface="Arial" panose="020B0604020202020204" pitchFamily="34" charset="0"/>
              <a:buChar char="•"/>
            </a:pPr>
            <a:r>
              <a:rPr lang="en-US" sz="1400" dirty="0"/>
              <a:t>Lightning</a:t>
            </a:r>
          </a:p>
          <a:p>
            <a:pPr marL="285750" indent="-285750">
              <a:buFont typeface="Arial" panose="020B0604020202020204" pitchFamily="34" charset="0"/>
              <a:buChar char="•"/>
            </a:pPr>
            <a:r>
              <a:rPr lang="en-US" sz="1400" dirty="0"/>
              <a:t>Straight line winds</a:t>
            </a:r>
          </a:p>
        </p:txBody>
      </p:sp>
      <p:sp>
        <p:nvSpPr>
          <p:cNvPr id="11" name="TextBox 10">
            <a:extLst>
              <a:ext uri="{FF2B5EF4-FFF2-40B4-BE49-F238E27FC236}">
                <a16:creationId xmlns:a16="http://schemas.microsoft.com/office/drawing/2014/main" id="{8E5C17BE-ECF2-4100-A0C1-B40ADEE2AF4E}"/>
              </a:ext>
            </a:extLst>
          </p:cNvPr>
          <p:cNvSpPr txBox="1"/>
          <p:nvPr/>
        </p:nvSpPr>
        <p:spPr>
          <a:xfrm>
            <a:off x="8744712" y="5415269"/>
            <a:ext cx="2474976" cy="1015663"/>
          </a:xfrm>
          <a:prstGeom prst="rect">
            <a:avLst/>
          </a:prstGeom>
          <a:noFill/>
        </p:spPr>
        <p:txBody>
          <a:bodyPr wrap="square" rtlCol="0">
            <a:spAutoFit/>
          </a:bodyPr>
          <a:lstStyle/>
          <a:p>
            <a:r>
              <a:rPr lang="en-US" b="1" dirty="0"/>
              <a:t>Derecho</a:t>
            </a:r>
          </a:p>
          <a:p>
            <a:pPr marL="285750" indent="-285750">
              <a:buFont typeface="Arial" panose="020B0604020202020204" pitchFamily="34" charset="0"/>
              <a:buChar char="•"/>
            </a:pPr>
            <a:r>
              <a:rPr lang="en-US" sz="1400" dirty="0"/>
              <a:t>Widespread</a:t>
            </a:r>
          </a:p>
          <a:p>
            <a:pPr marL="285750" indent="-285750">
              <a:buFont typeface="Arial" panose="020B0604020202020204" pitchFamily="34" charset="0"/>
              <a:buChar char="•"/>
            </a:pPr>
            <a:r>
              <a:rPr lang="en-US" sz="1400" dirty="0"/>
              <a:t>Long lived storm</a:t>
            </a:r>
          </a:p>
          <a:p>
            <a:pPr marL="285750" indent="-285750">
              <a:buFont typeface="Arial" panose="020B0604020202020204" pitchFamily="34" charset="0"/>
              <a:buChar char="•"/>
            </a:pPr>
            <a:r>
              <a:rPr lang="en-US" sz="1400" dirty="0"/>
              <a:t>75 mph + winds </a:t>
            </a:r>
          </a:p>
        </p:txBody>
      </p:sp>
      <p:pic>
        <p:nvPicPr>
          <p:cNvPr id="12" name="Picture 4" descr="Image result for enhanced fujita scale">
            <a:extLst>
              <a:ext uri="{FF2B5EF4-FFF2-40B4-BE49-F238E27FC236}">
                <a16:creationId xmlns:a16="http://schemas.microsoft.com/office/drawing/2014/main" id="{97DC2CAA-AFA0-4A8D-A441-C1CF3F86D8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2856" y="4768172"/>
            <a:ext cx="1422915" cy="1907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3572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24252F-5D5F-4D16-B698-D1DE1445BDFC}"/>
              </a:ext>
            </a:extLst>
          </p:cNvPr>
          <p:cNvSpPr>
            <a:spLocks noGrp="1"/>
          </p:cNvSpPr>
          <p:nvPr>
            <p:ph idx="1"/>
          </p:nvPr>
        </p:nvSpPr>
        <p:spPr>
          <a:xfrm>
            <a:off x="838200" y="1490597"/>
            <a:ext cx="6881446" cy="4686366"/>
          </a:xfrm>
        </p:spPr>
        <p:txBody>
          <a:bodyPr/>
          <a:lstStyle/>
          <a:p>
            <a:r>
              <a:rPr lang="en-US" dirty="0"/>
              <a:t>Low pressure systems</a:t>
            </a:r>
          </a:p>
          <a:p>
            <a:r>
              <a:rPr lang="en-US" dirty="0"/>
              <a:t>High pressure gradient (tight isobars)</a:t>
            </a:r>
          </a:p>
          <a:p>
            <a:r>
              <a:rPr lang="en-US" dirty="0"/>
              <a:t>Frontal Boundaries</a:t>
            </a:r>
          </a:p>
          <a:p>
            <a:r>
              <a:rPr lang="en-US" dirty="0"/>
              <a:t>Tornado Season: transitional season where cold, dry air from the Rockies meets warm, moist air from the Gulf of Mexico</a:t>
            </a:r>
          </a:p>
          <a:p>
            <a:pPr lvl="1"/>
            <a:r>
              <a:rPr lang="en-US" dirty="0"/>
              <a:t>March – June</a:t>
            </a:r>
          </a:p>
          <a:p>
            <a:pPr marL="0" indent="0">
              <a:buNone/>
            </a:pPr>
            <a:endParaRPr lang="en-US" dirty="0"/>
          </a:p>
        </p:txBody>
      </p:sp>
      <p:sp>
        <p:nvSpPr>
          <p:cNvPr id="3" name="Slide Number Placeholder 2">
            <a:extLst>
              <a:ext uri="{FF2B5EF4-FFF2-40B4-BE49-F238E27FC236}">
                <a16:creationId xmlns:a16="http://schemas.microsoft.com/office/drawing/2014/main" id="{2CD149C4-5616-4DBB-9218-9DAC558AC697}"/>
              </a:ext>
            </a:extLst>
          </p:cNvPr>
          <p:cNvSpPr>
            <a:spLocks noGrp="1"/>
          </p:cNvSpPr>
          <p:nvPr>
            <p:ph type="sldNum" sz="quarter" idx="12"/>
          </p:nvPr>
        </p:nvSpPr>
        <p:spPr/>
        <p:txBody>
          <a:bodyPr/>
          <a:lstStyle/>
          <a:p>
            <a:fld id="{4EC93DFA-70F6-4220-86AB-AD3183C08C91}" type="slidenum">
              <a:rPr lang="en-US" smtClean="0"/>
              <a:t>49</a:t>
            </a:fld>
            <a:endParaRPr lang="en-US" dirty="0"/>
          </a:p>
        </p:txBody>
      </p:sp>
      <p:sp>
        <p:nvSpPr>
          <p:cNvPr id="4" name="Title 3">
            <a:extLst>
              <a:ext uri="{FF2B5EF4-FFF2-40B4-BE49-F238E27FC236}">
                <a16:creationId xmlns:a16="http://schemas.microsoft.com/office/drawing/2014/main" id="{B89A528D-C9F5-4F0D-B4E0-03F830C9EF03}"/>
              </a:ext>
            </a:extLst>
          </p:cNvPr>
          <p:cNvSpPr>
            <a:spLocks noGrp="1"/>
          </p:cNvSpPr>
          <p:nvPr>
            <p:ph type="title"/>
          </p:nvPr>
        </p:nvSpPr>
        <p:spPr/>
        <p:txBody>
          <a:bodyPr/>
          <a:lstStyle/>
          <a:p>
            <a:r>
              <a:rPr lang="en-US" dirty="0"/>
              <a:t>Forecasting: Severe Storms</a:t>
            </a:r>
          </a:p>
        </p:txBody>
      </p:sp>
      <p:pic>
        <p:nvPicPr>
          <p:cNvPr id="6" name="Picture 2" descr="http://weatherwatch12.files.wordpress.com/2011/01/hpc_surface_map.jpg">
            <a:extLst>
              <a:ext uri="{FF2B5EF4-FFF2-40B4-BE49-F238E27FC236}">
                <a16:creationId xmlns:a16="http://schemas.microsoft.com/office/drawing/2014/main" id="{86D8524C-A8DB-413D-8A50-50239047A3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6502" y="2169102"/>
            <a:ext cx="3361597" cy="2519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947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04894E-4E90-48A8-99F1-92EBC2B32F41}"/>
              </a:ext>
            </a:extLst>
          </p:cNvPr>
          <p:cNvSpPr>
            <a:spLocks noGrp="1"/>
          </p:cNvSpPr>
          <p:nvPr>
            <p:ph idx="1"/>
          </p:nvPr>
        </p:nvSpPr>
        <p:spPr>
          <a:xfrm>
            <a:off x="838200" y="1490597"/>
            <a:ext cx="4753708" cy="4686366"/>
          </a:xfrm>
        </p:spPr>
        <p:txBody>
          <a:bodyPr>
            <a:normAutofit fontScale="92500" lnSpcReduction="10000"/>
          </a:bodyPr>
          <a:lstStyle/>
          <a:p>
            <a:r>
              <a:rPr lang="en-US" dirty="0"/>
              <a:t>To be in equilibrium, air wants to flow from high to low (pressure gradient force, PGF)</a:t>
            </a:r>
          </a:p>
          <a:p>
            <a:r>
              <a:rPr lang="en-US" dirty="0"/>
              <a:t>Can’t flow in a straight line due to Coriolis force and surface friction</a:t>
            </a:r>
          </a:p>
          <a:p>
            <a:r>
              <a:rPr lang="en-US" dirty="0"/>
              <a:t>Wind flow around a low pressure: counter-clockwise</a:t>
            </a:r>
          </a:p>
          <a:p>
            <a:r>
              <a:rPr lang="en-US" dirty="0"/>
              <a:t>Wind flow around a high pressure: clockwise</a:t>
            </a:r>
          </a:p>
          <a:p>
            <a:pPr marL="0" indent="0">
              <a:buNone/>
            </a:pPr>
            <a:r>
              <a:rPr lang="en-US" dirty="0"/>
              <a:t>(northern hemisphere)</a:t>
            </a:r>
          </a:p>
        </p:txBody>
      </p:sp>
      <p:sp>
        <p:nvSpPr>
          <p:cNvPr id="3" name="Slide Number Placeholder 2">
            <a:extLst>
              <a:ext uri="{FF2B5EF4-FFF2-40B4-BE49-F238E27FC236}">
                <a16:creationId xmlns:a16="http://schemas.microsoft.com/office/drawing/2014/main" id="{57803284-3715-4F3C-9849-85D417F84245}"/>
              </a:ext>
            </a:extLst>
          </p:cNvPr>
          <p:cNvSpPr>
            <a:spLocks noGrp="1"/>
          </p:cNvSpPr>
          <p:nvPr>
            <p:ph type="sldNum" sz="quarter" idx="12"/>
          </p:nvPr>
        </p:nvSpPr>
        <p:spPr/>
        <p:txBody>
          <a:bodyPr/>
          <a:lstStyle/>
          <a:p>
            <a:fld id="{4EC93DFA-70F6-4220-86AB-AD3183C08C91}" type="slidenum">
              <a:rPr lang="en-US" smtClean="0"/>
              <a:t>5</a:t>
            </a:fld>
            <a:endParaRPr lang="en-US" dirty="0"/>
          </a:p>
        </p:txBody>
      </p:sp>
      <p:sp>
        <p:nvSpPr>
          <p:cNvPr id="4" name="Title 3">
            <a:extLst>
              <a:ext uri="{FF2B5EF4-FFF2-40B4-BE49-F238E27FC236}">
                <a16:creationId xmlns:a16="http://schemas.microsoft.com/office/drawing/2014/main" id="{E032873C-9988-433E-8DE1-B070C2464510}"/>
              </a:ext>
            </a:extLst>
          </p:cNvPr>
          <p:cNvSpPr>
            <a:spLocks noGrp="1"/>
          </p:cNvSpPr>
          <p:nvPr>
            <p:ph type="title"/>
          </p:nvPr>
        </p:nvSpPr>
        <p:spPr/>
        <p:txBody>
          <a:bodyPr/>
          <a:lstStyle/>
          <a:p>
            <a:r>
              <a:rPr lang="en-US" dirty="0"/>
              <a:t>What is wind</a:t>
            </a:r>
          </a:p>
        </p:txBody>
      </p:sp>
      <p:pic>
        <p:nvPicPr>
          <p:cNvPr id="5" name="Picture 2" descr="http://www.helidreams.com/images/winds.gif">
            <a:extLst>
              <a:ext uri="{FF2B5EF4-FFF2-40B4-BE49-F238E27FC236}">
                <a16:creationId xmlns:a16="http://schemas.microsoft.com/office/drawing/2014/main" id="{F03CDA54-8D92-497B-B644-F396C3C10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0112" y="3884689"/>
            <a:ext cx="3922052" cy="29415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physicalgeography.net/fundamentals/images/geostrophicwind.GIF">
            <a:extLst>
              <a:ext uri="{FF2B5EF4-FFF2-40B4-BE49-F238E27FC236}">
                <a16:creationId xmlns:a16="http://schemas.microsoft.com/office/drawing/2014/main" id="{9EF6320A-4A15-4291-98B0-AA3ECA13E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0112" y="1410433"/>
            <a:ext cx="3957908" cy="2343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4025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B3A220-D968-434E-B7CF-DC1C7D5A6DD4}"/>
              </a:ext>
            </a:extLst>
          </p:cNvPr>
          <p:cNvSpPr>
            <a:spLocks noGrp="1"/>
          </p:cNvSpPr>
          <p:nvPr>
            <p:ph idx="1"/>
          </p:nvPr>
        </p:nvSpPr>
        <p:spPr/>
        <p:txBody>
          <a:bodyPr/>
          <a:lstStyle/>
          <a:p>
            <a:r>
              <a:rPr lang="en-US" dirty="0"/>
              <a:t>Radar signatures</a:t>
            </a:r>
          </a:p>
        </p:txBody>
      </p:sp>
      <p:sp>
        <p:nvSpPr>
          <p:cNvPr id="3" name="Slide Number Placeholder 2">
            <a:extLst>
              <a:ext uri="{FF2B5EF4-FFF2-40B4-BE49-F238E27FC236}">
                <a16:creationId xmlns:a16="http://schemas.microsoft.com/office/drawing/2014/main" id="{C4E0ACA2-6725-459D-BF7B-D2A7ED718CE7}"/>
              </a:ext>
            </a:extLst>
          </p:cNvPr>
          <p:cNvSpPr>
            <a:spLocks noGrp="1"/>
          </p:cNvSpPr>
          <p:nvPr>
            <p:ph type="sldNum" sz="quarter" idx="12"/>
          </p:nvPr>
        </p:nvSpPr>
        <p:spPr/>
        <p:txBody>
          <a:bodyPr/>
          <a:lstStyle/>
          <a:p>
            <a:fld id="{4EC93DFA-70F6-4220-86AB-AD3183C08C91}" type="slidenum">
              <a:rPr lang="en-US" smtClean="0"/>
              <a:t>50</a:t>
            </a:fld>
            <a:endParaRPr lang="en-US" dirty="0"/>
          </a:p>
        </p:txBody>
      </p:sp>
      <p:sp>
        <p:nvSpPr>
          <p:cNvPr id="4" name="Title 3">
            <a:extLst>
              <a:ext uri="{FF2B5EF4-FFF2-40B4-BE49-F238E27FC236}">
                <a16:creationId xmlns:a16="http://schemas.microsoft.com/office/drawing/2014/main" id="{D6E3DBD2-B5DD-4E00-8189-9F1156B12138}"/>
              </a:ext>
            </a:extLst>
          </p:cNvPr>
          <p:cNvSpPr>
            <a:spLocks noGrp="1"/>
          </p:cNvSpPr>
          <p:nvPr>
            <p:ph type="title"/>
          </p:nvPr>
        </p:nvSpPr>
        <p:spPr/>
        <p:txBody>
          <a:bodyPr/>
          <a:lstStyle/>
          <a:p>
            <a:r>
              <a:rPr lang="en-US" dirty="0" err="1"/>
              <a:t>FOrecasting</a:t>
            </a:r>
            <a:r>
              <a:rPr lang="en-US" dirty="0"/>
              <a:t>: Severe Storms</a:t>
            </a:r>
          </a:p>
        </p:txBody>
      </p:sp>
      <p:sp>
        <p:nvSpPr>
          <p:cNvPr id="5" name="TextBox 4">
            <a:extLst>
              <a:ext uri="{FF2B5EF4-FFF2-40B4-BE49-F238E27FC236}">
                <a16:creationId xmlns:a16="http://schemas.microsoft.com/office/drawing/2014/main" id="{8D5BAFD6-749C-4C6E-A894-5B994F813A4B}"/>
              </a:ext>
            </a:extLst>
          </p:cNvPr>
          <p:cNvSpPr txBox="1"/>
          <p:nvPr/>
        </p:nvSpPr>
        <p:spPr>
          <a:xfrm>
            <a:off x="1547144" y="1895475"/>
            <a:ext cx="10301956" cy="923330"/>
          </a:xfrm>
          <a:prstGeom prst="rect">
            <a:avLst/>
          </a:prstGeom>
          <a:noFill/>
        </p:spPr>
        <p:txBody>
          <a:bodyPr wrap="square" rtlCol="0">
            <a:spAutoFit/>
          </a:bodyPr>
          <a:lstStyle/>
          <a:p>
            <a:pPr marL="285750" indent="-285750">
              <a:buFont typeface="Arial" panose="020B0604020202020204" pitchFamily="34" charset="0"/>
              <a:buChar char="•"/>
            </a:pPr>
            <a:r>
              <a:rPr lang="en-US" dirty="0"/>
              <a:t>Hook echo (strong rotation, likely a tornado) and debris ball</a:t>
            </a:r>
          </a:p>
          <a:p>
            <a:pPr marL="285750" indent="-285750">
              <a:buFont typeface="Arial" panose="020B0604020202020204" pitchFamily="34" charset="0"/>
              <a:buChar char="•"/>
            </a:pPr>
            <a:r>
              <a:rPr lang="en-US" dirty="0"/>
              <a:t>Strong line of dark red – squall line, likely strong straight line winds</a:t>
            </a:r>
          </a:p>
          <a:p>
            <a:pPr marL="285750" indent="-285750">
              <a:buFont typeface="Arial" panose="020B0604020202020204" pitchFamily="34" charset="0"/>
              <a:buChar char="•"/>
            </a:pPr>
            <a:r>
              <a:rPr lang="en-US" dirty="0"/>
              <a:t>If strong enough, gust fronts can show up on radar ahead of strong storm</a:t>
            </a:r>
          </a:p>
        </p:txBody>
      </p:sp>
      <p:pic>
        <p:nvPicPr>
          <p:cNvPr id="32774" name="Picture 6" descr="Image result for moore ok tornado 1999 radar">
            <a:extLst>
              <a:ext uri="{FF2B5EF4-FFF2-40B4-BE49-F238E27FC236}">
                <a16:creationId xmlns:a16="http://schemas.microsoft.com/office/drawing/2014/main" id="{F196F3C0-EB20-4045-B2D2-0B84D0D27B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500" t="13194" r="15000" b="19444"/>
          <a:stretch/>
        </p:blipFill>
        <p:spPr bwMode="auto">
          <a:xfrm>
            <a:off x="384932" y="3429000"/>
            <a:ext cx="3433773" cy="2392788"/>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descr="Image result for squall line radar">
            <a:extLst>
              <a:ext uri="{FF2B5EF4-FFF2-40B4-BE49-F238E27FC236}">
                <a16:creationId xmlns:a16="http://schemas.microsoft.com/office/drawing/2014/main" id="{303AF04A-D24C-4FD5-932E-28818D1220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2813" y="3429000"/>
            <a:ext cx="3190384" cy="2392788"/>
          </a:xfrm>
          <a:prstGeom prst="rect">
            <a:avLst/>
          </a:prstGeom>
          <a:noFill/>
          <a:extLst>
            <a:ext uri="{909E8E84-426E-40DD-AFC4-6F175D3DCCD1}">
              <a14:hiddenFill xmlns:a14="http://schemas.microsoft.com/office/drawing/2010/main">
                <a:solidFill>
                  <a:srgbClr val="FFFFFF"/>
                </a:solidFill>
              </a14:hiddenFill>
            </a:ext>
          </a:extLst>
        </p:spPr>
      </p:pic>
      <p:pic>
        <p:nvPicPr>
          <p:cNvPr id="32780" name="Picture 12" descr="Image result for gust front radar image">
            <a:extLst>
              <a:ext uri="{FF2B5EF4-FFF2-40B4-BE49-F238E27FC236}">
                <a16:creationId xmlns:a16="http://schemas.microsoft.com/office/drawing/2014/main" id="{89520E06-A59C-4EB2-BDCE-38F2A570E37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57305" y="3492417"/>
            <a:ext cx="4107406" cy="2265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7768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02CB0D-32AE-45C8-969C-0427D6E78103}"/>
              </a:ext>
            </a:extLst>
          </p:cNvPr>
          <p:cNvSpPr>
            <a:spLocks noGrp="1"/>
          </p:cNvSpPr>
          <p:nvPr>
            <p:ph idx="1"/>
          </p:nvPr>
        </p:nvSpPr>
        <p:spPr>
          <a:xfrm>
            <a:off x="838200" y="1490597"/>
            <a:ext cx="4343400" cy="4686366"/>
          </a:xfrm>
        </p:spPr>
        <p:txBody>
          <a:bodyPr>
            <a:normAutofit fontScale="77500" lnSpcReduction="20000"/>
          </a:bodyPr>
          <a:lstStyle/>
          <a:p>
            <a:r>
              <a:rPr lang="en-US" dirty="0"/>
              <a:t>Lightning can occur in all storms</a:t>
            </a:r>
          </a:p>
          <a:p>
            <a:r>
              <a:rPr lang="en-US" dirty="0"/>
              <a:t>For the NFWC or projects in construction:</a:t>
            </a:r>
          </a:p>
          <a:p>
            <a:pPr lvl="1"/>
            <a:r>
              <a:rPr lang="en-US" dirty="0"/>
              <a:t>Outer ring: 50 miles</a:t>
            </a:r>
          </a:p>
          <a:p>
            <a:pPr lvl="1"/>
            <a:r>
              <a:rPr lang="en-US" dirty="0"/>
              <a:t>Inner ring: 30 miles</a:t>
            </a:r>
          </a:p>
          <a:p>
            <a:r>
              <a:rPr lang="en-US" dirty="0"/>
              <a:t>Outer ring is to alert the crews that weather is coming so they can secure site</a:t>
            </a:r>
          </a:p>
          <a:p>
            <a:r>
              <a:rPr lang="en-US" dirty="0"/>
              <a:t>Inner ring = stop work</a:t>
            </a:r>
          </a:p>
          <a:p>
            <a:r>
              <a:rPr lang="en-US" dirty="0"/>
              <a:t>Work can resume when there has been no lightning within 30 miles for 30 minutes </a:t>
            </a:r>
          </a:p>
          <a:p>
            <a:pPr lvl="1"/>
            <a:r>
              <a:rPr lang="en-US" dirty="0"/>
              <a:t>“30 for 30”</a:t>
            </a:r>
          </a:p>
        </p:txBody>
      </p:sp>
      <p:sp>
        <p:nvSpPr>
          <p:cNvPr id="3" name="Slide Number Placeholder 2">
            <a:extLst>
              <a:ext uri="{FF2B5EF4-FFF2-40B4-BE49-F238E27FC236}">
                <a16:creationId xmlns:a16="http://schemas.microsoft.com/office/drawing/2014/main" id="{42916281-512C-43B3-8D32-C8BB3DDF7ED7}"/>
              </a:ext>
            </a:extLst>
          </p:cNvPr>
          <p:cNvSpPr>
            <a:spLocks noGrp="1"/>
          </p:cNvSpPr>
          <p:nvPr>
            <p:ph type="sldNum" sz="quarter" idx="12"/>
          </p:nvPr>
        </p:nvSpPr>
        <p:spPr/>
        <p:txBody>
          <a:bodyPr/>
          <a:lstStyle/>
          <a:p>
            <a:fld id="{4EC93DFA-70F6-4220-86AB-AD3183C08C91}" type="slidenum">
              <a:rPr lang="en-US" smtClean="0"/>
              <a:t>51</a:t>
            </a:fld>
            <a:endParaRPr lang="en-US" dirty="0"/>
          </a:p>
        </p:txBody>
      </p:sp>
      <p:sp>
        <p:nvSpPr>
          <p:cNvPr id="4" name="Title 3">
            <a:extLst>
              <a:ext uri="{FF2B5EF4-FFF2-40B4-BE49-F238E27FC236}">
                <a16:creationId xmlns:a16="http://schemas.microsoft.com/office/drawing/2014/main" id="{450FACC8-DDB0-4C85-815E-49340FE26E28}"/>
              </a:ext>
            </a:extLst>
          </p:cNvPr>
          <p:cNvSpPr>
            <a:spLocks noGrp="1"/>
          </p:cNvSpPr>
          <p:nvPr>
            <p:ph type="title"/>
          </p:nvPr>
        </p:nvSpPr>
        <p:spPr/>
        <p:txBody>
          <a:bodyPr/>
          <a:lstStyle/>
          <a:p>
            <a:r>
              <a:rPr lang="en-US" dirty="0"/>
              <a:t>Forecasting: Lightning</a:t>
            </a:r>
          </a:p>
        </p:txBody>
      </p:sp>
      <p:pic>
        <p:nvPicPr>
          <p:cNvPr id="5" name="Picture 4">
            <a:extLst>
              <a:ext uri="{FF2B5EF4-FFF2-40B4-BE49-F238E27FC236}">
                <a16:creationId xmlns:a16="http://schemas.microsoft.com/office/drawing/2014/main" id="{4D42701B-D582-4F61-B1CD-1FBAA1676287}"/>
              </a:ext>
            </a:extLst>
          </p:cNvPr>
          <p:cNvPicPr>
            <a:picLocks noChangeAspect="1"/>
          </p:cNvPicPr>
          <p:nvPr/>
        </p:nvPicPr>
        <p:blipFill>
          <a:blip r:embed="rId2"/>
          <a:stretch>
            <a:fillRect/>
          </a:stretch>
        </p:blipFill>
        <p:spPr>
          <a:xfrm>
            <a:off x="5348906" y="1802195"/>
            <a:ext cx="6523387" cy="4284320"/>
          </a:xfrm>
          <a:prstGeom prst="rect">
            <a:avLst/>
          </a:prstGeom>
        </p:spPr>
      </p:pic>
      <p:cxnSp>
        <p:nvCxnSpPr>
          <p:cNvPr id="7" name="Straight Arrow Connector 6">
            <a:extLst>
              <a:ext uri="{FF2B5EF4-FFF2-40B4-BE49-F238E27FC236}">
                <a16:creationId xmlns:a16="http://schemas.microsoft.com/office/drawing/2014/main" id="{210767E8-91E9-47AA-A8A2-818E925BE903}"/>
              </a:ext>
            </a:extLst>
          </p:cNvPr>
          <p:cNvCxnSpPr/>
          <p:nvPr/>
        </p:nvCxnSpPr>
        <p:spPr>
          <a:xfrm>
            <a:off x="8285018" y="4036291"/>
            <a:ext cx="0" cy="960582"/>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C28148B-862F-436F-8109-E1B6C89EB67E}"/>
              </a:ext>
            </a:extLst>
          </p:cNvPr>
          <p:cNvSpPr txBox="1"/>
          <p:nvPr/>
        </p:nvSpPr>
        <p:spPr>
          <a:xfrm>
            <a:off x="8159769" y="4240302"/>
            <a:ext cx="1261322" cy="369332"/>
          </a:xfrm>
          <a:prstGeom prst="rect">
            <a:avLst/>
          </a:prstGeom>
          <a:noFill/>
          <a:ln w="38100">
            <a:noFill/>
          </a:ln>
        </p:spPr>
        <p:txBody>
          <a:bodyPr wrap="square" rtlCol="0">
            <a:spAutoFit/>
          </a:bodyPr>
          <a:lstStyle/>
          <a:p>
            <a:pPr algn="ctr"/>
            <a:r>
              <a:rPr lang="en-US" dirty="0">
                <a:solidFill>
                  <a:srgbClr val="FF0000"/>
                </a:solidFill>
              </a:rPr>
              <a:t>30 miles</a:t>
            </a:r>
          </a:p>
        </p:txBody>
      </p:sp>
      <p:cxnSp>
        <p:nvCxnSpPr>
          <p:cNvPr id="9" name="Straight Arrow Connector 8">
            <a:extLst>
              <a:ext uri="{FF2B5EF4-FFF2-40B4-BE49-F238E27FC236}">
                <a16:creationId xmlns:a16="http://schemas.microsoft.com/office/drawing/2014/main" id="{FB542268-E146-4E23-A99E-D2978D29CB69}"/>
              </a:ext>
            </a:extLst>
          </p:cNvPr>
          <p:cNvCxnSpPr>
            <a:cxnSpLocks/>
          </p:cNvCxnSpPr>
          <p:nvPr/>
        </p:nvCxnSpPr>
        <p:spPr>
          <a:xfrm>
            <a:off x="8285018" y="2179782"/>
            <a:ext cx="0" cy="1729509"/>
          </a:xfrm>
          <a:prstGeom prst="straightConnector1">
            <a:avLst/>
          </a:prstGeom>
          <a:ln w="5715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F7D4F96-4219-4CF1-A2B1-38DD45D0EAC2}"/>
              </a:ext>
            </a:extLst>
          </p:cNvPr>
          <p:cNvSpPr txBox="1"/>
          <p:nvPr/>
        </p:nvSpPr>
        <p:spPr>
          <a:xfrm>
            <a:off x="8184890" y="2946649"/>
            <a:ext cx="1261322" cy="369332"/>
          </a:xfrm>
          <a:prstGeom prst="rect">
            <a:avLst/>
          </a:prstGeom>
          <a:noFill/>
          <a:ln w="38100">
            <a:noFill/>
          </a:ln>
        </p:spPr>
        <p:txBody>
          <a:bodyPr wrap="square" rtlCol="0">
            <a:spAutoFit/>
          </a:bodyPr>
          <a:lstStyle/>
          <a:p>
            <a:pPr algn="ctr"/>
            <a:r>
              <a:rPr lang="en-US" dirty="0">
                <a:solidFill>
                  <a:srgbClr val="FFFF00"/>
                </a:solidFill>
              </a:rPr>
              <a:t>50 miles</a:t>
            </a:r>
          </a:p>
        </p:txBody>
      </p:sp>
      <p:sp>
        <p:nvSpPr>
          <p:cNvPr id="12" name="Lightning Bolt 11">
            <a:extLst>
              <a:ext uri="{FF2B5EF4-FFF2-40B4-BE49-F238E27FC236}">
                <a16:creationId xmlns:a16="http://schemas.microsoft.com/office/drawing/2014/main" id="{35617188-845B-4911-985D-D39130A3BEFE}"/>
              </a:ext>
            </a:extLst>
          </p:cNvPr>
          <p:cNvSpPr/>
          <p:nvPr/>
        </p:nvSpPr>
        <p:spPr>
          <a:xfrm flipH="1">
            <a:off x="11304155" y="276439"/>
            <a:ext cx="568138" cy="800571"/>
          </a:xfrm>
          <a:prstGeom prst="lightningBol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51387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24252F-5D5F-4D16-B698-D1DE1445BDFC}"/>
              </a:ext>
            </a:extLst>
          </p:cNvPr>
          <p:cNvSpPr>
            <a:spLocks noGrp="1"/>
          </p:cNvSpPr>
          <p:nvPr>
            <p:ph idx="1"/>
          </p:nvPr>
        </p:nvSpPr>
        <p:spPr>
          <a:xfrm>
            <a:off x="838200" y="1490597"/>
            <a:ext cx="5369169" cy="4686366"/>
          </a:xfrm>
        </p:spPr>
        <p:txBody>
          <a:bodyPr/>
          <a:lstStyle/>
          <a:p>
            <a:r>
              <a:rPr lang="en-US" dirty="0"/>
              <a:t>What you can do:</a:t>
            </a:r>
          </a:p>
          <a:p>
            <a:pPr lvl="1"/>
            <a:r>
              <a:rPr lang="en-US" dirty="0"/>
              <a:t>Watch radar for severe storms</a:t>
            </a:r>
          </a:p>
          <a:p>
            <a:pPr lvl="2"/>
            <a:r>
              <a:rPr lang="en-US" dirty="0"/>
              <a:t>Look for radar signatures that would indicate high winds coming</a:t>
            </a:r>
          </a:p>
          <a:p>
            <a:pPr lvl="1"/>
            <a:r>
              <a:rPr lang="en-US" dirty="0"/>
              <a:t>Use Storm Prediction Center to know when severe weather is expected</a:t>
            </a:r>
          </a:p>
          <a:p>
            <a:pPr lvl="2"/>
            <a:r>
              <a:rPr lang="en-US" dirty="0"/>
              <a:t>Gives convective outlook for days 1-5</a:t>
            </a:r>
          </a:p>
          <a:p>
            <a:pPr lvl="2"/>
            <a:r>
              <a:rPr lang="en-US" dirty="0">
                <a:hlinkClick r:id="rId2"/>
              </a:rPr>
              <a:t>www.spc.noaa.gov</a:t>
            </a:r>
            <a:endParaRPr lang="en-US" dirty="0"/>
          </a:p>
          <a:p>
            <a:pPr lvl="1"/>
            <a:r>
              <a:rPr lang="en-US" dirty="0"/>
              <a:t>Watch for alerts from Weather-Ops</a:t>
            </a:r>
          </a:p>
        </p:txBody>
      </p:sp>
      <p:sp>
        <p:nvSpPr>
          <p:cNvPr id="3" name="Slide Number Placeholder 2">
            <a:extLst>
              <a:ext uri="{FF2B5EF4-FFF2-40B4-BE49-F238E27FC236}">
                <a16:creationId xmlns:a16="http://schemas.microsoft.com/office/drawing/2014/main" id="{2CD149C4-5616-4DBB-9218-9DAC558AC697}"/>
              </a:ext>
            </a:extLst>
          </p:cNvPr>
          <p:cNvSpPr>
            <a:spLocks noGrp="1"/>
          </p:cNvSpPr>
          <p:nvPr>
            <p:ph type="sldNum" sz="quarter" idx="12"/>
          </p:nvPr>
        </p:nvSpPr>
        <p:spPr/>
        <p:txBody>
          <a:bodyPr/>
          <a:lstStyle/>
          <a:p>
            <a:fld id="{4EC93DFA-70F6-4220-86AB-AD3183C08C91}" type="slidenum">
              <a:rPr lang="en-US" smtClean="0"/>
              <a:t>52</a:t>
            </a:fld>
            <a:endParaRPr lang="en-US" dirty="0"/>
          </a:p>
        </p:txBody>
      </p:sp>
      <p:sp>
        <p:nvSpPr>
          <p:cNvPr id="4" name="Title 3">
            <a:extLst>
              <a:ext uri="{FF2B5EF4-FFF2-40B4-BE49-F238E27FC236}">
                <a16:creationId xmlns:a16="http://schemas.microsoft.com/office/drawing/2014/main" id="{B89A528D-C9F5-4F0D-B4E0-03F830C9EF03}"/>
              </a:ext>
            </a:extLst>
          </p:cNvPr>
          <p:cNvSpPr>
            <a:spLocks noGrp="1"/>
          </p:cNvSpPr>
          <p:nvPr>
            <p:ph type="title"/>
          </p:nvPr>
        </p:nvSpPr>
        <p:spPr/>
        <p:txBody>
          <a:bodyPr/>
          <a:lstStyle/>
          <a:p>
            <a:r>
              <a:rPr lang="en-US" dirty="0"/>
              <a:t>Forecasting: Severe Storms</a:t>
            </a:r>
          </a:p>
        </p:txBody>
      </p:sp>
      <p:pic>
        <p:nvPicPr>
          <p:cNvPr id="5122" name="Picture 2" descr="Image result for SPC convective outlook">
            <a:extLst>
              <a:ext uri="{FF2B5EF4-FFF2-40B4-BE49-F238E27FC236}">
                <a16:creationId xmlns:a16="http://schemas.microsoft.com/office/drawing/2014/main" id="{1597365B-416F-44DA-9B29-431027DEA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9361" y="2020829"/>
            <a:ext cx="5071330" cy="3453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4660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C47E31-CA89-48EE-820C-192E2D24D529}"/>
              </a:ext>
            </a:extLst>
          </p:cNvPr>
          <p:cNvSpPr>
            <a:spLocks noGrp="1"/>
          </p:cNvSpPr>
          <p:nvPr>
            <p:ph idx="1"/>
          </p:nvPr>
        </p:nvSpPr>
        <p:spPr>
          <a:xfrm>
            <a:off x="838200" y="1490597"/>
            <a:ext cx="10515600" cy="2305548"/>
          </a:xfrm>
        </p:spPr>
        <p:txBody>
          <a:bodyPr/>
          <a:lstStyle/>
          <a:p>
            <a:r>
              <a:rPr lang="en-US" dirty="0"/>
              <a:t>If severe weather imminent, take action, secure sites, make sure everyone is in a safe location</a:t>
            </a:r>
          </a:p>
          <a:p>
            <a:r>
              <a:rPr lang="en-US" dirty="0"/>
              <a:t>If severe storms leads to high winds, follow shutdown protocol</a:t>
            </a:r>
          </a:p>
          <a:p>
            <a:r>
              <a:rPr lang="en-US" dirty="0"/>
              <a:t>If in construction, be aware of lightning</a:t>
            </a:r>
          </a:p>
        </p:txBody>
      </p:sp>
      <p:sp>
        <p:nvSpPr>
          <p:cNvPr id="3" name="Slide Number Placeholder 2">
            <a:extLst>
              <a:ext uri="{FF2B5EF4-FFF2-40B4-BE49-F238E27FC236}">
                <a16:creationId xmlns:a16="http://schemas.microsoft.com/office/drawing/2014/main" id="{B98930A0-166D-4860-9667-43F06E82A019}"/>
              </a:ext>
            </a:extLst>
          </p:cNvPr>
          <p:cNvSpPr>
            <a:spLocks noGrp="1"/>
          </p:cNvSpPr>
          <p:nvPr>
            <p:ph type="sldNum" sz="quarter" idx="12"/>
          </p:nvPr>
        </p:nvSpPr>
        <p:spPr/>
        <p:txBody>
          <a:bodyPr/>
          <a:lstStyle/>
          <a:p>
            <a:fld id="{4EC93DFA-70F6-4220-86AB-AD3183C08C91}" type="slidenum">
              <a:rPr lang="en-US" smtClean="0"/>
              <a:t>53</a:t>
            </a:fld>
            <a:endParaRPr lang="en-US" dirty="0"/>
          </a:p>
        </p:txBody>
      </p:sp>
      <p:sp>
        <p:nvSpPr>
          <p:cNvPr id="4" name="Title 3">
            <a:extLst>
              <a:ext uri="{FF2B5EF4-FFF2-40B4-BE49-F238E27FC236}">
                <a16:creationId xmlns:a16="http://schemas.microsoft.com/office/drawing/2014/main" id="{F03D94D3-719C-41B0-9EC1-1D36FF7FB313}"/>
              </a:ext>
            </a:extLst>
          </p:cNvPr>
          <p:cNvSpPr>
            <a:spLocks noGrp="1"/>
          </p:cNvSpPr>
          <p:nvPr>
            <p:ph type="title"/>
          </p:nvPr>
        </p:nvSpPr>
        <p:spPr/>
        <p:txBody>
          <a:bodyPr/>
          <a:lstStyle/>
          <a:p>
            <a:r>
              <a:rPr lang="en-US" dirty="0"/>
              <a:t>Impact to Projects: Severe Storms</a:t>
            </a:r>
          </a:p>
        </p:txBody>
      </p:sp>
      <p:sp>
        <p:nvSpPr>
          <p:cNvPr id="5" name="Rectangle: Rounded Corners 4">
            <a:extLst>
              <a:ext uri="{FF2B5EF4-FFF2-40B4-BE49-F238E27FC236}">
                <a16:creationId xmlns:a16="http://schemas.microsoft.com/office/drawing/2014/main" id="{77CAB65D-7952-4D77-88FE-D8CF574924CA}"/>
              </a:ext>
            </a:extLst>
          </p:cNvPr>
          <p:cNvSpPr/>
          <p:nvPr/>
        </p:nvSpPr>
        <p:spPr>
          <a:xfrm>
            <a:off x="6211956" y="4276147"/>
            <a:ext cx="3116061" cy="1349401"/>
          </a:xfrm>
          <a:prstGeom prst="roundRect">
            <a:avLst/>
          </a:prstGeom>
          <a:solidFill>
            <a:srgbClr val="690B0C"/>
          </a:solidFill>
          <a:ln>
            <a:solidFill>
              <a:srgbClr val="690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mj-lt"/>
              </a:rPr>
              <a:t>WARNING: </a:t>
            </a:r>
          </a:p>
          <a:p>
            <a:pPr algn="ctr"/>
            <a:r>
              <a:rPr lang="en-US" b="1" dirty="0">
                <a:solidFill>
                  <a:schemeClr val="bg1"/>
                </a:solidFill>
                <a:latin typeface="+mj-lt"/>
              </a:rPr>
              <a:t>Event is happening or imminent. </a:t>
            </a:r>
          </a:p>
        </p:txBody>
      </p:sp>
      <p:sp>
        <p:nvSpPr>
          <p:cNvPr id="6" name="Rectangle: Rounded Corners 5">
            <a:extLst>
              <a:ext uri="{FF2B5EF4-FFF2-40B4-BE49-F238E27FC236}">
                <a16:creationId xmlns:a16="http://schemas.microsoft.com/office/drawing/2014/main" id="{2D4BD5D5-0DDC-4B7C-B1B4-6540652054E0}"/>
              </a:ext>
            </a:extLst>
          </p:cNvPr>
          <p:cNvSpPr/>
          <p:nvPr/>
        </p:nvSpPr>
        <p:spPr>
          <a:xfrm>
            <a:off x="2658575" y="4276147"/>
            <a:ext cx="3116061" cy="1349401"/>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mj-lt"/>
              </a:rPr>
              <a:t>WATCH: </a:t>
            </a:r>
          </a:p>
          <a:p>
            <a:pPr algn="ctr"/>
            <a:r>
              <a:rPr lang="en-US" b="1" dirty="0">
                <a:solidFill>
                  <a:schemeClr val="bg1"/>
                </a:solidFill>
                <a:latin typeface="+mj-lt"/>
              </a:rPr>
              <a:t>Conditions are right for the event to happen.</a:t>
            </a:r>
          </a:p>
        </p:txBody>
      </p:sp>
    </p:spTree>
    <p:extLst>
      <p:ext uri="{BB962C8B-B14F-4D97-AF65-F5344CB8AC3E}">
        <p14:creationId xmlns:p14="http://schemas.microsoft.com/office/powerpoint/2010/main" val="28944498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66C491-A0CE-4C37-8360-98E79F0BDC53}"/>
              </a:ext>
            </a:extLst>
          </p:cNvPr>
          <p:cNvSpPr>
            <a:spLocks noGrp="1"/>
          </p:cNvSpPr>
          <p:nvPr>
            <p:ph idx="1"/>
          </p:nvPr>
        </p:nvSpPr>
        <p:spPr>
          <a:xfrm>
            <a:off x="838200" y="1490597"/>
            <a:ext cx="6624782" cy="4686366"/>
          </a:xfrm>
        </p:spPr>
        <p:txBody>
          <a:bodyPr>
            <a:normAutofit fontScale="92500" lnSpcReduction="20000"/>
          </a:bodyPr>
          <a:lstStyle/>
          <a:p>
            <a:r>
              <a:rPr lang="en-US" dirty="0"/>
              <a:t>Tools:</a:t>
            </a:r>
          </a:p>
          <a:p>
            <a:pPr lvl="1"/>
            <a:r>
              <a:rPr lang="en-US" b="1" dirty="0">
                <a:solidFill>
                  <a:srgbClr val="004A8A"/>
                </a:solidFill>
              </a:rPr>
              <a:t>OE Weather Stations (NFWC and Greenville)</a:t>
            </a:r>
          </a:p>
          <a:p>
            <a:pPr lvl="2"/>
            <a:r>
              <a:rPr lang="en-US" dirty="0"/>
              <a:t>Surface wind speed</a:t>
            </a:r>
          </a:p>
          <a:p>
            <a:pPr lvl="2"/>
            <a:r>
              <a:rPr lang="en-US" dirty="0"/>
              <a:t>Surface wind direction</a:t>
            </a:r>
          </a:p>
          <a:p>
            <a:pPr lvl="2"/>
            <a:r>
              <a:rPr lang="en-US" dirty="0"/>
              <a:t>Temperature</a:t>
            </a:r>
          </a:p>
          <a:p>
            <a:pPr lvl="2"/>
            <a:r>
              <a:rPr lang="en-US" dirty="0"/>
              <a:t>Available on your phone</a:t>
            </a:r>
          </a:p>
          <a:p>
            <a:pPr lvl="1"/>
            <a:r>
              <a:rPr lang="en-US" b="1" dirty="0">
                <a:solidFill>
                  <a:srgbClr val="004A8A"/>
                </a:solidFill>
              </a:rPr>
              <a:t>Storm Prediction Center</a:t>
            </a:r>
            <a:r>
              <a:rPr lang="en-US" dirty="0">
                <a:solidFill>
                  <a:srgbClr val="004A8A"/>
                </a:solidFill>
              </a:rPr>
              <a:t>:</a:t>
            </a:r>
            <a:r>
              <a:rPr lang="en-US" dirty="0"/>
              <a:t> </a:t>
            </a:r>
            <a:r>
              <a:rPr lang="en-US" dirty="0">
                <a:hlinkClick r:id="rId2"/>
              </a:rPr>
              <a:t>www.spc.noaa.gov</a:t>
            </a:r>
            <a:endParaRPr lang="en-US" dirty="0"/>
          </a:p>
          <a:p>
            <a:pPr lvl="2"/>
            <a:r>
              <a:rPr lang="en-US" dirty="0"/>
              <a:t>Forecasts for storms</a:t>
            </a:r>
          </a:p>
          <a:p>
            <a:pPr lvl="1"/>
            <a:r>
              <a:rPr lang="en-US" b="1" dirty="0">
                <a:solidFill>
                  <a:srgbClr val="004A8A"/>
                </a:solidFill>
              </a:rPr>
              <a:t>National Weather Service</a:t>
            </a:r>
            <a:r>
              <a:rPr lang="en-US" dirty="0"/>
              <a:t>: </a:t>
            </a:r>
            <a:r>
              <a:rPr lang="en-US" dirty="0">
                <a:hlinkClick r:id="rId3"/>
              </a:rPr>
              <a:t>www.weather.gov</a:t>
            </a:r>
            <a:endParaRPr lang="en-US" dirty="0"/>
          </a:p>
          <a:p>
            <a:pPr lvl="2"/>
            <a:r>
              <a:rPr lang="en-US" dirty="0"/>
              <a:t>Forecasts</a:t>
            </a:r>
          </a:p>
          <a:p>
            <a:pPr lvl="2"/>
            <a:r>
              <a:rPr lang="en-US" dirty="0"/>
              <a:t>Current conditions at closest NWS Weather Station (wind speed, direction, temperature, precipitation)</a:t>
            </a:r>
          </a:p>
          <a:p>
            <a:pPr lvl="1"/>
            <a:r>
              <a:rPr lang="en-US" b="1" dirty="0">
                <a:solidFill>
                  <a:srgbClr val="004A8A"/>
                </a:solidFill>
              </a:rPr>
              <a:t>LiDAR:</a:t>
            </a:r>
          </a:p>
          <a:p>
            <a:pPr lvl="2"/>
            <a:r>
              <a:rPr lang="en-US" dirty="0"/>
              <a:t>If LiDAR deployed near site:</a:t>
            </a:r>
          </a:p>
          <a:p>
            <a:pPr lvl="3"/>
            <a:r>
              <a:rPr lang="en-US" dirty="0"/>
              <a:t>Vertical wind profile</a:t>
            </a:r>
          </a:p>
          <a:p>
            <a:pPr lvl="3"/>
            <a:r>
              <a:rPr lang="en-US" dirty="0"/>
              <a:t>Wind shear across rotor</a:t>
            </a:r>
          </a:p>
          <a:p>
            <a:pPr lvl="1"/>
            <a:endParaRPr lang="en-US" dirty="0"/>
          </a:p>
        </p:txBody>
      </p:sp>
      <p:sp>
        <p:nvSpPr>
          <p:cNvPr id="3" name="Slide Number Placeholder 2">
            <a:extLst>
              <a:ext uri="{FF2B5EF4-FFF2-40B4-BE49-F238E27FC236}">
                <a16:creationId xmlns:a16="http://schemas.microsoft.com/office/drawing/2014/main" id="{AC9726C8-D5B8-4C52-8DB8-06C37867702B}"/>
              </a:ext>
            </a:extLst>
          </p:cNvPr>
          <p:cNvSpPr>
            <a:spLocks noGrp="1"/>
          </p:cNvSpPr>
          <p:nvPr>
            <p:ph type="sldNum" sz="quarter" idx="12"/>
          </p:nvPr>
        </p:nvSpPr>
        <p:spPr/>
        <p:txBody>
          <a:bodyPr/>
          <a:lstStyle/>
          <a:p>
            <a:fld id="{4EC93DFA-70F6-4220-86AB-AD3183C08C91}" type="slidenum">
              <a:rPr lang="en-US" smtClean="0"/>
              <a:t>54</a:t>
            </a:fld>
            <a:endParaRPr lang="en-US" dirty="0"/>
          </a:p>
        </p:txBody>
      </p:sp>
      <p:sp>
        <p:nvSpPr>
          <p:cNvPr id="4" name="Title 3">
            <a:extLst>
              <a:ext uri="{FF2B5EF4-FFF2-40B4-BE49-F238E27FC236}">
                <a16:creationId xmlns:a16="http://schemas.microsoft.com/office/drawing/2014/main" id="{3B238371-BCC8-4747-8F10-65AF900D1B0E}"/>
              </a:ext>
            </a:extLst>
          </p:cNvPr>
          <p:cNvSpPr>
            <a:spLocks noGrp="1"/>
          </p:cNvSpPr>
          <p:nvPr>
            <p:ph type="title"/>
          </p:nvPr>
        </p:nvSpPr>
        <p:spPr/>
        <p:txBody>
          <a:bodyPr/>
          <a:lstStyle/>
          <a:p>
            <a:r>
              <a:rPr lang="en-US" dirty="0"/>
              <a:t>Impact to projects: Severe Storms</a:t>
            </a:r>
          </a:p>
        </p:txBody>
      </p:sp>
      <p:pic>
        <p:nvPicPr>
          <p:cNvPr id="5" name="Picture 4">
            <a:extLst>
              <a:ext uri="{FF2B5EF4-FFF2-40B4-BE49-F238E27FC236}">
                <a16:creationId xmlns:a16="http://schemas.microsoft.com/office/drawing/2014/main" id="{CBEA5516-A6F2-48EF-AB26-EA1950CA1189}"/>
              </a:ext>
            </a:extLst>
          </p:cNvPr>
          <p:cNvPicPr>
            <a:picLocks noChangeAspect="1"/>
          </p:cNvPicPr>
          <p:nvPr/>
        </p:nvPicPr>
        <p:blipFill>
          <a:blip r:embed="rId4"/>
          <a:stretch>
            <a:fillRect/>
          </a:stretch>
        </p:blipFill>
        <p:spPr>
          <a:xfrm>
            <a:off x="7335507" y="1552784"/>
            <a:ext cx="4478369" cy="4866586"/>
          </a:xfrm>
          <a:prstGeom prst="rect">
            <a:avLst/>
          </a:prstGeom>
        </p:spPr>
      </p:pic>
    </p:spTree>
    <p:extLst>
      <p:ext uri="{BB962C8B-B14F-4D97-AF65-F5344CB8AC3E}">
        <p14:creationId xmlns:p14="http://schemas.microsoft.com/office/powerpoint/2010/main" val="24904830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85FDF6-0918-4721-BBA5-27879A8EAA90}"/>
              </a:ext>
            </a:extLst>
          </p:cNvPr>
          <p:cNvSpPr>
            <a:spLocks noGrp="1"/>
          </p:cNvSpPr>
          <p:nvPr>
            <p:ph type="sldNum" sz="quarter" idx="12"/>
          </p:nvPr>
        </p:nvSpPr>
        <p:spPr/>
        <p:txBody>
          <a:bodyPr/>
          <a:lstStyle/>
          <a:p>
            <a:fld id="{4EC93DFA-70F6-4220-86AB-AD3183C08C91}" type="slidenum">
              <a:rPr lang="en-US" smtClean="0"/>
              <a:t>55</a:t>
            </a:fld>
            <a:endParaRPr lang="en-US" dirty="0"/>
          </a:p>
        </p:txBody>
      </p:sp>
      <p:sp>
        <p:nvSpPr>
          <p:cNvPr id="4" name="Title 3">
            <a:extLst>
              <a:ext uri="{FF2B5EF4-FFF2-40B4-BE49-F238E27FC236}">
                <a16:creationId xmlns:a16="http://schemas.microsoft.com/office/drawing/2014/main" id="{077940EA-5636-4022-A59F-D6598ACCD2AB}"/>
              </a:ext>
            </a:extLst>
          </p:cNvPr>
          <p:cNvSpPr>
            <a:spLocks noGrp="1"/>
          </p:cNvSpPr>
          <p:nvPr>
            <p:ph type="title"/>
          </p:nvPr>
        </p:nvSpPr>
        <p:spPr/>
        <p:txBody>
          <a:bodyPr>
            <a:normAutofit fontScale="90000"/>
          </a:bodyPr>
          <a:lstStyle/>
          <a:p>
            <a:r>
              <a:rPr lang="en-US" dirty="0"/>
              <a:t>System operator action plan: severe storms</a:t>
            </a:r>
          </a:p>
        </p:txBody>
      </p:sp>
      <p:graphicFrame>
        <p:nvGraphicFramePr>
          <p:cNvPr id="10" name="Table 9">
            <a:extLst>
              <a:ext uri="{FF2B5EF4-FFF2-40B4-BE49-F238E27FC236}">
                <a16:creationId xmlns:a16="http://schemas.microsoft.com/office/drawing/2014/main" id="{D4B77235-5E61-4B1D-946D-F144A1A4C5D4}"/>
              </a:ext>
            </a:extLst>
          </p:cNvPr>
          <p:cNvGraphicFramePr>
            <a:graphicFrameLocks noGrp="1"/>
          </p:cNvGraphicFramePr>
          <p:nvPr>
            <p:extLst>
              <p:ext uri="{D42A27DB-BD31-4B8C-83A1-F6EECF244321}">
                <p14:modId xmlns:p14="http://schemas.microsoft.com/office/powerpoint/2010/main" val="3349264974"/>
              </p:ext>
            </p:extLst>
          </p:nvPr>
        </p:nvGraphicFramePr>
        <p:xfrm>
          <a:off x="428334" y="1731992"/>
          <a:ext cx="11335331" cy="2773680"/>
        </p:xfrm>
        <a:graphic>
          <a:graphicData uri="http://schemas.openxmlformats.org/drawingml/2006/table">
            <a:tbl>
              <a:tblPr firstRow="1" bandRow="1"/>
              <a:tblGrid>
                <a:gridCol w="1659084">
                  <a:extLst>
                    <a:ext uri="{9D8B030D-6E8A-4147-A177-3AD203B41FA5}">
                      <a16:colId xmlns:a16="http://schemas.microsoft.com/office/drawing/2014/main" val="1862197917"/>
                    </a:ext>
                  </a:extLst>
                </a:gridCol>
                <a:gridCol w="1440873">
                  <a:extLst>
                    <a:ext uri="{9D8B030D-6E8A-4147-A177-3AD203B41FA5}">
                      <a16:colId xmlns:a16="http://schemas.microsoft.com/office/drawing/2014/main" val="2855052402"/>
                    </a:ext>
                  </a:extLst>
                </a:gridCol>
                <a:gridCol w="1403927">
                  <a:extLst>
                    <a:ext uri="{9D8B030D-6E8A-4147-A177-3AD203B41FA5}">
                      <a16:colId xmlns:a16="http://schemas.microsoft.com/office/drawing/2014/main" val="1861178134"/>
                    </a:ext>
                  </a:extLst>
                </a:gridCol>
                <a:gridCol w="1440873">
                  <a:extLst>
                    <a:ext uri="{9D8B030D-6E8A-4147-A177-3AD203B41FA5}">
                      <a16:colId xmlns:a16="http://schemas.microsoft.com/office/drawing/2014/main" val="3556681108"/>
                    </a:ext>
                  </a:extLst>
                </a:gridCol>
                <a:gridCol w="1847273">
                  <a:extLst>
                    <a:ext uri="{9D8B030D-6E8A-4147-A177-3AD203B41FA5}">
                      <a16:colId xmlns:a16="http://schemas.microsoft.com/office/drawing/2014/main" val="2039503777"/>
                    </a:ext>
                  </a:extLst>
                </a:gridCol>
                <a:gridCol w="1717963">
                  <a:extLst>
                    <a:ext uri="{9D8B030D-6E8A-4147-A177-3AD203B41FA5}">
                      <a16:colId xmlns:a16="http://schemas.microsoft.com/office/drawing/2014/main" val="2125645516"/>
                    </a:ext>
                  </a:extLst>
                </a:gridCol>
                <a:gridCol w="1825338">
                  <a:extLst>
                    <a:ext uri="{9D8B030D-6E8A-4147-A177-3AD203B41FA5}">
                      <a16:colId xmlns:a16="http://schemas.microsoft.com/office/drawing/2014/main" val="3839236293"/>
                    </a:ext>
                  </a:extLst>
                </a:gridCol>
              </a:tblGrid>
              <a:tr h="260325">
                <a:tc gridSpan="7">
                  <a:txBody>
                    <a:bodyPr/>
                    <a:lstStyle/>
                    <a:p>
                      <a:pPr algn="ctr"/>
                      <a:r>
                        <a:rPr lang="en-US" sz="1400" b="1" dirty="0">
                          <a:solidFill>
                            <a:schemeClr val="bg1"/>
                          </a:solidFill>
                          <a:latin typeface="+mj-lt"/>
                        </a:rPr>
                        <a:t>SYSTEM OPERATOR PLAN DURING SEVERE WEATHER</a:t>
                      </a:r>
                    </a:p>
                  </a:txBody>
                  <a:tcPr>
                    <a:lnL w="12700" cmpd="sng">
                      <a:noFill/>
                      <a:prstDash val="solid"/>
                    </a:lnL>
                    <a:lnR w="12700" cap="flat" cmpd="sng" algn="ctr">
                      <a:noFill/>
                      <a:prstDash val="solid"/>
                      <a:round/>
                      <a:headEnd type="none" w="med" len="med"/>
                      <a:tailEnd type="none" w="med" len="me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solidFill>
                      <a:srgbClr val="004A8A"/>
                    </a:solidFill>
                  </a:tcPr>
                </a:tc>
                <a:tc hMerge="1">
                  <a:txBody>
                    <a:bodyPr/>
                    <a:lstStyle/>
                    <a:p>
                      <a:pPr algn="ctr"/>
                      <a:endParaRPr lang="en-US" dirty="0"/>
                    </a:p>
                  </a:txBody>
                  <a:tcPr>
                    <a:lnL w="12700" cap="flat" cmpd="sng" algn="ctr">
                      <a:solidFill>
                        <a:srgbClr val="004A8A"/>
                      </a:solidFill>
                      <a:prstDash val="solid"/>
                      <a:round/>
                      <a:headEnd type="none" w="med" len="med"/>
                      <a:tailEnd type="none" w="med" len="med"/>
                    </a:lnL>
                    <a:lnR w="12700" cap="flat" cmpd="sng" algn="ctr">
                      <a:solidFill>
                        <a:srgbClr val="004A8A"/>
                      </a:solidFill>
                      <a:prstDash val="solid"/>
                      <a:round/>
                      <a:headEnd type="none" w="med" len="med"/>
                      <a:tailEnd type="none" w="med" len="me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dirty="0"/>
                    </a:p>
                  </a:txBody>
                  <a:tcPr>
                    <a:lnL w="12700" cap="flat" cmpd="sng" algn="ctr">
                      <a:solidFill>
                        <a:srgbClr val="004A8A"/>
                      </a:solidFill>
                      <a:prstDash val="solid"/>
                      <a:round/>
                      <a:headEnd type="none" w="med" len="med"/>
                      <a:tailEnd type="none" w="med" len="med"/>
                    </a:lnL>
                    <a:lnR w="12700" cap="flat" cmpd="sng" algn="ctr">
                      <a:solidFill>
                        <a:srgbClr val="004A8A"/>
                      </a:solidFill>
                      <a:prstDash val="solid"/>
                      <a:round/>
                      <a:headEnd type="none" w="med" len="med"/>
                      <a:tailEnd type="none" w="med" len="me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dirty="0"/>
                    </a:p>
                  </a:txBody>
                  <a:tcPr>
                    <a:lnL w="12700" cap="flat" cmpd="sng" algn="ctr">
                      <a:solidFill>
                        <a:srgbClr val="004A8A"/>
                      </a:solidFill>
                      <a:prstDash val="solid"/>
                      <a:round/>
                      <a:headEnd type="none" w="med" len="med"/>
                      <a:tailEnd type="none" w="med" len="med"/>
                    </a:lnL>
                    <a:lnR w="12700" cmpd="sng">
                      <a:noFill/>
                      <a:prstDash val="soli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1400" b="1" dirty="0">
                        <a:solidFill>
                          <a:schemeClr val="bg1"/>
                        </a:solidFill>
                        <a:latin typeface="+mj-lt"/>
                      </a:endParaRPr>
                    </a:p>
                  </a:txBody>
                  <a:tcPr>
                    <a:lnL w="12700" cmpd="sng">
                      <a:noFill/>
                      <a:prstDash val="solid"/>
                    </a:lnL>
                    <a:lnR w="12700" cap="flat" cmpd="sng" algn="ctr">
                      <a:noFill/>
                      <a:prstDash val="solid"/>
                      <a:round/>
                      <a:headEnd type="none" w="med" len="med"/>
                      <a:tailEnd type="none" w="med" len="me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solidFill>
                      <a:srgbClr val="004A8A"/>
                    </a:solidFill>
                  </a:tcPr>
                </a:tc>
                <a:extLst>
                  <a:ext uri="{0D108BD9-81ED-4DB2-BD59-A6C34878D82A}">
                    <a16:rowId xmlns:a16="http://schemas.microsoft.com/office/drawing/2014/main" val="1622879845"/>
                  </a:ext>
                </a:extLst>
              </a:tr>
              <a:tr h="234292">
                <a:tc>
                  <a:txBody>
                    <a:bodyPr/>
                    <a:lstStyle/>
                    <a:p>
                      <a:endParaRPr lang="en-US" sz="1200" dirty="0">
                        <a:latin typeface="+mj-lt"/>
                      </a:endParaRPr>
                    </a:p>
                  </a:txBody>
                  <a:tcPr>
                    <a:lnL w="12700" cmpd="sng">
                      <a:noFill/>
                      <a:prstDash val="solid"/>
                    </a:lnL>
                    <a:lnR w="12700" cap="flat" cmpd="sng" algn="ctr">
                      <a:solidFill>
                        <a:srgbClr val="004A8A"/>
                      </a:solidFill>
                      <a:prstDash val="solid"/>
                      <a:round/>
                      <a:headEnd type="none" w="med" len="med"/>
                      <a:tailEnd type="none" w="med" len="me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1200" dirty="0">
                          <a:latin typeface="+mj-lt"/>
                        </a:rPr>
                        <a:t>Severe Storm</a:t>
                      </a:r>
                    </a:p>
                  </a:txBody>
                  <a:tcPr>
                    <a:lnL w="12700" cap="flat" cmpd="sng" algn="ctr">
                      <a:solidFill>
                        <a:srgbClr val="004A8A"/>
                      </a:solidFill>
                      <a:prstDash val="solid"/>
                      <a:round/>
                      <a:headEnd type="none" w="med" len="med"/>
                      <a:tailEnd type="none" w="med" len="med"/>
                    </a:lnL>
                    <a:lnR w="12700" cap="flat" cmpd="sng" algn="ctr">
                      <a:solidFill>
                        <a:srgbClr val="004A8A"/>
                      </a:solidFill>
                      <a:prstDash val="solid"/>
                      <a:round/>
                      <a:headEnd type="none" w="med" len="med"/>
                      <a:tailEnd type="none" w="med" len="me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1400" dirty="0"/>
                    </a:p>
                  </a:txBody>
                  <a:tcPr>
                    <a:lnL w="12700" cap="flat" cmpd="sng" algn="ctr">
                      <a:solidFill>
                        <a:srgbClr val="004A8A"/>
                      </a:solidFill>
                      <a:prstDash val="solid"/>
                      <a:round/>
                      <a:headEnd type="none" w="med" len="med"/>
                      <a:tailEnd type="none" w="med" len="med"/>
                    </a:lnL>
                    <a:lnR w="12700" cap="flat" cmpd="sng" algn="ctr">
                      <a:solidFill>
                        <a:srgbClr val="004A8A"/>
                      </a:solidFill>
                      <a:prstDash val="solid"/>
                      <a:round/>
                      <a:headEnd type="none" w="med" len="med"/>
                      <a:tailEnd type="none" w="med" len="me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1200" dirty="0">
                          <a:latin typeface="+mj-lt"/>
                        </a:rPr>
                        <a:t>Tornado</a:t>
                      </a:r>
                    </a:p>
                  </a:txBody>
                  <a:tcPr>
                    <a:lnL w="12700" cap="flat" cmpd="sng" algn="ctr">
                      <a:solidFill>
                        <a:srgbClr val="004A8A"/>
                      </a:solidFill>
                      <a:prstDash val="solid"/>
                      <a:round/>
                      <a:headEnd type="none" w="med" len="med"/>
                      <a:tailEnd type="none" w="med" len="med"/>
                    </a:lnL>
                    <a:lnR w="12700" cap="flat" cmpd="sng" algn="ctr">
                      <a:solidFill>
                        <a:srgbClr val="004A8A"/>
                      </a:solidFill>
                      <a:prstDash val="solid"/>
                      <a:round/>
                      <a:headEnd type="none" w="med" len="med"/>
                      <a:tailEnd type="none" w="med" len="me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1400" dirty="0"/>
                    </a:p>
                  </a:txBody>
                  <a:tcPr>
                    <a:lnL w="12700" cap="flat" cmpd="sng" algn="ctr">
                      <a:solidFill>
                        <a:srgbClr val="004A8A"/>
                      </a:solidFill>
                      <a:prstDash val="solid"/>
                      <a:round/>
                      <a:headEnd type="none" w="med" len="med"/>
                      <a:tailEnd type="none" w="med" len="med"/>
                    </a:lnL>
                    <a:lnR w="12700" cap="flat" cmpd="sng" algn="ctr">
                      <a:solidFill>
                        <a:srgbClr val="004A8A"/>
                      </a:solidFill>
                      <a:prstDash val="solid"/>
                      <a:round/>
                      <a:headEnd type="none" w="med" len="med"/>
                      <a:tailEnd type="none" w="med" len="me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mj-lt"/>
                        </a:rPr>
                        <a:t>Lightning</a:t>
                      </a:r>
                    </a:p>
                  </a:txBody>
                  <a:tcPr>
                    <a:lnL w="12700" cap="flat" cmpd="sng" algn="ctr">
                      <a:solidFill>
                        <a:srgbClr val="004A8A"/>
                      </a:solidFill>
                      <a:prstDash val="solid"/>
                      <a:round/>
                      <a:headEnd type="none" w="med" len="med"/>
                      <a:tailEnd type="none" w="med" len="med"/>
                    </a:lnL>
                    <a:lnR w="12700" cap="flat" cmpd="sng" algn="ctr">
                      <a:solidFill>
                        <a:srgbClr val="004A8A"/>
                      </a:solidFill>
                      <a:prstDash val="solid"/>
                      <a:round/>
                      <a:headEnd type="none" w="med" len="med"/>
                      <a:tailEnd type="none" w="med" len="me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sz="1200" dirty="0">
                          <a:latin typeface="+mj-lt"/>
                        </a:rPr>
                        <a:t>High Winds</a:t>
                      </a:r>
                    </a:p>
                  </a:txBody>
                  <a:tcPr anchor="ctr">
                    <a:lnL w="12700" cap="flat" cmpd="sng" algn="ctr">
                      <a:solidFill>
                        <a:srgbClr val="004A8A"/>
                      </a:solidFill>
                      <a:prstDash val="solid"/>
                      <a:round/>
                      <a:headEnd type="none" w="med" len="med"/>
                      <a:tailEnd type="none" w="med" len="med"/>
                    </a:lnL>
                    <a:lnR w="12700" cmpd="sng">
                      <a:noFill/>
                      <a:prstDash val="soli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1650685"/>
                  </a:ext>
                </a:extLst>
              </a:tr>
              <a:tr h="234292">
                <a:tc>
                  <a:txBody>
                    <a:bodyPr/>
                    <a:lstStyle/>
                    <a:p>
                      <a:endParaRPr lang="en-US" sz="1200" dirty="0">
                        <a:latin typeface="+mj-lt"/>
                      </a:endParaRPr>
                    </a:p>
                  </a:txBody>
                  <a:tcPr>
                    <a:lnL w="12700" cmpd="sng">
                      <a:noFill/>
                      <a:prstDash val="solid"/>
                    </a:lnL>
                    <a:lnR w="12700" cap="flat" cmpd="sng" algn="ctr">
                      <a:solidFill>
                        <a:srgbClr val="004A8A"/>
                      </a:solidFill>
                      <a:prstDash val="solid"/>
                      <a:round/>
                      <a:headEnd type="none" w="med" len="med"/>
                      <a:tailEnd type="none" w="med" len="me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mj-lt"/>
                        </a:rPr>
                        <a:t>Watch</a:t>
                      </a:r>
                    </a:p>
                  </a:txBody>
                  <a:tcPr>
                    <a:lnL w="12700" cap="flat" cmpd="sng" algn="ctr">
                      <a:solidFill>
                        <a:srgbClr val="004A8A"/>
                      </a:solidFill>
                      <a:prstDash val="solid"/>
                      <a:round/>
                      <a:headEnd type="none" w="med" len="med"/>
                      <a:tailEnd type="none" w="med" len="med"/>
                    </a:lnL>
                    <a:lnR w="12700" cap="flat" cmpd="sng" algn="ctr">
                      <a:solidFill>
                        <a:srgbClr val="004A8A"/>
                      </a:solidFill>
                      <a:prstDash val="solid"/>
                      <a:round/>
                      <a:headEnd type="none" w="med" len="med"/>
                      <a:tailEnd type="none" w="med" len="me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mj-lt"/>
                        </a:rPr>
                        <a:t>Warning</a:t>
                      </a:r>
                    </a:p>
                  </a:txBody>
                  <a:tcPr>
                    <a:lnL w="12700" cap="flat" cmpd="sng" algn="ctr">
                      <a:solidFill>
                        <a:srgbClr val="004A8A"/>
                      </a:solidFill>
                      <a:prstDash val="solid"/>
                      <a:round/>
                      <a:headEnd type="none" w="med" len="med"/>
                      <a:tailEnd type="none" w="med" len="med"/>
                    </a:lnL>
                    <a:lnR w="12700" cap="flat" cmpd="sng" algn="ctr">
                      <a:solidFill>
                        <a:srgbClr val="004A8A"/>
                      </a:solidFill>
                      <a:prstDash val="solid"/>
                      <a:round/>
                      <a:headEnd type="none" w="med" len="med"/>
                      <a:tailEnd type="none" w="med" len="me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mj-lt"/>
                        </a:rPr>
                        <a:t>Watch</a:t>
                      </a:r>
                    </a:p>
                  </a:txBody>
                  <a:tcPr>
                    <a:lnL w="12700" cap="flat" cmpd="sng" algn="ctr">
                      <a:solidFill>
                        <a:srgbClr val="004A8A"/>
                      </a:solidFill>
                      <a:prstDash val="solid"/>
                      <a:round/>
                      <a:headEnd type="none" w="med" len="med"/>
                      <a:tailEnd type="none" w="med" len="med"/>
                    </a:lnL>
                    <a:lnR w="12700" cap="flat" cmpd="sng" algn="ctr">
                      <a:solidFill>
                        <a:srgbClr val="004A8A"/>
                      </a:solidFill>
                      <a:prstDash val="solid"/>
                      <a:round/>
                      <a:headEnd type="none" w="med" len="med"/>
                      <a:tailEnd type="none" w="med" len="me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mj-lt"/>
                        </a:rPr>
                        <a:t>Warning</a:t>
                      </a:r>
                    </a:p>
                  </a:txBody>
                  <a:tcPr>
                    <a:lnL w="12700" cap="flat" cmpd="sng" algn="ctr">
                      <a:solidFill>
                        <a:srgbClr val="004A8A"/>
                      </a:solidFill>
                      <a:prstDash val="solid"/>
                      <a:round/>
                      <a:headEnd type="none" w="med" len="med"/>
                      <a:tailEnd type="none" w="med" len="med"/>
                    </a:lnL>
                    <a:lnR w="12700" cap="flat" cmpd="sng" algn="ctr">
                      <a:solidFill>
                        <a:srgbClr val="004A8A"/>
                      </a:solidFill>
                      <a:prstDash val="solid"/>
                      <a:round/>
                      <a:headEnd type="none" w="med" len="med"/>
                      <a:tailEnd type="none" w="med" len="me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mj-lt"/>
                        </a:rPr>
                        <a:t>Within 30 miles</a:t>
                      </a:r>
                    </a:p>
                  </a:txBody>
                  <a:tcPr>
                    <a:lnL w="12700" cap="flat" cmpd="sng" algn="ctr">
                      <a:solidFill>
                        <a:srgbClr val="004A8A"/>
                      </a:solidFill>
                      <a:prstDash val="solid"/>
                      <a:round/>
                      <a:headEnd type="none" w="med" len="med"/>
                      <a:tailEnd type="none" w="med" len="med"/>
                    </a:lnL>
                    <a:lnR w="12700" cap="flat" cmpd="sng" algn="ctr">
                      <a:solidFill>
                        <a:srgbClr val="004A8A"/>
                      </a:solidFill>
                      <a:prstDash val="solid"/>
                      <a:round/>
                      <a:headEnd type="none" w="med" len="med"/>
                      <a:tailEnd type="none" w="med" len="me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sz="1200" dirty="0">
                        <a:latin typeface="+mj-lt"/>
                      </a:endParaRPr>
                    </a:p>
                  </a:txBody>
                  <a:tcPr>
                    <a:lnL w="12700" cap="flat" cmpd="sng" algn="ctr">
                      <a:solidFill>
                        <a:srgbClr val="004A8A"/>
                      </a:solidFill>
                      <a:prstDash val="solid"/>
                      <a:round/>
                      <a:headEnd type="none" w="med" len="med"/>
                      <a:tailEnd type="none" w="med" len="med"/>
                    </a:lnL>
                    <a:lnR w="12700" cmpd="sng">
                      <a:noFill/>
                      <a:prstDash val="soli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6516801"/>
                  </a:ext>
                </a:extLst>
              </a:tr>
              <a:tr h="546681">
                <a:tc>
                  <a:txBody>
                    <a:bodyPr/>
                    <a:lstStyle/>
                    <a:p>
                      <a:r>
                        <a:rPr lang="en-US" sz="1200" dirty="0">
                          <a:latin typeface="+mj-lt"/>
                        </a:rPr>
                        <a:t>In Construction</a:t>
                      </a:r>
                    </a:p>
                  </a:txBody>
                  <a:tcPr anchor="ctr">
                    <a:lnL w="12700" cmpd="sng">
                      <a:noFill/>
                      <a:prstDash val="solid"/>
                    </a:lnL>
                    <a:lnR w="12700" cap="flat" cmpd="sng" algn="ctr">
                      <a:solidFill>
                        <a:srgbClr val="004A8A"/>
                      </a:solidFill>
                      <a:prstDash val="solid"/>
                      <a:round/>
                      <a:headEnd type="none" w="med" len="med"/>
                      <a:tailEnd type="none" w="med" len="me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j-lt"/>
                        </a:rPr>
                        <a:t>Consult On-Call Met</a:t>
                      </a:r>
                    </a:p>
                  </a:txBody>
                  <a:tcPr anchor="ctr">
                    <a:lnL w="12700" cap="flat" cmpd="sng" algn="ctr">
                      <a:solidFill>
                        <a:srgbClr val="004A8A"/>
                      </a:solidFill>
                      <a:prstDash val="solid"/>
                      <a:round/>
                      <a:headEnd type="none" w="med" len="med"/>
                      <a:tailEnd type="none" w="med" len="med"/>
                    </a:lnL>
                    <a:lnR w="12700" cap="flat" cmpd="sng" algn="ctr">
                      <a:solidFill>
                        <a:srgbClr val="004A8A"/>
                      </a:solidFill>
                      <a:prstDash val="solid"/>
                      <a:round/>
                      <a:headEnd type="none" w="med" len="med"/>
                      <a:tailEnd type="none" w="med" len="me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tx1"/>
                          </a:solidFill>
                          <a:latin typeface="+mj-lt"/>
                        </a:rPr>
                        <a:t>Secure Site</a:t>
                      </a:r>
                    </a:p>
                  </a:txBody>
                  <a:tcPr anchor="ctr">
                    <a:lnL w="12700" cap="flat" cmpd="sng" algn="ctr">
                      <a:solidFill>
                        <a:srgbClr val="004A8A"/>
                      </a:solidFill>
                      <a:prstDash val="solid"/>
                      <a:round/>
                      <a:headEnd type="none" w="med" len="med"/>
                      <a:tailEnd type="none" w="med" len="med"/>
                    </a:lnL>
                    <a:lnR w="12700" cap="flat" cmpd="sng" algn="ctr">
                      <a:solidFill>
                        <a:srgbClr val="004A8A"/>
                      </a:solidFill>
                      <a:prstDash val="solid"/>
                      <a:round/>
                      <a:headEnd type="none" w="med" len="med"/>
                      <a:tailEnd type="none" w="med" len="me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Secure site, Consult On-Call Met</a:t>
                      </a:r>
                    </a:p>
                  </a:txBody>
                  <a:tcPr anchor="ctr">
                    <a:lnL w="12700" cap="flat" cmpd="sng" algn="ctr">
                      <a:solidFill>
                        <a:srgbClr val="004A8A"/>
                      </a:solidFill>
                      <a:prstDash val="solid"/>
                      <a:round/>
                      <a:headEnd type="none" w="med" len="med"/>
                      <a:tailEnd type="none" w="med" len="med"/>
                    </a:lnL>
                    <a:lnR w="12700" cap="flat" cmpd="sng" algn="ctr">
                      <a:solidFill>
                        <a:srgbClr val="004A8A"/>
                      </a:solidFill>
                      <a:prstDash val="solid"/>
                      <a:round/>
                      <a:headEnd type="none" w="med" len="med"/>
                      <a:tailEnd type="none" w="med" len="me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tx1"/>
                          </a:solidFill>
                          <a:latin typeface="+mj-lt"/>
                        </a:rPr>
                        <a:t>Seek shelter immediately</a:t>
                      </a:r>
                    </a:p>
                  </a:txBody>
                  <a:tcPr anchor="ctr">
                    <a:lnL w="12700" cap="flat" cmpd="sng" algn="ctr">
                      <a:solidFill>
                        <a:srgbClr val="004A8A"/>
                      </a:solidFill>
                      <a:prstDash val="solid"/>
                      <a:round/>
                      <a:headEnd type="none" w="med" len="med"/>
                      <a:tailEnd type="none" w="med" len="med"/>
                    </a:lnL>
                    <a:lnR w="12700" cap="flat" cmpd="sng" algn="ctr">
                      <a:solidFill>
                        <a:srgbClr val="004A8A"/>
                      </a:solidFill>
                      <a:prstDash val="solid"/>
                      <a:round/>
                      <a:headEnd type="none" w="med" len="med"/>
                      <a:tailEnd type="none" w="med" len="me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latin typeface="+mj-lt"/>
                        </a:rPr>
                        <a:t>Stop work until 30 minutes clear</a:t>
                      </a:r>
                    </a:p>
                  </a:txBody>
                  <a:tcPr anchor="ctr">
                    <a:lnL w="12700" cap="flat" cmpd="sng" algn="ctr">
                      <a:solidFill>
                        <a:srgbClr val="004A8A"/>
                      </a:solidFill>
                      <a:prstDash val="solid"/>
                      <a:round/>
                      <a:headEnd type="none" w="med" len="med"/>
                      <a:tailEnd type="none" w="med" len="med"/>
                    </a:lnL>
                    <a:lnR w="12700" cap="flat" cmpd="sng" algn="ctr">
                      <a:solidFill>
                        <a:srgbClr val="004A8A"/>
                      </a:solidFill>
                      <a:prstDash val="solid"/>
                      <a:round/>
                      <a:headEnd type="none" w="med" len="med"/>
                      <a:tailEnd type="none" w="med" len="me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latin typeface="+mj-lt"/>
                        </a:rPr>
                        <a:t>Secure Site</a:t>
                      </a:r>
                    </a:p>
                  </a:txBody>
                  <a:tcPr anchor="ctr">
                    <a:lnL w="12700" cap="flat" cmpd="sng" algn="ctr">
                      <a:solidFill>
                        <a:srgbClr val="004A8A"/>
                      </a:solidFill>
                      <a:prstDash val="solid"/>
                      <a:round/>
                      <a:headEnd type="none" w="med" len="med"/>
                      <a:tailEnd type="none" w="med" len="med"/>
                    </a:lnL>
                    <a:lnR w="12700" cmpd="sng">
                      <a:noFill/>
                      <a:prstDash val="soli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1056214"/>
                  </a:ext>
                </a:extLst>
              </a:tr>
              <a:tr h="546681">
                <a:tc>
                  <a:txBody>
                    <a:bodyPr/>
                    <a:lstStyle/>
                    <a:p>
                      <a:r>
                        <a:rPr lang="en-US" sz="1200" dirty="0">
                          <a:latin typeface="+mj-lt"/>
                        </a:rPr>
                        <a:t>&lt; 500 </a:t>
                      </a:r>
                      <a:r>
                        <a:rPr lang="en-US" sz="1200" dirty="0" err="1">
                          <a:latin typeface="+mj-lt"/>
                        </a:rPr>
                        <a:t>hr</a:t>
                      </a:r>
                      <a:r>
                        <a:rPr lang="en-US" sz="1200" dirty="0">
                          <a:latin typeface="+mj-lt"/>
                        </a:rPr>
                        <a:t> Service Turbines</a:t>
                      </a:r>
                    </a:p>
                  </a:txBody>
                  <a:tcPr anchor="ctr">
                    <a:lnL w="12700" cmpd="sng">
                      <a:noFill/>
                      <a:prstDash val="solid"/>
                    </a:lnL>
                    <a:lnR w="12700" cap="flat" cmpd="sng" algn="ctr">
                      <a:solidFill>
                        <a:srgbClr val="004A8A"/>
                      </a:solidFill>
                      <a:prstDash val="solid"/>
                      <a:round/>
                      <a:headEnd type="none" w="med" len="med"/>
                      <a:tailEnd type="none" w="med" len="me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latin typeface="+mj-lt"/>
                        </a:rPr>
                        <a:t>Consult On-Call Met</a:t>
                      </a:r>
                    </a:p>
                  </a:txBody>
                  <a:tcPr anchor="ctr">
                    <a:lnL w="12700" cap="flat" cmpd="sng" algn="ctr">
                      <a:solidFill>
                        <a:srgbClr val="004A8A"/>
                      </a:solidFill>
                      <a:prstDash val="solid"/>
                      <a:round/>
                      <a:headEnd type="none" w="med" len="med"/>
                      <a:tailEnd type="none" w="med" len="med"/>
                    </a:lnL>
                    <a:lnR w="12700" cap="flat" cmpd="sng" algn="ctr">
                      <a:solidFill>
                        <a:srgbClr val="004A8A"/>
                      </a:solidFill>
                      <a:prstDash val="solid"/>
                      <a:round/>
                      <a:headEnd type="none" w="med" len="med"/>
                      <a:tailEnd type="none" w="med" len="me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bg1"/>
                          </a:solidFill>
                          <a:latin typeface="+mj-lt"/>
                        </a:rPr>
                        <a:t>Shut Down</a:t>
                      </a:r>
                    </a:p>
                  </a:txBody>
                  <a:tcPr anchor="ctr">
                    <a:lnL w="12700" cap="flat" cmpd="sng" algn="ctr">
                      <a:solidFill>
                        <a:srgbClr val="004A8A"/>
                      </a:solidFill>
                      <a:prstDash val="solid"/>
                      <a:round/>
                      <a:headEnd type="none" w="med" len="med"/>
                      <a:tailEnd type="none" w="med" len="med"/>
                    </a:lnL>
                    <a:lnR w="12700" cap="flat" cmpd="sng" algn="ctr">
                      <a:solidFill>
                        <a:srgbClr val="004A8A"/>
                      </a:solidFill>
                      <a:prstDash val="solid"/>
                      <a:round/>
                      <a:headEnd type="none" w="med" len="med"/>
                      <a:tailEnd type="none" w="med" len="me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solidFill>
                      <a:srgbClr val="690B0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Consult On-Call Met</a:t>
                      </a:r>
                    </a:p>
                    <a:p>
                      <a:endParaRPr lang="en-US" sz="1200" dirty="0">
                        <a:latin typeface="+mj-lt"/>
                      </a:endParaRPr>
                    </a:p>
                  </a:txBody>
                  <a:tcPr anchor="ctr">
                    <a:lnL w="12700" cap="flat" cmpd="sng" algn="ctr">
                      <a:solidFill>
                        <a:srgbClr val="004A8A"/>
                      </a:solidFill>
                      <a:prstDash val="solid"/>
                      <a:round/>
                      <a:headEnd type="none" w="med" len="med"/>
                      <a:tailEnd type="none" w="med" len="med"/>
                    </a:lnL>
                    <a:lnR w="12700" cap="flat" cmpd="sng" algn="ctr">
                      <a:solidFill>
                        <a:srgbClr val="004A8A"/>
                      </a:solidFill>
                      <a:prstDash val="solid"/>
                      <a:round/>
                      <a:headEnd type="none" w="med" len="med"/>
                      <a:tailEnd type="none" w="med" len="me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bg1"/>
                          </a:solidFill>
                          <a:latin typeface="+mj-lt"/>
                        </a:rPr>
                        <a:t>Shut down</a:t>
                      </a:r>
                    </a:p>
                  </a:txBody>
                  <a:tcPr anchor="ctr">
                    <a:lnL w="12700" cap="flat" cmpd="sng" algn="ctr">
                      <a:solidFill>
                        <a:srgbClr val="004A8A"/>
                      </a:solidFill>
                      <a:prstDash val="solid"/>
                      <a:round/>
                      <a:headEnd type="none" w="med" len="med"/>
                      <a:tailEnd type="none" w="med" len="med"/>
                    </a:lnL>
                    <a:lnR w="12700" cap="flat" cmpd="sng" algn="ctr">
                      <a:solidFill>
                        <a:srgbClr val="004A8A"/>
                      </a:solidFill>
                      <a:prstDash val="solid"/>
                      <a:round/>
                      <a:headEnd type="none" w="med" len="med"/>
                      <a:tailEnd type="none" w="med" len="me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solidFill>
                      <a:srgbClr val="690B0C"/>
                    </a:solidFill>
                  </a:tcPr>
                </a:tc>
                <a:tc>
                  <a:txBody>
                    <a:bodyPr/>
                    <a:lstStyle/>
                    <a:p>
                      <a:pPr algn="ctr"/>
                      <a:r>
                        <a:rPr lang="en-US" sz="1200" dirty="0">
                          <a:latin typeface="+mj-lt"/>
                        </a:rPr>
                        <a:t>-</a:t>
                      </a:r>
                    </a:p>
                  </a:txBody>
                  <a:tcPr anchor="ctr">
                    <a:lnL w="12700" cap="flat" cmpd="sng" algn="ctr">
                      <a:solidFill>
                        <a:srgbClr val="004A8A"/>
                      </a:solidFill>
                      <a:prstDash val="solid"/>
                      <a:round/>
                      <a:headEnd type="none" w="med" len="med"/>
                      <a:tailEnd type="none" w="med" len="med"/>
                    </a:lnL>
                    <a:lnR w="12700" cap="flat" cmpd="sng" algn="ctr">
                      <a:solidFill>
                        <a:srgbClr val="004A8A"/>
                      </a:solidFill>
                      <a:prstDash val="solid"/>
                      <a:round/>
                      <a:headEnd type="none" w="med" len="med"/>
                      <a:tailEnd type="none" w="med" len="me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dirty="0">
                          <a:solidFill>
                            <a:schemeClr val="bg1"/>
                          </a:solidFill>
                          <a:latin typeface="+mj-lt"/>
                        </a:rPr>
                        <a:t>Sustained &gt; 13 m/s or Gusts &gt; 17 m/s = Shut down</a:t>
                      </a:r>
                    </a:p>
                  </a:txBody>
                  <a:tcPr anchor="ctr">
                    <a:lnL w="12700" cap="flat" cmpd="sng" algn="ctr">
                      <a:solidFill>
                        <a:srgbClr val="004A8A"/>
                      </a:solidFill>
                      <a:prstDash val="solid"/>
                      <a:round/>
                      <a:headEnd type="none" w="med" len="med"/>
                      <a:tailEnd type="none" w="med" len="med"/>
                    </a:lnL>
                    <a:lnR w="12700" cmpd="sng">
                      <a:noFill/>
                      <a:prstDash val="soli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solidFill>
                      <a:srgbClr val="690B0C"/>
                    </a:solidFill>
                  </a:tcPr>
                </a:tc>
                <a:extLst>
                  <a:ext uri="{0D108BD9-81ED-4DB2-BD59-A6C34878D82A}">
                    <a16:rowId xmlns:a16="http://schemas.microsoft.com/office/drawing/2014/main" val="1306330970"/>
                  </a:ext>
                </a:extLst>
              </a:tr>
              <a:tr h="546681">
                <a:tc>
                  <a:txBody>
                    <a:bodyPr/>
                    <a:lstStyle/>
                    <a:p>
                      <a:r>
                        <a:rPr lang="en-US" sz="1200" dirty="0">
                          <a:latin typeface="+mj-lt"/>
                        </a:rPr>
                        <a:t>Operating Turbines</a:t>
                      </a:r>
                    </a:p>
                  </a:txBody>
                  <a:tcPr anchor="ctr">
                    <a:lnL w="12700" cmpd="sng">
                      <a:noFill/>
                      <a:prstDash val="solid"/>
                    </a:lnL>
                    <a:lnR w="12700" cap="flat" cmpd="sng" algn="ctr">
                      <a:solidFill>
                        <a:srgbClr val="004A8A"/>
                      </a:solidFill>
                      <a:prstDash val="solid"/>
                      <a:round/>
                      <a:headEnd type="none" w="med" len="med"/>
                      <a:tailEnd type="none" w="med" len="me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Consult On-Call Met</a:t>
                      </a:r>
                    </a:p>
                  </a:txBody>
                  <a:tcPr anchor="ctr">
                    <a:lnL w="12700" cap="flat" cmpd="sng" algn="ctr">
                      <a:solidFill>
                        <a:srgbClr val="004A8A"/>
                      </a:solidFill>
                      <a:prstDash val="solid"/>
                      <a:round/>
                      <a:headEnd type="none" w="med" len="med"/>
                      <a:tailEnd type="none" w="med" len="med"/>
                    </a:lnL>
                    <a:lnR w="12700" cap="flat" cmpd="sng" algn="ctr">
                      <a:solidFill>
                        <a:srgbClr val="004A8A"/>
                      </a:solidFill>
                      <a:prstDash val="solid"/>
                      <a:round/>
                      <a:headEnd type="none" w="med" len="med"/>
                      <a:tailEnd type="none" w="med" len="me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Consult On-Call Met</a:t>
                      </a:r>
                    </a:p>
                  </a:txBody>
                  <a:tcPr anchor="ctr">
                    <a:lnL w="12700" cap="flat" cmpd="sng" algn="ctr">
                      <a:solidFill>
                        <a:srgbClr val="004A8A"/>
                      </a:solidFill>
                      <a:prstDash val="solid"/>
                      <a:round/>
                      <a:headEnd type="none" w="med" len="med"/>
                      <a:tailEnd type="none" w="med" len="med"/>
                    </a:lnL>
                    <a:lnR w="12700" cap="flat" cmpd="sng" algn="ctr">
                      <a:solidFill>
                        <a:srgbClr val="004A8A"/>
                      </a:solidFill>
                      <a:prstDash val="solid"/>
                      <a:round/>
                      <a:headEnd type="none" w="med" len="med"/>
                      <a:tailEnd type="none" w="med" len="me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latin typeface="+mj-lt"/>
                        </a:rPr>
                        <a:t>Consult On-Call Met</a:t>
                      </a:r>
                    </a:p>
                  </a:txBody>
                  <a:tcPr anchor="ctr">
                    <a:lnL w="12700" cap="flat" cmpd="sng" algn="ctr">
                      <a:solidFill>
                        <a:srgbClr val="004A8A"/>
                      </a:solidFill>
                      <a:prstDash val="solid"/>
                      <a:round/>
                      <a:headEnd type="none" w="med" len="med"/>
                      <a:tailEnd type="none" w="med" len="med"/>
                    </a:lnL>
                    <a:lnR w="12700" cap="flat" cmpd="sng" algn="ctr">
                      <a:solidFill>
                        <a:srgbClr val="004A8A"/>
                      </a:solidFill>
                      <a:prstDash val="solid"/>
                      <a:round/>
                      <a:headEnd type="none" w="med" len="med"/>
                      <a:tailEnd type="none" w="med" len="me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bg1"/>
                          </a:solidFill>
                          <a:latin typeface="+mj-lt"/>
                        </a:rPr>
                        <a:t>Shut Down</a:t>
                      </a:r>
                    </a:p>
                  </a:txBody>
                  <a:tcPr anchor="ctr">
                    <a:lnL w="12700" cap="flat" cmpd="sng" algn="ctr">
                      <a:solidFill>
                        <a:srgbClr val="004A8A"/>
                      </a:solidFill>
                      <a:prstDash val="solid"/>
                      <a:round/>
                      <a:headEnd type="none" w="med" len="med"/>
                      <a:tailEnd type="none" w="med" len="med"/>
                    </a:lnL>
                    <a:lnR w="12700" cap="flat" cmpd="sng" algn="ctr">
                      <a:solidFill>
                        <a:srgbClr val="004A8A"/>
                      </a:solidFill>
                      <a:prstDash val="solid"/>
                      <a:round/>
                      <a:headEnd type="none" w="med" len="med"/>
                      <a:tailEnd type="none" w="med" len="me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solidFill>
                      <a:srgbClr val="690B0C"/>
                    </a:solidFill>
                  </a:tcPr>
                </a:tc>
                <a:tc>
                  <a:txBody>
                    <a:bodyPr/>
                    <a:lstStyle/>
                    <a:p>
                      <a:pPr algn="ctr"/>
                      <a:r>
                        <a:rPr lang="en-US" sz="1200" dirty="0">
                          <a:latin typeface="+mj-lt"/>
                        </a:rPr>
                        <a:t>-</a:t>
                      </a:r>
                    </a:p>
                  </a:txBody>
                  <a:tcPr anchor="ctr">
                    <a:lnL w="12700" cap="flat" cmpd="sng" algn="ctr">
                      <a:solidFill>
                        <a:srgbClr val="004A8A"/>
                      </a:solidFill>
                      <a:prstDash val="solid"/>
                      <a:round/>
                      <a:headEnd type="none" w="med" len="med"/>
                      <a:tailEnd type="none" w="med" len="med"/>
                    </a:lnL>
                    <a:lnR w="12700" cap="flat" cmpd="sng" algn="ctr">
                      <a:solidFill>
                        <a:srgbClr val="004A8A"/>
                      </a:solidFill>
                      <a:prstDash val="solid"/>
                      <a:round/>
                      <a:headEnd type="none" w="med" len="med"/>
                      <a:tailEnd type="none" w="med" len="me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mj-lt"/>
                        </a:rPr>
                        <a:t>Sustained &gt; 20 m/s or Gusts &gt; 25 m/s = Shut down</a:t>
                      </a:r>
                    </a:p>
                  </a:txBody>
                  <a:tcPr anchor="ctr">
                    <a:lnL w="12700" cap="flat" cmpd="sng" algn="ctr">
                      <a:solidFill>
                        <a:srgbClr val="004A8A"/>
                      </a:solidFill>
                      <a:prstDash val="solid"/>
                      <a:round/>
                      <a:headEnd type="none" w="med" len="med"/>
                      <a:tailEnd type="none" w="med" len="med"/>
                    </a:lnL>
                    <a:lnR w="12700" cmpd="sng">
                      <a:noFill/>
                      <a:prstDash val="solid"/>
                    </a:lnR>
                    <a:lnT w="12700" cap="flat" cmpd="sng" algn="ctr">
                      <a:solidFill>
                        <a:srgbClr val="004A8A"/>
                      </a:solidFill>
                      <a:prstDash val="solid"/>
                      <a:round/>
                      <a:headEnd type="none" w="med" len="med"/>
                      <a:tailEnd type="none" w="med" len="med"/>
                    </a:lnT>
                    <a:lnB w="12700" cap="flat" cmpd="sng" algn="ctr">
                      <a:solidFill>
                        <a:srgbClr val="004A8A"/>
                      </a:solidFill>
                      <a:prstDash val="solid"/>
                      <a:round/>
                      <a:headEnd type="none" w="med" len="med"/>
                      <a:tailEnd type="none" w="med" len="med"/>
                    </a:lnB>
                    <a:lnTlToBr w="12700" cmpd="sng">
                      <a:noFill/>
                      <a:prstDash val="solid"/>
                    </a:lnTlToBr>
                    <a:lnBlToTr w="12700" cmpd="sng">
                      <a:noFill/>
                      <a:prstDash val="solid"/>
                    </a:lnBlToTr>
                    <a:solidFill>
                      <a:srgbClr val="690B0C"/>
                    </a:solidFill>
                  </a:tcPr>
                </a:tc>
                <a:extLst>
                  <a:ext uri="{0D108BD9-81ED-4DB2-BD59-A6C34878D82A}">
                    <a16:rowId xmlns:a16="http://schemas.microsoft.com/office/drawing/2014/main" val="2678518515"/>
                  </a:ext>
                </a:extLst>
              </a:tr>
            </a:tbl>
          </a:graphicData>
        </a:graphic>
      </p:graphicFrame>
    </p:spTree>
    <p:extLst>
      <p:ext uri="{BB962C8B-B14F-4D97-AF65-F5344CB8AC3E}">
        <p14:creationId xmlns:p14="http://schemas.microsoft.com/office/powerpoint/2010/main" val="36570366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85FDF6-0918-4721-BBA5-27879A8EAA90}"/>
              </a:ext>
            </a:extLst>
          </p:cNvPr>
          <p:cNvSpPr>
            <a:spLocks noGrp="1"/>
          </p:cNvSpPr>
          <p:nvPr>
            <p:ph type="sldNum" sz="quarter" idx="12"/>
          </p:nvPr>
        </p:nvSpPr>
        <p:spPr/>
        <p:txBody>
          <a:bodyPr/>
          <a:lstStyle/>
          <a:p>
            <a:fld id="{4EC93DFA-70F6-4220-86AB-AD3183C08C91}" type="slidenum">
              <a:rPr lang="en-US" smtClean="0"/>
              <a:t>56</a:t>
            </a:fld>
            <a:endParaRPr lang="en-US" dirty="0"/>
          </a:p>
        </p:txBody>
      </p:sp>
      <p:sp>
        <p:nvSpPr>
          <p:cNvPr id="4" name="Title 3">
            <a:extLst>
              <a:ext uri="{FF2B5EF4-FFF2-40B4-BE49-F238E27FC236}">
                <a16:creationId xmlns:a16="http://schemas.microsoft.com/office/drawing/2014/main" id="{077940EA-5636-4022-A59F-D6598ACCD2AB}"/>
              </a:ext>
            </a:extLst>
          </p:cNvPr>
          <p:cNvSpPr>
            <a:spLocks noGrp="1"/>
          </p:cNvSpPr>
          <p:nvPr>
            <p:ph type="title"/>
          </p:nvPr>
        </p:nvSpPr>
        <p:spPr/>
        <p:txBody>
          <a:bodyPr>
            <a:normAutofit fontScale="90000"/>
          </a:bodyPr>
          <a:lstStyle/>
          <a:p>
            <a:r>
              <a:rPr lang="en-US" dirty="0"/>
              <a:t>System operator action plan: severe storms</a:t>
            </a:r>
          </a:p>
        </p:txBody>
      </p:sp>
      <p:sp>
        <p:nvSpPr>
          <p:cNvPr id="13" name="TextBox 12">
            <a:extLst>
              <a:ext uri="{FF2B5EF4-FFF2-40B4-BE49-F238E27FC236}">
                <a16:creationId xmlns:a16="http://schemas.microsoft.com/office/drawing/2014/main" id="{8BC73AAF-A3C5-4FCB-80D3-706FECDFC0AF}"/>
              </a:ext>
            </a:extLst>
          </p:cNvPr>
          <p:cNvSpPr txBox="1"/>
          <p:nvPr/>
        </p:nvSpPr>
        <p:spPr>
          <a:xfrm>
            <a:off x="659154" y="1723047"/>
            <a:ext cx="9152988" cy="2585323"/>
          </a:xfrm>
          <a:prstGeom prst="rect">
            <a:avLst/>
          </a:prstGeom>
          <a:noFill/>
        </p:spPr>
        <p:txBody>
          <a:bodyPr wrap="square" rtlCol="0">
            <a:spAutoFit/>
          </a:bodyPr>
          <a:lstStyle/>
          <a:p>
            <a:pPr marL="285750" indent="-285750">
              <a:buFont typeface="Arial" panose="020B0604020202020204" pitchFamily="34" charset="0"/>
              <a:buChar char="•"/>
            </a:pPr>
            <a:r>
              <a:rPr lang="en-US" dirty="0"/>
              <a:t>Turbines will shut themselves down at 55 mph sustained</a:t>
            </a:r>
          </a:p>
          <a:p>
            <a:pPr marL="285750" indent="-285750">
              <a:buFont typeface="Arial" panose="020B0604020202020204" pitchFamily="34" charset="0"/>
              <a:buChar char="•"/>
            </a:pPr>
            <a:r>
              <a:rPr lang="en-US" dirty="0"/>
              <a:t>They can gust higher than 55 mph</a:t>
            </a:r>
          </a:p>
          <a:p>
            <a:pPr marL="285750" indent="-285750">
              <a:buFont typeface="Arial" panose="020B0604020202020204" pitchFamily="34" charset="0"/>
              <a:buChar char="•"/>
            </a:pPr>
            <a:r>
              <a:rPr lang="en-US" dirty="0"/>
              <a:t>Severe storm winds behave differently than sustained high wind events (high wind warnings). </a:t>
            </a:r>
          </a:p>
          <a:p>
            <a:pPr marL="742950" lvl="1" indent="-285750">
              <a:buFont typeface="Arial" panose="020B0604020202020204" pitchFamily="34" charset="0"/>
              <a:buChar char="•"/>
            </a:pPr>
            <a:r>
              <a:rPr lang="en-US" dirty="0"/>
              <a:t>Severe storm winds are much more unstable and have higher shear. </a:t>
            </a:r>
          </a:p>
          <a:p>
            <a:pPr marL="1200150" lvl="2" indent="-285750">
              <a:buFont typeface="Arial" panose="020B0604020202020204" pitchFamily="34" charset="0"/>
              <a:buChar char="•"/>
            </a:pPr>
            <a:r>
              <a:rPr lang="en-US" dirty="0"/>
              <a:t>We will shut down prior to severe storm winds</a:t>
            </a:r>
          </a:p>
          <a:p>
            <a:pPr marL="742950" lvl="1" indent="-285750">
              <a:buFont typeface="Arial" panose="020B0604020202020204" pitchFamily="34" charset="0"/>
              <a:buChar char="•"/>
            </a:pPr>
            <a:r>
              <a:rPr lang="en-US" dirty="0"/>
              <a:t>Sustained high winds are more uniform.</a:t>
            </a:r>
          </a:p>
          <a:p>
            <a:pPr marL="1200150" lvl="2" indent="-285750">
              <a:buFont typeface="Arial" panose="020B0604020202020204" pitchFamily="34" charset="0"/>
              <a:buChar char="•"/>
            </a:pPr>
            <a:r>
              <a:rPr lang="en-US" dirty="0"/>
              <a:t>Sometimes we will let the turbines shut themselves down for high wind events</a:t>
            </a:r>
          </a:p>
        </p:txBody>
      </p:sp>
    </p:spTree>
    <p:extLst>
      <p:ext uri="{BB962C8B-B14F-4D97-AF65-F5344CB8AC3E}">
        <p14:creationId xmlns:p14="http://schemas.microsoft.com/office/powerpoint/2010/main" val="11952878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CE9AC7-B90E-4AE7-995B-6189E66CCFB6}"/>
              </a:ext>
            </a:extLst>
          </p:cNvPr>
          <p:cNvSpPr>
            <a:spLocks noGrp="1"/>
          </p:cNvSpPr>
          <p:nvPr>
            <p:ph idx="1"/>
          </p:nvPr>
        </p:nvSpPr>
        <p:spPr/>
        <p:txBody>
          <a:bodyPr>
            <a:normAutofit/>
          </a:bodyPr>
          <a:lstStyle/>
          <a:p>
            <a:r>
              <a:rPr lang="en-US" dirty="0"/>
              <a:t>During severe weather events, all System Operators  and Meteorologists on-call should be monitoring</a:t>
            </a:r>
          </a:p>
          <a:p>
            <a:r>
              <a:rPr lang="en-US" dirty="0"/>
              <a:t>On-call meteorologist will:</a:t>
            </a:r>
          </a:p>
          <a:p>
            <a:pPr lvl="1"/>
            <a:r>
              <a:rPr lang="en-US" dirty="0"/>
              <a:t>Alert the System Operators that a severe weather event is forecasted, when it is going to occur, and the severity expected (Hangout)</a:t>
            </a:r>
          </a:p>
          <a:p>
            <a:pPr lvl="1"/>
            <a:r>
              <a:rPr lang="en-US" dirty="0"/>
              <a:t>Be available  to the System Operators during the event for questions and updates</a:t>
            </a:r>
          </a:p>
          <a:p>
            <a:r>
              <a:rPr lang="en-US" dirty="0">
                <a:solidFill>
                  <a:srgbClr val="004A8A"/>
                </a:solidFill>
              </a:rPr>
              <a:t>It is ultimately the job of the System Operator to make the decision to shut down (at the Meteorologist’s suggestion)</a:t>
            </a:r>
          </a:p>
          <a:p>
            <a:r>
              <a:rPr lang="en-US" dirty="0"/>
              <a:t>On-Call Meteorologists can have shut down/restart authority if given to them by their System Operator</a:t>
            </a:r>
          </a:p>
          <a:p>
            <a:pPr marL="0" indent="0">
              <a:buNone/>
            </a:pPr>
            <a:endParaRPr lang="en-US" dirty="0"/>
          </a:p>
        </p:txBody>
      </p:sp>
      <p:sp>
        <p:nvSpPr>
          <p:cNvPr id="3" name="Slide Number Placeholder 2">
            <a:extLst>
              <a:ext uri="{FF2B5EF4-FFF2-40B4-BE49-F238E27FC236}">
                <a16:creationId xmlns:a16="http://schemas.microsoft.com/office/drawing/2014/main" id="{A5FDE247-6F38-4306-9678-9604273B88CE}"/>
              </a:ext>
            </a:extLst>
          </p:cNvPr>
          <p:cNvSpPr>
            <a:spLocks noGrp="1"/>
          </p:cNvSpPr>
          <p:nvPr>
            <p:ph type="sldNum" sz="quarter" idx="12"/>
          </p:nvPr>
        </p:nvSpPr>
        <p:spPr/>
        <p:txBody>
          <a:bodyPr/>
          <a:lstStyle/>
          <a:p>
            <a:fld id="{4EC93DFA-70F6-4220-86AB-AD3183C08C91}" type="slidenum">
              <a:rPr lang="en-US" smtClean="0"/>
              <a:t>57</a:t>
            </a:fld>
            <a:endParaRPr lang="en-US" dirty="0"/>
          </a:p>
        </p:txBody>
      </p:sp>
      <p:sp>
        <p:nvSpPr>
          <p:cNvPr id="4" name="Title 3">
            <a:extLst>
              <a:ext uri="{FF2B5EF4-FFF2-40B4-BE49-F238E27FC236}">
                <a16:creationId xmlns:a16="http://schemas.microsoft.com/office/drawing/2014/main" id="{1392A919-DDD1-4A78-AC29-C434A4D043BE}"/>
              </a:ext>
            </a:extLst>
          </p:cNvPr>
          <p:cNvSpPr>
            <a:spLocks noGrp="1"/>
          </p:cNvSpPr>
          <p:nvPr>
            <p:ph type="title"/>
          </p:nvPr>
        </p:nvSpPr>
        <p:spPr/>
        <p:txBody>
          <a:bodyPr/>
          <a:lstStyle/>
          <a:p>
            <a:r>
              <a:rPr lang="en-US" dirty="0"/>
              <a:t>Interacting with On-Call Meteorologist</a:t>
            </a:r>
          </a:p>
        </p:txBody>
      </p:sp>
    </p:spTree>
    <p:extLst>
      <p:ext uri="{BB962C8B-B14F-4D97-AF65-F5344CB8AC3E}">
        <p14:creationId xmlns:p14="http://schemas.microsoft.com/office/powerpoint/2010/main" val="18960527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C17C11-5CBA-4FDA-B587-58BFF3CA9443}"/>
              </a:ext>
            </a:extLst>
          </p:cNvPr>
          <p:cNvSpPr>
            <a:spLocks noGrp="1"/>
          </p:cNvSpPr>
          <p:nvPr>
            <p:ph idx="1"/>
          </p:nvPr>
        </p:nvSpPr>
        <p:spPr/>
        <p:txBody>
          <a:bodyPr/>
          <a:lstStyle/>
          <a:p>
            <a:r>
              <a:rPr lang="en-US" dirty="0"/>
              <a:t>If you are on-call as a System Operator it is your job to be aware of weather that may impact the turbine and the safety of those around the turbines</a:t>
            </a:r>
          </a:p>
          <a:p>
            <a:r>
              <a:rPr lang="en-US" dirty="0"/>
              <a:t>The On-Call Meteorologist will make System Operators aware of forecasted events and be available to answer questions and provide updates during events</a:t>
            </a:r>
          </a:p>
          <a:p>
            <a:r>
              <a:rPr lang="en-US" dirty="0">
                <a:solidFill>
                  <a:srgbClr val="004A8A"/>
                </a:solidFill>
              </a:rPr>
              <a:t>It is ultimately the System Operator’s job to make the decision to shut down and restart the turbines</a:t>
            </a:r>
          </a:p>
        </p:txBody>
      </p:sp>
      <p:sp>
        <p:nvSpPr>
          <p:cNvPr id="3" name="Slide Number Placeholder 2">
            <a:extLst>
              <a:ext uri="{FF2B5EF4-FFF2-40B4-BE49-F238E27FC236}">
                <a16:creationId xmlns:a16="http://schemas.microsoft.com/office/drawing/2014/main" id="{CC896D16-CA5B-4EB3-9F5E-50DDD548F114}"/>
              </a:ext>
            </a:extLst>
          </p:cNvPr>
          <p:cNvSpPr>
            <a:spLocks noGrp="1"/>
          </p:cNvSpPr>
          <p:nvPr>
            <p:ph type="sldNum" sz="quarter" idx="12"/>
          </p:nvPr>
        </p:nvSpPr>
        <p:spPr/>
        <p:txBody>
          <a:bodyPr/>
          <a:lstStyle/>
          <a:p>
            <a:fld id="{4EC93DFA-70F6-4220-86AB-AD3183C08C91}" type="slidenum">
              <a:rPr lang="en-US" smtClean="0"/>
              <a:t>58</a:t>
            </a:fld>
            <a:endParaRPr lang="en-US" dirty="0"/>
          </a:p>
        </p:txBody>
      </p:sp>
      <p:sp>
        <p:nvSpPr>
          <p:cNvPr id="4" name="Title 3">
            <a:extLst>
              <a:ext uri="{FF2B5EF4-FFF2-40B4-BE49-F238E27FC236}">
                <a16:creationId xmlns:a16="http://schemas.microsoft.com/office/drawing/2014/main" id="{1499F2F6-CBD1-4358-B5F5-C9C729249DD7}"/>
              </a:ext>
            </a:extLst>
          </p:cNvPr>
          <p:cNvSpPr>
            <a:spLocks noGrp="1"/>
          </p:cNvSpPr>
          <p:nvPr>
            <p:ph type="title"/>
          </p:nvPr>
        </p:nvSpPr>
        <p:spPr/>
        <p:txBody>
          <a:bodyPr/>
          <a:lstStyle/>
          <a:p>
            <a:r>
              <a:rPr lang="en-US" dirty="0"/>
              <a:t>In Summary</a:t>
            </a:r>
          </a:p>
        </p:txBody>
      </p:sp>
    </p:spTree>
    <p:extLst>
      <p:ext uri="{BB962C8B-B14F-4D97-AF65-F5344CB8AC3E}">
        <p14:creationId xmlns:p14="http://schemas.microsoft.com/office/powerpoint/2010/main" val="1737608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43FE0BE-EE00-4E11-881E-8A2D9447821A}"/>
              </a:ext>
            </a:extLst>
          </p:cNvPr>
          <p:cNvSpPr>
            <a:spLocks noGrp="1"/>
          </p:cNvSpPr>
          <p:nvPr>
            <p:ph type="sldNum" sz="quarter" idx="12"/>
          </p:nvPr>
        </p:nvSpPr>
        <p:spPr/>
        <p:txBody>
          <a:bodyPr/>
          <a:lstStyle/>
          <a:p>
            <a:fld id="{4EC93DFA-70F6-4220-86AB-AD3183C08C91}" type="slidenum">
              <a:rPr lang="en-US" smtClean="0"/>
              <a:t>6</a:t>
            </a:fld>
            <a:endParaRPr lang="en-US" dirty="0"/>
          </a:p>
        </p:txBody>
      </p:sp>
      <p:sp>
        <p:nvSpPr>
          <p:cNvPr id="4" name="Title 3">
            <a:extLst>
              <a:ext uri="{FF2B5EF4-FFF2-40B4-BE49-F238E27FC236}">
                <a16:creationId xmlns:a16="http://schemas.microsoft.com/office/drawing/2014/main" id="{C75DC00B-8481-4484-BCD5-EC7DD08AF56B}"/>
              </a:ext>
            </a:extLst>
          </p:cNvPr>
          <p:cNvSpPr>
            <a:spLocks noGrp="1"/>
          </p:cNvSpPr>
          <p:nvPr>
            <p:ph type="title"/>
          </p:nvPr>
        </p:nvSpPr>
        <p:spPr/>
        <p:txBody>
          <a:bodyPr/>
          <a:lstStyle/>
          <a:p>
            <a:r>
              <a:rPr lang="en-US" dirty="0"/>
              <a:t>What is wind</a:t>
            </a:r>
          </a:p>
        </p:txBody>
      </p:sp>
      <p:pic>
        <p:nvPicPr>
          <p:cNvPr id="5" name="Picture 2" descr="http://weatherwatch12.files.wordpress.com/2011/01/hpc_surface_map.jpg">
            <a:extLst>
              <a:ext uri="{FF2B5EF4-FFF2-40B4-BE49-F238E27FC236}">
                <a16:creationId xmlns:a16="http://schemas.microsoft.com/office/drawing/2014/main" id="{EB35B23F-A1BD-4979-92B1-915E58A472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973" y="1875212"/>
            <a:ext cx="5812787" cy="43571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A270792-10BB-4C7E-B9CB-C9EB725755E4}"/>
              </a:ext>
            </a:extLst>
          </p:cNvPr>
          <p:cNvSpPr txBox="1"/>
          <p:nvPr/>
        </p:nvSpPr>
        <p:spPr>
          <a:xfrm>
            <a:off x="7287383" y="1684844"/>
            <a:ext cx="4206240" cy="4801314"/>
          </a:xfrm>
          <a:prstGeom prst="rect">
            <a:avLst/>
          </a:prstGeom>
          <a:noFill/>
        </p:spPr>
        <p:txBody>
          <a:bodyPr wrap="square" rtlCol="0">
            <a:spAutoFit/>
          </a:bodyPr>
          <a:lstStyle/>
          <a:p>
            <a:pPr marL="285750" indent="-285750">
              <a:buFont typeface="Arial" panose="020B0604020202020204" pitchFamily="34" charset="0"/>
              <a:buChar char="•"/>
            </a:pPr>
            <a:r>
              <a:rPr lang="en-US" dirty="0"/>
              <a:t>Isobar = line of constant pressure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Stronger PGF when isobars are closer together (larger gradient in same area, therefore larger force)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Stronger winds when strong PGF</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Since pressure and temperature are related, strong PGF also means large temperature changes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Strong winds typically associated with frontal boundaries (cold fronts, warm fronts) and the storms associated with them</a:t>
            </a:r>
          </a:p>
          <a:p>
            <a:pPr marL="285750" indent="-285750">
              <a:buFont typeface="Arial" panose="020B0604020202020204" pitchFamily="34" charset="0"/>
              <a:buChar char="•"/>
            </a:pPr>
            <a:endParaRPr lang="en-US" dirty="0"/>
          </a:p>
        </p:txBody>
      </p:sp>
      <p:sp>
        <p:nvSpPr>
          <p:cNvPr id="8" name="Rectangle 7">
            <a:extLst>
              <a:ext uri="{FF2B5EF4-FFF2-40B4-BE49-F238E27FC236}">
                <a16:creationId xmlns:a16="http://schemas.microsoft.com/office/drawing/2014/main" id="{22A9ABD7-5744-4363-91FB-F3F4D53DE058}"/>
              </a:ext>
            </a:extLst>
          </p:cNvPr>
          <p:cNvSpPr/>
          <p:nvPr/>
        </p:nvSpPr>
        <p:spPr>
          <a:xfrm rot="1929179">
            <a:off x="3475418" y="3398787"/>
            <a:ext cx="985520" cy="34677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0F85F90-675B-4EAE-BB44-50B61EC8EDDE}"/>
              </a:ext>
            </a:extLst>
          </p:cNvPr>
          <p:cNvSpPr/>
          <p:nvPr/>
        </p:nvSpPr>
        <p:spPr>
          <a:xfrm rot="6691091">
            <a:off x="4848478" y="2876773"/>
            <a:ext cx="985520" cy="34677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392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4A855CF-2D61-4020-A5AE-D6623CD1C893}"/>
              </a:ext>
            </a:extLst>
          </p:cNvPr>
          <p:cNvSpPr/>
          <p:nvPr/>
        </p:nvSpPr>
        <p:spPr>
          <a:xfrm>
            <a:off x="0" y="0"/>
            <a:ext cx="12192000" cy="7173157"/>
          </a:xfrm>
          <a:prstGeom prst="rect">
            <a:avLst/>
          </a:prstGeom>
          <a:solidFill>
            <a:srgbClr val="004A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mj-lt"/>
              </a:rPr>
              <a:t>    WEATHER BASICS</a:t>
            </a:r>
          </a:p>
        </p:txBody>
      </p:sp>
      <p:pic>
        <p:nvPicPr>
          <p:cNvPr id="7" name="Content Placeholder 6">
            <a:extLst>
              <a:ext uri="{FF2B5EF4-FFF2-40B4-BE49-F238E27FC236}">
                <a16:creationId xmlns:a16="http://schemas.microsoft.com/office/drawing/2014/main" id="{A093DEAE-F6A1-429C-8EE6-FACB12440A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84473" y="3071466"/>
            <a:ext cx="1051560" cy="1030224"/>
          </a:xfrm>
        </p:spPr>
      </p:pic>
      <p:sp>
        <p:nvSpPr>
          <p:cNvPr id="3" name="Slide Number Placeholder 2">
            <a:extLst>
              <a:ext uri="{FF2B5EF4-FFF2-40B4-BE49-F238E27FC236}">
                <a16:creationId xmlns:a16="http://schemas.microsoft.com/office/drawing/2014/main" id="{431090FB-93D7-4042-9378-39B9595A637A}"/>
              </a:ext>
            </a:extLst>
          </p:cNvPr>
          <p:cNvSpPr>
            <a:spLocks noGrp="1"/>
          </p:cNvSpPr>
          <p:nvPr>
            <p:ph type="sldNum" sz="quarter" idx="12"/>
          </p:nvPr>
        </p:nvSpPr>
        <p:spPr/>
        <p:txBody>
          <a:bodyPr/>
          <a:lstStyle/>
          <a:p>
            <a:fld id="{4EC93DFA-70F6-4220-86AB-AD3183C08C91}" type="slidenum">
              <a:rPr lang="en-US" smtClean="0"/>
              <a:t>7</a:t>
            </a:fld>
            <a:endParaRPr lang="en-US" dirty="0"/>
          </a:p>
        </p:txBody>
      </p:sp>
    </p:spTree>
    <p:extLst>
      <p:ext uri="{BB962C8B-B14F-4D97-AF65-F5344CB8AC3E}">
        <p14:creationId xmlns:p14="http://schemas.microsoft.com/office/powerpoint/2010/main" val="3428551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81BFDCD-35CB-4696-80A3-9065EEDB46B8}"/>
              </a:ext>
            </a:extLst>
          </p:cNvPr>
          <p:cNvSpPr>
            <a:spLocks noGrp="1"/>
          </p:cNvSpPr>
          <p:nvPr>
            <p:ph type="sldNum" sz="quarter" idx="12"/>
          </p:nvPr>
        </p:nvSpPr>
        <p:spPr/>
        <p:txBody>
          <a:bodyPr/>
          <a:lstStyle/>
          <a:p>
            <a:fld id="{4EC93DFA-70F6-4220-86AB-AD3183C08C91}" type="slidenum">
              <a:rPr lang="en-US" smtClean="0"/>
              <a:t>8</a:t>
            </a:fld>
            <a:endParaRPr lang="en-US" dirty="0"/>
          </a:p>
        </p:txBody>
      </p:sp>
      <p:sp>
        <p:nvSpPr>
          <p:cNvPr id="4" name="Title 3">
            <a:extLst>
              <a:ext uri="{FF2B5EF4-FFF2-40B4-BE49-F238E27FC236}">
                <a16:creationId xmlns:a16="http://schemas.microsoft.com/office/drawing/2014/main" id="{EB30FF56-EE08-4A51-A80B-62BFA8F2B83E}"/>
              </a:ext>
            </a:extLst>
          </p:cNvPr>
          <p:cNvSpPr>
            <a:spLocks noGrp="1"/>
          </p:cNvSpPr>
          <p:nvPr>
            <p:ph type="title"/>
          </p:nvPr>
        </p:nvSpPr>
        <p:spPr/>
        <p:txBody>
          <a:bodyPr/>
          <a:lstStyle/>
          <a:p>
            <a:r>
              <a:rPr lang="en-US" dirty="0"/>
              <a:t>Weather Basics: Air masses</a:t>
            </a:r>
          </a:p>
        </p:txBody>
      </p:sp>
      <p:sp>
        <p:nvSpPr>
          <p:cNvPr id="7" name="Content Placeholder 1">
            <a:extLst>
              <a:ext uri="{FF2B5EF4-FFF2-40B4-BE49-F238E27FC236}">
                <a16:creationId xmlns:a16="http://schemas.microsoft.com/office/drawing/2014/main" id="{676BDAAE-950E-47B3-91A9-418F8F8A4DAF}"/>
              </a:ext>
            </a:extLst>
          </p:cNvPr>
          <p:cNvSpPr txBox="1">
            <a:spLocks/>
          </p:cNvSpPr>
          <p:nvPr/>
        </p:nvSpPr>
        <p:spPr>
          <a:xfrm>
            <a:off x="354185" y="2319149"/>
            <a:ext cx="5084240" cy="320557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Air mass: large body of air with uniform temperature and humidity</a:t>
            </a:r>
          </a:p>
          <a:p>
            <a:pPr lvl="1"/>
            <a:r>
              <a:rPr lang="en-US" dirty="0"/>
              <a:t>Named by two words, one is relative to the temperature and one is relative to the humidity</a:t>
            </a:r>
          </a:p>
          <a:p>
            <a:pPr lvl="2"/>
            <a:r>
              <a:rPr lang="en-US" dirty="0"/>
              <a:t>If the air mass originates over water, it’s moist and uses the word Maritime. If it originates over land, it’s dry and uses the word Continental</a:t>
            </a:r>
          </a:p>
          <a:p>
            <a:pPr lvl="2"/>
            <a:r>
              <a:rPr lang="en-US" dirty="0"/>
              <a:t>If the air mass originates near equator, it’s hot and uses the word Tropical. If it originates in the mid-latitudes, it’s cold and uses the word Polar </a:t>
            </a:r>
          </a:p>
          <a:p>
            <a:pPr lvl="1"/>
            <a:r>
              <a:rPr lang="en-US" dirty="0"/>
              <a:t>Secret air mass #5: originates over land near the poles. Dry and super cold</a:t>
            </a:r>
          </a:p>
        </p:txBody>
      </p:sp>
      <p:pic>
        <p:nvPicPr>
          <p:cNvPr id="3074" name="Picture 2" descr="Image result for air mass">
            <a:extLst>
              <a:ext uri="{FF2B5EF4-FFF2-40B4-BE49-F238E27FC236}">
                <a16:creationId xmlns:a16="http://schemas.microsoft.com/office/drawing/2014/main" id="{8474EA43-24DE-4D04-889E-12BBBF24F5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1460" y="2575885"/>
            <a:ext cx="6598279" cy="2692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9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EA2BB8-372E-45EB-83F3-E701700B60B1}"/>
              </a:ext>
            </a:extLst>
          </p:cNvPr>
          <p:cNvSpPr>
            <a:spLocks noGrp="1"/>
          </p:cNvSpPr>
          <p:nvPr>
            <p:ph type="sldNum" sz="quarter" idx="12"/>
          </p:nvPr>
        </p:nvSpPr>
        <p:spPr/>
        <p:txBody>
          <a:bodyPr/>
          <a:lstStyle/>
          <a:p>
            <a:fld id="{4EC93DFA-70F6-4220-86AB-AD3183C08C91}" type="slidenum">
              <a:rPr lang="en-US" smtClean="0"/>
              <a:t>9</a:t>
            </a:fld>
            <a:endParaRPr lang="en-US" dirty="0"/>
          </a:p>
        </p:txBody>
      </p:sp>
      <p:sp>
        <p:nvSpPr>
          <p:cNvPr id="4" name="Title 3">
            <a:extLst>
              <a:ext uri="{FF2B5EF4-FFF2-40B4-BE49-F238E27FC236}">
                <a16:creationId xmlns:a16="http://schemas.microsoft.com/office/drawing/2014/main" id="{4EA0CCFC-4ADD-4D54-AC5B-7748076FCFE9}"/>
              </a:ext>
            </a:extLst>
          </p:cNvPr>
          <p:cNvSpPr>
            <a:spLocks noGrp="1"/>
          </p:cNvSpPr>
          <p:nvPr>
            <p:ph type="title"/>
          </p:nvPr>
        </p:nvSpPr>
        <p:spPr/>
        <p:txBody>
          <a:bodyPr/>
          <a:lstStyle/>
          <a:p>
            <a:r>
              <a:rPr lang="en-US" dirty="0"/>
              <a:t>Weather Basics: Scale</a:t>
            </a:r>
          </a:p>
        </p:txBody>
      </p:sp>
      <p:sp>
        <p:nvSpPr>
          <p:cNvPr id="6" name="Text Placeholder 13">
            <a:extLst>
              <a:ext uri="{FF2B5EF4-FFF2-40B4-BE49-F238E27FC236}">
                <a16:creationId xmlns:a16="http://schemas.microsoft.com/office/drawing/2014/main" id="{22BF21A6-D6AA-4EC8-AFEE-A8DC85D3335B}"/>
              </a:ext>
            </a:extLst>
          </p:cNvPr>
          <p:cNvSpPr txBox="1">
            <a:spLocks/>
          </p:cNvSpPr>
          <p:nvPr/>
        </p:nvSpPr>
        <p:spPr>
          <a:xfrm>
            <a:off x="503275" y="1876883"/>
            <a:ext cx="3308066" cy="3475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mj-lt"/>
              </a:rPr>
              <a:t>Synoptic Scale</a:t>
            </a:r>
          </a:p>
        </p:txBody>
      </p:sp>
      <p:sp>
        <p:nvSpPr>
          <p:cNvPr id="7" name="Content Placeholder 14">
            <a:extLst>
              <a:ext uri="{FF2B5EF4-FFF2-40B4-BE49-F238E27FC236}">
                <a16:creationId xmlns:a16="http://schemas.microsoft.com/office/drawing/2014/main" id="{CA19B778-B0EC-492E-BFFC-1D6D5426E74E}"/>
              </a:ext>
            </a:extLst>
          </p:cNvPr>
          <p:cNvSpPr txBox="1">
            <a:spLocks/>
          </p:cNvSpPr>
          <p:nvPr/>
        </p:nvSpPr>
        <p:spPr>
          <a:xfrm>
            <a:off x="503275" y="2394303"/>
            <a:ext cx="3308066" cy="21467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~1,000 km +</a:t>
            </a:r>
          </a:p>
          <a:p>
            <a:r>
              <a:rPr lang="en-US" sz="2000"/>
              <a:t>Low and high pressure systems</a:t>
            </a:r>
          </a:p>
          <a:p>
            <a:endParaRPr lang="en-US"/>
          </a:p>
          <a:p>
            <a:endParaRPr lang="en-US" dirty="0"/>
          </a:p>
        </p:txBody>
      </p:sp>
      <p:pic>
        <p:nvPicPr>
          <p:cNvPr id="8" name="Picture 2" descr="http://weather.unisys.com/surface/sfc_map.gif">
            <a:extLst>
              <a:ext uri="{FF2B5EF4-FFF2-40B4-BE49-F238E27FC236}">
                <a16:creationId xmlns:a16="http://schemas.microsoft.com/office/drawing/2014/main" id="{96799B63-2268-4BC5-914E-11A113BA74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341" y="3800224"/>
            <a:ext cx="3085288" cy="2283114"/>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13">
            <a:extLst>
              <a:ext uri="{FF2B5EF4-FFF2-40B4-BE49-F238E27FC236}">
                <a16:creationId xmlns:a16="http://schemas.microsoft.com/office/drawing/2014/main" id="{0D43A96C-B9C0-45DB-8EF7-4F15FA327A71}"/>
              </a:ext>
            </a:extLst>
          </p:cNvPr>
          <p:cNvSpPr txBox="1">
            <a:spLocks/>
          </p:cNvSpPr>
          <p:nvPr/>
        </p:nvSpPr>
        <p:spPr>
          <a:xfrm>
            <a:off x="5116839" y="1876883"/>
            <a:ext cx="3308066" cy="3475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mj-lt"/>
              </a:rPr>
              <a:t>Mesoscale</a:t>
            </a:r>
          </a:p>
        </p:txBody>
      </p:sp>
      <p:sp>
        <p:nvSpPr>
          <p:cNvPr id="10" name="Text Placeholder 13">
            <a:extLst>
              <a:ext uri="{FF2B5EF4-FFF2-40B4-BE49-F238E27FC236}">
                <a16:creationId xmlns:a16="http://schemas.microsoft.com/office/drawing/2014/main" id="{AE93065B-773C-4524-BFAA-748449756381}"/>
              </a:ext>
            </a:extLst>
          </p:cNvPr>
          <p:cNvSpPr txBox="1">
            <a:spLocks/>
          </p:cNvSpPr>
          <p:nvPr/>
        </p:nvSpPr>
        <p:spPr>
          <a:xfrm>
            <a:off x="9097712" y="1869548"/>
            <a:ext cx="3308066" cy="3475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mj-lt"/>
              </a:rPr>
              <a:t>Microscale</a:t>
            </a:r>
          </a:p>
        </p:txBody>
      </p:sp>
      <p:sp>
        <p:nvSpPr>
          <p:cNvPr id="11" name="Content Placeholder 14">
            <a:extLst>
              <a:ext uri="{FF2B5EF4-FFF2-40B4-BE49-F238E27FC236}">
                <a16:creationId xmlns:a16="http://schemas.microsoft.com/office/drawing/2014/main" id="{7EDCB1A4-2C46-43B4-8790-053C6AC8701D}"/>
              </a:ext>
            </a:extLst>
          </p:cNvPr>
          <p:cNvSpPr txBox="1">
            <a:spLocks/>
          </p:cNvSpPr>
          <p:nvPr/>
        </p:nvSpPr>
        <p:spPr>
          <a:xfrm>
            <a:off x="4885013" y="2394303"/>
            <a:ext cx="3308066" cy="21467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5-1,000 km</a:t>
            </a:r>
          </a:p>
          <a:p>
            <a:r>
              <a:rPr lang="en-US" sz="2000"/>
              <a:t>Sea-land breezes</a:t>
            </a:r>
          </a:p>
          <a:p>
            <a:r>
              <a:rPr lang="en-US" sz="2000"/>
              <a:t>Lake effect snow</a:t>
            </a:r>
          </a:p>
          <a:p>
            <a:endParaRPr lang="en-US"/>
          </a:p>
          <a:p>
            <a:endParaRPr lang="en-US" dirty="0"/>
          </a:p>
        </p:txBody>
      </p:sp>
      <p:pic>
        <p:nvPicPr>
          <p:cNvPr id="12" name="Picture 6" descr="http://upload.wikimedia.org/wikipedia/commons/c/c6/Lake_Effect_Snow_on_Earth.jpg">
            <a:extLst>
              <a:ext uri="{FF2B5EF4-FFF2-40B4-BE49-F238E27FC236}">
                <a16:creationId xmlns:a16="http://schemas.microsoft.com/office/drawing/2014/main" id="{E9D0916D-9225-4EEA-9B68-B559372A70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0096" y="3847481"/>
            <a:ext cx="2277402" cy="2188600"/>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14">
            <a:extLst>
              <a:ext uri="{FF2B5EF4-FFF2-40B4-BE49-F238E27FC236}">
                <a16:creationId xmlns:a16="http://schemas.microsoft.com/office/drawing/2014/main" id="{C916ED34-6CC9-4D3C-97AF-94985A1EDF91}"/>
              </a:ext>
            </a:extLst>
          </p:cNvPr>
          <p:cNvSpPr txBox="1">
            <a:spLocks/>
          </p:cNvSpPr>
          <p:nvPr/>
        </p:nvSpPr>
        <p:spPr>
          <a:xfrm>
            <a:off x="9175304" y="2394303"/>
            <a:ext cx="3308066" cy="21467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&lt; 1 km</a:t>
            </a:r>
          </a:p>
          <a:p>
            <a:r>
              <a:rPr lang="en-US" sz="2000"/>
              <a:t>Turbulence</a:t>
            </a:r>
          </a:p>
          <a:p>
            <a:endParaRPr lang="en-US"/>
          </a:p>
          <a:p>
            <a:endParaRPr lang="en-US" dirty="0"/>
          </a:p>
        </p:txBody>
      </p:sp>
      <p:pic>
        <p:nvPicPr>
          <p:cNvPr id="14" name="Picture 2" descr="http://space.hgo.se/ivanell/?q=system/files/New%20Picture%20(5).png">
            <a:extLst>
              <a:ext uri="{FF2B5EF4-FFF2-40B4-BE49-F238E27FC236}">
                <a16:creationId xmlns:a16="http://schemas.microsoft.com/office/drawing/2014/main" id="{C38F5775-A1FE-4D42-A6DE-BACD617694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6253" y="3975453"/>
            <a:ext cx="3224702" cy="1896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458991"/>
      </p:ext>
    </p:extLst>
  </p:cSld>
  <p:clrMapOvr>
    <a:masterClrMapping/>
  </p:clrMapOvr>
</p:sld>
</file>

<file path=ppt/theme/theme1.xml><?xml version="1.0" encoding="utf-8"?>
<a:theme xmlns:a="http://schemas.openxmlformats.org/drawingml/2006/main" name="One Energy Presentatio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9125</TotalTime>
  <Words>2888</Words>
  <Application>Microsoft Office PowerPoint</Application>
  <PresentationFormat>Widescreen</PresentationFormat>
  <Paragraphs>477</Paragraphs>
  <Slides>58</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Calibri</vt:lpstr>
      <vt:lpstr>Century Gothic</vt:lpstr>
      <vt:lpstr>Palatino Linotype</vt:lpstr>
      <vt:lpstr>One Energy Presentations</vt:lpstr>
      <vt:lpstr>PowerPoint Presentation</vt:lpstr>
      <vt:lpstr>Outline</vt:lpstr>
      <vt:lpstr>System Operators</vt:lpstr>
      <vt:lpstr>What is wind</vt:lpstr>
      <vt:lpstr>What is wind</vt:lpstr>
      <vt:lpstr>What is wind</vt:lpstr>
      <vt:lpstr>PowerPoint Presentation</vt:lpstr>
      <vt:lpstr>Weather Basics: Air masses</vt:lpstr>
      <vt:lpstr>Weather Basics: Scale</vt:lpstr>
      <vt:lpstr>Weather Basics: Scales of wind</vt:lpstr>
      <vt:lpstr>Weather Basics: Scales of wind</vt:lpstr>
      <vt:lpstr>Weather Basics: Scales of wind</vt:lpstr>
      <vt:lpstr>Weather basics: fronts</vt:lpstr>
      <vt:lpstr>Weather basics: Reading weather maps</vt:lpstr>
      <vt:lpstr>Weather Basics: Clouds</vt:lpstr>
      <vt:lpstr>Weather basics: clouds</vt:lpstr>
      <vt:lpstr>Weather basics: clouds</vt:lpstr>
      <vt:lpstr>Weather basics: clouds</vt:lpstr>
      <vt:lpstr>Weather basics: clouds</vt:lpstr>
      <vt:lpstr>Weather basics: Clouds</vt:lpstr>
      <vt:lpstr>Weather basics: Clouds</vt:lpstr>
      <vt:lpstr>Weather basics: clouds</vt:lpstr>
      <vt:lpstr>Weather basics: clouds</vt:lpstr>
      <vt:lpstr>Weather basics: Clouds</vt:lpstr>
      <vt:lpstr>Weather Basics: clouds</vt:lpstr>
      <vt:lpstr>Weather Basics: Clouds</vt:lpstr>
      <vt:lpstr>Weather Basics: Clouds</vt:lpstr>
      <vt:lpstr>PowerPoint Presentation</vt:lpstr>
      <vt:lpstr>Weather events: icing</vt:lpstr>
      <vt:lpstr>Weather events: icing</vt:lpstr>
      <vt:lpstr>Forecasting: Icing</vt:lpstr>
      <vt:lpstr>Forecasting: Icing</vt:lpstr>
      <vt:lpstr>Impact to projects: Icing</vt:lpstr>
      <vt:lpstr>Impact to Projects: icing</vt:lpstr>
      <vt:lpstr>Impact to Projects: icing</vt:lpstr>
      <vt:lpstr>Icing impacts at projects</vt:lpstr>
      <vt:lpstr>Impact to Projects: icing</vt:lpstr>
      <vt:lpstr>Impact to Projects: icing</vt:lpstr>
      <vt:lpstr>Impact to Projects: icing</vt:lpstr>
      <vt:lpstr>Impact to Projects: icing</vt:lpstr>
      <vt:lpstr>System Operator action plan: Icing</vt:lpstr>
      <vt:lpstr>System Operator Action Plan: Controlled Start up</vt:lpstr>
      <vt:lpstr>Interacting with On-Call Meteorologist</vt:lpstr>
      <vt:lpstr>PowerPoint Presentation</vt:lpstr>
      <vt:lpstr>Weather Events: Severe Storms</vt:lpstr>
      <vt:lpstr>Weather Events: Severe Storms</vt:lpstr>
      <vt:lpstr>Weather Events: Severe storms</vt:lpstr>
      <vt:lpstr>Weather Events: Severe Storms</vt:lpstr>
      <vt:lpstr>Forecasting: Severe Storms</vt:lpstr>
      <vt:lpstr>FOrecasting: Severe Storms</vt:lpstr>
      <vt:lpstr>Forecasting: Lightning</vt:lpstr>
      <vt:lpstr>Forecasting: Severe Storms</vt:lpstr>
      <vt:lpstr>Impact to Projects: Severe Storms</vt:lpstr>
      <vt:lpstr>Impact to projects: Severe Storms</vt:lpstr>
      <vt:lpstr>System operator action plan: severe storms</vt:lpstr>
      <vt:lpstr>System operator action plan: severe storms</vt:lpstr>
      <vt:lpstr>Interacting with On-Call Meteorologist</vt:lpstr>
      <vt:lpstr>In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Grosso</dc:creator>
  <cp:lastModifiedBy>Jessica Grosso</cp:lastModifiedBy>
  <cp:revision>91</cp:revision>
  <cp:lastPrinted>2017-03-15T21:18:02Z</cp:lastPrinted>
  <dcterms:created xsi:type="dcterms:W3CDTF">2016-08-18T14:52:56Z</dcterms:created>
  <dcterms:modified xsi:type="dcterms:W3CDTF">2019-01-14T16:41:17Z</dcterms:modified>
</cp:coreProperties>
</file>