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58" r:id="rId3"/>
    <p:sldId id="260" r:id="rId4"/>
    <p:sldId id="313" r:id="rId5"/>
    <p:sldId id="312" r:id="rId6"/>
    <p:sldId id="314" r:id="rId7"/>
    <p:sldId id="315" r:id="rId8"/>
    <p:sldId id="261" r:id="rId9"/>
    <p:sldId id="262" r:id="rId10"/>
    <p:sldId id="263" r:id="rId11"/>
    <p:sldId id="264" r:id="rId12"/>
    <p:sldId id="265" r:id="rId13"/>
    <p:sldId id="310" r:id="rId14"/>
    <p:sldId id="266" r:id="rId15"/>
    <p:sldId id="268" r:id="rId16"/>
    <p:sldId id="311" r:id="rId17"/>
    <p:sldId id="271" r:id="rId18"/>
    <p:sldId id="272" r:id="rId19"/>
    <p:sldId id="273" r:id="rId20"/>
    <p:sldId id="316" r:id="rId21"/>
    <p:sldId id="274" r:id="rId22"/>
    <p:sldId id="309" r:id="rId23"/>
    <p:sldId id="275" r:id="rId24"/>
    <p:sldId id="276" r:id="rId25"/>
    <p:sldId id="277" r:id="rId26"/>
    <p:sldId id="317" r:id="rId27"/>
    <p:sldId id="318" r:id="rId28"/>
    <p:sldId id="319" r:id="rId29"/>
    <p:sldId id="320" r:id="rId30"/>
    <p:sldId id="322" r:id="rId31"/>
    <p:sldId id="321" r:id="rId32"/>
    <p:sldId id="325" r:id="rId33"/>
    <p:sldId id="323" r:id="rId34"/>
    <p:sldId id="324" r:id="rId35"/>
    <p:sldId id="302" r:id="rId36"/>
    <p:sldId id="278" r:id="rId37"/>
    <p:sldId id="283" r:id="rId38"/>
    <p:sldId id="284" r:id="rId39"/>
    <p:sldId id="308" r:id="rId40"/>
    <p:sldId id="285" r:id="rId41"/>
    <p:sldId id="286" r:id="rId42"/>
    <p:sldId id="287" r:id="rId43"/>
    <p:sldId id="288" r:id="rId44"/>
    <p:sldId id="306" r:id="rId45"/>
    <p:sldId id="307" r:id="rId46"/>
    <p:sldId id="289" r:id="rId47"/>
    <p:sldId id="305" r:id="rId48"/>
    <p:sldId id="290" r:id="rId49"/>
    <p:sldId id="291" r:id="rId50"/>
    <p:sldId id="292" r:id="rId51"/>
    <p:sldId id="293" r:id="rId52"/>
    <p:sldId id="294" r:id="rId53"/>
    <p:sldId id="295" r:id="rId54"/>
    <p:sldId id="303" r:id="rId55"/>
    <p:sldId id="304" r:id="rId56"/>
    <p:sldId id="296" r:id="rId57"/>
    <p:sldId id="297" r:id="rId58"/>
    <p:sldId id="298" r:id="rId59"/>
    <p:sldId id="299" r:id="rId60"/>
    <p:sldId id="300" r:id="rId61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6357" autoAdjust="0"/>
  </p:normalViewPr>
  <p:slideViewPr>
    <p:cSldViewPr snapToGrid="0">
      <p:cViewPr>
        <p:scale>
          <a:sx n="100" d="100"/>
          <a:sy n="100" d="100"/>
        </p:scale>
        <p:origin x="131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PDF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Sheet1!$C$3:$C$63</c:f>
              <c:numCache>
                <c:formatCode>General</c:formatCode>
                <c:ptCount val="61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</c:numCache>
            </c:numRef>
          </c:xVal>
          <c:yVal>
            <c:numRef>
              <c:f>Sheet1!$D$3:$D$63</c:f>
              <c:numCache>
                <c:formatCode>General</c:formatCode>
                <c:ptCount val="61"/>
                <c:pt idx="0">
                  <c:v>5.8531993332058325E-6</c:v>
                </c:pt>
                <c:pt idx="1">
                  <c:v>1.0687012536930293E-5</c:v>
                </c:pt>
                <c:pt idx="2">
                  <c:v>1.9118603680697908E-5</c:v>
                </c:pt>
                <c:pt idx="3">
                  <c:v>3.3511422990508117E-5</c:v>
                </c:pt>
                <c:pt idx="4">
                  <c:v>5.7552794515307346E-5</c:v>
                </c:pt>
                <c:pt idx="5">
                  <c:v>9.6844912161810965E-5</c:v>
                </c:pt>
                <c:pt idx="6">
                  <c:v>1.5967026664026341E-4</c:v>
                </c:pt>
                <c:pt idx="7">
                  <c:v>2.5793373014666569E-4</c:v>
                </c:pt>
                <c:pt idx="8">
                  <c:v>4.0825270819644502E-4</c:v>
                </c:pt>
                <c:pt idx="9">
                  <c:v>6.3312120170542965E-4</c:v>
                </c:pt>
                <c:pt idx="10">
                  <c:v>9.6201421074717749E-4</c:v>
                </c:pt>
                <c:pt idx="11">
                  <c:v>1.4322306547697795E-3</c:v>
                </c:pt>
                <c:pt idx="12">
                  <c:v>2.0892061217045723E-3</c:v>
                </c:pt>
                <c:pt idx="13">
                  <c:v>2.9859770251128835E-3</c:v>
                </c:pt>
                <c:pt idx="14">
                  <c:v>4.1814651470229672E-3</c:v>
                </c:pt>
                <c:pt idx="15">
                  <c:v>5.737297205843303E-3</c:v>
                </c:pt>
                <c:pt idx="16">
                  <c:v>7.712995216169723E-3</c:v>
                </c:pt>
                <c:pt idx="17">
                  <c:v>1.0159576932727636E-2</c:v>
                </c:pt>
                <c:pt idx="18">
                  <c:v>1.3111881994872581E-2</c:v>
                </c:pt>
                <c:pt idx="19">
                  <c:v>1.6580258143722392E-2</c:v>
                </c:pt>
                <c:pt idx="20">
                  <c:v>2.054255182126689E-2</c:v>
                </c:pt>
                <c:pt idx="21">
                  <c:v>2.493758204020002E-2</c:v>
                </c:pt>
                <c:pt idx="22">
                  <c:v>2.9661365445028648E-2</c:v>
                </c:pt>
                <c:pt idx="23">
                  <c:v>3.4567246359877624E-2</c:v>
                </c:pt>
                <c:pt idx="24">
                  <c:v>3.9470740790642965E-2</c:v>
                </c:pt>
                <c:pt idx="25">
                  <c:v>4.4159344402723774E-2</c:v>
                </c:pt>
                <c:pt idx="26">
                  <c:v>4.8406847965255365E-2</c:v>
                </c:pt>
                <c:pt idx="27">
                  <c:v>5.1990960245069093E-2</c:v>
                </c:pt>
                <c:pt idx="28">
                  <c:v>5.4712394277744596E-2</c:v>
                </c:pt>
                <c:pt idx="29">
                  <c:v>5.6413162847180141E-2</c:v>
                </c:pt>
                <c:pt idx="30">
                  <c:v>5.6991754343061814E-2</c:v>
                </c:pt>
                <c:pt idx="31">
                  <c:v>5.6413162847180141E-2</c:v>
                </c:pt>
                <c:pt idx="32">
                  <c:v>5.4712394277744596E-2</c:v>
                </c:pt>
                <c:pt idx="33">
                  <c:v>5.1990960245069093E-2</c:v>
                </c:pt>
                <c:pt idx="34">
                  <c:v>4.8406847965255365E-2</c:v>
                </c:pt>
                <c:pt idx="35">
                  <c:v>4.4159344402723774E-2</c:v>
                </c:pt>
                <c:pt idx="36">
                  <c:v>3.9470740790642965E-2</c:v>
                </c:pt>
                <c:pt idx="37">
                  <c:v>3.4567246359877624E-2</c:v>
                </c:pt>
                <c:pt idx="38">
                  <c:v>2.9661365445028648E-2</c:v>
                </c:pt>
                <c:pt idx="39">
                  <c:v>2.493758204020002E-2</c:v>
                </c:pt>
                <c:pt idx="40">
                  <c:v>2.054255182126689E-2</c:v>
                </c:pt>
                <c:pt idx="41">
                  <c:v>1.6580258143722392E-2</c:v>
                </c:pt>
                <c:pt idx="42">
                  <c:v>1.3111881994872581E-2</c:v>
                </c:pt>
                <c:pt idx="43">
                  <c:v>1.0159576932727636E-2</c:v>
                </c:pt>
                <c:pt idx="44">
                  <c:v>7.712995216169723E-3</c:v>
                </c:pt>
                <c:pt idx="45">
                  <c:v>5.737297205843303E-3</c:v>
                </c:pt>
                <c:pt idx="46">
                  <c:v>4.1814651470229672E-3</c:v>
                </c:pt>
                <c:pt idx="47">
                  <c:v>2.9859770251128835E-3</c:v>
                </c:pt>
                <c:pt idx="48">
                  <c:v>2.0892061217045723E-3</c:v>
                </c:pt>
                <c:pt idx="49">
                  <c:v>1.4322306547697795E-3</c:v>
                </c:pt>
                <c:pt idx="50">
                  <c:v>9.6201421074717749E-4</c:v>
                </c:pt>
                <c:pt idx="51">
                  <c:v>6.3312120170542965E-4</c:v>
                </c:pt>
                <c:pt idx="52">
                  <c:v>4.0825270819644502E-4</c:v>
                </c:pt>
                <c:pt idx="53">
                  <c:v>2.5793373014666569E-4</c:v>
                </c:pt>
                <c:pt idx="54">
                  <c:v>1.5967026664026341E-4</c:v>
                </c:pt>
                <c:pt idx="55">
                  <c:v>9.6844912161810965E-5</c:v>
                </c:pt>
                <c:pt idx="56">
                  <c:v>5.7552794515307346E-5</c:v>
                </c:pt>
                <c:pt idx="57">
                  <c:v>3.3511422990508117E-5</c:v>
                </c:pt>
                <c:pt idx="58">
                  <c:v>1.9118603680697908E-5</c:v>
                </c:pt>
                <c:pt idx="59">
                  <c:v>1.0687012536930293E-5</c:v>
                </c:pt>
                <c:pt idx="60">
                  <c:v>5.8531993332058325E-6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B20-4499-A5DD-EA9CD0DC5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418424"/>
        <c:axId val="515420720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CDF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Sheet1!$C$3:$C$63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70</c:v>
                      </c:pt>
                      <c:pt idx="1">
                        <c:v>71</c:v>
                      </c:pt>
                      <c:pt idx="2">
                        <c:v>72</c:v>
                      </c:pt>
                      <c:pt idx="3">
                        <c:v>73</c:v>
                      </c:pt>
                      <c:pt idx="4">
                        <c:v>74</c:v>
                      </c:pt>
                      <c:pt idx="5">
                        <c:v>75</c:v>
                      </c:pt>
                      <c:pt idx="6">
                        <c:v>76</c:v>
                      </c:pt>
                      <c:pt idx="7">
                        <c:v>77</c:v>
                      </c:pt>
                      <c:pt idx="8">
                        <c:v>78</c:v>
                      </c:pt>
                      <c:pt idx="9">
                        <c:v>79</c:v>
                      </c:pt>
                      <c:pt idx="10">
                        <c:v>80</c:v>
                      </c:pt>
                      <c:pt idx="11">
                        <c:v>81</c:v>
                      </c:pt>
                      <c:pt idx="12">
                        <c:v>82</c:v>
                      </c:pt>
                      <c:pt idx="13">
                        <c:v>83</c:v>
                      </c:pt>
                      <c:pt idx="14">
                        <c:v>84</c:v>
                      </c:pt>
                      <c:pt idx="15">
                        <c:v>85</c:v>
                      </c:pt>
                      <c:pt idx="16">
                        <c:v>86</c:v>
                      </c:pt>
                      <c:pt idx="17">
                        <c:v>87</c:v>
                      </c:pt>
                      <c:pt idx="18">
                        <c:v>88</c:v>
                      </c:pt>
                      <c:pt idx="19">
                        <c:v>89</c:v>
                      </c:pt>
                      <c:pt idx="20">
                        <c:v>90</c:v>
                      </c:pt>
                      <c:pt idx="21">
                        <c:v>91</c:v>
                      </c:pt>
                      <c:pt idx="22">
                        <c:v>92</c:v>
                      </c:pt>
                      <c:pt idx="23">
                        <c:v>93</c:v>
                      </c:pt>
                      <c:pt idx="24">
                        <c:v>94</c:v>
                      </c:pt>
                      <c:pt idx="25">
                        <c:v>95</c:v>
                      </c:pt>
                      <c:pt idx="26">
                        <c:v>96</c:v>
                      </c:pt>
                      <c:pt idx="27">
                        <c:v>97</c:v>
                      </c:pt>
                      <c:pt idx="28">
                        <c:v>98</c:v>
                      </c:pt>
                      <c:pt idx="29">
                        <c:v>99</c:v>
                      </c:pt>
                      <c:pt idx="30">
                        <c:v>100</c:v>
                      </c:pt>
                      <c:pt idx="31">
                        <c:v>101</c:v>
                      </c:pt>
                      <c:pt idx="32">
                        <c:v>102</c:v>
                      </c:pt>
                      <c:pt idx="33">
                        <c:v>103</c:v>
                      </c:pt>
                      <c:pt idx="34">
                        <c:v>104</c:v>
                      </c:pt>
                      <c:pt idx="35">
                        <c:v>105</c:v>
                      </c:pt>
                      <c:pt idx="36">
                        <c:v>106</c:v>
                      </c:pt>
                      <c:pt idx="37">
                        <c:v>107</c:v>
                      </c:pt>
                      <c:pt idx="38">
                        <c:v>108</c:v>
                      </c:pt>
                      <c:pt idx="39">
                        <c:v>109</c:v>
                      </c:pt>
                      <c:pt idx="40">
                        <c:v>110</c:v>
                      </c:pt>
                      <c:pt idx="41">
                        <c:v>111</c:v>
                      </c:pt>
                      <c:pt idx="42">
                        <c:v>112</c:v>
                      </c:pt>
                      <c:pt idx="43">
                        <c:v>113</c:v>
                      </c:pt>
                      <c:pt idx="44">
                        <c:v>114</c:v>
                      </c:pt>
                      <c:pt idx="45">
                        <c:v>115</c:v>
                      </c:pt>
                      <c:pt idx="46">
                        <c:v>116</c:v>
                      </c:pt>
                      <c:pt idx="47">
                        <c:v>117</c:v>
                      </c:pt>
                      <c:pt idx="48">
                        <c:v>118</c:v>
                      </c:pt>
                      <c:pt idx="49">
                        <c:v>119</c:v>
                      </c:pt>
                      <c:pt idx="50">
                        <c:v>120</c:v>
                      </c:pt>
                      <c:pt idx="51">
                        <c:v>121</c:v>
                      </c:pt>
                      <c:pt idx="52">
                        <c:v>122</c:v>
                      </c:pt>
                      <c:pt idx="53">
                        <c:v>123</c:v>
                      </c:pt>
                      <c:pt idx="54">
                        <c:v>124</c:v>
                      </c:pt>
                      <c:pt idx="55">
                        <c:v>125</c:v>
                      </c:pt>
                      <c:pt idx="56">
                        <c:v>126</c:v>
                      </c:pt>
                      <c:pt idx="57">
                        <c:v>127</c:v>
                      </c:pt>
                      <c:pt idx="58">
                        <c:v>128</c:v>
                      </c:pt>
                      <c:pt idx="59">
                        <c:v>129</c:v>
                      </c:pt>
                      <c:pt idx="60">
                        <c:v>130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Sheet1!$E$3:$E$63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9.1076485744839964E-6</c:v>
                      </c:pt>
                      <c:pt idx="1">
                        <c:v>1.7150281117006501E-5</c:v>
                      </c:pt>
                      <c:pt idx="2">
                        <c:v>3.1671241833119857E-5</c:v>
                      </c:pt>
                      <c:pt idx="3">
                        <c:v>5.7360060523280181E-5</c:v>
                      </c:pt>
                      <c:pt idx="4">
                        <c:v>1.0188922978075513E-4</c:v>
                      </c:pt>
                      <c:pt idx="5">
                        <c:v>1.7751969037347077E-4</c:v>
                      </c:pt>
                      <c:pt idx="6">
                        <c:v>3.0338342281803146E-4</c:v>
                      </c:pt>
                      <c:pt idx="7">
                        <c:v>5.0862067516432635E-4</c:v>
                      </c:pt>
                      <c:pt idx="8">
                        <c:v>8.3653736107615849E-4</c:v>
                      </c:pt>
                      <c:pt idx="9">
                        <c:v>1.3498980316300933E-3</c:v>
                      </c:pt>
                      <c:pt idx="10">
                        <c:v>2.1373669800862785E-3</c:v>
                      </c:pt>
                      <c:pt idx="11">
                        <c:v>3.3209427382133116E-3</c:v>
                      </c:pt>
                      <c:pt idx="12">
                        <c:v>5.0639952746953255E-3</c:v>
                      </c:pt>
                      <c:pt idx="13">
                        <c:v>7.5792194387197245E-3</c:v>
                      </c:pt>
                      <c:pt idx="14">
                        <c:v>1.1135489479616392E-2</c:v>
                      </c:pt>
                      <c:pt idx="15">
                        <c:v>1.6062285603828323E-2</c:v>
                      </c:pt>
                      <c:pt idx="16">
                        <c:v>2.2750131948179191E-2</c:v>
                      </c:pt>
                      <c:pt idx="17">
                        <c:v>3.1645416116672619E-2</c:v>
                      </c:pt>
                      <c:pt idx="18">
                        <c:v>4.3238132746832802E-2</c:v>
                      </c:pt>
                      <c:pt idx="19">
                        <c:v>5.8041566869327516E-2</c:v>
                      </c:pt>
                      <c:pt idx="20">
                        <c:v>7.6563725509834743E-2</c:v>
                      </c:pt>
                      <c:pt idx="21">
                        <c:v>9.9271396843330958E-2</c:v>
                      </c:pt>
                      <c:pt idx="22">
                        <c:v>0.1265489544735578</c:v>
                      </c:pt>
                      <c:pt idx="23">
                        <c:v>0.15865525393145699</c:v>
                      </c:pt>
                      <c:pt idx="24">
                        <c:v>0.19568296915377595</c:v>
                      </c:pt>
                      <c:pt idx="25">
                        <c:v>0.23752526202697649</c:v>
                      </c:pt>
                      <c:pt idx="26">
                        <c:v>0.28385458309867628</c:v>
                      </c:pt>
                      <c:pt idx="27">
                        <c:v>0.33411757089762462</c:v>
                      </c:pt>
                      <c:pt idx="28">
                        <c:v>0.38754848109799234</c:v>
                      </c:pt>
                      <c:pt idx="29">
                        <c:v>0.4432015031835318</c:v>
                      </c:pt>
                      <c:pt idx="30">
                        <c:v>0.5</c:v>
                      </c:pt>
                      <c:pt idx="31">
                        <c:v>0.5567984968164682</c:v>
                      </c:pt>
                      <c:pt idx="32">
                        <c:v>0.61245151890200766</c:v>
                      </c:pt>
                      <c:pt idx="33">
                        <c:v>0.66588242910237538</c:v>
                      </c:pt>
                      <c:pt idx="34">
                        <c:v>0.71614541690132372</c:v>
                      </c:pt>
                      <c:pt idx="35">
                        <c:v>0.76247473797302345</c:v>
                      </c:pt>
                      <c:pt idx="36">
                        <c:v>0.80431703084622408</c:v>
                      </c:pt>
                      <c:pt idx="37">
                        <c:v>0.84134474606854304</c:v>
                      </c:pt>
                      <c:pt idx="38">
                        <c:v>0.87345104552644215</c:v>
                      </c:pt>
                      <c:pt idx="39">
                        <c:v>0.90072860315666903</c:v>
                      </c:pt>
                      <c:pt idx="40">
                        <c:v>0.9234362744901653</c:v>
                      </c:pt>
                      <c:pt idx="41">
                        <c:v>0.94195843313067251</c:v>
                      </c:pt>
                      <c:pt idx="42">
                        <c:v>0.95676186725316725</c:v>
                      </c:pt>
                      <c:pt idx="43">
                        <c:v>0.9683545838833274</c:v>
                      </c:pt>
                      <c:pt idx="44">
                        <c:v>0.97724986805182079</c:v>
                      </c:pt>
                      <c:pt idx="45">
                        <c:v>0.98393771439617173</c:v>
                      </c:pt>
                      <c:pt idx="46">
                        <c:v>0.9888645105203836</c:v>
                      </c:pt>
                      <c:pt idx="47">
                        <c:v>0.99242078056128025</c:v>
                      </c:pt>
                      <c:pt idx="48">
                        <c:v>0.99493600472530463</c:v>
                      </c:pt>
                      <c:pt idx="49">
                        <c:v>0.99667905726178674</c:v>
                      </c:pt>
                      <c:pt idx="50">
                        <c:v>0.99786263301991374</c:v>
                      </c:pt>
                      <c:pt idx="51">
                        <c:v>0.9986501019683699</c:v>
                      </c:pt>
                      <c:pt idx="52">
                        <c:v>0.99916346263892386</c:v>
                      </c:pt>
                      <c:pt idx="53">
                        <c:v>0.99949137932483567</c:v>
                      </c:pt>
                      <c:pt idx="54">
                        <c:v>0.99969661657718201</c:v>
                      </c:pt>
                      <c:pt idx="55">
                        <c:v>0.9998224803096265</c:v>
                      </c:pt>
                      <c:pt idx="56">
                        <c:v>0.99989811077021928</c:v>
                      </c:pt>
                      <c:pt idx="57">
                        <c:v>0.99994263993947674</c:v>
                      </c:pt>
                      <c:pt idx="58">
                        <c:v>0.99996832875816688</c:v>
                      </c:pt>
                      <c:pt idx="59">
                        <c:v>0.99998284971888296</c:v>
                      </c:pt>
                      <c:pt idx="60">
                        <c:v>0.99999089235142546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EB20-4499-A5DD-EA9CD0DC5F21}"/>
                  </c:ext>
                </c:extLst>
              </c15:ser>
            </c15:filteredScatterSeries>
          </c:ext>
        </c:extLst>
      </c:scatterChart>
      <c:valAx>
        <c:axId val="515418424"/>
        <c:scaling>
          <c:orientation val="minMax"/>
          <c:max val="130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20720"/>
        <c:crosses val="autoZero"/>
        <c:crossBetween val="midCat"/>
      </c:valAx>
      <c:valAx>
        <c:axId val="5154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18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v>CDF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Sheet1!$C$3:$C$63</c:f>
              <c:numCache>
                <c:formatCode>General</c:formatCode>
                <c:ptCount val="61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</c:numCache>
            </c:numRef>
          </c:xVal>
          <c:yVal>
            <c:numRef>
              <c:f>Sheet1!$E$3:$E$63</c:f>
              <c:numCache>
                <c:formatCode>General</c:formatCode>
                <c:ptCount val="61"/>
                <c:pt idx="0">
                  <c:v>9.1076485744839964E-6</c:v>
                </c:pt>
                <c:pt idx="1">
                  <c:v>1.7150281117006501E-5</c:v>
                </c:pt>
                <c:pt idx="2">
                  <c:v>3.1671241833119857E-5</c:v>
                </c:pt>
                <c:pt idx="3">
                  <c:v>5.7360060523280181E-5</c:v>
                </c:pt>
                <c:pt idx="4">
                  <c:v>1.0188922978075513E-4</c:v>
                </c:pt>
                <c:pt idx="5">
                  <c:v>1.7751969037347077E-4</c:v>
                </c:pt>
                <c:pt idx="6">
                  <c:v>3.0338342281803146E-4</c:v>
                </c:pt>
                <c:pt idx="7">
                  <c:v>5.0862067516432635E-4</c:v>
                </c:pt>
                <c:pt idx="8">
                  <c:v>8.3653736107615849E-4</c:v>
                </c:pt>
                <c:pt idx="9">
                  <c:v>1.3498980316300933E-3</c:v>
                </c:pt>
                <c:pt idx="10">
                  <c:v>2.1373669800862785E-3</c:v>
                </c:pt>
                <c:pt idx="11">
                  <c:v>3.3209427382133116E-3</c:v>
                </c:pt>
                <c:pt idx="12">
                  <c:v>5.0639952746953255E-3</c:v>
                </c:pt>
                <c:pt idx="13">
                  <c:v>7.5792194387197245E-3</c:v>
                </c:pt>
                <c:pt idx="14">
                  <c:v>1.1135489479616392E-2</c:v>
                </c:pt>
                <c:pt idx="15">
                  <c:v>1.6062285603828323E-2</c:v>
                </c:pt>
                <c:pt idx="16">
                  <c:v>2.2750131948179191E-2</c:v>
                </c:pt>
                <c:pt idx="17">
                  <c:v>3.1645416116672619E-2</c:v>
                </c:pt>
                <c:pt idx="18">
                  <c:v>4.3238132746832802E-2</c:v>
                </c:pt>
                <c:pt idx="19">
                  <c:v>5.8041566869327516E-2</c:v>
                </c:pt>
                <c:pt idx="20">
                  <c:v>7.6563725509834743E-2</c:v>
                </c:pt>
                <c:pt idx="21">
                  <c:v>9.9271396843330958E-2</c:v>
                </c:pt>
                <c:pt idx="22">
                  <c:v>0.1265489544735578</c:v>
                </c:pt>
                <c:pt idx="23">
                  <c:v>0.15865525393145699</c:v>
                </c:pt>
                <c:pt idx="24">
                  <c:v>0.19568296915377595</c:v>
                </c:pt>
                <c:pt idx="25">
                  <c:v>0.23752526202697649</c:v>
                </c:pt>
                <c:pt idx="26">
                  <c:v>0.28385458309867628</c:v>
                </c:pt>
                <c:pt idx="27">
                  <c:v>0.33411757089762462</c:v>
                </c:pt>
                <c:pt idx="28">
                  <c:v>0.38754848109799234</c:v>
                </c:pt>
                <c:pt idx="29">
                  <c:v>0.4432015031835318</c:v>
                </c:pt>
                <c:pt idx="30">
                  <c:v>0.5</c:v>
                </c:pt>
                <c:pt idx="31">
                  <c:v>0.5567984968164682</c:v>
                </c:pt>
                <c:pt idx="32">
                  <c:v>0.61245151890200766</c:v>
                </c:pt>
                <c:pt idx="33">
                  <c:v>0.66588242910237538</c:v>
                </c:pt>
                <c:pt idx="34">
                  <c:v>0.71614541690132372</c:v>
                </c:pt>
                <c:pt idx="35">
                  <c:v>0.76247473797302345</c:v>
                </c:pt>
                <c:pt idx="36">
                  <c:v>0.80431703084622408</c:v>
                </c:pt>
                <c:pt idx="37">
                  <c:v>0.84134474606854304</c:v>
                </c:pt>
                <c:pt idx="38">
                  <c:v>0.87345104552644215</c:v>
                </c:pt>
                <c:pt idx="39">
                  <c:v>0.90072860315666903</c:v>
                </c:pt>
                <c:pt idx="40">
                  <c:v>0.9234362744901653</c:v>
                </c:pt>
                <c:pt idx="41">
                  <c:v>0.94195843313067251</c:v>
                </c:pt>
                <c:pt idx="42">
                  <c:v>0.95676186725316725</c:v>
                </c:pt>
                <c:pt idx="43">
                  <c:v>0.9683545838833274</c:v>
                </c:pt>
                <c:pt idx="44">
                  <c:v>0.97724986805182079</c:v>
                </c:pt>
                <c:pt idx="45">
                  <c:v>0.98393771439617173</c:v>
                </c:pt>
                <c:pt idx="46">
                  <c:v>0.9888645105203836</c:v>
                </c:pt>
                <c:pt idx="47">
                  <c:v>0.99242078056128025</c:v>
                </c:pt>
                <c:pt idx="48">
                  <c:v>0.99493600472530463</c:v>
                </c:pt>
                <c:pt idx="49">
                  <c:v>0.99667905726178674</c:v>
                </c:pt>
                <c:pt idx="50">
                  <c:v>0.99786263301991374</c:v>
                </c:pt>
                <c:pt idx="51">
                  <c:v>0.9986501019683699</c:v>
                </c:pt>
                <c:pt idx="52">
                  <c:v>0.99916346263892386</c:v>
                </c:pt>
                <c:pt idx="53">
                  <c:v>0.99949137932483567</c:v>
                </c:pt>
                <c:pt idx="54">
                  <c:v>0.99969661657718201</c:v>
                </c:pt>
                <c:pt idx="55">
                  <c:v>0.9998224803096265</c:v>
                </c:pt>
                <c:pt idx="56">
                  <c:v>0.99989811077021928</c:v>
                </c:pt>
                <c:pt idx="57">
                  <c:v>0.99994263993947674</c:v>
                </c:pt>
                <c:pt idx="58">
                  <c:v>0.99996832875816688</c:v>
                </c:pt>
                <c:pt idx="59">
                  <c:v>0.99998284971888296</c:v>
                </c:pt>
                <c:pt idx="60">
                  <c:v>0.99999089235142546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27-421F-BC70-D1B3F726B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418424"/>
        <c:axId val="51542072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PDF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Sheet1!$C$3:$C$63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70</c:v>
                      </c:pt>
                      <c:pt idx="1">
                        <c:v>71</c:v>
                      </c:pt>
                      <c:pt idx="2">
                        <c:v>72</c:v>
                      </c:pt>
                      <c:pt idx="3">
                        <c:v>73</c:v>
                      </c:pt>
                      <c:pt idx="4">
                        <c:v>74</c:v>
                      </c:pt>
                      <c:pt idx="5">
                        <c:v>75</c:v>
                      </c:pt>
                      <c:pt idx="6">
                        <c:v>76</c:v>
                      </c:pt>
                      <c:pt idx="7">
                        <c:v>77</c:v>
                      </c:pt>
                      <c:pt idx="8">
                        <c:v>78</c:v>
                      </c:pt>
                      <c:pt idx="9">
                        <c:v>79</c:v>
                      </c:pt>
                      <c:pt idx="10">
                        <c:v>80</c:v>
                      </c:pt>
                      <c:pt idx="11">
                        <c:v>81</c:v>
                      </c:pt>
                      <c:pt idx="12">
                        <c:v>82</c:v>
                      </c:pt>
                      <c:pt idx="13">
                        <c:v>83</c:v>
                      </c:pt>
                      <c:pt idx="14">
                        <c:v>84</c:v>
                      </c:pt>
                      <c:pt idx="15">
                        <c:v>85</c:v>
                      </c:pt>
                      <c:pt idx="16">
                        <c:v>86</c:v>
                      </c:pt>
                      <c:pt idx="17">
                        <c:v>87</c:v>
                      </c:pt>
                      <c:pt idx="18">
                        <c:v>88</c:v>
                      </c:pt>
                      <c:pt idx="19">
                        <c:v>89</c:v>
                      </c:pt>
                      <c:pt idx="20">
                        <c:v>90</c:v>
                      </c:pt>
                      <c:pt idx="21">
                        <c:v>91</c:v>
                      </c:pt>
                      <c:pt idx="22">
                        <c:v>92</c:v>
                      </c:pt>
                      <c:pt idx="23">
                        <c:v>93</c:v>
                      </c:pt>
                      <c:pt idx="24">
                        <c:v>94</c:v>
                      </c:pt>
                      <c:pt idx="25">
                        <c:v>95</c:v>
                      </c:pt>
                      <c:pt idx="26">
                        <c:v>96</c:v>
                      </c:pt>
                      <c:pt idx="27">
                        <c:v>97</c:v>
                      </c:pt>
                      <c:pt idx="28">
                        <c:v>98</c:v>
                      </c:pt>
                      <c:pt idx="29">
                        <c:v>99</c:v>
                      </c:pt>
                      <c:pt idx="30">
                        <c:v>100</c:v>
                      </c:pt>
                      <c:pt idx="31">
                        <c:v>101</c:v>
                      </c:pt>
                      <c:pt idx="32">
                        <c:v>102</c:v>
                      </c:pt>
                      <c:pt idx="33">
                        <c:v>103</c:v>
                      </c:pt>
                      <c:pt idx="34">
                        <c:v>104</c:v>
                      </c:pt>
                      <c:pt idx="35">
                        <c:v>105</c:v>
                      </c:pt>
                      <c:pt idx="36">
                        <c:v>106</c:v>
                      </c:pt>
                      <c:pt idx="37">
                        <c:v>107</c:v>
                      </c:pt>
                      <c:pt idx="38">
                        <c:v>108</c:v>
                      </c:pt>
                      <c:pt idx="39">
                        <c:v>109</c:v>
                      </c:pt>
                      <c:pt idx="40">
                        <c:v>110</c:v>
                      </c:pt>
                      <c:pt idx="41">
                        <c:v>111</c:v>
                      </c:pt>
                      <c:pt idx="42">
                        <c:v>112</c:v>
                      </c:pt>
                      <c:pt idx="43">
                        <c:v>113</c:v>
                      </c:pt>
                      <c:pt idx="44">
                        <c:v>114</c:v>
                      </c:pt>
                      <c:pt idx="45">
                        <c:v>115</c:v>
                      </c:pt>
                      <c:pt idx="46">
                        <c:v>116</c:v>
                      </c:pt>
                      <c:pt idx="47">
                        <c:v>117</c:v>
                      </c:pt>
                      <c:pt idx="48">
                        <c:v>118</c:v>
                      </c:pt>
                      <c:pt idx="49">
                        <c:v>119</c:v>
                      </c:pt>
                      <c:pt idx="50">
                        <c:v>120</c:v>
                      </c:pt>
                      <c:pt idx="51">
                        <c:v>121</c:v>
                      </c:pt>
                      <c:pt idx="52">
                        <c:v>122</c:v>
                      </c:pt>
                      <c:pt idx="53">
                        <c:v>123</c:v>
                      </c:pt>
                      <c:pt idx="54">
                        <c:v>124</c:v>
                      </c:pt>
                      <c:pt idx="55">
                        <c:v>125</c:v>
                      </c:pt>
                      <c:pt idx="56">
                        <c:v>126</c:v>
                      </c:pt>
                      <c:pt idx="57">
                        <c:v>127</c:v>
                      </c:pt>
                      <c:pt idx="58">
                        <c:v>128</c:v>
                      </c:pt>
                      <c:pt idx="59">
                        <c:v>129</c:v>
                      </c:pt>
                      <c:pt idx="60">
                        <c:v>130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Sheet1!$D$3:$D$63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5.8531993332058325E-6</c:v>
                      </c:pt>
                      <c:pt idx="1">
                        <c:v>1.0687012536930293E-5</c:v>
                      </c:pt>
                      <c:pt idx="2">
                        <c:v>1.9118603680697908E-5</c:v>
                      </c:pt>
                      <c:pt idx="3">
                        <c:v>3.3511422990508117E-5</c:v>
                      </c:pt>
                      <c:pt idx="4">
                        <c:v>5.7552794515307346E-5</c:v>
                      </c:pt>
                      <c:pt idx="5">
                        <c:v>9.6844912161810965E-5</c:v>
                      </c:pt>
                      <c:pt idx="6">
                        <c:v>1.5967026664026341E-4</c:v>
                      </c:pt>
                      <c:pt idx="7">
                        <c:v>2.5793373014666569E-4</c:v>
                      </c:pt>
                      <c:pt idx="8">
                        <c:v>4.0825270819644502E-4</c:v>
                      </c:pt>
                      <c:pt idx="9">
                        <c:v>6.3312120170542965E-4</c:v>
                      </c:pt>
                      <c:pt idx="10">
                        <c:v>9.6201421074717749E-4</c:v>
                      </c:pt>
                      <c:pt idx="11">
                        <c:v>1.4322306547697795E-3</c:v>
                      </c:pt>
                      <c:pt idx="12">
                        <c:v>2.0892061217045723E-3</c:v>
                      </c:pt>
                      <c:pt idx="13">
                        <c:v>2.9859770251128835E-3</c:v>
                      </c:pt>
                      <c:pt idx="14">
                        <c:v>4.1814651470229672E-3</c:v>
                      </c:pt>
                      <c:pt idx="15">
                        <c:v>5.737297205843303E-3</c:v>
                      </c:pt>
                      <c:pt idx="16">
                        <c:v>7.712995216169723E-3</c:v>
                      </c:pt>
                      <c:pt idx="17">
                        <c:v>1.0159576932727636E-2</c:v>
                      </c:pt>
                      <c:pt idx="18">
                        <c:v>1.3111881994872581E-2</c:v>
                      </c:pt>
                      <c:pt idx="19">
                        <c:v>1.6580258143722392E-2</c:v>
                      </c:pt>
                      <c:pt idx="20">
                        <c:v>2.054255182126689E-2</c:v>
                      </c:pt>
                      <c:pt idx="21">
                        <c:v>2.493758204020002E-2</c:v>
                      </c:pt>
                      <c:pt idx="22">
                        <c:v>2.9661365445028648E-2</c:v>
                      </c:pt>
                      <c:pt idx="23">
                        <c:v>3.4567246359877624E-2</c:v>
                      </c:pt>
                      <c:pt idx="24">
                        <c:v>3.9470740790642965E-2</c:v>
                      </c:pt>
                      <c:pt idx="25">
                        <c:v>4.4159344402723774E-2</c:v>
                      </c:pt>
                      <c:pt idx="26">
                        <c:v>4.8406847965255365E-2</c:v>
                      </c:pt>
                      <c:pt idx="27">
                        <c:v>5.1990960245069093E-2</c:v>
                      </c:pt>
                      <c:pt idx="28">
                        <c:v>5.4712394277744596E-2</c:v>
                      </c:pt>
                      <c:pt idx="29">
                        <c:v>5.6413162847180141E-2</c:v>
                      </c:pt>
                      <c:pt idx="30">
                        <c:v>5.6991754343061814E-2</c:v>
                      </c:pt>
                      <c:pt idx="31">
                        <c:v>5.6413162847180141E-2</c:v>
                      </c:pt>
                      <c:pt idx="32">
                        <c:v>5.4712394277744596E-2</c:v>
                      </c:pt>
                      <c:pt idx="33">
                        <c:v>5.1990960245069093E-2</c:v>
                      </c:pt>
                      <c:pt idx="34">
                        <c:v>4.8406847965255365E-2</c:v>
                      </c:pt>
                      <c:pt idx="35">
                        <c:v>4.4159344402723774E-2</c:v>
                      </c:pt>
                      <c:pt idx="36">
                        <c:v>3.9470740790642965E-2</c:v>
                      </c:pt>
                      <c:pt idx="37">
                        <c:v>3.4567246359877624E-2</c:v>
                      </c:pt>
                      <c:pt idx="38">
                        <c:v>2.9661365445028648E-2</c:v>
                      </c:pt>
                      <c:pt idx="39">
                        <c:v>2.493758204020002E-2</c:v>
                      </c:pt>
                      <c:pt idx="40">
                        <c:v>2.054255182126689E-2</c:v>
                      </c:pt>
                      <c:pt idx="41">
                        <c:v>1.6580258143722392E-2</c:v>
                      </c:pt>
                      <c:pt idx="42">
                        <c:v>1.3111881994872581E-2</c:v>
                      </c:pt>
                      <c:pt idx="43">
                        <c:v>1.0159576932727636E-2</c:v>
                      </c:pt>
                      <c:pt idx="44">
                        <c:v>7.712995216169723E-3</c:v>
                      </c:pt>
                      <c:pt idx="45">
                        <c:v>5.737297205843303E-3</c:v>
                      </c:pt>
                      <c:pt idx="46">
                        <c:v>4.1814651470229672E-3</c:v>
                      </c:pt>
                      <c:pt idx="47">
                        <c:v>2.9859770251128835E-3</c:v>
                      </c:pt>
                      <c:pt idx="48">
                        <c:v>2.0892061217045723E-3</c:v>
                      </c:pt>
                      <c:pt idx="49">
                        <c:v>1.4322306547697795E-3</c:v>
                      </c:pt>
                      <c:pt idx="50">
                        <c:v>9.6201421074717749E-4</c:v>
                      </c:pt>
                      <c:pt idx="51">
                        <c:v>6.3312120170542965E-4</c:v>
                      </c:pt>
                      <c:pt idx="52">
                        <c:v>4.0825270819644502E-4</c:v>
                      </c:pt>
                      <c:pt idx="53">
                        <c:v>2.5793373014666569E-4</c:v>
                      </c:pt>
                      <c:pt idx="54">
                        <c:v>1.5967026664026341E-4</c:v>
                      </c:pt>
                      <c:pt idx="55">
                        <c:v>9.6844912161810965E-5</c:v>
                      </c:pt>
                      <c:pt idx="56">
                        <c:v>5.7552794515307346E-5</c:v>
                      </c:pt>
                      <c:pt idx="57">
                        <c:v>3.3511422990508117E-5</c:v>
                      </c:pt>
                      <c:pt idx="58">
                        <c:v>1.9118603680697908E-5</c:v>
                      </c:pt>
                      <c:pt idx="59">
                        <c:v>1.0687012536930293E-5</c:v>
                      </c:pt>
                      <c:pt idx="60">
                        <c:v>5.8531993332058325E-6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2027-421F-BC70-D1B3F726B056}"/>
                  </c:ext>
                </c:extLst>
              </c15:ser>
            </c15:filteredScatterSeries>
          </c:ext>
        </c:extLst>
      </c:scatterChart>
      <c:valAx>
        <c:axId val="515418424"/>
        <c:scaling>
          <c:orientation val="minMax"/>
          <c:max val="130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20720"/>
        <c:crosses val="autoZero"/>
        <c:crossBetween val="midCat"/>
      </c:valAx>
      <c:valAx>
        <c:axId val="5154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18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v>CDF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Sheet1!$C$3:$C$63</c:f>
              <c:numCache>
                <c:formatCode>General</c:formatCode>
                <c:ptCount val="61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</c:numCache>
            </c:numRef>
          </c:xVal>
          <c:yVal>
            <c:numRef>
              <c:f>Sheet1!$E$3:$E$63</c:f>
              <c:numCache>
                <c:formatCode>General</c:formatCode>
                <c:ptCount val="61"/>
                <c:pt idx="0">
                  <c:v>9.1076485744839964E-6</c:v>
                </c:pt>
                <c:pt idx="1">
                  <c:v>1.7150281117006501E-5</c:v>
                </c:pt>
                <c:pt idx="2">
                  <c:v>3.1671241833119857E-5</c:v>
                </c:pt>
                <c:pt idx="3">
                  <c:v>5.7360060523280181E-5</c:v>
                </c:pt>
                <c:pt idx="4">
                  <c:v>1.0188922978075513E-4</c:v>
                </c:pt>
                <c:pt idx="5">
                  <c:v>1.7751969037347077E-4</c:v>
                </c:pt>
                <c:pt idx="6">
                  <c:v>3.0338342281803146E-4</c:v>
                </c:pt>
                <c:pt idx="7">
                  <c:v>5.0862067516432635E-4</c:v>
                </c:pt>
                <c:pt idx="8">
                  <c:v>8.3653736107615849E-4</c:v>
                </c:pt>
                <c:pt idx="9">
                  <c:v>1.3498980316300933E-3</c:v>
                </c:pt>
                <c:pt idx="10">
                  <c:v>2.1373669800862785E-3</c:v>
                </c:pt>
                <c:pt idx="11">
                  <c:v>3.3209427382133116E-3</c:v>
                </c:pt>
                <c:pt idx="12">
                  <c:v>5.0639952746953255E-3</c:v>
                </c:pt>
                <c:pt idx="13">
                  <c:v>7.5792194387197245E-3</c:v>
                </c:pt>
                <c:pt idx="14">
                  <c:v>1.1135489479616392E-2</c:v>
                </c:pt>
                <c:pt idx="15">
                  <c:v>1.6062285603828323E-2</c:v>
                </c:pt>
                <c:pt idx="16">
                  <c:v>2.2750131948179191E-2</c:v>
                </c:pt>
                <c:pt idx="17">
                  <c:v>3.1645416116672619E-2</c:v>
                </c:pt>
                <c:pt idx="18">
                  <c:v>4.3238132746832802E-2</c:v>
                </c:pt>
                <c:pt idx="19">
                  <c:v>5.8041566869327516E-2</c:v>
                </c:pt>
                <c:pt idx="20">
                  <c:v>7.6563725509834743E-2</c:v>
                </c:pt>
                <c:pt idx="21">
                  <c:v>9.9271396843330958E-2</c:v>
                </c:pt>
                <c:pt idx="22">
                  <c:v>0.1265489544735578</c:v>
                </c:pt>
                <c:pt idx="23">
                  <c:v>0.15865525393145699</c:v>
                </c:pt>
                <c:pt idx="24">
                  <c:v>0.19568296915377595</c:v>
                </c:pt>
                <c:pt idx="25">
                  <c:v>0.23752526202697649</c:v>
                </c:pt>
                <c:pt idx="26">
                  <c:v>0.28385458309867628</c:v>
                </c:pt>
                <c:pt idx="27">
                  <c:v>0.33411757089762462</c:v>
                </c:pt>
                <c:pt idx="28">
                  <c:v>0.38754848109799234</c:v>
                </c:pt>
                <c:pt idx="29">
                  <c:v>0.4432015031835318</c:v>
                </c:pt>
                <c:pt idx="30">
                  <c:v>0.5</c:v>
                </c:pt>
                <c:pt idx="31">
                  <c:v>0.5567984968164682</c:v>
                </c:pt>
                <c:pt idx="32">
                  <c:v>0.61245151890200766</c:v>
                </c:pt>
                <c:pt idx="33">
                  <c:v>0.66588242910237538</c:v>
                </c:pt>
                <c:pt idx="34">
                  <c:v>0.71614541690132372</c:v>
                </c:pt>
                <c:pt idx="35">
                  <c:v>0.76247473797302345</c:v>
                </c:pt>
                <c:pt idx="36">
                  <c:v>0.80431703084622408</c:v>
                </c:pt>
                <c:pt idx="37">
                  <c:v>0.84134474606854304</c:v>
                </c:pt>
                <c:pt idx="38">
                  <c:v>0.87345104552644215</c:v>
                </c:pt>
                <c:pt idx="39">
                  <c:v>0.90072860315666903</c:v>
                </c:pt>
                <c:pt idx="40">
                  <c:v>0.9234362744901653</c:v>
                </c:pt>
                <c:pt idx="41">
                  <c:v>0.94195843313067251</c:v>
                </c:pt>
                <c:pt idx="42">
                  <c:v>0.95676186725316725</c:v>
                </c:pt>
                <c:pt idx="43">
                  <c:v>0.9683545838833274</c:v>
                </c:pt>
                <c:pt idx="44">
                  <c:v>0.97724986805182079</c:v>
                </c:pt>
                <c:pt idx="45">
                  <c:v>0.98393771439617173</c:v>
                </c:pt>
                <c:pt idx="46">
                  <c:v>0.9888645105203836</c:v>
                </c:pt>
                <c:pt idx="47">
                  <c:v>0.99242078056128025</c:v>
                </c:pt>
                <c:pt idx="48">
                  <c:v>0.99493600472530463</c:v>
                </c:pt>
                <c:pt idx="49">
                  <c:v>0.99667905726178674</c:v>
                </c:pt>
                <c:pt idx="50">
                  <c:v>0.99786263301991374</c:v>
                </c:pt>
                <c:pt idx="51">
                  <c:v>0.9986501019683699</c:v>
                </c:pt>
                <c:pt idx="52">
                  <c:v>0.99916346263892386</c:v>
                </c:pt>
                <c:pt idx="53">
                  <c:v>0.99949137932483567</c:v>
                </c:pt>
                <c:pt idx="54">
                  <c:v>0.99969661657718201</c:v>
                </c:pt>
                <c:pt idx="55">
                  <c:v>0.9998224803096265</c:v>
                </c:pt>
                <c:pt idx="56">
                  <c:v>0.99989811077021928</c:v>
                </c:pt>
                <c:pt idx="57">
                  <c:v>0.99994263993947674</c:v>
                </c:pt>
                <c:pt idx="58">
                  <c:v>0.99996832875816688</c:v>
                </c:pt>
                <c:pt idx="59">
                  <c:v>0.99998284971888296</c:v>
                </c:pt>
                <c:pt idx="60">
                  <c:v>0.99999089235142546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9E-457D-A9A4-B02C297BB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418424"/>
        <c:axId val="51542072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PDF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Sheet1!$C$3:$C$63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70</c:v>
                      </c:pt>
                      <c:pt idx="1">
                        <c:v>71</c:v>
                      </c:pt>
                      <c:pt idx="2">
                        <c:v>72</c:v>
                      </c:pt>
                      <c:pt idx="3">
                        <c:v>73</c:v>
                      </c:pt>
                      <c:pt idx="4">
                        <c:v>74</c:v>
                      </c:pt>
                      <c:pt idx="5">
                        <c:v>75</c:v>
                      </c:pt>
                      <c:pt idx="6">
                        <c:v>76</c:v>
                      </c:pt>
                      <c:pt idx="7">
                        <c:v>77</c:v>
                      </c:pt>
                      <c:pt idx="8">
                        <c:v>78</c:v>
                      </c:pt>
                      <c:pt idx="9">
                        <c:v>79</c:v>
                      </c:pt>
                      <c:pt idx="10">
                        <c:v>80</c:v>
                      </c:pt>
                      <c:pt idx="11">
                        <c:v>81</c:v>
                      </c:pt>
                      <c:pt idx="12">
                        <c:v>82</c:v>
                      </c:pt>
                      <c:pt idx="13">
                        <c:v>83</c:v>
                      </c:pt>
                      <c:pt idx="14">
                        <c:v>84</c:v>
                      </c:pt>
                      <c:pt idx="15">
                        <c:v>85</c:v>
                      </c:pt>
                      <c:pt idx="16">
                        <c:v>86</c:v>
                      </c:pt>
                      <c:pt idx="17">
                        <c:v>87</c:v>
                      </c:pt>
                      <c:pt idx="18">
                        <c:v>88</c:v>
                      </c:pt>
                      <c:pt idx="19">
                        <c:v>89</c:v>
                      </c:pt>
                      <c:pt idx="20">
                        <c:v>90</c:v>
                      </c:pt>
                      <c:pt idx="21">
                        <c:v>91</c:v>
                      </c:pt>
                      <c:pt idx="22">
                        <c:v>92</c:v>
                      </c:pt>
                      <c:pt idx="23">
                        <c:v>93</c:v>
                      </c:pt>
                      <c:pt idx="24">
                        <c:v>94</c:v>
                      </c:pt>
                      <c:pt idx="25">
                        <c:v>95</c:v>
                      </c:pt>
                      <c:pt idx="26">
                        <c:v>96</c:v>
                      </c:pt>
                      <c:pt idx="27">
                        <c:v>97</c:v>
                      </c:pt>
                      <c:pt idx="28">
                        <c:v>98</c:v>
                      </c:pt>
                      <c:pt idx="29">
                        <c:v>99</c:v>
                      </c:pt>
                      <c:pt idx="30">
                        <c:v>100</c:v>
                      </c:pt>
                      <c:pt idx="31">
                        <c:v>101</c:v>
                      </c:pt>
                      <c:pt idx="32">
                        <c:v>102</c:v>
                      </c:pt>
                      <c:pt idx="33">
                        <c:v>103</c:v>
                      </c:pt>
                      <c:pt idx="34">
                        <c:v>104</c:v>
                      </c:pt>
                      <c:pt idx="35">
                        <c:v>105</c:v>
                      </c:pt>
                      <c:pt idx="36">
                        <c:v>106</c:v>
                      </c:pt>
                      <c:pt idx="37">
                        <c:v>107</c:v>
                      </c:pt>
                      <c:pt idx="38">
                        <c:v>108</c:v>
                      </c:pt>
                      <c:pt idx="39">
                        <c:v>109</c:v>
                      </c:pt>
                      <c:pt idx="40">
                        <c:v>110</c:v>
                      </c:pt>
                      <c:pt idx="41">
                        <c:v>111</c:v>
                      </c:pt>
                      <c:pt idx="42">
                        <c:v>112</c:v>
                      </c:pt>
                      <c:pt idx="43">
                        <c:v>113</c:v>
                      </c:pt>
                      <c:pt idx="44">
                        <c:v>114</c:v>
                      </c:pt>
                      <c:pt idx="45">
                        <c:v>115</c:v>
                      </c:pt>
                      <c:pt idx="46">
                        <c:v>116</c:v>
                      </c:pt>
                      <c:pt idx="47">
                        <c:v>117</c:v>
                      </c:pt>
                      <c:pt idx="48">
                        <c:v>118</c:v>
                      </c:pt>
                      <c:pt idx="49">
                        <c:v>119</c:v>
                      </c:pt>
                      <c:pt idx="50">
                        <c:v>120</c:v>
                      </c:pt>
                      <c:pt idx="51">
                        <c:v>121</c:v>
                      </c:pt>
                      <c:pt idx="52">
                        <c:v>122</c:v>
                      </c:pt>
                      <c:pt idx="53">
                        <c:v>123</c:v>
                      </c:pt>
                      <c:pt idx="54">
                        <c:v>124</c:v>
                      </c:pt>
                      <c:pt idx="55">
                        <c:v>125</c:v>
                      </c:pt>
                      <c:pt idx="56">
                        <c:v>126</c:v>
                      </c:pt>
                      <c:pt idx="57">
                        <c:v>127</c:v>
                      </c:pt>
                      <c:pt idx="58">
                        <c:v>128</c:v>
                      </c:pt>
                      <c:pt idx="59">
                        <c:v>129</c:v>
                      </c:pt>
                      <c:pt idx="60">
                        <c:v>130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Sheet1!$D$3:$D$63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5.8531993332058325E-6</c:v>
                      </c:pt>
                      <c:pt idx="1">
                        <c:v>1.0687012536930293E-5</c:v>
                      </c:pt>
                      <c:pt idx="2">
                        <c:v>1.9118603680697908E-5</c:v>
                      </c:pt>
                      <c:pt idx="3">
                        <c:v>3.3511422990508117E-5</c:v>
                      </c:pt>
                      <c:pt idx="4">
                        <c:v>5.7552794515307346E-5</c:v>
                      </c:pt>
                      <c:pt idx="5">
                        <c:v>9.6844912161810965E-5</c:v>
                      </c:pt>
                      <c:pt idx="6">
                        <c:v>1.5967026664026341E-4</c:v>
                      </c:pt>
                      <c:pt idx="7">
                        <c:v>2.5793373014666569E-4</c:v>
                      </c:pt>
                      <c:pt idx="8">
                        <c:v>4.0825270819644502E-4</c:v>
                      </c:pt>
                      <c:pt idx="9">
                        <c:v>6.3312120170542965E-4</c:v>
                      </c:pt>
                      <c:pt idx="10">
                        <c:v>9.6201421074717749E-4</c:v>
                      </c:pt>
                      <c:pt idx="11">
                        <c:v>1.4322306547697795E-3</c:v>
                      </c:pt>
                      <c:pt idx="12">
                        <c:v>2.0892061217045723E-3</c:v>
                      </c:pt>
                      <c:pt idx="13">
                        <c:v>2.9859770251128835E-3</c:v>
                      </c:pt>
                      <c:pt idx="14">
                        <c:v>4.1814651470229672E-3</c:v>
                      </c:pt>
                      <c:pt idx="15">
                        <c:v>5.737297205843303E-3</c:v>
                      </c:pt>
                      <c:pt idx="16">
                        <c:v>7.712995216169723E-3</c:v>
                      </c:pt>
                      <c:pt idx="17">
                        <c:v>1.0159576932727636E-2</c:v>
                      </c:pt>
                      <c:pt idx="18">
                        <c:v>1.3111881994872581E-2</c:v>
                      </c:pt>
                      <c:pt idx="19">
                        <c:v>1.6580258143722392E-2</c:v>
                      </c:pt>
                      <c:pt idx="20">
                        <c:v>2.054255182126689E-2</c:v>
                      </c:pt>
                      <c:pt idx="21">
                        <c:v>2.493758204020002E-2</c:v>
                      </c:pt>
                      <c:pt idx="22">
                        <c:v>2.9661365445028648E-2</c:v>
                      </c:pt>
                      <c:pt idx="23">
                        <c:v>3.4567246359877624E-2</c:v>
                      </c:pt>
                      <c:pt idx="24">
                        <c:v>3.9470740790642965E-2</c:v>
                      </c:pt>
                      <c:pt idx="25">
                        <c:v>4.4159344402723774E-2</c:v>
                      </c:pt>
                      <c:pt idx="26">
                        <c:v>4.8406847965255365E-2</c:v>
                      </c:pt>
                      <c:pt idx="27">
                        <c:v>5.1990960245069093E-2</c:v>
                      </c:pt>
                      <c:pt idx="28">
                        <c:v>5.4712394277744596E-2</c:v>
                      </c:pt>
                      <c:pt idx="29">
                        <c:v>5.6413162847180141E-2</c:v>
                      </c:pt>
                      <c:pt idx="30">
                        <c:v>5.6991754343061814E-2</c:v>
                      </c:pt>
                      <c:pt idx="31">
                        <c:v>5.6413162847180141E-2</c:v>
                      </c:pt>
                      <c:pt idx="32">
                        <c:v>5.4712394277744596E-2</c:v>
                      </c:pt>
                      <c:pt idx="33">
                        <c:v>5.1990960245069093E-2</c:v>
                      </c:pt>
                      <c:pt idx="34">
                        <c:v>4.8406847965255365E-2</c:v>
                      </c:pt>
                      <c:pt idx="35">
                        <c:v>4.4159344402723774E-2</c:v>
                      </c:pt>
                      <c:pt idx="36">
                        <c:v>3.9470740790642965E-2</c:v>
                      </c:pt>
                      <c:pt idx="37">
                        <c:v>3.4567246359877624E-2</c:v>
                      </c:pt>
                      <c:pt idx="38">
                        <c:v>2.9661365445028648E-2</c:v>
                      </c:pt>
                      <c:pt idx="39">
                        <c:v>2.493758204020002E-2</c:v>
                      </c:pt>
                      <c:pt idx="40">
                        <c:v>2.054255182126689E-2</c:v>
                      </c:pt>
                      <c:pt idx="41">
                        <c:v>1.6580258143722392E-2</c:v>
                      </c:pt>
                      <c:pt idx="42">
                        <c:v>1.3111881994872581E-2</c:v>
                      </c:pt>
                      <c:pt idx="43">
                        <c:v>1.0159576932727636E-2</c:v>
                      </c:pt>
                      <c:pt idx="44">
                        <c:v>7.712995216169723E-3</c:v>
                      </c:pt>
                      <c:pt idx="45">
                        <c:v>5.737297205843303E-3</c:v>
                      </c:pt>
                      <c:pt idx="46">
                        <c:v>4.1814651470229672E-3</c:v>
                      </c:pt>
                      <c:pt idx="47">
                        <c:v>2.9859770251128835E-3</c:v>
                      </c:pt>
                      <c:pt idx="48">
                        <c:v>2.0892061217045723E-3</c:v>
                      </c:pt>
                      <c:pt idx="49">
                        <c:v>1.4322306547697795E-3</c:v>
                      </c:pt>
                      <c:pt idx="50">
                        <c:v>9.6201421074717749E-4</c:v>
                      </c:pt>
                      <c:pt idx="51">
                        <c:v>6.3312120170542965E-4</c:v>
                      </c:pt>
                      <c:pt idx="52">
                        <c:v>4.0825270819644502E-4</c:v>
                      </c:pt>
                      <c:pt idx="53">
                        <c:v>2.5793373014666569E-4</c:v>
                      </c:pt>
                      <c:pt idx="54">
                        <c:v>1.5967026664026341E-4</c:v>
                      </c:pt>
                      <c:pt idx="55">
                        <c:v>9.6844912161810965E-5</c:v>
                      </c:pt>
                      <c:pt idx="56">
                        <c:v>5.7552794515307346E-5</c:v>
                      </c:pt>
                      <c:pt idx="57">
                        <c:v>3.3511422990508117E-5</c:v>
                      </c:pt>
                      <c:pt idx="58">
                        <c:v>1.9118603680697908E-5</c:v>
                      </c:pt>
                      <c:pt idx="59">
                        <c:v>1.0687012536930293E-5</c:v>
                      </c:pt>
                      <c:pt idx="60">
                        <c:v>5.8531993332058325E-6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509E-457D-A9A4-B02C297BB3F5}"/>
                  </c:ext>
                </c:extLst>
              </c15:ser>
            </c15:filteredScatterSeries>
          </c:ext>
        </c:extLst>
      </c:scatterChart>
      <c:valAx>
        <c:axId val="515418424"/>
        <c:scaling>
          <c:orientation val="minMax"/>
          <c:max val="130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20720"/>
        <c:crosses val="autoZero"/>
        <c:crossBetween val="midCat"/>
      </c:valAx>
      <c:valAx>
        <c:axId val="5154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18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v>CDF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Sheet1!$C$3:$C$63</c:f>
              <c:numCache>
                <c:formatCode>General</c:formatCode>
                <c:ptCount val="61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</c:numCache>
            </c:numRef>
          </c:xVal>
          <c:yVal>
            <c:numRef>
              <c:f>Sheet1!$E$3:$E$63</c:f>
              <c:numCache>
                <c:formatCode>General</c:formatCode>
                <c:ptCount val="61"/>
                <c:pt idx="0">
                  <c:v>9.1076485744839964E-6</c:v>
                </c:pt>
                <c:pt idx="1">
                  <c:v>1.7150281117006501E-5</c:v>
                </c:pt>
                <c:pt idx="2">
                  <c:v>3.1671241833119857E-5</c:v>
                </c:pt>
                <c:pt idx="3">
                  <c:v>5.7360060523280181E-5</c:v>
                </c:pt>
                <c:pt idx="4">
                  <c:v>1.0188922978075513E-4</c:v>
                </c:pt>
                <c:pt idx="5">
                  <c:v>1.7751969037347077E-4</c:v>
                </c:pt>
                <c:pt idx="6">
                  <c:v>3.0338342281803146E-4</c:v>
                </c:pt>
                <c:pt idx="7">
                  <c:v>5.0862067516432635E-4</c:v>
                </c:pt>
                <c:pt idx="8">
                  <c:v>8.3653736107615849E-4</c:v>
                </c:pt>
                <c:pt idx="9">
                  <c:v>1.3498980316300933E-3</c:v>
                </c:pt>
                <c:pt idx="10">
                  <c:v>2.1373669800862785E-3</c:v>
                </c:pt>
                <c:pt idx="11">
                  <c:v>3.3209427382133116E-3</c:v>
                </c:pt>
                <c:pt idx="12">
                  <c:v>5.0639952746953255E-3</c:v>
                </c:pt>
                <c:pt idx="13">
                  <c:v>7.5792194387197245E-3</c:v>
                </c:pt>
                <c:pt idx="14">
                  <c:v>1.1135489479616392E-2</c:v>
                </c:pt>
                <c:pt idx="15">
                  <c:v>1.6062285603828323E-2</c:v>
                </c:pt>
                <c:pt idx="16">
                  <c:v>2.2750131948179191E-2</c:v>
                </c:pt>
                <c:pt idx="17">
                  <c:v>3.1645416116672619E-2</c:v>
                </c:pt>
                <c:pt idx="18">
                  <c:v>4.3238132746832802E-2</c:v>
                </c:pt>
                <c:pt idx="19">
                  <c:v>5.8041566869327516E-2</c:v>
                </c:pt>
                <c:pt idx="20">
                  <c:v>7.6563725509834743E-2</c:v>
                </c:pt>
                <c:pt idx="21">
                  <c:v>9.9271396843330958E-2</c:v>
                </c:pt>
                <c:pt idx="22">
                  <c:v>0.1265489544735578</c:v>
                </c:pt>
                <c:pt idx="23">
                  <c:v>0.15865525393145699</c:v>
                </c:pt>
                <c:pt idx="24">
                  <c:v>0.19568296915377595</c:v>
                </c:pt>
                <c:pt idx="25">
                  <c:v>0.23752526202697649</c:v>
                </c:pt>
                <c:pt idx="26">
                  <c:v>0.28385458309867628</c:v>
                </c:pt>
                <c:pt idx="27">
                  <c:v>0.33411757089762462</c:v>
                </c:pt>
                <c:pt idx="28">
                  <c:v>0.38754848109799234</c:v>
                </c:pt>
                <c:pt idx="29">
                  <c:v>0.4432015031835318</c:v>
                </c:pt>
                <c:pt idx="30">
                  <c:v>0.5</c:v>
                </c:pt>
                <c:pt idx="31">
                  <c:v>0.5567984968164682</c:v>
                </c:pt>
                <c:pt idx="32">
                  <c:v>0.61245151890200766</c:v>
                </c:pt>
                <c:pt idx="33">
                  <c:v>0.66588242910237538</c:v>
                </c:pt>
                <c:pt idx="34">
                  <c:v>0.71614541690132372</c:v>
                </c:pt>
                <c:pt idx="35">
                  <c:v>0.76247473797302345</c:v>
                </c:pt>
                <c:pt idx="36">
                  <c:v>0.80431703084622408</c:v>
                </c:pt>
                <c:pt idx="37">
                  <c:v>0.84134474606854304</c:v>
                </c:pt>
                <c:pt idx="38">
                  <c:v>0.87345104552644215</c:v>
                </c:pt>
                <c:pt idx="39">
                  <c:v>0.90072860315666903</c:v>
                </c:pt>
                <c:pt idx="40">
                  <c:v>0.9234362744901653</c:v>
                </c:pt>
                <c:pt idx="41">
                  <c:v>0.94195843313067251</c:v>
                </c:pt>
                <c:pt idx="42">
                  <c:v>0.95676186725316725</c:v>
                </c:pt>
                <c:pt idx="43">
                  <c:v>0.9683545838833274</c:v>
                </c:pt>
                <c:pt idx="44">
                  <c:v>0.97724986805182079</c:v>
                </c:pt>
                <c:pt idx="45">
                  <c:v>0.98393771439617173</c:v>
                </c:pt>
                <c:pt idx="46">
                  <c:v>0.9888645105203836</c:v>
                </c:pt>
                <c:pt idx="47">
                  <c:v>0.99242078056128025</c:v>
                </c:pt>
                <c:pt idx="48">
                  <c:v>0.99493600472530463</c:v>
                </c:pt>
                <c:pt idx="49">
                  <c:v>0.99667905726178674</c:v>
                </c:pt>
                <c:pt idx="50">
                  <c:v>0.99786263301991374</c:v>
                </c:pt>
                <c:pt idx="51">
                  <c:v>0.9986501019683699</c:v>
                </c:pt>
                <c:pt idx="52">
                  <c:v>0.99916346263892386</c:v>
                </c:pt>
                <c:pt idx="53">
                  <c:v>0.99949137932483567</c:v>
                </c:pt>
                <c:pt idx="54">
                  <c:v>0.99969661657718201</c:v>
                </c:pt>
                <c:pt idx="55">
                  <c:v>0.9998224803096265</c:v>
                </c:pt>
                <c:pt idx="56">
                  <c:v>0.99989811077021928</c:v>
                </c:pt>
                <c:pt idx="57">
                  <c:v>0.99994263993947674</c:v>
                </c:pt>
                <c:pt idx="58">
                  <c:v>0.99996832875816688</c:v>
                </c:pt>
                <c:pt idx="59">
                  <c:v>0.99998284971888296</c:v>
                </c:pt>
                <c:pt idx="60">
                  <c:v>0.99999089235142546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A9E-4570-9E02-A55F44CF8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418424"/>
        <c:axId val="51542072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PDF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Sheet1!$C$3:$C$63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70</c:v>
                      </c:pt>
                      <c:pt idx="1">
                        <c:v>71</c:v>
                      </c:pt>
                      <c:pt idx="2">
                        <c:v>72</c:v>
                      </c:pt>
                      <c:pt idx="3">
                        <c:v>73</c:v>
                      </c:pt>
                      <c:pt idx="4">
                        <c:v>74</c:v>
                      </c:pt>
                      <c:pt idx="5">
                        <c:v>75</c:v>
                      </c:pt>
                      <c:pt idx="6">
                        <c:v>76</c:v>
                      </c:pt>
                      <c:pt idx="7">
                        <c:v>77</c:v>
                      </c:pt>
                      <c:pt idx="8">
                        <c:v>78</c:v>
                      </c:pt>
                      <c:pt idx="9">
                        <c:v>79</c:v>
                      </c:pt>
                      <c:pt idx="10">
                        <c:v>80</c:v>
                      </c:pt>
                      <c:pt idx="11">
                        <c:v>81</c:v>
                      </c:pt>
                      <c:pt idx="12">
                        <c:v>82</c:v>
                      </c:pt>
                      <c:pt idx="13">
                        <c:v>83</c:v>
                      </c:pt>
                      <c:pt idx="14">
                        <c:v>84</c:v>
                      </c:pt>
                      <c:pt idx="15">
                        <c:v>85</c:v>
                      </c:pt>
                      <c:pt idx="16">
                        <c:v>86</c:v>
                      </c:pt>
                      <c:pt idx="17">
                        <c:v>87</c:v>
                      </c:pt>
                      <c:pt idx="18">
                        <c:v>88</c:v>
                      </c:pt>
                      <c:pt idx="19">
                        <c:v>89</c:v>
                      </c:pt>
                      <c:pt idx="20">
                        <c:v>90</c:v>
                      </c:pt>
                      <c:pt idx="21">
                        <c:v>91</c:v>
                      </c:pt>
                      <c:pt idx="22">
                        <c:v>92</c:v>
                      </c:pt>
                      <c:pt idx="23">
                        <c:v>93</c:v>
                      </c:pt>
                      <c:pt idx="24">
                        <c:v>94</c:v>
                      </c:pt>
                      <c:pt idx="25">
                        <c:v>95</c:v>
                      </c:pt>
                      <c:pt idx="26">
                        <c:v>96</c:v>
                      </c:pt>
                      <c:pt idx="27">
                        <c:v>97</c:v>
                      </c:pt>
                      <c:pt idx="28">
                        <c:v>98</c:v>
                      </c:pt>
                      <c:pt idx="29">
                        <c:v>99</c:v>
                      </c:pt>
                      <c:pt idx="30">
                        <c:v>100</c:v>
                      </c:pt>
                      <c:pt idx="31">
                        <c:v>101</c:v>
                      </c:pt>
                      <c:pt idx="32">
                        <c:v>102</c:v>
                      </c:pt>
                      <c:pt idx="33">
                        <c:v>103</c:v>
                      </c:pt>
                      <c:pt idx="34">
                        <c:v>104</c:v>
                      </c:pt>
                      <c:pt idx="35">
                        <c:v>105</c:v>
                      </c:pt>
                      <c:pt idx="36">
                        <c:v>106</c:v>
                      </c:pt>
                      <c:pt idx="37">
                        <c:v>107</c:v>
                      </c:pt>
                      <c:pt idx="38">
                        <c:v>108</c:v>
                      </c:pt>
                      <c:pt idx="39">
                        <c:v>109</c:v>
                      </c:pt>
                      <c:pt idx="40">
                        <c:v>110</c:v>
                      </c:pt>
                      <c:pt idx="41">
                        <c:v>111</c:v>
                      </c:pt>
                      <c:pt idx="42">
                        <c:v>112</c:v>
                      </c:pt>
                      <c:pt idx="43">
                        <c:v>113</c:v>
                      </c:pt>
                      <c:pt idx="44">
                        <c:v>114</c:v>
                      </c:pt>
                      <c:pt idx="45">
                        <c:v>115</c:v>
                      </c:pt>
                      <c:pt idx="46">
                        <c:v>116</c:v>
                      </c:pt>
                      <c:pt idx="47">
                        <c:v>117</c:v>
                      </c:pt>
                      <c:pt idx="48">
                        <c:v>118</c:v>
                      </c:pt>
                      <c:pt idx="49">
                        <c:v>119</c:v>
                      </c:pt>
                      <c:pt idx="50">
                        <c:v>120</c:v>
                      </c:pt>
                      <c:pt idx="51">
                        <c:v>121</c:v>
                      </c:pt>
                      <c:pt idx="52">
                        <c:v>122</c:v>
                      </c:pt>
                      <c:pt idx="53">
                        <c:v>123</c:v>
                      </c:pt>
                      <c:pt idx="54">
                        <c:v>124</c:v>
                      </c:pt>
                      <c:pt idx="55">
                        <c:v>125</c:v>
                      </c:pt>
                      <c:pt idx="56">
                        <c:v>126</c:v>
                      </c:pt>
                      <c:pt idx="57">
                        <c:v>127</c:v>
                      </c:pt>
                      <c:pt idx="58">
                        <c:v>128</c:v>
                      </c:pt>
                      <c:pt idx="59">
                        <c:v>129</c:v>
                      </c:pt>
                      <c:pt idx="60">
                        <c:v>130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Sheet1!$D$3:$D$63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5.8531993332058325E-6</c:v>
                      </c:pt>
                      <c:pt idx="1">
                        <c:v>1.0687012536930293E-5</c:v>
                      </c:pt>
                      <c:pt idx="2">
                        <c:v>1.9118603680697908E-5</c:v>
                      </c:pt>
                      <c:pt idx="3">
                        <c:v>3.3511422990508117E-5</c:v>
                      </c:pt>
                      <c:pt idx="4">
                        <c:v>5.7552794515307346E-5</c:v>
                      </c:pt>
                      <c:pt idx="5">
                        <c:v>9.6844912161810965E-5</c:v>
                      </c:pt>
                      <c:pt idx="6">
                        <c:v>1.5967026664026341E-4</c:v>
                      </c:pt>
                      <c:pt idx="7">
                        <c:v>2.5793373014666569E-4</c:v>
                      </c:pt>
                      <c:pt idx="8">
                        <c:v>4.0825270819644502E-4</c:v>
                      </c:pt>
                      <c:pt idx="9">
                        <c:v>6.3312120170542965E-4</c:v>
                      </c:pt>
                      <c:pt idx="10">
                        <c:v>9.6201421074717749E-4</c:v>
                      </c:pt>
                      <c:pt idx="11">
                        <c:v>1.4322306547697795E-3</c:v>
                      </c:pt>
                      <c:pt idx="12">
                        <c:v>2.0892061217045723E-3</c:v>
                      </c:pt>
                      <c:pt idx="13">
                        <c:v>2.9859770251128835E-3</c:v>
                      </c:pt>
                      <c:pt idx="14">
                        <c:v>4.1814651470229672E-3</c:v>
                      </c:pt>
                      <c:pt idx="15">
                        <c:v>5.737297205843303E-3</c:v>
                      </c:pt>
                      <c:pt idx="16">
                        <c:v>7.712995216169723E-3</c:v>
                      </c:pt>
                      <c:pt idx="17">
                        <c:v>1.0159576932727636E-2</c:v>
                      </c:pt>
                      <c:pt idx="18">
                        <c:v>1.3111881994872581E-2</c:v>
                      </c:pt>
                      <c:pt idx="19">
                        <c:v>1.6580258143722392E-2</c:v>
                      </c:pt>
                      <c:pt idx="20">
                        <c:v>2.054255182126689E-2</c:v>
                      </c:pt>
                      <c:pt idx="21">
                        <c:v>2.493758204020002E-2</c:v>
                      </c:pt>
                      <c:pt idx="22">
                        <c:v>2.9661365445028648E-2</c:v>
                      </c:pt>
                      <c:pt idx="23">
                        <c:v>3.4567246359877624E-2</c:v>
                      </c:pt>
                      <c:pt idx="24">
                        <c:v>3.9470740790642965E-2</c:v>
                      </c:pt>
                      <c:pt idx="25">
                        <c:v>4.4159344402723774E-2</c:v>
                      </c:pt>
                      <c:pt idx="26">
                        <c:v>4.8406847965255365E-2</c:v>
                      </c:pt>
                      <c:pt idx="27">
                        <c:v>5.1990960245069093E-2</c:v>
                      </c:pt>
                      <c:pt idx="28">
                        <c:v>5.4712394277744596E-2</c:v>
                      </c:pt>
                      <c:pt idx="29">
                        <c:v>5.6413162847180141E-2</c:v>
                      </c:pt>
                      <c:pt idx="30">
                        <c:v>5.6991754343061814E-2</c:v>
                      </c:pt>
                      <c:pt idx="31">
                        <c:v>5.6413162847180141E-2</c:v>
                      </c:pt>
                      <c:pt idx="32">
                        <c:v>5.4712394277744596E-2</c:v>
                      </c:pt>
                      <c:pt idx="33">
                        <c:v>5.1990960245069093E-2</c:v>
                      </c:pt>
                      <c:pt idx="34">
                        <c:v>4.8406847965255365E-2</c:v>
                      </c:pt>
                      <c:pt idx="35">
                        <c:v>4.4159344402723774E-2</c:v>
                      </c:pt>
                      <c:pt idx="36">
                        <c:v>3.9470740790642965E-2</c:v>
                      </c:pt>
                      <c:pt idx="37">
                        <c:v>3.4567246359877624E-2</c:v>
                      </c:pt>
                      <c:pt idx="38">
                        <c:v>2.9661365445028648E-2</c:v>
                      </c:pt>
                      <c:pt idx="39">
                        <c:v>2.493758204020002E-2</c:v>
                      </c:pt>
                      <c:pt idx="40">
                        <c:v>2.054255182126689E-2</c:v>
                      </c:pt>
                      <c:pt idx="41">
                        <c:v>1.6580258143722392E-2</c:v>
                      </c:pt>
                      <c:pt idx="42">
                        <c:v>1.3111881994872581E-2</c:v>
                      </c:pt>
                      <c:pt idx="43">
                        <c:v>1.0159576932727636E-2</c:v>
                      </c:pt>
                      <c:pt idx="44">
                        <c:v>7.712995216169723E-3</c:v>
                      </c:pt>
                      <c:pt idx="45">
                        <c:v>5.737297205843303E-3</c:v>
                      </c:pt>
                      <c:pt idx="46">
                        <c:v>4.1814651470229672E-3</c:v>
                      </c:pt>
                      <c:pt idx="47">
                        <c:v>2.9859770251128835E-3</c:v>
                      </c:pt>
                      <c:pt idx="48">
                        <c:v>2.0892061217045723E-3</c:v>
                      </c:pt>
                      <c:pt idx="49">
                        <c:v>1.4322306547697795E-3</c:v>
                      </c:pt>
                      <c:pt idx="50">
                        <c:v>9.6201421074717749E-4</c:v>
                      </c:pt>
                      <c:pt idx="51">
                        <c:v>6.3312120170542965E-4</c:v>
                      </c:pt>
                      <c:pt idx="52">
                        <c:v>4.0825270819644502E-4</c:v>
                      </c:pt>
                      <c:pt idx="53">
                        <c:v>2.5793373014666569E-4</c:v>
                      </c:pt>
                      <c:pt idx="54">
                        <c:v>1.5967026664026341E-4</c:v>
                      </c:pt>
                      <c:pt idx="55">
                        <c:v>9.6844912161810965E-5</c:v>
                      </c:pt>
                      <c:pt idx="56">
                        <c:v>5.7552794515307346E-5</c:v>
                      </c:pt>
                      <c:pt idx="57">
                        <c:v>3.3511422990508117E-5</c:v>
                      </c:pt>
                      <c:pt idx="58">
                        <c:v>1.9118603680697908E-5</c:v>
                      </c:pt>
                      <c:pt idx="59">
                        <c:v>1.0687012536930293E-5</c:v>
                      </c:pt>
                      <c:pt idx="60">
                        <c:v>5.8531993332058325E-6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EA9E-4570-9E02-A55F44CF81A5}"/>
                  </c:ext>
                </c:extLst>
              </c15:ser>
            </c15:filteredScatterSeries>
          </c:ext>
        </c:extLst>
      </c:scatterChart>
      <c:valAx>
        <c:axId val="515418424"/>
        <c:scaling>
          <c:orientation val="minMax"/>
          <c:max val="130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20720"/>
        <c:crosses val="autoZero"/>
        <c:crossBetween val="midCat"/>
      </c:valAx>
      <c:valAx>
        <c:axId val="5154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18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v>CDF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Sheet1!$C$3:$C$63</c:f>
              <c:numCache>
                <c:formatCode>General</c:formatCode>
                <c:ptCount val="61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100</c:v>
                </c:pt>
                <c:pt idx="31">
                  <c:v>101</c:v>
                </c:pt>
                <c:pt idx="32">
                  <c:v>102</c:v>
                </c:pt>
                <c:pt idx="33">
                  <c:v>103</c:v>
                </c:pt>
                <c:pt idx="34">
                  <c:v>104</c:v>
                </c:pt>
                <c:pt idx="35">
                  <c:v>105</c:v>
                </c:pt>
                <c:pt idx="36">
                  <c:v>106</c:v>
                </c:pt>
                <c:pt idx="37">
                  <c:v>107</c:v>
                </c:pt>
                <c:pt idx="38">
                  <c:v>108</c:v>
                </c:pt>
                <c:pt idx="39">
                  <c:v>109</c:v>
                </c:pt>
                <c:pt idx="40">
                  <c:v>110</c:v>
                </c:pt>
                <c:pt idx="41">
                  <c:v>111</c:v>
                </c:pt>
                <c:pt idx="42">
                  <c:v>112</c:v>
                </c:pt>
                <c:pt idx="43">
                  <c:v>113</c:v>
                </c:pt>
                <c:pt idx="44">
                  <c:v>114</c:v>
                </c:pt>
                <c:pt idx="45">
                  <c:v>115</c:v>
                </c:pt>
                <c:pt idx="46">
                  <c:v>116</c:v>
                </c:pt>
                <c:pt idx="47">
                  <c:v>117</c:v>
                </c:pt>
                <c:pt idx="48">
                  <c:v>118</c:v>
                </c:pt>
                <c:pt idx="49">
                  <c:v>119</c:v>
                </c:pt>
                <c:pt idx="50">
                  <c:v>120</c:v>
                </c:pt>
                <c:pt idx="51">
                  <c:v>121</c:v>
                </c:pt>
                <c:pt idx="52">
                  <c:v>122</c:v>
                </c:pt>
                <c:pt idx="53">
                  <c:v>123</c:v>
                </c:pt>
                <c:pt idx="54">
                  <c:v>124</c:v>
                </c:pt>
                <c:pt idx="55">
                  <c:v>125</c:v>
                </c:pt>
                <c:pt idx="56">
                  <c:v>126</c:v>
                </c:pt>
                <c:pt idx="57">
                  <c:v>127</c:v>
                </c:pt>
                <c:pt idx="58">
                  <c:v>128</c:v>
                </c:pt>
                <c:pt idx="59">
                  <c:v>129</c:v>
                </c:pt>
                <c:pt idx="60">
                  <c:v>130</c:v>
                </c:pt>
              </c:numCache>
            </c:numRef>
          </c:xVal>
          <c:yVal>
            <c:numRef>
              <c:f>Sheet1!$E$3:$E$63</c:f>
              <c:numCache>
                <c:formatCode>General</c:formatCode>
                <c:ptCount val="61"/>
                <c:pt idx="0">
                  <c:v>9.1076485744839964E-6</c:v>
                </c:pt>
                <c:pt idx="1">
                  <c:v>1.7150281117006501E-5</c:v>
                </c:pt>
                <c:pt idx="2">
                  <c:v>3.1671241833119857E-5</c:v>
                </c:pt>
                <c:pt idx="3">
                  <c:v>5.7360060523280181E-5</c:v>
                </c:pt>
                <c:pt idx="4">
                  <c:v>1.0188922978075513E-4</c:v>
                </c:pt>
                <c:pt idx="5">
                  <c:v>1.7751969037347077E-4</c:v>
                </c:pt>
                <c:pt idx="6">
                  <c:v>3.0338342281803146E-4</c:v>
                </c:pt>
                <c:pt idx="7">
                  <c:v>5.0862067516432635E-4</c:v>
                </c:pt>
                <c:pt idx="8">
                  <c:v>8.3653736107615849E-4</c:v>
                </c:pt>
                <c:pt idx="9">
                  <c:v>1.3498980316300933E-3</c:v>
                </c:pt>
                <c:pt idx="10">
                  <c:v>2.1373669800862785E-3</c:v>
                </c:pt>
                <c:pt idx="11">
                  <c:v>3.3209427382133116E-3</c:v>
                </c:pt>
                <c:pt idx="12">
                  <c:v>5.0639952746953255E-3</c:v>
                </c:pt>
                <c:pt idx="13">
                  <c:v>7.5792194387197245E-3</c:v>
                </c:pt>
                <c:pt idx="14">
                  <c:v>1.1135489479616392E-2</c:v>
                </c:pt>
                <c:pt idx="15">
                  <c:v>1.6062285603828323E-2</c:v>
                </c:pt>
                <c:pt idx="16">
                  <c:v>2.2750131948179191E-2</c:v>
                </c:pt>
                <c:pt idx="17">
                  <c:v>3.1645416116672619E-2</c:v>
                </c:pt>
                <c:pt idx="18">
                  <c:v>4.3238132746832802E-2</c:v>
                </c:pt>
                <c:pt idx="19">
                  <c:v>5.8041566869327516E-2</c:v>
                </c:pt>
                <c:pt idx="20">
                  <c:v>7.6563725509834743E-2</c:v>
                </c:pt>
                <c:pt idx="21">
                  <c:v>9.9271396843330958E-2</c:v>
                </c:pt>
                <c:pt idx="22">
                  <c:v>0.1265489544735578</c:v>
                </c:pt>
                <c:pt idx="23">
                  <c:v>0.15865525393145699</c:v>
                </c:pt>
                <c:pt idx="24">
                  <c:v>0.19568296915377595</c:v>
                </c:pt>
                <c:pt idx="25">
                  <c:v>0.23752526202697649</c:v>
                </c:pt>
                <c:pt idx="26">
                  <c:v>0.28385458309867628</c:v>
                </c:pt>
                <c:pt idx="27">
                  <c:v>0.33411757089762462</c:v>
                </c:pt>
                <c:pt idx="28">
                  <c:v>0.38754848109799234</c:v>
                </c:pt>
                <c:pt idx="29">
                  <c:v>0.4432015031835318</c:v>
                </c:pt>
                <c:pt idx="30">
                  <c:v>0.5</c:v>
                </c:pt>
                <c:pt idx="31">
                  <c:v>0.5567984968164682</c:v>
                </c:pt>
                <c:pt idx="32">
                  <c:v>0.61245151890200766</c:v>
                </c:pt>
                <c:pt idx="33">
                  <c:v>0.66588242910237538</c:v>
                </c:pt>
                <c:pt idx="34">
                  <c:v>0.71614541690132372</c:v>
                </c:pt>
                <c:pt idx="35">
                  <c:v>0.76247473797302345</c:v>
                </c:pt>
                <c:pt idx="36">
                  <c:v>0.80431703084622408</c:v>
                </c:pt>
                <c:pt idx="37">
                  <c:v>0.84134474606854304</c:v>
                </c:pt>
                <c:pt idx="38">
                  <c:v>0.87345104552644215</c:v>
                </c:pt>
                <c:pt idx="39">
                  <c:v>0.90072860315666903</c:v>
                </c:pt>
                <c:pt idx="40">
                  <c:v>0.9234362744901653</c:v>
                </c:pt>
                <c:pt idx="41">
                  <c:v>0.94195843313067251</c:v>
                </c:pt>
                <c:pt idx="42">
                  <c:v>0.95676186725316725</c:v>
                </c:pt>
                <c:pt idx="43">
                  <c:v>0.9683545838833274</c:v>
                </c:pt>
                <c:pt idx="44">
                  <c:v>0.97724986805182079</c:v>
                </c:pt>
                <c:pt idx="45">
                  <c:v>0.98393771439617173</c:v>
                </c:pt>
                <c:pt idx="46">
                  <c:v>0.9888645105203836</c:v>
                </c:pt>
                <c:pt idx="47">
                  <c:v>0.99242078056128025</c:v>
                </c:pt>
                <c:pt idx="48">
                  <c:v>0.99493600472530463</c:v>
                </c:pt>
                <c:pt idx="49">
                  <c:v>0.99667905726178674</c:v>
                </c:pt>
                <c:pt idx="50">
                  <c:v>0.99786263301991374</c:v>
                </c:pt>
                <c:pt idx="51">
                  <c:v>0.9986501019683699</c:v>
                </c:pt>
                <c:pt idx="52">
                  <c:v>0.99916346263892386</c:v>
                </c:pt>
                <c:pt idx="53">
                  <c:v>0.99949137932483567</c:v>
                </c:pt>
                <c:pt idx="54">
                  <c:v>0.99969661657718201</c:v>
                </c:pt>
                <c:pt idx="55">
                  <c:v>0.9998224803096265</c:v>
                </c:pt>
                <c:pt idx="56">
                  <c:v>0.99989811077021928</c:v>
                </c:pt>
                <c:pt idx="57">
                  <c:v>0.99994263993947674</c:v>
                </c:pt>
                <c:pt idx="58">
                  <c:v>0.99996832875816688</c:v>
                </c:pt>
                <c:pt idx="59">
                  <c:v>0.99998284971888296</c:v>
                </c:pt>
                <c:pt idx="60">
                  <c:v>0.99999089235142546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7A-497D-9DF4-CCFE29B64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418424"/>
        <c:axId val="51542072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PDF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Sheet1!$C$3:$C$63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70</c:v>
                      </c:pt>
                      <c:pt idx="1">
                        <c:v>71</c:v>
                      </c:pt>
                      <c:pt idx="2">
                        <c:v>72</c:v>
                      </c:pt>
                      <c:pt idx="3">
                        <c:v>73</c:v>
                      </c:pt>
                      <c:pt idx="4">
                        <c:v>74</c:v>
                      </c:pt>
                      <c:pt idx="5">
                        <c:v>75</c:v>
                      </c:pt>
                      <c:pt idx="6">
                        <c:v>76</c:v>
                      </c:pt>
                      <c:pt idx="7">
                        <c:v>77</c:v>
                      </c:pt>
                      <c:pt idx="8">
                        <c:v>78</c:v>
                      </c:pt>
                      <c:pt idx="9">
                        <c:v>79</c:v>
                      </c:pt>
                      <c:pt idx="10">
                        <c:v>80</c:v>
                      </c:pt>
                      <c:pt idx="11">
                        <c:v>81</c:v>
                      </c:pt>
                      <c:pt idx="12">
                        <c:v>82</c:v>
                      </c:pt>
                      <c:pt idx="13">
                        <c:v>83</c:v>
                      </c:pt>
                      <c:pt idx="14">
                        <c:v>84</c:v>
                      </c:pt>
                      <c:pt idx="15">
                        <c:v>85</c:v>
                      </c:pt>
                      <c:pt idx="16">
                        <c:v>86</c:v>
                      </c:pt>
                      <c:pt idx="17">
                        <c:v>87</c:v>
                      </c:pt>
                      <c:pt idx="18">
                        <c:v>88</c:v>
                      </c:pt>
                      <c:pt idx="19">
                        <c:v>89</c:v>
                      </c:pt>
                      <c:pt idx="20">
                        <c:v>90</c:v>
                      </c:pt>
                      <c:pt idx="21">
                        <c:v>91</c:v>
                      </c:pt>
                      <c:pt idx="22">
                        <c:v>92</c:v>
                      </c:pt>
                      <c:pt idx="23">
                        <c:v>93</c:v>
                      </c:pt>
                      <c:pt idx="24">
                        <c:v>94</c:v>
                      </c:pt>
                      <c:pt idx="25">
                        <c:v>95</c:v>
                      </c:pt>
                      <c:pt idx="26">
                        <c:v>96</c:v>
                      </c:pt>
                      <c:pt idx="27">
                        <c:v>97</c:v>
                      </c:pt>
                      <c:pt idx="28">
                        <c:v>98</c:v>
                      </c:pt>
                      <c:pt idx="29">
                        <c:v>99</c:v>
                      </c:pt>
                      <c:pt idx="30">
                        <c:v>100</c:v>
                      </c:pt>
                      <c:pt idx="31">
                        <c:v>101</c:v>
                      </c:pt>
                      <c:pt idx="32">
                        <c:v>102</c:v>
                      </c:pt>
                      <c:pt idx="33">
                        <c:v>103</c:v>
                      </c:pt>
                      <c:pt idx="34">
                        <c:v>104</c:v>
                      </c:pt>
                      <c:pt idx="35">
                        <c:v>105</c:v>
                      </c:pt>
                      <c:pt idx="36">
                        <c:v>106</c:v>
                      </c:pt>
                      <c:pt idx="37">
                        <c:v>107</c:v>
                      </c:pt>
                      <c:pt idx="38">
                        <c:v>108</c:v>
                      </c:pt>
                      <c:pt idx="39">
                        <c:v>109</c:v>
                      </c:pt>
                      <c:pt idx="40">
                        <c:v>110</c:v>
                      </c:pt>
                      <c:pt idx="41">
                        <c:v>111</c:v>
                      </c:pt>
                      <c:pt idx="42">
                        <c:v>112</c:v>
                      </c:pt>
                      <c:pt idx="43">
                        <c:v>113</c:v>
                      </c:pt>
                      <c:pt idx="44">
                        <c:v>114</c:v>
                      </c:pt>
                      <c:pt idx="45">
                        <c:v>115</c:v>
                      </c:pt>
                      <c:pt idx="46">
                        <c:v>116</c:v>
                      </c:pt>
                      <c:pt idx="47">
                        <c:v>117</c:v>
                      </c:pt>
                      <c:pt idx="48">
                        <c:v>118</c:v>
                      </c:pt>
                      <c:pt idx="49">
                        <c:v>119</c:v>
                      </c:pt>
                      <c:pt idx="50">
                        <c:v>120</c:v>
                      </c:pt>
                      <c:pt idx="51">
                        <c:v>121</c:v>
                      </c:pt>
                      <c:pt idx="52">
                        <c:v>122</c:v>
                      </c:pt>
                      <c:pt idx="53">
                        <c:v>123</c:v>
                      </c:pt>
                      <c:pt idx="54">
                        <c:v>124</c:v>
                      </c:pt>
                      <c:pt idx="55">
                        <c:v>125</c:v>
                      </c:pt>
                      <c:pt idx="56">
                        <c:v>126</c:v>
                      </c:pt>
                      <c:pt idx="57">
                        <c:v>127</c:v>
                      </c:pt>
                      <c:pt idx="58">
                        <c:v>128</c:v>
                      </c:pt>
                      <c:pt idx="59">
                        <c:v>129</c:v>
                      </c:pt>
                      <c:pt idx="60">
                        <c:v>130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Sheet1!$D$3:$D$63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5.8531993332058325E-6</c:v>
                      </c:pt>
                      <c:pt idx="1">
                        <c:v>1.0687012536930293E-5</c:v>
                      </c:pt>
                      <c:pt idx="2">
                        <c:v>1.9118603680697908E-5</c:v>
                      </c:pt>
                      <c:pt idx="3">
                        <c:v>3.3511422990508117E-5</c:v>
                      </c:pt>
                      <c:pt idx="4">
                        <c:v>5.7552794515307346E-5</c:v>
                      </c:pt>
                      <c:pt idx="5">
                        <c:v>9.6844912161810965E-5</c:v>
                      </c:pt>
                      <c:pt idx="6">
                        <c:v>1.5967026664026341E-4</c:v>
                      </c:pt>
                      <c:pt idx="7">
                        <c:v>2.5793373014666569E-4</c:v>
                      </c:pt>
                      <c:pt idx="8">
                        <c:v>4.0825270819644502E-4</c:v>
                      </c:pt>
                      <c:pt idx="9">
                        <c:v>6.3312120170542965E-4</c:v>
                      </c:pt>
                      <c:pt idx="10">
                        <c:v>9.6201421074717749E-4</c:v>
                      </c:pt>
                      <c:pt idx="11">
                        <c:v>1.4322306547697795E-3</c:v>
                      </c:pt>
                      <c:pt idx="12">
                        <c:v>2.0892061217045723E-3</c:v>
                      </c:pt>
                      <c:pt idx="13">
                        <c:v>2.9859770251128835E-3</c:v>
                      </c:pt>
                      <c:pt idx="14">
                        <c:v>4.1814651470229672E-3</c:v>
                      </c:pt>
                      <c:pt idx="15">
                        <c:v>5.737297205843303E-3</c:v>
                      </c:pt>
                      <c:pt idx="16">
                        <c:v>7.712995216169723E-3</c:v>
                      </c:pt>
                      <c:pt idx="17">
                        <c:v>1.0159576932727636E-2</c:v>
                      </c:pt>
                      <c:pt idx="18">
                        <c:v>1.3111881994872581E-2</c:v>
                      </c:pt>
                      <c:pt idx="19">
                        <c:v>1.6580258143722392E-2</c:v>
                      </c:pt>
                      <c:pt idx="20">
                        <c:v>2.054255182126689E-2</c:v>
                      </c:pt>
                      <c:pt idx="21">
                        <c:v>2.493758204020002E-2</c:v>
                      </c:pt>
                      <c:pt idx="22">
                        <c:v>2.9661365445028648E-2</c:v>
                      </c:pt>
                      <c:pt idx="23">
                        <c:v>3.4567246359877624E-2</c:v>
                      </c:pt>
                      <c:pt idx="24">
                        <c:v>3.9470740790642965E-2</c:v>
                      </c:pt>
                      <c:pt idx="25">
                        <c:v>4.4159344402723774E-2</c:v>
                      </c:pt>
                      <c:pt idx="26">
                        <c:v>4.8406847965255365E-2</c:v>
                      </c:pt>
                      <c:pt idx="27">
                        <c:v>5.1990960245069093E-2</c:v>
                      </c:pt>
                      <c:pt idx="28">
                        <c:v>5.4712394277744596E-2</c:v>
                      </c:pt>
                      <c:pt idx="29">
                        <c:v>5.6413162847180141E-2</c:v>
                      </c:pt>
                      <c:pt idx="30">
                        <c:v>5.6991754343061814E-2</c:v>
                      </c:pt>
                      <c:pt idx="31">
                        <c:v>5.6413162847180141E-2</c:v>
                      </c:pt>
                      <c:pt idx="32">
                        <c:v>5.4712394277744596E-2</c:v>
                      </c:pt>
                      <c:pt idx="33">
                        <c:v>5.1990960245069093E-2</c:v>
                      </c:pt>
                      <c:pt idx="34">
                        <c:v>4.8406847965255365E-2</c:v>
                      </c:pt>
                      <c:pt idx="35">
                        <c:v>4.4159344402723774E-2</c:v>
                      </c:pt>
                      <c:pt idx="36">
                        <c:v>3.9470740790642965E-2</c:v>
                      </c:pt>
                      <c:pt idx="37">
                        <c:v>3.4567246359877624E-2</c:v>
                      </c:pt>
                      <c:pt idx="38">
                        <c:v>2.9661365445028648E-2</c:v>
                      </c:pt>
                      <c:pt idx="39">
                        <c:v>2.493758204020002E-2</c:v>
                      </c:pt>
                      <c:pt idx="40">
                        <c:v>2.054255182126689E-2</c:v>
                      </c:pt>
                      <c:pt idx="41">
                        <c:v>1.6580258143722392E-2</c:v>
                      </c:pt>
                      <c:pt idx="42">
                        <c:v>1.3111881994872581E-2</c:v>
                      </c:pt>
                      <c:pt idx="43">
                        <c:v>1.0159576932727636E-2</c:v>
                      </c:pt>
                      <c:pt idx="44">
                        <c:v>7.712995216169723E-3</c:v>
                      </c:pt>
                      <c:pt idx="45">
                        <c:v>5.737297205843303E-3</c:v>
                      </c:pt>
                      <c:pt idx="46">
                        <c:v>4.1814651470229672E-3</c:v>
                      </c:pt>
                      <c:pt idx="47">
                        <c:v>2.9859770251128835E-3</c:v>
                      </c:pt>
                      <c:pt idx="48">
                        <c:v>2.0892061217045723E-3</c:v>
                      </c:pt>
                      <c:pt idx="49">
                        <c:v>1.4322306547697795E-3</c:v>
                      </c:pt>
                      <c:pt idx="50">
                        <c:v>9.6201421074717749E-4</c:v>
                      </c:pt>
                      <c:pt idx="51">
                        <c:v>6.3312120170542965E-4</c:v>
                      </c:pt>
                      <c:pt idx="52">
                        <c:v>4.0825270819644502E-4</c:v>
                      </c:pt>
                      <c:pt idx="53">
                        <c:v>2.5793373014666569E-4</c:v>
                      </c:pt>
                      <c:pt idx="54">
                        <c:v>1.5967026664026341E-4</c:v>
                      </c:pt>
                      <c:pt idx="55">
                        <c:v>9.6844912161810965E-5</c:v>
                      </c:pt>
                      <c:pt idx="56">
                        <c:v>5.7552794515307346E-5</c:v>
                      </c:pt>
                      <c:pt idx="57">
                        <c:v>3.3511422990508117E-5</c:v>
                      </c:pt>
                      <c:pt idx="58">
                        <c:v>1.9118603680697908E-5</c:v>
                      </c:pt>
                      <c:pt idx="59">
                        <c:v>1.0687012536930293E-5</c:v>
                      </c:pt>
                      <c:pt idx="60">
                        <c:v>5.8531993332058325E-6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5F7A-497D-9DF4-CCFE29B6481D}"/>
                  </c:ext>
                </c:extLst>
              </c15:ser>
            </c15:filteredScatterSeries>
          </c:ext>
        </c:extLst>
      </c:scatterChart>
      <c:valAx>
        <c:axId val="515418424"/>
        <c:scaling>
          <c:orientation val="minMax"/>
          <c:max val="130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20720"/>
        <c:crosses val="autoZero"/>
        <c:crossBetween val="midCat"/>
      </c:valAx>
      <c:valAx>
        <c:axId val="51542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18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note that will be changing how to calc this with actual data shortly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41" y="5895575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Monte </a:t>
            </a:r>
            <a:r>
              <a:rPr lang="en-US" dirty="0" err="1"/>
              <a:t>carlo</a:t>
            </a:r>
            <a:r>
              <a:rPr lang="en-US" dirty="0"/>
              <a:t> simulation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15617-DCCB-4B58-A0C0-D2A6A111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2309"/>
            <a:ext cx="10515600" cy="4686366"/>
          </a:xfrm>
        </p:spPr>
        <p:txBody>
          <a:bodyPr/>
          <a:lstStyle/>
          <a:p>
            <a:r>
              <a:rPr lang="en-US" dirty="0"/>
              <a:t>Obviously, the more times we rolled the dice, the less approximate our result would be. </a:t>
            </a:r>
          </a:p>
          <a:p>
            <a:pPr lvl="1"/>
            <a:r>
              <a:rPr lang="en-US" dirty="0"/>
              <a:t>Better to use a computer to simulate rolling the dice 10,000 times (or more) than physically rolling a dice a hundred times</a:t>
            </a:r>
          </a:p>
          <a:p>
            <a:pPr lvl="1"/>
            <a:r>
              <a:rPr lang="en-US" dirty="0"/>
              <a:t>Output of 10,000 realizations could look like this:</a:t>
            </a:r>
          </a:p>
          <a:p>
            <a:pPr lvl="2"/>
            <a:r>
              <a:rPr lang="en-US" dirty="0"/>
              <a:t>Monte Carlo!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E61B7-7971-409B-8237-E18DCA3B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3C762F-BE93-4A1A-9727-8656A1CF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the dice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97CDA-4A5C-419C-A19F-696A932E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08" y="3398214"/>
            <a:ext cx="4660392" cy="33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2FF01F-28CB-473C-A555-4A4FB98B2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Performs risk analysis by building models of possible results by substituting a range of values – probability distribution – for any factor that has uncertainty.</a:t>
            </a:r>
          </a:p>
          <a:p>
            <a:endParaRPr lang="en-US" sz="2400" dirty="0"/>
          </a:p>
          <a:p>
            <a:r>
              <a:rPr lang="en-US" sz="2400" dirty="0"/>
              <a:t>It then calculates results over and over, each time using a different set of random values from the probability functions.</a:t>
            </a:r>
          </a:p>
          <a:p>
            <a:endParaRPr lang="en-US" sz="2400" dirty="0"/>
          </a:p>
          <a:p>
            <a:r>
              <a:rPr lang="en-US" sz="2400" dirty="0"/>
              <a:t>Depending upon the number of uncertainties and ranges specified, a Monte Carlo simulation could involve thousands or millions of recalculations before it is complete.</a:t>
            </a:r>
          </a:p>
          <a:p>
            <a:endParaRPr lang="en-US" sz="2400" dirty="0"/>
          </a:p>
          <a:p>
            <a:r>
              <a:rPr lang="en-US" sz="2400" dirty="0"/>
              <a:t>Provides a comprehensive view of not only what could happen, but how likely it is to happen.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EC637-6C38-45ED-A155-D1B672DA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42CD57-51C3-455A-A163-D26C1FCB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87424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A07965-A1A1-4388-A785-A05209908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distributions are a realistic way of describing uncertainty in variables of a risk analysis.</a:t>
            </a:r>
          </a:p>
          <a:p>
            <a:pPr lvl="1"/>
            <a:r>
              <a:rPr lang="en-US" dirty="0"/>
              <a:t>Probability Density Function: a function whose value at any given sample can be interpreted as providing a relative likelihood that the value of occurring.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Cumulative Distribution Function: the probability that the value takes a value less than or equal </a:t>
            </a:r>
            <a:r>
              <a:rPr lang="en-US"/>
              <a:t>to x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DED01-FAC4-46ED-9217-0A4C3925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BA0933-3E64-4A17-A673-85264465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probability &amp; Cumulative Distributions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A28C8-5893-4174-AACF-AD637D77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569" y="3407508"/>
            <a:ext cx="4502769" cy="871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456A3-CDB3-4889-90D1-FB9E3CA04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69" y="5063368"/>
            <a:ext cx="4341496" cy="9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0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DED01-FAC4-46ED-9217-0A4C3925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BA0933-3E64-4A17-A673-85264465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BBF6E-22AB-4784-8FCC-E350CDA6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1467979"/>
            <a:ext cx="7333488" cy="53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5A02ED-1C4C-40F9-87DB-75277639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84" y="2784011"/>
            <a:ext cx="8449285" cy="3288176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CFDD5-BE93-4DFE-9B2F-AE269F3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CAFC8C-E6C2-4886-936C-ACCA97BA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Probability Distribution - Normal</a:t>
            </a:r>
            <a:endParaRPr lang="en-US" dirty="0"/>
          </a:p>
        </p:txBody>
      </p:sp>
      <p:pic>
        <p:nvPicPr>
          <p:cNvPr id="1028" name="Picture 4" descr="plot of the normal probability density function">
            <a:extLst>
              <a:ext uri="{FF2B5EF4-FFF2-40B4-BE49-F238E27FC236}">
                <a16:creationId xmlns:a16="http://schemas.microsoft.com/office/drawing/2014/main" id="{69470992-6F3D-4748-A1C6-5B08113D7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" y="1957387"/>
            <a:ext cx="558437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ot of normal cumulative distribution function">
            <a:extLst>
              <a:ext uri="{FF2B5EF4-FFF2-40B4-BE49-F238E27FC236}">
                <a16:creationId xmlns:a16="http://schemas.microsoft.com/office/drawing/2014/main" id="{B802972B-EF4F-46DA-9201-3A86E13C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50" y="1957387"/>
            <a:ext cx="558437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7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CFDD5-BE93-4DFE-9B2F-AE269F3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CAFC8C-E6C2-4886-936C-ACCA97BA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 - </a:t>
            </a:r>
            <a:r>
              <a:rPr lang="en-US" dirty="0" err="1"/>
              <a:t>weibull</a:t>
            </a:r>
            <a:endParaRPr lang="en-US" dirty="0"/>
          </a:p>
        </p:txBody>
      </p:sp>
      <p:pic>
        <p:nvPicPr>
          <p:cNvPr id="3076" name="Picture 4" descr="plot of the Weibull probability density function">
            <a:extLst>
              <a:ext uri="{FF2B5EF4-FFF2-40B4-BE49-F238E27FC236}">
                <a16:creationId xmlns:a16="http://schemas.microsoft.com/office/drawing/2014/main" id="{0A8ABD87-99BB-4889-981F-BD2EBB7C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0" y="1884298"/>
            <a:ext cx="558437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ot of the Weibull cumulative distribution function with the&#10;same values of gamma as the pdf plots above">
            <a:extLst>
              <a:ext uri="{FF2B5EF4-FFF2-40B4-BE49-F238E27FC236}">
                <a16:creationId xmlns:a16="http://schemas.microsoft.com/office/drawing/2014/main" id="{A8EE3CE3-2302-456D-BCE1-AA0ED20C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23" y="1884298"/>
            <a:ext cx="558437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CFDD5-BE93-4DFE-9B2F-AE269F3E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CAFC8C-E6C2-4886-936C-ACCA97BA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Wind Speed - </a:t>
            </a:r>
            <a:r>
              <a:rPr lang="en-US" dirty="0" err="1"/>
              <a:t>weibull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37F30-404C-4B73-BD64-7C5851A8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2CF8E-D31D-48B8-90FF-C2E0BC19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85" y="1453770"/>
            <a:ext cx="7976831" cy="51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94336-DBF1-4917-8886-EE8AA69E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Values are sampled at random from the input probability distributions.</a:t>
            </a:r>
          </a:p>
          <a:p>
            <a:endParaRPr lang="en-US" dirty="0"/>
          </a:p>
          <a:p>
            <a:r>
              <a:rPr lang="en-US" dirty="0"/>
              <a:t>Each set of samples is called an iteration, and the resulting outcome from that sample is recorded.</a:t>
            </a:r>
          </a:p>
          <a:p>
            <a:endParaRPr lang="en-US" dirty="0"/>
          </a:p>
          <a:p>
            <a:r>
              <a:rPr lang="en-US" dirty="0"/>
              <a:t>Monte Carlo simulations does this XXX number of times, and the result is a probability distribution of possible outcomes.</a:t>
            </a:r>
          </a:p>
          <a:p>
            <a:endParaRPr lang="en-US" dirty="0"/>
          </a:p>
          <a:p>
            <a:r>
              <a:rPr lang="en-US" dirty="0"/>
              <a:t>Provides a comprehensive view of what may happen.</a:t>
            </a:r>
          </a:p>
          <a:p>
            <a:pPr lvl="1"/>
            <a:r>
              <a:rPr lang="en-US" dirty="0"/>
              <a:t>What could happen and how likely it is to happen.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F9E04B-33DC-45C0-A94E-C39A8168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B7E7F4-5FF5-41D0-98AE-64A46065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71357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7E0B3-89D9-4F25-ABA5-495D82278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Probabilistic Results: Shows not only what could happen, but how likely each outcome is.</a:t>
            </a:r>
          </a:p>
          <a:p>
            <a:endParaRPr lang="en-US" dirty="0"/>
          </a:p>
          <a:p>
            <a:r>
              <a:rPr lang="en-US" dirty="0"/>
              <a:t>Graphical Results: Easy to create graphs of different outcomes and their chances of occurrence.</a:t>
            </a:r>
          </a:p>
          <a:p>
            <a:endParaRPr lang="en-US" dirty="0"/>
          </a:p>
          <a:p>
            <a:r>
              <a:rPr lang="en-US" dirty="0"/>
              <a:t>Sensitivity Analysis: Allows the analyst to easily see which inputs had the biggest effect on bottom-line results.</a:t>
            </a:r>
          </a:p>
          <a:p>
            <a:endParaRPr lang="en-US" dirty="0"/>
          </a:p>
          <a:p>
            <a:r>
              <a:rPr lang="en-US" dirty="0"/>
              <a:t>Correlation of Inputs: Possible to model interdependent relationships between input variables.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6A92C-95DD-49E6-A9D7-E951EB2D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940513-8A32-496B-B736-A98749ED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358435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16BDC-E558-4637-8B31-88D08998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948CB-4449-4154-B648-75E62A40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– Calculating Uncertainty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D20D25-6A3D-45F2-8E08-E5FB15F91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" y="2335563"/>
            <a:ext cx="4991638" cy="32204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3FFD0B-E793-4777-AA51-80D08AE5A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84" b="69442"/>
          <a:stretch/>
        </p:blipFill>
        <p:spPr>
          <a:xfrm>
            <a:off x="6096001" y="3299826"/>
            <a:ext cx="2696308" cy="98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3DD197-623F-475B-BEE9-F13F498D7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7" t="58638" r="39513" b="25465"/>
          <a:stretch/>
        </p:blipFill>
        <p:spPr>
          <a:xfrm>
            <a:off x="8716456" y="4074874"/>
            <a:ext cx="1351722" cy="5119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BAE6AD-84E9-45D5-B22B-64CF1E5E0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12" t="16347" r="47703" b="82174"/>
          <a:stretch/>
        </p:blipFill>
        <p:spPr>
          <a:xfrm rot="16200000">
            <a:off x="8397756" y="3808244"/>
            <a:ext cx="318700" cy="476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55C6E7-02DE-4DA0-856E-D3DED1838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12" t="16347" r="47703" b="82174"/>
          <a:stretch/>
        </p:blipFill>
        <p:spPr>
          <a:xfrm>
            <a:off x="8397756" y="4051046"/>
            <a:ext cx="318700" cy="476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0C3566-3A0A-499F-B4E6-51C29EAF9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97" r="29978" b="74399"/>
          <a:stretch/>
        </p:blipFill>
        <p:spPr>
          <a:xfrm>
            <a:off x="8881626" y="3226578"/>
            <a:ext cx="874817" cy="8244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EEB4EF-370D-431E-B241-BB5E0FDA0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63" t="57021" r="5659" b="24258"/>
          <a:stretch/>
        </p:blipFill>
        <p:spPr>
          <a:xfrm>
            <a:off x="11108165" y="3016253"/>
            <a:ext cx="667797" cy="602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B1B0B9-4BD9-4B1C-8906-746B6DC32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41" t="78712" r="5772" b="1580"/>
          <a:stretch/>
        </p:blipFill>
        <p:spPr>
          <a:xfrm>
            <a:off x="11108165" y="4269497"/>
            <a:ext cx="673240" cy="6346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9953BE-4D50-4B78-A71C-3D6B96833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61" t="9117" r="6574" b="74921"/>
          <a:stretch/>
        </p:blipFill>
        <p:spPr>
          <a:xfrm>
            <a:off x="11089163" y="3666274"/>
            <a:ext cx="647201" cy="5140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E83751-DDBA-4C1B-B86A-647249AFCA96}"/>
              </a:ext>
            </a:extLst>
          </p:cNvPr>
          <p:cNvSpPr txBox="1"/>
          <p:nvPr/>
        </p:nvSpPr>
        <p:spPr>
          <a:xfrm>
            <a:off x="1396721" y="169838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Standard Industry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802A8-FE5E-43FF-8EEB-837DE0C449C5}"/>
              </a:ext>
            </a:extLst>
          </p:cNvPr>
          <p:cNvSpPr txBox="1"/>
          <p:nvPr/>
        </p:nvSpPr>
        <p:spPr>
          <a:xfrm>
            <a:off x="7900211" y="168553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Energy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962454E-A028-4E75-8BC2-5927AADF5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48" t="34448"/>
          <a:stretch/>
        </p:blipFill>
        <p:spPr>
          <a:xfrm>
            <a:off x="10068178" y="2882314"/>
            <a:ext cx="2004227" cy="21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09F1CD-E5D1-4CDA-910C-CFD80D546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0439"/>
            <a:ext cx="10515600" cy="5131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Monte Carlo Simulation</a:t>
            </a:r>
          </a:p>
          <a:p>
            <a:pPr lvl="1"/>
            <a:r>
              <a:rPr lang="en-US" dirty="0"/>
              <a:t>What it is</a:t>
            </a:r>
          </a:p>
          <a:p>
            <a:pPr lvl="1"/>
            <a:r>
              <a:rPr lang="en-US" dirty="0"/>
              <a:t>Examples in Daily Life</a:t>
            </a:r>
          </a:p>
          <a:p>
            <a:pPr lvl="1"/>
            <a:r>
              <a:rPr lang="en-US" dirty="0"/>
              <a:t>How it works</a:t>
            </a:r>
          </a:p>
          <a:p>
            <a:pPr lvl="1"/>
            <a:r>
              <a:rPr lang="en-US" dirty="0"/>
              <a:t>PDF and CDF</a:t>
            </a:r>
          </a:p>
          <a:p>
            <a:pPr marL="0" indent="0">
              <a:buNone/>
            </a:pPr>
            <a:r>
              <a:rPr lang="en-US" dirty="0"/>
              <a:t>One Energy PPR</a:t>
            </a:r>
          </a:p>
          <a:p>
            <a:pPr lvl="1"/>
            <a:r>
              <a:rPr lang="en-US" dirty="0"/>
              <a:t>Performance Factors</a:t>
            </a:r>
          </a:p>
          <a:p>
            <a:pPr lvl="1"/>
            <a:r>
              <a:rPr lang="en-US" dirty="0"/>
              <a:t>Combining PF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0310E-E342-460E-8827-63A79438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34CF8E-A0BC-4D05-8BFA-C000A109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outline</a:t>
            </a:r>
          </a:p>
        </p:txBody>
      </p:sp>
    </p:spTree>
    <p:extLst>
      <p:ext uri="{BB962C8B-B14F-4D97-AF65-F5344CB8AC3E}">
        <p14:creationId xmlns:p14="http://schemas.microsoft.com/office/powerpoint/2010/main" val="28080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B24BBB-D8DD-4962-842F-39C27F2C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5230878"/>
          </a:xfrm>
        </p:spPr>
        <p:txBody>
          <a:bodyPr>
            <a:normAutofit/>
          </a:bodyPr>
          <a:lstStyle/>
          <a:p>
            <a:r>
              <a:rPr lang="en-US" dirty="0"/>
              <a:t>An accurate uncertainty and loss analysis for estimating the range of P-Values of Annual Energy Production</a:t>
            </a:r>
          </a:p>
          <a:p>
            <a:pPr lvl="1"/>
            <a:r>
              <a:rPr lang="en-US" dirty="0"/>
              <a:t>General industry practice uses fixed loses for complicated factors, assume all distributions are normal, and combine distributions using basic equations.</a:t>
            </a:r>
          </a:p>
          <a:p>
            <a:pPr lvl="1"/>
            <a:r>
              <a:rPr lang="en-US" dirty="0"/>
              <a:t>One Energy’s method for predicting uncertainty involves: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Summarize findings from WRA previously completed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distributions for each Performance Factor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Composite Performance Distribution based on PF distributions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Apply Composite Performance Distribution to Net Annual Energy Production to obtain the P50 Annual Energy Production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Determine the Exceedance Table (P50, P75, P90, P95, and P99 AEP and CF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*OE states that Performance Factors are always a loss in AEP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E7BB1-01B7-4E30-B644-A738E57D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95390-FB85-48A3-A86E-C1011813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Performance Report</a:t>
            </a:r>
          </a:p>
        </p:txBody>
      </p:sp>
    </p:spTree>
    <p:extLst>
      <p:ext uri="{BB962C8B-B14F-4D97-AF65-F5344CB8AC3E}">
        <p14:creationId xmlns:p14="http://schemas.microsoft.com/office/powerpoint/2010/main" val="65402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A388B7-3F61-45AF-8FA7-6230F3AD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E92877-00CC-48FD-8272-82C195B0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Performance report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4F9FB33-1E3E-4FD4-A60C-E913C917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47" y="1877266"/>
            <a:ext cx="5551415" cy="9170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Performance Factor (PF)</a:t>
            </a:r>
            <a:r>
              <a:rPr lang="en-US" dirty="0"/>
              <a:t>: an individual variable with a distribution that determines the variability of energy production.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1003434-D3A8-4A73-BFD1-AB8CDCDCEF4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F035BAD-0D2A-4170-B6A1-E588D4C3584F}"/>
              </a:ext>
            </a:extLst>
          </p:cNvPr>
          <p:cNvSpPr txBox="1">
            <a:spLocks/>
          </p:cNvSpPr>
          <p:nvPr/>
        </p:nvSpPr>
        <p:spPr>
          <a:xfrm>
            <a:off x="1397995" y="2790113"/>
            <a:ext cx="3678213" cy="729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5"/>
                </a:solidFill>
              </a:rPr>
              <a:t>In plain words.. something that can affect energy output of the project. Can be either an increase, decrease, or change the spread of production.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D688A8-E0C8-49CE-A5AD-0ED264FF67F3}"/>
              </a:ext>
            </a:extLst>
          </p:cNvPr>
          <p:cNvSpPr/>
          <p:nvPr/>
        </p:nvSpPr>
        <p:spPr>
          <a:xfrm>
            <a:off x="427839" y="1602297"/>
            <a:ext cx="5461233" cy="1921079"/>
          </a:xfrm>
          <a:prstGeom prst="rect">
            <a:avLst/>
          </a:prstGeom>
          <a:noFill/>
          <a:ln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66E9A4-A60C-42F4-89C6-C75AF93030F3}"/>
              </a:ext>
            </a:extLst>
          </p:cNvPr>
          <p:cNvSpPr/>
          <p:nvPr/>
        </p:nvSpPr>
        <p:spPr>
          <a:xfrm>
            <a:off x="427839" y="3885501"/>
            <a:ext cx="5461233" cy="2607373"/>
          </a:xfrm>
          <a:prstGeom prst="rect">
            <a:avLst/>
          </a:prstGeom>
          <a:noFill/>
          <a:ln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8428C2A-55B3-4AA1-AA6D-3E3FEB2F5464}"/>
              </a:ext>
            </a:extLst>
          </p:cNvPr>
          <p:cNvSpPr txBox="1">
            <a:spLocks/>
          </p:cNvSpPr>
          <p:nvPr/>
        </p:nvSpPr>
        <p:spPr>
          <a:xfrm>
            <a:off x="498270" y="4145243"/>
            <a:ext cx="5320367" cy="22723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Each PF has a distribution (PDF) associated with it</a:t>
            </a:r>
          </a:p>
          <a:p>
            <a:pPr lvl="1"/>
            <a:r>
              <a:rPr lang="en-US" sz="1400" dirty="0"/>
              <a:t>X-axis is </a:t>
            </a:r>
            <a:r>
              <a:rPr lang="en-US" sz="1400" b="1" dirty="0">
                <a:solidFill>
                  <a:schemeClr val="accent5"/>
                </a:solidFill>
              </a:rPr>
              <a:t>energy production (%)</a:t>
            </a:r>
            <a:r>
              <a:rPr lang="en-US" sz="1400" dirty="0"/>
              <a:t>; y-axis is </a:t>
            </a:r>
            <a:r>
              <a:rPr lang="en-US" sz="1400" b="1" dirty="0">
                <a:solidFill>
                  <a:schemeClr val="accent5"/>
                </a:solidFill>
              </a:rPr>
              <a:t>probability</a:t>
            </a:r>
          </a:p>
          <a:p>
            <a:r>
              <a:rPr lang="en-US" sz="1800" dirty="0"/>
              <a:t>The distribution can be normal or actual</a:t>
            </a:r>
          </a:p>
          <a:p>
            <a:pPr lvl="1"/>
            <a:r>
              <a:rPr lang="en-US" sz="1400" dirty="0"/>
              <a:t>Normal: will have a mean and standard deviation</a:t>
            </a:r>
          </a:p>
          <a:p>
            <a:pPr lvl="1"/>
            <a:r>
              <a:rPr lang="en-US" sz="1400" dirty="0"/>
              <a:t>Actual: will just have values for each x-interval</a:t>
            </a:r>
          </a:p>
          <a:p>
            <a:r>
              <a:rPr lang="en-US" sz="1800" dirty="0"/>
              <a:t>Based on the specific PF, upper and lower bounds are applied to the distribution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1FB2829-5AAF-4B82-A7BC-115035E74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771892"/>
              </p:ext>
            </p:extLst>
          </p:nvPr>
        </p:nvGraphicFramePr>
        <p:xfrm>
          <a:off x="6637090" y="24459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84AA1AD-A95D-458F-8670-E3574993341D}"/>
              </a:ext>
            </a:extLst>
          </p:cNvPr>
          <p:cNvSpPr txBox="1"/>
          <p:nvPr/>
        </p:nvSpPr>
        <p:spPr>
          <a:xfrm>
            <a:off x="9124075" y="2042559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4D86DE-9D87-4333-81D8-24D3D03453B9}"/>
              </a:ext>
            </a:extLst>
          </p:cNvPr>
          <p:cNvCxnSpPr>
            <a:cxnSpLocks/>
          </p:cNvCxnSpPr>
          <p:nvPr/>
        </p:nvCxnSpPr>
        <p:spPr>
          <a:xfrm flipH="1">
            <a:off x="8489659" y="3691156"/>
            <a:ext cx="536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18276A4-2B63-43B7-B47F-0C0125EA63EA}"/>
              </a:ext>
            </a:extLst>
          </p:cNvPr>
          <p:cNvCxnSpPr>
            <a:cxnSpLocks/>
          </p:cNvCxnSpPr>
          <p:nvPr/>
        </p:nvCxnSpPr>
        <p:spPr>
          <a:xfrm>
            <a:off x="8168601" y="2287328"/>
            <a:ext cx="583429" cy="138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30BEC9-35D8-4968-8B3A-5193895063DE}"/>
              </a:ext>
            </a:extLst>
          </p:cNvPr>
          <p:cNvSpPr txBox="1"/>
          <p:nvPr/>
        </p:nvSpPr>
        <p:spPr>
          <a:xfrm>
            <a:off x="7941957" y="2033720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Std Dev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99CCEF-E0A0-4F57-8C4F-7F40D444BE6B}"/>
              </a:ext>
            </a:extLst>
          </p:cNvPr>
          <p:cNvCxnSpPr>
            <a:cxnSpLocks/>
          </p:cNvCxnSpPr>
          <p:nvPr/>
        </p:nvCxnSpPr>
        <p:spPr>
          <a:xfrm flipH="1">
            <a:off x="9026555" y="2287328"/>
            <a:ext cx="310393" cy="3803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0D385CA-2F7F-4BF6-8A7E-89EF0D6CB58C}"/>
              </a:ext>
            </a:extLst>
          </p:cNvPr>
          <p:cNvSpPr txBox="1"/>
          <p:nvPr/>
        </p:nvSpPr>
        <p:spPr>
          <a:xfrm>
            <a:off x="9806730" y="2550252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NORMAL</a:t>
            </a:r>
          </a:p>
          <a:p>
            <a:pPr algn="ctr"/>
            <a:r>
              <a:rPr lang="en-US" b="1" dirty="0"/>
              <a:t>PDF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0A8B1-0A18-49F6-8DFD-9450076EF34B}"/>
              </a:ext>
            </a:extLst>
          </p:cNvPr>
          <p:cNvSpPr txBox="1"/>
          <p:nvPr/>
        </p:nvSpPr>
        <p:spPr>
          <a:xfrm>
            <a:off x="8026795" y="5189187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Energy Production (% of Net)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1E08A-BD8D-4BDD-BBC1-3884E1B20E13}"/>
              </a:ext>
            </a:extLst>
          </p:cNvPr>
          <p:cNvSpPr txBox="1"/>
          <p:nvPr/>
        </p:nvSpPr>
        <p:spPr>
          <a:xfrm rot="16200000">
            <a:off x="5372241" y="3679087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3080739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5D73CB-0D7A-4B86-8A3F-A29BDFD17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4245" y="1840262"/>
            <a:ext cx="4858933" cy="28836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A21BD-23D0-4E45-87A2-67E903DE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A0E65F-407E-4584-804D-CBDB1AD9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and CDF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A18C5-C26B-4B05-BB55-2E873E05B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6359"/>
            <a:ext cx="4858933" cy="2877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E8D9E-89E4-4D90-B7E5-C68286D0CFB6}"/>
              </a:ext>
            </a:extLst>
          </p:cNvPr>
          <p:cNvSpPr txBox="1"/>
          <p:nvPr/>
        </p:nvSpPr>
        <p:spPr>
          <a:xfrm>
            <a:off x="838199" y="1474502"/>
            <a:ext cx="485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and Cumulative Density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49884-F52E-444B-8DE6-FA92AE53AA8E}"/>
              </a:ext>
            </a:extLst>
          </p:cNvPr>
          <p:cNvSpPr txBox="1"/>
          <p:nvPr/>
        </p:nvSpPr>
        <p:spPr>
          <a:xfrm>
            <a:off x="5934244" y="1470930"/>
            <a:ext cx="485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Monte Carlo 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C42B4-5C03-4542-A2E5-FD88EB0217A6}"/>
              </a:ext>
            </a:extLst>
          </p:cNvPr>
          <p:cNvSpPr txBox="1"/>
          <p:nvPr/>
        </p:nvSpPr>
        <p:spPr>
          <a:xfrm>
            <a:off x="838199" y="4893803"/>
            <a:ext cx="9954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Excel has a Normal and Weibull Distribution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Inputs are x, mean, and standard deviation (x, alpha, and beta)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*Upper Bounds and Lower Bounds = Scale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 number is generated -&gt; Assigned value from CDF -&gt; Translated to “X” Value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Distribution is created</a:t>
            </a:r>
          </a:p>
        </p:txBody>
      </p:sp>
    </p:spTree>
    <p:extLst>
      <p:ext uri="{BB962C8B-B14F-4D97-AF65-F5344CB8AC3E}">
        <p14:creationId xmlns:p14="http://schemas.microsoft.com/office/powerpoint/2010/main" val="234570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0D99C-6C37-46C5-A077-654EC0C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CC9AF7-8532-4C45-960D-939BFA66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Performance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87C9E-993C-4FC5-99D1-8D300EC6DB5A}"/>
              </a:ext>
            </a:extLst>
          </p:cNvPr>
          <p:cNvSpPr txBox="1"/>
          <p:nvPr/>
        </p:nvSpPr>
        <p:spPr>
          <a:xfrm rot="16200000">
            <a:off x="-176979" y="2333396"/>
            <a:ext cx="82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6AA285-9D54-40C6-80EF-102AA1466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595073"/>
              </p:ext>
            </p:extLst>
          </p:nvPr>
        </p:nvGraphicFramePr>
        <p:xfrm>
          <a:off x="655009" y="1839457"/>
          <a:ext cx="1651233" cy="146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10BB17A-68CA-4C1B-AF8A-62B6A8278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480198"/>
              </p:ext>
            </p:extLst>
          </p:nvPr>
        </p:nvGraphicFramePr>
        <p:xfrm>
          <a:off x="2658154" y="1845831"/>
          <a:ext cx="1651233" cy="146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3B3D148-F039-4B2C-934A-0CEB7F8C6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28905"/>
              </p:ext>
            </p:extLst>
          </p:nvPr>
        </p:nvGraphicFramePr>
        <p:xfrm>
          <a:off x="4661298" y="1845831"/>
          <a:ext cx="1651233" cy="146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D0110B9-27CF-47B9-A0B2-EE3DEE6EF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10863"/>
              </p:ext>
            </p:extLst>
          </p:nvPr>
        </p:nvGraphicFramePr>
        <p:xfrm>
          <a:off x="7044763" y="1860750"/>
          <a:ext cx="1651233" cy="146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9817D65-90B6-4A98-A2CA-9A50A9311AAF}"/>
              </a:ext>
            </a:extLst>
          </p:cNvPr>
          <p:cNvSpPr txBox="1"/>
          <p:nvPr/>
        </p:nvSpPr>
        <p:spPr>
          <a:xfrm>
            <a:off x="855133" y="201844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CC4684-A220-4EAE-B2BF-EA110BB441E9}"/>
              </a:ext>
            </a:extLst>
          </p:cNvPr>
          <p:cNvSpPr txBox="1"/>
          <p:nvPr/>
        </p:nvSpPr>
        <p:spPr>
          <a:xfrm>
            <a:off x="2879763" y="201844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A0B1B-DC96-488C-BAD4-8AECF03DC4CD}"/>
              </a:ext>
            </a:extLst>
          </p:cNvPr>
          <p:cNvSpPr txBox="1"/>
          <p:nvPr/>
        </p:nvSpPr>
        <p:spPr>
          <a:xfrm>
            <a:off x="4841148" y="201844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F99AF7-BB8A-4B32-BE1F-C949A36B5200}"/>
              </a:ext>
            </a:extLst>
          </p:cNvPr>
          <p:cNvSpPr txBox="1"/>
          <p:nvPr/>
        </p:nvSpPr>
        <p:spPr>
          <a:xfrm>
            <a:off x="7235339" y="203336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 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ADAD6-DBA8-4A20-B02E-862B917AE700}"/>
              </a:ext>
            </a:extLst>
          </p:cNvPr>
          <p:cNvSpPr txBox="1"/>
          <p:nvPr/>
        </p:nvSpPr>
        <p:spPr>
          <a:xfrm>
            <a:off x="6456693" y="23941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2FD6A-553C-4E7E-9CEB-2899DDB6ABBA}"/>
              </a:ext>
            </a:extLst>
          </p:cNvPr>
          <p:cNvSpPr txBox="1"/>
          <p:nvPr/>
        </p:nvSpPr>
        <p:spPr>
          <a:xfrm>
            <a:off x="876278" y="34550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rand: 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9EDF5-960F-4F7E-B2E5-05766E0FE54E}"/>
              </a:ext>
            </a:extLst>
          </p:cNvPr>
          <p:cNvSpPr txBox="1"/>
          <p:nvPr/>
        </p:nvSpPr>
        <p:spPr>
          <a:xfrm>
            <a:off x="2969691" y="340448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rand: 0.2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45CF9-F156-4CD8-A69A-5F6DA92916B8}"/>
              </a:ext>
            </a:extLst>
          </p:cNvPr>
          <p:cNvSpPr txBox="1"/>
          <p:nvPr/>
        </p:nvSpPr>
        <p:spPr>
          <a:xfrm>
            <a:off x="4951350" y="340517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rand: 0.9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AA1A39-78DA-4FCE-ABAE-90063DCF882C}"/>
              </a:ext>
            </a:extLst>
          </p:cNvPr>
          <p:cNvSpPr txBox="1"/>
          <p:nvPr/>
        </p:nvSpPr>
        <p:spPr>
          <a:xfrm>
            <a:off x="7344503" y="34550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rand: 0.6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CFCDC-366A-4530-96B5-F44CFA5B1B6F}"/>
              </a:ext>
            </a:extLst>
          </p:cNvPr>
          <p:cNvSpPr txBox="1"/>
          <p:nvPr/>
        </p:nvSpPr>
        <p:spPr>
          <a:xfrm>
            <a:off x="655009" y="381818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= CDF(x</a:t>
            </a:r>
            <a:r>
              <a:rPr lang="en-US" baseline="-25000" dirty="0"/>
              <a:t>PF1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6D14D-C0DF-4DA6-8E52-6F6196075C6C}"/>
              </a:ext>
            </a:extLst>
          </p:cNvPr>
          <p:cNvSpPr txBox="1"/>
          <p:nvPr/>
        </p:nvSpPr>
        <p:spPr>
          <a:xfrm>
            <a:off x="2658154" y="381818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 = CDF(x</a:t>
            </a:r>
            <a:r>
              <a:rPr lang="en-US" baseline="-25000" dirty="0"/>
              <a:t>PF2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B4CC9-D7C4-41EE-A440-3BBC81086CD0}"/>
              </a:ext>
            </a:extLst>
          </p:cNvPr>
          <p:cNvSpPr txBox="1"/>
          <p:nvPr/>
        </p:nvSpPr>
        <p:spPr>
          <a:xfrm>
            <a:off x="4661298" y="381818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 = CDF(x</a:t>
            </a:r>
            <a:r>
              <a:rPr lang="en-US" baseline="-25000" dirty="0"/>
              <a:t>PF3</a:t>
            </a:r>
            <a:r>
              <a:rPr lang="en-US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0C172A-08C5-4C89-8DCB-A7931E9F5AF3}"/>
              </a:ext>
            </a:extLst>
          </p:cNvPr>
          <p:cNvSpPr txBox="1"/>
          <p:nvPr/>
        </p:nvSpPr>
        <p:spPr>
          <a:xfrm>
            <a:off x="7044763" y="381818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 = CDF(</a:t>
            </a:r>
            <a:r>
              <a:rPr lang="en-US" dirty="0" err="1"/>
              <a:t>x</a:t>
            </a:r>
            <a:r>
              <a:rPr lang="en-US" baseline="-25000" dirty="0" err="1"/>
              <a:t>PFn</a:t>
            </a:r>
            <a:r>
              <a:rPr lang="en-US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598598-F4B6-4876-B934-2A23F0F118BB}"/>
              </a:ext>
            </a:extLst>
          </p:cNvPr>
          <p:cNvSpPr txBox="1"/>
          <p:nvPr/>
        </p:nvSpPr>
        <p:spPr>
          <a:xfrm>
            <a:off x="855133" y="433093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PF1</a:t>
            </a:r>
            <a:r>
              <a:rPr lang="en-US" dirty="0"/>
              <a:t>=100%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47980F2-022A-4456-86D3-872D1635B0F7}"/>
              </a:ext>
            </a:extLst>
          </p:cNvPr>
          <p:cNvSpPr/>
          <p:nvPr/>
        </p:nvSpPr>
        <p:spPr>
          <a:xfrm rot="10800000">
            <a:off x="1438361" y="3056941"/>
            <a:ext cx="87254" cy="762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AFC3DD-08FA-4634-A859-945EC3776392}"/>
              </a:ext>
            </a:extLst>
          </p:cNvPr>
          <p:cNvCxnSpPr>
            <a:cxnSpLocks/>
          </p:cNvCxnSpPr>
          <p:nvPr/>
        </p:nvCxnSpPr>
        <p:spPr>
          <a:xfrm>
            <a:off x="4853181" y="2268297"/>
            <a:ext cx="842987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B72634-731F-4A49-8884-00235D1F659B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5696168" y="2268298"/>
            <a:ext cx="0" cy="79722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B1DA24-8F95-43DF-9328-6B857657E2CC}"/>
              </a:ext>
            </a:extLst>
          </p:cNvPr>
          <p:cNvCxnSpPr>
            <a:cxnSpLocks/>
          </p:cNvCxnSpPr>
          <p:nvPr/>
        </p:nvCxnSpPr>
        <p:spPr>
          <a:xfrm>
            <a:off x="2859708" y="2930034"/>
            <a:ext cx="49832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7EBA62-7C29-47DF-927C-950574BB24AA}"/>
              </a:ext>
            </a:extLst>
          </p:cNvPr>
          <p:cNvCxnSpPr>
            <a:cxnSpLocks/>
          </p:cNvCxnSpPr>
          <p:nvPr/>
        </p:nvCxnSpPr>
        <p:spPr>
          <a:xfrm>
            <a:off x="3358252" y="2930034"/>
            <a:ext cx="0" cy="2031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441AC1-2A6C-4D0F-980F-467B5741CAB6}"/>
              </a:ext>
            </a:extLst>
          </p:cNvPr>
          <p:cNvCxnSpPr>
            <a:cxnSpLocks/>
          </p:cNvCxnSpPr>
          <p:nvPr/>
        </p:nvCxnSpPr>
        <p:spPr>
          <a:xfrm>
            <a:off x="7243361" y="2572445"/>
            <a:ext cx="68667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8639BF-9A56-431D-BCDF-D9049E236405}"/>
              </a:ext>
            </a:extLst>
          </p:cNvPr>
          <p:cNvCxnSpPr>
            <a:cxnSpLocks/>
          </p:cNvCxnSpPr>
          <p:nvPr/>
        </p:nvCxnSpPr>
        <p:spPr>
          <a:xfrm>
            <a:off x="7930031" y="2572445"/>
            <a:ext cx="0" cy="56069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EB495D0B-72F5-42F4-861A-7709A6FC40B5}"/>
              </a:ext>
            </a:extLst>
          </p:cNvPr>
          <p:cNvSpPr/>
          <p:nvPr/>
        </p:nvSpPr>
        <p:spPr>
          <a:xfrm rot="10800000">
            <a:off x="3314404" y="3082821"/>
            <a:ext cx="87254" cy="762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479731A-9007-4F30-A386-C30C46824A1D}"/>
              </a:ext>
            </a:extLst>
          </p:cNvPr>
          <p:cNvSpPr/>
          <p:nvPr/>
        </p:nvSpPr>
        <p:spPr>
          <a:xfrm rot="10800000">
            <a:off x="5652541" y="3065526"/>
            <a:ext cx="87254" cy="762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5EC6354C-D26E-48A0-A26C-031C889CA8DD}"/>
              </a:ext>
            </a:extLst>
          </p:cNvPr>
          <p:cNvSpPr/>
          <p:nvPr/>
        </p:nvSpPr>
        <p:spPr>
          <a:xfrm rot="10800000">
            <a:off x="7886404" y="3076293"/>
            <a:ext cx="87254" cy="762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ED662F-B6E3-4EBB-B5A1-16FE28996617}"/>
              </a:ext>
            </a:extLst>
          </p:cNvPr>
          <p:cNvCxnSpPr>
            <a:cxnSpLocks/>
          </p:cNvCxnSpPr>
          <p:nvPr/>
        </p:nvCxnSpPr>
        <p:spPr>
          <a:xfrm>
            <a:off x="855133" y="2644417"/>
            <a:ext cx="63508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458752-8ACD-489A-B800-3674406028B1}"/>
              </a:ext>
            </a:extLst>
          </p:cNvPr>
          <p:cNvCxnSpPr>
            <a:cxnSpLocks/>
            <a:endCxn id="28" idx="3"/>
          </p:cNvCxnSpPr>
          <p:nvPr/>
        </p:nvCxnSpPr>
        <p:spPr>
          <a:xfrm>
            <a:off x="1480625" y="2644417"/>
            <a:ext cx="1363" cy="41252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B1409CD-B52E-45CB-8977-D857A92E0E44}"/>
              </a:ext>
            </a:extLst>
          </p:cNvPr>
          <p:cNvSpPr txBox="1"/>
          <p:nvPr/>
        </p:nvSpPr>
        <p:spPr>
          <a:xfrm>
            <a:off x="2879763" y="436398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PF2</a:t>
            </a:r>
            <a:r>
              <a:rPr lang="en-US" dirty="0"/>
              <a:t>=93%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902A8E-B16C-44AC-AD2C-6A7318D9248A}"/>
              </a:ext>
            </a:extLst>
          </p:cNvPr>
          <p:cNvSpPr txBox="1"/>
          <p:nvPr/>
        </p:nvSpPr>
        <p:spPr>
          <a:xfrm>
            <a:off x="4853181" y="434683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PF3</a:t>
            </a:r>
            <a:r>
              <a:rPr lang="en-US" dirty="0"/>
              <a:t>=109%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217896-66B4-427F-AF29-7B71F0AD39E6}"/>
              </a:ext>
            </a:extLst>
          </p:cNvPr>
          <p:cNvSpPr txBox="1"/>
          <p:nvPr/>
        </p:nvSpPr>
        <p:spPr>
          <a:xfrm>
            <a:off x="7263482" y="431582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PFn</a:t>
            </a:r>
            <a:r>
              <a:rPr lang="en-US" dirty="0"/>
              <a:t>=102%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3C27C8-BDD0-4E27-9493-E57955E208EF}"/>
              </a:ext>
            </a:extLst>
          </p:cNvPr>
          <p:cNvSpPr txBox="1"/>
          <p:nvPr/>
        </p:nvSpPr>
        <p:spPr>
          <a:xfrm>
            <a:off x="1196868" y="5538064"/>
            <a:ext cx="52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7A1035-16D2-4DC3-8610-BDEFCC13A3FD}"/>
              </a:ext>
            </a:extLst>
          </p:cNvPr>
          <p:cNvSpPr txBox="1"/>
          <p:nvPr/>
        </p:nvSpPr>
        <p:spPr>
          <a:xfrm>
            <a:off x="3192508" y="5538064"/>
            <a:ext cx="58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0.93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E14FCE-FDD4-4D7A-A1EC-0BFD6769EE83}"/>
              </a:ext>
            </a:extLst>
          </p:cNvPr>
          <p:cNvSpPr txBox="1"/>
          <p:nvPr/>
        </p:nvSpPr>
        <p:spPr>
          <a:xfrm>
            <a:off x="5188150" y="5538064"/>
            <a:ext cx="58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1.09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D7E51-4CAF-466D-A848-174DD5FFFA32}"/>
              </a:ext>
            </a:extLst>
          </p:cNvPr>
          <p:cNvSpPr txBox="1"/>
          <p:nvPr/>
        </p:nvSpPr>
        <p:spPr>
          <a:xfrm>
            <a:off x="7638340" y="5538064"/>
            <a:ext cx="77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1.02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ADE9C1-2D7B-4FF1-B572-563BAD7EEE40}"/>
              </a:ext>
            </a:extLst>
          </p:cNvPr>
          <p:cNvSpPr txBox="1"/>
          <p:nvPr/>
        </p:nvSpPr>
        <p:spPr>
          <a:xfrm>
            <a:off x="2252689" y="5538064"/>
            <a:ext cx="3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B32E8F-1779-4E43-A140-B86B0DF9C4C9}"/>
              </a:ext>
            </a:extLst>
          </p:cNvPr>
          <p:cNvSpPr txBox="1"/>
          <p:nvPr/>
        </p:nvSpPr>
        <p:spPr>
          <a:xfrm>
            <a:off x="4353183" y="5538064"/>
            <a:ext cx="47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225748-8FCA-4E17-9655-57B0A202D1F5}"/>
              </a:ext>
            </a:extLst>
          </p:cNvPr>
          <p:cNvSpPr txBox="1"/>
          <p:nvPr/>
        </p:nvSpPr>
        <p:spPr>
          <a:xfrm>
            <a:off x="5945147" y="5538064"/>
            <a:ext cx="3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3A3C03-BFC6-46BB-B0ED-6EF62A65EDEF}"/>
              </a:ext>
            </a:extLst>
          </p:cNvPr>
          <p:cNvSpPr txBox="1"/>
          <p:nvPr/>
        </p:nvSpPr>
        <p:spPr>
          <a:xfrm>
            <a:off x="7247767" y="5538064"/>
            <a:ext cx="3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9143B3-84AC-41BE-9737-FF0C144C8248}"/>
              </a:ext>
            </a:extLst>
          </p:cNvPr>
          <p:cNvSpPr txBox="1"/>
          <p:nvPr/>
        </p:nvSpPr>
        <p:spPr>
          <a:xfrm>
            <a:off x="6603990" y="55380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21438E-91DF-49CF-8EB4-E50C928E6FF8}"/>
              </a:ext>
            </a:extLst>
          </p:cNvPr>
          <p:cNvSpPr txBox="1"/>
          <p:nvPr/>
        </p:nvSpPr>
        <p:spPr>
          <a:xfrm>
            <a:off x="8891036" y="5461120"/>
            <a:ext cx="351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4AC6EA-C56B-4B39-BE89-F44B7257882C}"/>
              </a:ext>
            </a:extLst>
          </p:cNvPr>
          <p:cNvSpPr txBox="1"/>
          <p:nvPr/>
        </p:nvSpPr>
        <p:spPr>
          <a:xfrm>
            <a:off x="9414310" y="5538064"/>
            <a:ext cx="258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Trial 1 Datapoint Value</a:t>
            </a:r>
          </a:p>
        </p:txBody>
      </p:sp>
    </p:spTree>
    <p:extLst>
      <p:ext uri="{BB962C8B-B14F-4D97-AF65-F5344CB8AC3E}">
        <p14:creationId xmlns:p14="http://schemas.microsoft.com/office/powerpoint/2010/main" val="16845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5" grpId="0" animBg="1"/>
      <p:bldP spid="36" grpId="0" animBg="1"/>
      <p:bldP spid="37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ABC56-11EC-4D22-B71C-248CC13C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35E731-5C27-4520-A5F1-26E18F6F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Performance Factors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200A7C-7BFD-474D-BC92-EF20F058A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77683"/>
              </p:ext>
            </p:extLst>
          </p:nvPr>
        </p:nvGraphicFramePr>
        <p:xfrm>
          <a:off x="1012824" y="2271012"/>
          <a:ext cx="4159252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9626">
                  <a:extLst>
                    <a:ext uri="{9D8B030D-6E8A-4147-A177-3AD203B41FA5}">
                      <a16:colId xmlns:a16="http://schemas.microsoft.com/office/drawing/2014/main" val="1325515870"/>
                    </a:ext>
                  </a:extLst>
                </a:gridCol>
                <a:gridCol w="2079626">
                  <a:extLst>
                    <a:ext uri="{9D8B030D-6E8A-4147-A177-3AD203B41FA5}">
                      <a16:colId xmlns:a16="http://schemas.microsoft.com/office/drawing/2014/main" val="1427742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Datapoint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09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5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6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68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3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05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1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99,998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97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99,999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2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2156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1086DA-5424-4E93-A500-87532EB472BB}"/>
              </a:ext>
            </a:extLst>
          </p:cNvPr>
          <p:cNvSpPr txBox="1"/>
          <p:nvPr/>
        </p:nvSpPr>
        <p:spPr>
          <a:xfrm>
            <a:off x="6539047" y="1486181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new dataset is created with the Datapoint Values found with each trial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A940D-DAF6-4CF1-8CF6-751B15DB9C30}"/>
              </a:ext>
            </a:extLst>
          </p:cNvPr>
          <p:cNvSpPr txBox="1"/>
          <p:nvPr/>
        </p:nvSpPr>
        <p:spPr>
          <a:xfrm>
            <a:off x="5972308" y="2365676"/>
            <a:ext cx="560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this dataset, we can create its own distribution called the Composite Distribution Function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This is an actual distribution, not 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12B3D-7F50-4C10-AA6C-7DE0813CB182}"/>
              </a:ext>
            </a:extLst>
          </p:cNvPr>
          <p:cNvSpPr txBox="1"/>
          <p:nvPr/>
        </p:nvSpPr>
        <p:spPr>
          <a:xfrm>
            <a:off x="1012824" y="194784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83BD3-4F57-4A3F-8154-CFF266A9BC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54" y="3512010"/>
            <a:ext cx="4010093" cy="1859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F89C2A-AB91-4D40-A382-9E998556D843}"/>
              </a:ext>
            </a:extLst>
          </p:cNvPr>
          <p:cNvSpPr txBox="1"/>
          <p:nvPr/>
        </p:nvSpPr>
        <p:spPr>
          <a:xfrm>
            <a:off x="6648550" y="5623680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the CDF of this distribution as scaling factors for the Net AEP, each P-value has a different scale factor</a:t>
            </a:r>
          </a:p>
        </p:txBody>
      </p:sp>
    </p:spTree>
    <p:extLst>
      <p:ext uri="{BB962C8B-B14F-4D97-AF65-F5344CB8AC3E}">
        <p14:creationId xmlns:p14="http://schemas.microsoft.com/office/powerpoint/2010/main" val="251054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1DBB25-1236-42CD-971B-92717AF1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A9F5FC-CD2D-446F-B5C7-BE67086B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 Performance Factors (12/01/2018)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1FA1BE-D57D-45BF-B97E-1E0DFFBAA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56829"/>
              </p:ext>
            </p:extLst>
          </p:nvPr>
        </p:nvGraphicFramePr>
        <p:xfrm>
          <a:off x="2146300" y="2180522"/>
          <a:ext cx="8128000" cy="33375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054902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10143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Turbine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 Extreme Wind Speed Downtime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4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Power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 Legal/Curtailment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871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Power Curve Degradation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 Grid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6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Electrical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 Wind Rose Sensitivity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81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Balance of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 MCP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015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Data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 Shear Extrapolation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644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Annual Wind Variability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 Wind Flow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75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8. Extreme Temperature Downtime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 Wake Loss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93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9. Icing Downtime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 Catastrophic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9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26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8DEC1-7CD6-4673-8182-72B8B58A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B495B9-9E9F-4C6B-A828-C034FD1C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Input Table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C71EB-8F5B-4010-9886-D6C1753B4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22" y="2260192"/>
            <a:ext cx="3211755" cy="3172777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3E7EB69-985E-4268-A93A-2422A1624C0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EE562C-7339-4D01-A040-C6E179FF1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0192"/>
            <a:ext cx="4775553" cy="4096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938AF3-A905-4C4E-8216-066B87CEDF2A}"/>
              </a:ext>
            </a:extLst>
          </p:cNvPr>
          <p:cNvSpPr txBox="1"/>
          <p:nvPr/>
        </p:nvSpPr>
        <p:spPr>
          <a:xfrm>
            <a:off x="1389298" y="1672181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PF values for normal distributions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DB0DD2-1A48-49C0-8D6E-62A6E8DC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894" y="2791142"/>
            <a:ext cx="2695746" cy="3076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C9C279-5522-48AC-8E7E-8860B9956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182" y="3423466"/>
            <a:ext cx="2564713" cy="2932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BB7E4C-0376-4AFC-A844-6FF2B91B9B46}"/>
              </a:ext>
            </a:extLst>
          </p:cNvPr>
          <p:cNvSpPr txBox="1"/>
          <p:nvPr/>
        </p:nvSpPr>
        <p:spPr>
          <a:xfrm>
            <a:off x="7393661" y="1677351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PF .csv files for actual </a:t>
            </a:r>
            <a:r>
              <a:rPr lang="en-US" b="1" dirty="0" err="1">
                <a:solidFill>
                  <a:srgbClr val="FF0000"/>
                </a:solidFill>
              </a:rPr>
              <a:t>distns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B2FE6-0678-447A-AEC9-D5BC6813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683DD7-BE60-4B47-819D-27685FE0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Exceedance Software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C292ABF-D4A5-4358-805A-96048E84D3A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DD95E-E2AD-4E31-A70C-37C76626B8A0}"/>
              </a:ext>
            </a:extLst>
          </p:cNvPr>
          <p:cNvSpPr txBox="1"/>
          <p:nvPr/>
        </p:nvSpPr>
        <p:spPr>
          <a:xfrm>
            <a:off x="209251" y="1672181"/>
            <a:ext cx="881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\Due Diligence – Resources\Software\Exceedance\CTW.exe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CB8E6-B308-43A1-AFB3-635FB065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889" y="2109700"/>
            <a:ext cx="7198610" cy="4611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E1F2C6-1571-414A-92A2-76D215113CC5}"/>
              </a:ext>
            </a:extLst>
          </p:cNvPr>
          <p:cNvSpPr/>
          <p:nvPr/>
        </p:nvSpPr>
        <p:spPr>
          <a:xfrm>
            <a:off x="5752416" y="2623086"/>
            <a:ext cx="787722" cy="280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F90237-BC5B-4F74-A227-B8E3C83E2FCA}"/>
              </a:ext>
            </a:extLst>
          </p:cNvPr>
          <p:cNvCxnSpPr>
            <a:cxnSpLocks/>
          </p:cNvCxnSpPr>
          <p:nvPr/>
        </p:nvCxnSpPr>
        <p:spPr>
          <a:xfrm flipV="1">
            <a:off x="2743536" y="2763442"/>
            <a:ext cx="2943162" cy="833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AD817F-149B-492B-A14A-D1B8EA733802}"/>
              </a:ext>
            </a:extLst>
          </p:cNvPr>
          <p:cNvSpPr txBox="1"/>
          <p:nvPr/>
        </p:nvSpPr>
        <p:spPr>
          <a:xfrm>
            <a:off x="1086729" y="3330215"/>
            <a:ext cx="203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in PF distributions individually</a:t>
            </a:r>
          </a:p>
        </p:txBody>
      </p:sp>
    </p:spTree>
    <p:extLst>
      <p:ext uri="{BB962C8B-B14F-4D97-AF65-F5344CB8AC3E}">
        <p14:creationId xmlns:p14="http://schemas.microsoft.com/office/powerpoint/2010/main" val="268183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5F75B6-6609-40AA-80AE-A92127D37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359F5-238A-40A8-8D43-E31E91EE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205D6-3D55-406B-A9C0-2AEFBA3C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Exceedance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338D6-706A-43BD-AEDC-35A63F9D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07" y="1521822"/>
            <a:ext cx="4820039" cy="3077899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13E491F-1AD3-4CA3-8DAC-1F028B917B0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83611-9506-48A2-8648-70B2F2587249}"/>
              </a:ext>
            </a:extLst>
          </p:cNvPr>
          <p:cNvSpPr/>
          <p:nvPr/>
        </p:nvSpPr>
        <p:spPr>
          <a:xfrm>
            <a:off x="1511341" y="2029097"/>
            <a:ext cx="1153482" cy="180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40D5E6-5419-43C3-B912-8B42E66A8C25}"/>
              </a:ext>
            </a:extLst>
          </p:cNvPr>
          <p:cNvCxnSpPr>
            <a:cxnSpLocks/>
          </p:cNvCxnSpPr>
          <p:nvPr/>
        </p:nvCxnSpPr>
        <p:spPr>
          <a:xfrm flipV="1">
            <a:off x="1027611" y="2209210"/>
            <a:ext cx="862149" cy="3102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D4BA1C-6753-41E2-8BFF-42C1B0365DED}"/>
              </a:ext>
            </a:extLst>
          </p:cNvPr>
          <p:cNvSpPr txBox="1"/>
          <p:nvPr/>
        </p:nvSpPr>
        <p:spPr>
          <a:xfrm>
            <a:off x="492099" y="5336178"/>
            <a:ext cx="2038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Drop-down menu for which PF distribution to add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37664A-2798-4CCC-9E71-F820E519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159" y="1680754"/>
            <a:ext cx="5480116" cy="34964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72B6B0-AA49-49A9-9B1C-BC959B86A3A7}"/>
              </a:ext>
            </a:extLst>
          </p:cNvPr>
          <p:cNvSpPr/>
          <p:nvPr/>
        </p:nvSpPr>
        <p:spPr>
          <a:xfrm>
            <a:off x="3448594" y="2595154"/>
            <a:ext cx="1123406" cy="444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99D63A-C1F0-467D-92DC-2BBB32BD8392}"/>
              </a:ext>
            </a:extLst>
          </p:cNvPr>
          <p:cNvSpPr/>
          <p:nvPr/>
        </p:nvSpPr>
        <p:spPr>
          <a:xfrm>
            <a:off x="5768217" y="3130029"/>
            <a:ext cx="571623" cy="298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4FC417-FEE8-4D1F-B012-76E12178057F}"/>
              </a:ext>
            </a:extLst>
          </p:cNvPr>
          <p:cNvCxnSpPr>
            <a:cxnSpLocks/>
          </p:cNvCxnSpPr>
          <p:nvPr/>
        </p:nvCxnSpPr>
        <p:spPr>
          <a:xfrm flipV="1">
            <a:off x="3762103" y="3039291"/>
            <a:ext cx="373999" cy="24748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2E6BD4-9B15-4137-ABE3-A95F141DB0E3}"/>
              </a:ext>
            </a:extLst>
          </p:cNvPr>
          <p:cNvSpPr txBox="1"/>
          <p:nvPr/>
        </p:nvSpPr>
        <p:spPr>
          <a:xfrm>
            <a:off x="3116860" y="5514121"/>
            <a:ext cx="203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upper and lower bounds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13A532-66D9-4126-88C9-41C09E61AB55}"/>
              </a:ext>
            </a:extLst>
          </p:cNvPr>
          <p:cNvCxnSpPr>
            <a:cxnSpLocks/>
          </p:cNvCxnSpPr>
          <p:nvPr/>
        </p:nvCxnSpPr>
        <p:spPr>
          <a:xfrm flipV="1">
            <a:off x="5927684" y="3429797"/>
            <a:ext cx="148602" cy="24603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159145-B8C7-4A1A-8E69-E100C10FA774}"/>
              </a:ext>
            </a:extLst>
          </p:cNvPr>
          <p:cNvSpPr txBox="1"/>
          <p:nvPr/>
        </p:nvSpPr>
        <p:spPr>
          <a:xfrm>
            <a:off x="5076758" y="5890176"/>
            <a:ext cx="203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a mode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0A07A5-B7B5-4A99-A5B0-796A7C557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53" y="2465015"/>
            <a:ext cx="5172740" cy="33049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7A1E7B-E624-4A54-B3FA-CC3240C51254}"/>
              </a:ext>
            </a:extLst>
          </p:cNvPr>
          <p:cNvSpPr/>
          <p:nvPr/>
        </p:nvSpPr>
        <p:spPr>
          <a:xfrm>
            <a:off x="7242678" y="3060771"/>
            <a:ext cx="886769" cy="368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96AEF-530D-4F43-9CB7-56A6B05153F6}"/>
              </a:ext>
            </a:extLst>
          </p:cNvPr>
          <p:cNvSpPr/>
          <p:nvPr/>
        </p:nvSpPr>
        <p:spPr>
          <a:xfrm>
            <a:off x="7242678" y="3461456"/>
            <a:ext cx="886769" cy="230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150A33-E787-4B36-BA4A-E3F6DC58CFB2}"/>
              </a:ext>
            </a:extLst>
          </p:cNvPr>
          <p:cNvSpPr txBox="1"/>
          <p:nvPr/>
        </p:nvSpPr>
        <p:spPr>
          <a:xfrm>
            <a:off x="6979124" y="5866001"/>
            <a:ext cx="203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mean and </a:t>
            </a:r>
            <a:r>
              <a:rPr lang="en-US" dirty="0" err="1"/>
              <a:t>stddev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4F3AA1-030A-42DF-B34C-72C35BA3A812}"/>
              </a:ext>
            </a:extLst>
          </p:cNvPr>
          <p:cNvCxnSpPr>
            <a:cxnSpLocks/>
          </p:cNvCxnSpPr>
          <p:nvPr/>
        </p:nvCxnSpPr>
        <p:spPr>
          <a:xfrm flipH="1" flipV="1">
            <a:off x="7472458" y="3244886"/>
            <a:ext cx="69165" cy="2645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2C3540-7519-4071-A9C3-AE8CC54143D2}"/>
              </a:ext>
            </a:extLst>
          </p:cNvPr>
          <p:cNvCxnSpPr>
            <a:cxnSpLocks/>
          </p:cNvCxnSpPr>
          <p:nvPr/>
        </p:nvCxnSpPr>
        <p:spPr>
          <a:xfrm flipH="1" flipV="1">
            <a:off x="8016237" y="3692434"/>
            <a:ext cx="1704779" cy="2269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680E18-B075-44DF-AF56-0AC7D67534EE}"/>
              </a:ext>
            </a:extLst>
          </p:cNvPr>
          <p:cNvSpPr txBox="1"/>
          <p:nvPr/>
        </p:nvSpPr>
        <p:spPr>
          <a:xfrm>
            <a:off x="9170752" y="5944788"/>
            <a:ext cx="2437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only one mode for PF, weight is 100% but put in as decimal</a:t>
            </a:r>
          </a:p>
        </p:txBody>
      </p:sp>
    </p:spTree>
    <p:extLst>
      <p:ext uri="{BB962C8B-B14F-4D97-AF65-F5344CB8AC3E}">
        <p14:creationId xmlns:p14="http://schemas.microsoft.com/office/powerpoint/2010/main" val="4315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12" grpId="0" animBg="1"/>
      <p:bldP spid="14" grpId="0"/>
      <p:bldP spid="16" grpId="0"/>
      <p:bldP spid="18" grpId="0" animBg="1"/>
      <p:bldP spid="19" grpId="0" animBg="1"/>
      <p:bldP spid="2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A9A775-198B-4EAE-872E-28F3CDC5B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EE3B8-4664-4D39-A588-20301B9D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CA1F16-1DA4-489F-BF5F-5E4F135E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Exceedance Software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98F46BE-AB4D-4577-A2D6-A274D28E412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8B3DDC-25E3-4EFD-AAA9-05B26361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85" y="1897039"/>
            <a:ext cx="6669648" cy="4287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179ADB-D406-40DE-8396-15A33D3B1435}"/>
              </a:ext>
            </a:extLst>
          </p:cNvPr>
          <p:cNvSpPr/>
          <p:nvPr/>
        </p:nvSpPr>
        <p:spPr>
          <a:xfrm>
            <a:off x="6255897" y="4231248"/>
            <a:ext cx="789337" cy="298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7C4AD-054A-4631-B6E7-24705FE42C27}"/>
              </a:ext>
            </a:extLst>
          </p:cNvPr>
          <p:cNvSpPr txBox="1"/>
          <p:nvPr/>
        </p:nvSpPr>
        <p:spPr>
          <a:xfrm>
            <a:off x="9982200" y="1789281"/>
            <a:ext cx="2038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Oh no! You had a typo when you were inserting your mean. Edit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42F4BF-BC58-4A4E-A9A7-2A49CC8D62C4}"/>
              </a:ext>
            </a:extLst>
          </p:cNvPr>
          <p:cNvCxnSpPr>
            <a:cxnSpLocks/>
          </p:cNvCxnSpPr>
          <p:nvPr/>
        </p:nvCxnSpPr>
        <p:spPr>
          <a:xfrm flipH="1">
            <a:off x="6975566" y="2271229"/>
            <a:ext cx="3017301" cy="19633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E5F4C-7BC5-485A-8AEF-836FAE945AE7}"/>
              </a:ext>
            </a:extLst>
          </p:cNvPr>
          <p:cNvSpPr txBox="1"/>
          <p:nvPr/>
        </p:nvSpPr>
        <p:spPr>
          <a:xfrm>
            <a:off x="10052421" y="4552406"/>
            <a:ext cx="203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fixed. This PF is imported and good to 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A078C-9885-4EBE-A376-A6EC53E45EBC}"/>
              </a:ext>
            </a:extLst>
          </p:cNvPr>
          <p:cNvSpPr/>
          <p:nvPr/>
        </p:nvSpPr>
        <p:spPr>
          <a:xfrm>
            <a:off x="6299440" y="4948358"/>
            <a:ext cx="789337" cy="298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60998D-FF23-4434-8390-7E15A81F5B7E}"/>
              </a:ext>
            </a:extLst>
          </p:cNvPr>
          <p:cNvCxnSpPr>
            <a:cxnSpLocks/>
          </p:cNvCxnSpPr>
          <p:nvPr/>
        </p:nvCxnSpPr>
        <p:spPr>
          <a:xfrm flipH="1">
            <a:off x="7036526" y="4923063"/>
            <a:ext cx="3228025" cy="174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E3AE13-7D53-4E20-AEF8-421F498F355A}"/>
              </a:ext>
            </a:extLst>
          </p:cNvPr>
          <p:cNvSpPr txBox="1"/>
          <p:nvPr/>
        </p:nvSpPr>
        <p:spPr>
          <a:xfrm>
            <a:off x="585158" y="3631083"/>
            <a:ext cx="2038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the PDF and the CDF of the distribution is plotted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7D8DD4-BB3E-4E87-A0C7-77E3E11BFF59}"/>
              </a:ext>
            </a:extLst>
          </p:cNvPr>
          <p:cNvSpPr/>
          <p:nvPr/>
        </p:nvSpPr>
        <p:spPr>
          <a:xfrm>
            <a:off x="3456092" y="3891191"/>
            <a:ext cx="2718285" cy="1795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373FD5-8E4B-43BF-8613-D864AC61064E}"/>
              </a:ext>
            </a:extLst>
          </p:cNvPr>
          <p:cNvCxnSpPr>
            <a:cxnSpLocks/>
          </p:cNvCxnSpPr>
          <p:nvPr/>
        </p:nvCxnSpPr>
        <p:spPr>
          <a:xfrm>
            <a:off x="2272937" y="4245993"/>
            <a:ext cx="14107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09FA0-ECB2-4F0A-910E-82B792F3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Computerized mathematical technique that allows engineers to account for risk in quantitative analysis and decision making</a:t>
            </a:r>
          </a:p>
          <a:p>
            <a:pPr lvl="1"/>
            <a:r>
              <a:rPr lang="en-US" dirty="0"/>
              <a:t>Used in finance, project management, </a:t>
            </a:r>
            <a:r>
              <a:rPr lang="en-US" b="1" dirty="0"/>
              <a:t>ENERGY</a:t>
            </a:r>
            <a:r>
              <a:rPr lang="en-US" dirty="0"/>
              <a:t>, manufacturing, engineering, R&amp;D, insurance, transportation, and the environment</a:t>
            </a:r>
          </a:p>
          <a:p>
            <a:r>
              <a:rPr lang="en-US" dirty="0"/>
              <a:t>Provides a range of possible outcomes and probabilities they will occur for any choice of action:</a:t>
            </a:r>
          </a:p>
          <a:p>
            <a:pPr lvl="1"/>
            <a:r>
              <a:rPr lang="en-US" dirty="0"/>
              <a:t>Extreme possibilities </a:t>
            </a:r>
          </a:p>
          <a:p>
            <a:pPr lvl="1"/>
            <a:r>
              <a:rPr lang="en-US" dirty="0"/>
              <a:t>Most conservative decision</a:t>
            </a:r>
          </a:p>
          <a:p>
            <a:pPr lvl="1"/>
            <a:r>
              <a:rPr lang="en-US" dirty="0"/>
              <a:t>Middle-of-the-road decisions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8F0E6-ED21-4C57-A510-2DC0A237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5C6ED2-54E4-4D9E-A84C-D54AC36E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</p:spTree>
    <p:extLst>
      <p:ext uri="{BB962C8B-B14F-4D97-AF65-F5344CB8AC3E}">
        <p14:creationId xmlns:p14="http://schemas.microsoft.com/office/powerpoint/2010/main" val="34595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D7B43-0DBE-47A1-928F-691C370A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ECAD1-9E3B-46D8-A590-42FA8EB2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Exceedance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0EFAE-9A91-441C-AA30-53F8DBDF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6" y="2057106"/>
            <a:ext cx="6401919" cy="4106091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9B45ED5-FEAB-4947-AD90-B6851932709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A3745-FF4D-40E0-944E-3A3D6A8C56E4}"/>
              </a:ext>
            </a:extLst>
          </p:cNvPr>
          <p:cNvSpPr txBox="1"/>
          <p:nvPr/>
        </p:nvSpPr>
        <p:spPr>
          <a:xfrm>
            <a:off x="209251" y="1503108"/>
            <a:ext cx="588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all PFs are input into the software, run the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6B4BF-BB3C-4C4B-8673-FCFFAAB5F639}"/>
              </a:ext>
            </a:extLst>
          </p:cNvPr>
          <p:cNvSpPr/>
          <p:nvPr/>
        </p:nvSpPr>
        <p:spPr>
          <a:xfrm>
            <a:off x="3689988" y="4781006"/>
            <a:ext cx="681715" cy="3483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A0AE99-C64C-4DDC-BF09-5D6E504AE515}"/>
              </a:ext>
            </a:extLst>
          </p:cNvPr>
          <p:cNvCxnSpPr>
            <a:cxnSpLocks/>
          </p:cNvCxnSpPr>
          <p:nvPr/>
        </p:nvCxnSpPr>
        <p:spPr>
          <a:xfrm flipH="1">
            <a:off x="3283131" y="2422104"/>
            <a:ext cx="4910544" cy="2533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C9770-028F-40C5-9136-3BE6214F9EFD}"/>
              </a:ext>
            </a:extLst>
          </p:cNvPr>
          <p:cNvSpPr txBox="1"/>
          <p:nvPr/>
        </p:nvSpPr>
        <p:spPr>
          <a:xfrm>
            <a:off x="8288383" y="4145060"/>
            <a:ext cx="2647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patient – it takes a few minutes to run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321B6E-2FCB-4D79-BE1F-5F587FAAA109}"/>
              </a:ext>
            </a:extLst>
          </p:cNvPr>
          <p:cNvSpPr txBox="1"/>
          <p:nvPr/>
        </p:nvSpPr>
        <p:spPr>
          <a:xfrm>
            <a:off x="8288383" y="2128471"/>
            <a:ext cx="264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number of trials for model (100,000)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F2BBD2-DBC5-45B7-AE2C-E4433D7EC8A5}"/>
              </a:ext>
            </a:extLst>
          </p:cNvPr>
          <p:cNvSpPr/>
          <p:nvPr/>
        </p:nvSpPr>
        <p:spPr>
          <a:xfrm>
            <a:off x="2664311" y="4841966"/>
            <a:ext cx="790546" cy="226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47AE12-EAD2-4871-A623-4CD09145463C}"/>
              </a:ext>
            </a:extLst>
          </p:cNvPr>
          <p:cNvCxnSpPr>
            <a:cxnSpLocks/>
          </p:cNvCxnSpPr>
          <p:nvPr/>
        </p:nvCxnSpPr>
        <p:spPr>
          <a:xfrm flipH="1">
            <a:off x="4371705" y="4410954"/>
            <a:ext cx="3916678" cy="542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73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664D29-50BB-4D29-9006-590703F2E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BA0C2-4126-4837-9D48-87C96D66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DA025F-C10C-4919-AEAB-7DC72F64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Exceedance Software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C8150A6D-2109-4B1B-AB4D-F5D0EADA5A6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3F3728-22A8-45CD-AD5B-8B362507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9" y="1672181"/>
            <a:ext cx="7700650" cy="49334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727316-186C-4959-A540-F7A01CA26064}"/>
              </a:ext>
            </a:extLst>
          </p:cNvPr>
          <p:cNvSpPr/>
          <p:nvPr/>
        </p:nvSpPr>
        <p:spPr>
          <a:xfrm>
            <a:off x="5144320" y="4911634"/>
            <a:ext cx="3137531" cy="1581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99BA40-1349-4C92-A0A6-5F4B682E6219}"/>
              </a:ext>
            </a:extLst>
          </p:cNvPr>
          <p:cNvCxnSpPr>
            <a:cxnSpLocks/>
          </p:cNvCxnSpPr>
          <p:nvPr/>
        </p:nvCxnSpPr>
        <p:spPr>
          <a:xfrm flipH="1">
            <a:off x="7628709" y="2625824"/>
            <a:ext cx="1608908" cy="2241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310C0A-EA90-4CAC-AFC3-AB3D07BBD288}"/>
              </a:ext>
            </a:extLst>
          </p:cNvPr>
          <p:cNvSpPr txBox="1"/>
          <p:nvPr/>
        </p:nvSpPr>
        <p:spPr>
          <a:xfrm>
            <a:off x="9237617" y="2241683"/>
            <a:ext cx="264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Graphical representation of Composite Distribution </a:t>
            </a:r>
            <a:r>
              <a:rPr lang="en-US" dirty="0" err="1"/>
              <a:t>Fn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8FDB1E-4BBE-49D5-94C7-2A85FD1A4B12}"/>
              </a:ext>
            </a:extLst>
          </p:cNvPr>
          <p:cNvSpPr/>
          <p:nvPr/>
        </p:nvSpPr>
        <p:spPr>
          <a:xfrm>
            <a:off x="4281293" y="6156959"/>
            <a:ext cx="770290" cy="392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4DA2D-7896-4E6D-B62B-66BA982294CD}"/>
              </a:ext>
            </a:extLst>
          </p:cNvPr>
          <p:cNvSpPr txBox="1"/>
          <p:nvPr/>
        </p:nvSpPr>
        <p:spPr>
          <a:xfrm>
            <a:off x="9166892" y="3724235"/>
            <a:ext cx="2647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Export p-value scaling factors – needed for analysis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9427E5-BDD3-4F1B-9232-C3AD20B0591B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051584" y="4185900"/>
            <a:ext cx="4115308" cy="2079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763903-98FA-4F30-ACE4-688B598306FB}"/>
              </a:ext>
            </a:extLst>
          </p:cNvPr>
          <p:cNvSpPr txBox="1"/>
          <p:nvPr/>
        </p:nvSpPr>
        <p:spPr>
          <a:xfrm>
            <a:off x="9076138" y="5427223"/>
            <a:ext cx="264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SAVE THIS .PVM FILE</a:t>
            </a:r>
          </a:p>
        </p:txBody>
      </p:sp>
    </p:spTree>
    <p:extLst>
      <p:ext uri="{BB962C8B-B14F-4D97-AF65-F5344CB8AC3E}">
        <p14:creationId xmlns:p14="http://schemas.microsoft.com/office/powerpoint/2010/main" val="6519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F4951-3700-4561-BE96-13223F2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7B7D3-A39F-4E57-B4AE-BBDBE8784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Output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7B2F657-129B-4A02-90BE-E179998FC2A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899FA-A517-4174-9A8B-81C51208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046" y="2107474"/>
            <a:ext cx="2964639" cy="3740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DD364A-0C16-486F-8954-D95B3572E4D9}"/>
              </a:ext>
            </a:extLst>
          </p:cNvPr>
          <p:cNvSpPr txBox="1"/>
          <p:nvPr/>
        </p:nvSpPr>
        <p:spPr>
          <a:xfrm>
            <a:off x="4898853" y="160376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Model output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60E495B-9406-4822-97EA-D09952A8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93" y="1837670"/>
            <a:ext cx="3395702" cy="1350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Model output is a scaling factor for each p-value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369F1-2D56-4B03-AEB4-327365121AE0}"/>
              </a:ext>
            </a:extLst>
          </p:cNvPr>
          <p:cNvSpPr/>
          <p:nvPr/>
        </p:nvSpPr>
        <p:spPr>
          <a:xfrm>
            <a:off x="4073258" y="2824127"/>
            <a:ext cx="359406" cy="2949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372DDB-C04D-4557-AAE4-F6F114FAF064}"/>
              </a:ext>
            </a:extLst>
          </p:cNvPr>
          <p:cNvCxnSpPr>
            <a:cxnSpLocks/>
          </p:cNvCxnSpPr>
          <p:nvPr/>
        </p:nvCxnSpPr>
        <p:spPr>
          <a:xfrm flipV="1">
            <a:off x="3082834" y="3805647"/>
            <a:ext cx="990423" cy="4005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7CE84C-41E7-4C59-9FDE-187E666C9539}"/>
              </a:ext>
            </a:extLst>
          </p:cNvPr>
          <p:cNvSpPr txBox="1"/>
          <p:nvPr/>
        </p:nvSpPr>
        <p:spPr>
          <a:xfrm>
            <a:off x="2055544" y="4031001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P-value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2440A-88BC-47C4-A9CB-2F26BAA53837}"/>
              </a:ext>
            </a:extLst>
          </p:cNvPr>
          <p:cNvSpPr/>
          <p:nvPr/>
        </p:nvSpPr>
        <p:spPr>
          <a:xfrm>
            <a:off x="4489909" y="2824126"/>
            <a:ext cx="359406" cy="2949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30D389-6A9D-492C-92A4-9006BEAA60D4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849316" y="3500847"/>
            <a:ext cx="2238782" cy="7148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86B993-76A1-4720-9ABD-7C67209EB0AE}"/>
              </a:ext>
            </a:extLst>
          </p:cNvPr>
          <p:cNvSpPr txBox="1"/>
          <p:nvPr/>
        </p:nvSpPr>
        <p:spPr>
          <a:xfrm>
            <a:off x="7088098" y="403100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Scaling Factor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1F215-4953-4AB0-8FB9-A8726367B6C6}"/>
              </a:ext>
            </a:extLst>
          </p:cNvPr>
          <p:cNvSpPr txBox="1"/>
          <p:nvPr/>
        </p:nvSpPr>
        <p:spPr>
          <a:xfrm>
            <a:off x="8952412" y="1973100"/>
            <a:ext cx="30038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scaling factors are then multiplied by the Net AEP value to get the P-value for each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Which is why we needed to make sure all uncertainty was in terms energy production!</a:t>
            </a:r>
          </a:p>
        </p:txBody>
      </p:sp>
    </p:spTree>
    <p:extLst>
      <p:ext uri="{BB962C8B-B14F-4D97-AF65-F5344CB8AC3E}">
        <p14:creationId xmlns:p14="http://schemas.microsoft.com/office/powerpoint/2010/main" val="40735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AD3A0-CEAA-42E7-8367-8F62272B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03897A-7BBB-4702-B66B-31C8E91A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4011D4-2D55-48C1-9337-42974567234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E75C54-ADB3-4B75-BFFC-214218C73F10}"/>
              </a:ext>
            </a:extLst>
          </p:cNvPr>
          <p:cNvGrpSpPr/>
          <p:nvPr/>
        </p:nvGrpSpPr>
        <p:grpSpPr>
          <a:xfrm>
            <a:off x="1411103" y="1980591"/>
            <a:ext cx="678391" cy="4122282"/>
            <a:chOff x="8306261" y="1979632"/>
            <a:chExt cx="678391" cy="41222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EF7A3E-04D0-4D3C-8757-B117FE7DCB93}"/>
                </a:ext>
              </a:extLst>
            </p:cNvPr>
            <p:cNvSpPr txBox="1"/>
            <p:nvPr/>
          </p:nvSpPr>
          <p:spPr>
            <a:xfrm>
              <a:off x="8306261" y="3895015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P50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DE62CA-390A-4D3F-8E61-2C8D5FF89CBD}"/>
                </a:ext>
              </a:extLst>
            </p:cNvPr>
            <p:cNvSpPr txBox="1"/>
            <p:nvPr/>
          </p:nvSpPr>
          <p:spPr>
            <a:xfrm>
              <a:off x="8363969" y="1979632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4032DF-BCBF-4810-8B75-CA0DA5441155}"/>
                </a:ext>
              </a:extLst>
            </p:cNvPr>
            <p:cNvSpPr txBox="1"/>
            <p:nvPr/>
          </p:nvSpPr>
          <p:spPr>
            <a:xfrm>
              <a:off x="8306261" y="5640249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P99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02594E-0F60-4D0F-AEAE-617745001636}"/>
                </a:ext>
              </a:extLst>
            </p:cNvPr>
            <p:cNvGrpSpPr/>
            <p:nvPr/>
          </p:nvGrpSpPr>
          <p:grpSpPr>
            <a:xfrm>
              <a:off x="8580479" y="2943337"/>
              <a:ext cx="76200" cy="392172"/>
              <a:chOff x="8610600" y="2988365"/>
              <a:chExt cx="76200" cy="39217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6DA3BB-FD54-4E60-ACB5-27D55C2D199F}"/>
                  </a:ext>
                </a:extLst>
              </p:cNvPr>
              <p:cNvSpPr/>
              <p:nvPr/>
            </p:nvSpPr>
            <p:spPr>
              <a:xfrm>
                <a:off x="8610600" y="2988365"/>
                <a:ext cx="76200" cy="87372"/>
              </a:xfrm>
              <a:prstGeom prst="ellipse">
                <a:avLst/>
              </a:prstGeom>
              <a:solidFill>
                <a:srgbClr val="004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7DA620-1E6C-4E67-A7EA-823F64A1CEDC}"/>
                  </a:ext>
                </a:extLst>
              </p:cNvPr>
              <p:cNvSpPr/>
              <p:nvPr/>
            </p:nvSpPr>
            <p:spPr>
              <a:xfrm>
                <a:off x="8610600" y="3140765"/>
                <a:ext cx="76200" cy="87372"/>
              </a:xfrm>
              <a:prstGeom prst="ellipse">
                <a:avLst/>
              </a:prstGeom>
              <a:solidFill>
                <a:srgbClr val="004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6E60D4B-0787-4461-A33E-F65CA3C23633}"/>
                  </a:ext>
                </a:extLst>
              </p:cNvPr>
              <p:cNvSpPr/>
              <p:nvPr/>
            </p:nvSpPr>
            <p:spPr>
              <a:xfrm>
                <a:off x="8610600" y="3293165"/>
                <a:ext cx="76200" cy="87372"/>
              </a:xfrm>
              <a:prstGeom prst="ellipse">
                <a:avLst/>
              </a:prstGeom>
              <a:solidFill>
                <a:srgbClr val="004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B7AB86-9CBD-4B7F-B924-9F0FE8078D42}"/>
                </a:ext>
              </a:extLst>
            </p:cNvPr>
            <p:cNvGrpSpPr/>
            <p:nvPr/>
          </p:nvGrpSpPr>
          <p:grpSpPr>
            <a:xfrm>
              <a:off x="8580479" y="4755749"/>
              <a:ext cx="76200" cy="392172"/>
              <a:chOff x="8610600" y="2988365"/>
              <a:chExt cx="76200" cy="3921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6923FB-58B6-4AE6-88FA-D79160BB277A}"/>
                  </a:ext>
                </a:extLst>
              </p:cNvPr>
              <p:cNvSpPr/>
              <p:nvPr/>
            </p:nvSpPr>
            <p:spPr>
              <a:xfrm>
                <a:off x="8610600" y="2988365"/>
                <a:ext cx="76200" cy="87372"/>
              </a:xfrm>
              <a:prstGeom prst="ellipse">
                <a:avLst/>
              </a:prstGeom>
              <a:solidFill>
                <a:srgbClr val="004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CC0573-EC1B-4EA0-B0D9-79D484752505}"/>
                  </a:ext>
                </a:extLst>
              </p:cNvPr>
              <p:cNvSpPr/>
              <p:nvPr/>
            </p:nvSpPr>
            <p:spPr>
              <a:xfrm>
                <a:off x="8610600" y="3140765"/>
                <a:ext cx="76200" cy="87372"/>
              </a:xfrm>
              <a:prstGeom prst="ellipse">
                <a:avLst/>
              </a:prstGeom>
              <a:solidFill>
                <a:srgbClr val="004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AA0F54F-378F-4E5A-A1EE-0021A46187BC}"/>
                  </a:ext>
                </a:extLst>
              </p:cNvPr>
              <p:cNvSpPr/>
              <p:nvPr/>
            </p:nvSpPr>
            <p:spPr>
              <a:xfrm>
                <a:off x="8610600" y="3293165"/>
                <a:ext cx="76200" cy="87372"/>
              </a:xfrm>
              <a:prstGeom prst="ellipse">
                <a:avLst/>
              </a:prstGeom>
              <a:solidFill>
                <a:srgbClr val="004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39DB7CC-528D-416D-84BA-1A6E5E4B33F9}"/>
              </a:ext>
            </a:extLst>
          </p:cNvPr>
          <p:cNvSpPr/>
          <p:nvPr/>
        </p:nvSpPr>
        <p:spPr>
          <a:xfrm>
            <a:off x="1191983" y="1709120"/>
            <a:ext cx="1064623" cy="96137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D11F07-4080-4A23-8158-8D89E48F506F}"/>
              </a:ext>
            </a:extLst>
          </p:cNvPr>
          <p:cNvSpPr/>
          <p:nvPr/>
        </p:nvSpPr>
        <p:spPr>
          <a:xfrm>
            <a:off x="1191983" y="3640965"/>
            <a:ext cx="1064623" cy="96137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CBF330-18EC-426E-9134-80347F28BE0B}"/>
              </a:ext>
            </a:extLst>
          </p:cNvPr>
          <p:cNvSpPr/>
          <p:nvPr/>
        </p:nvSpPr>
        <p:spPr>
          <a:xfrm>
            <a:off x="1191109" y="5394980"/>
            <a:ext cx="1064623" cy="96137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09612D-D039-4495-87F5-A8A7E384393B}"/>
              </a:ext>
            </a:extLst>
          </p:cNvPr>
          <p:cNvCxnSpPr/>
          <p:nvPr/>
        </p:nvCxnSpPr>
        <p:spPr>
          <a:xfrm>
            <a:off x="889816" y="2189805"/>
            <a:ext cx="0" cy="3801692"/>
          </a:xfrm>
          <a:prstGeom prst="line">
            <a:avLst/>
          </a:prstGeom>
          <a:ln w="1270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24681C-BF5C-414D-835C-E2B959C743FC}"/>
              </a:ext>
            </a:extLst>
          </p:cNvPr>
          <p:cNvCxnSpPr>
            <a:cxnSpLocks/>
          </p:cNvCxnSpPr>
          <p:nvPr/>
        </p:nvCxnSpPr>
        <p:spPr>
          <a:xfrm>
            <a:off x="888942" y="2250764"/>
            <a:ext cx="302167" cy="0"/>
          </a:xfrm>
          <a:prstGeom prst="line">
            <a:avLst/>
          </a:prstGeom>
          <a:ln w="1270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5DC81-E960-4DB7-B2C0-CD086B0956B6}"/>
              </a:ext>
            </a:extLst>
          </p:cNvPr>
          <p:cNvCxnSpPr>
            <a:cxnSpLocks/>
          </p:cNvCxnSpPr>
          <p:nvPr/>
        </p:nvCxnSpPr>
        <p:spPr>
          <a:xfrm>
            <a:off x="895915" y="5918807"/>
            <a:ext cx="302167" cy="0"/>
          </a:xfrm>
          <a:prstGeom prst="line">
            <a:avLst/>
          </a:prstGeom>
          <a:ln w="1270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B4FD702-EDE2-49FD-8B23-136384F3BF20}"/>
              </a:ext>
            </a:extLst>
          </p:cNvPr>
          <p:cNvSpPr txBox="1"/>
          <p:nvPr/>
        </p:nvSpPr>
        <p:spPr>
          <a:xfrm>
            <a:off x="4265165" y="1872869"/>
            <a:ext cx="587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P-values</a:t>
            </a:r>
            <a:r>
              <a:rPr lang="en-US" sz="1600" dirty="0"/>
              <a:t>: exceedance probabilities for energy production. 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A93DF90B-F7E7-468A-8A6A-DB60726666D9}"/>
              </a:ext>
            </a:extLst>
          </p:cNvPr>
          <p:cNvSpPr txBox="1">
            <a:spLocks/>
          </p:cNvSpPr>
          <p:nvPr/>
        </p:nvSpPr>
        <p:spPr>
          <a:xfrm>
            <a:off x="4955001" y="2276192"/>
            <a:ext cx="3966484" cy="72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5"/>
                </a:solidFill>
              </a:rPr>
              <a:t>In plain words.. the production predicted to be exceeded x% of the time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A4D3E50-1E9B-4B78-A2CA-A97998BECAB1}"/>
              </a:ext>
            </a:extLst>
          </p:cNvPr>
          <p:cNvSpPr txBox="1">
            <a:spLocks/>
          </p:cNvSpPr>
          <p:nvPr/>
        </p:nvSpPr>
        <p:spPr>
          <a:xfrm>
            <a:off x="5099137" y="3031668"/>
            <a:ext cx="3678213" cy="1061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5"/>
                </a:solidFill>
              </a:rPr>
              <a:t>Example: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accent5"/>
                </a:solidFill>
              </a:rPr>
              <a:t>A P90 value of 1,000 kWh means that 90% of the time the production will be greater than 1,000 kWh.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C08F6-2FCE-440F-860D-756541588FF8}"/>
              </a:ext>
            </a:extLst>
          </p:cNvPr>
          <p:cNvSpPr txBox="1"/>
          <p:nvPr/>
        </p:nvSpPr>
        <p:spPr>
          <a:xfrm>
            <a:off x="4784476" y="5678771"/>
            <a:ext cx="483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P50 value is the production value we publish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E7956-661F-48E9-B21B-B820DB03DA47}"/>
              </a:ext>
            </a:extLst>
          </p:cNvPr>
          <p:cNvSpPr txBox="1"/>
          <p:nvPr/>
        </p:nvSpPr>
        <p:spPr>
          <a:xfrm>
            <a:off x="3958227" y="4357639"/>
            <a:ext cx="665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range of p-values also gives us a spread for where we predict energy production to be annually</a:t>
            </a:r>
          </a:p>
        </p:txBody>
      </p:sp>
    </p:spTree>
    <p:extLst>
      <p:ext uri="{BB962C8B-B14F-4D97-AF65-F5344CB8AC3E}">
        <p14:creationId xmlns:p14="http://schemas.microsoft.com/office/powerpoint/2010/main" val="989507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CD2BA-4465-496C-A825-84FA994E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CF851D-7CD2-4334-B973-9B2E5F4F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Model Outputs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AABC77F-6CAC-4C71-AF0D-DEB7DB35BA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93DFA-70F6-4220-86AB-AD3183C08C9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3F54D-8D6A-4069-B4A5-C80B2027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32" y="1707338"/>
            <a:ext cx="6543738" cy="464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63A08-D7F3-4978-AA9D-735CD39D0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247"/>
          <a:stretch/>
        </p:blipFill>
        <p:spPr>
          <a:xfrm>
            <a:off x="7994782" y="1593804"/>
            <a:ext cx="1753137" cy="1166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3B35FA-54C7-492C-9E57-E6566EC54C14}"/>
              </a:ext>
            </a:extLst>
          </p:cNvPr>
          <p:cNvSpPr/>
          <p:nvPr/>
        </p:nvSpPr>
        <p:spPr>
          <a:xfrm>
            <a:off x="433074" y="2467076"/>
            <a:ext cx="1064799" cy="3733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175384-5286-406D-9EBC-C2B31E01FF7F}"/>
              </a:ext>
            </a:extLst>
          </p:cNvPr>
          <p:cNvCxnSpPr>
            <a:cxnSpLocks/>
          </p:cNvCxnSpPr>
          <p:nvPr/>
        </p:nvCxnSpPr>
        <p:spPr>
          <a:xfrm flipH="1">
            <a:off x="1567544" y="1707338"/>
            <a:ext cx="6427238" cy="10532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71A90C-A35B-441E-BBC9-BCA8B57550E9}"/>
              </a:ext>
            </a:extLst>
          </p:cNvPr>
          <p:cNvSpPr txBox="1"/>
          <p:nvPr/>
        </p:nvSpPr>
        <p:spPr>
          <a:xfrm>
            <a:off x="9747919" y="1526464"/>
            <a:ext cx="1753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Ctrl-a &gt; ctrl-c in model output file and then ctrl-v into spreadsheet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9CC2F-AB0F-456A-8938-2D2798130A92}"/>
              </a:ext>
            </a:extLst>
          </p:cNvPr>
          <p:cNvSpPr/>
          <p:nvPr/>
        </p:nvSpPr>
        <p:spPr>
          <a:xfrm>
            <a:off x="3251010" y="2715240"/>
            <a:ext cx="545927" cy="158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51BFD9-883D-4E73-9E5F-CF5F26D8594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796937" y="2794695"/>
            <a:ext cx="4351891" cy="13776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1F37A2-5E95-4646-BC75-B5AF181501C9}"/>
              </a:ext>
            </a:extLst>
          </p:cNvPr>
          <p:cNvSpPr txBox="1"/>
          <p:nvPr/>
        </p:nvSpPr>
        <p:spPr>
          <a:xfrm>
            <a:off x="8148828" y="3710707"/>
            <a:ext cx="175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Specify number of turbines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4F27B5-EF94-4CB2-AE28-3760CDFB6454}"/>
              </a:ext>
            </a:extLst>
          </p:cNvPr>
          <p:cNvSpPr/>
          <p:nvPr/>
        </p:nvSpPr>
        <p:spPr>
          <a:xfrm>
            <a:off x="2443158" y="3110766"/>
            <a:ext cx="1353779" cy="1053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EC434-3B75-44D1-BCDE-224D0B3C8307}"/>
              </a:ext>
            </a:extLst>
          </p:cNvPr>
          <p:cNvSpPr txBox="1"/>
          <p:nvPr/>
        </p:nvSpPr>
        <p:spPr>
          <a:xfrm>
            <a:off x="8224649" y="512477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monthly Net AEP values by turbine from the WRA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34008A-F90D-474F-A685-DA2D5EA2356E}"/>
              </a:ext>
            </a:extLst>
          </p:cNvPr>
          <p:cNvCxnSpPr>
            <a:cxnSpLocks/>
          </p:cNvCxnSpPr>
          <p:nvPr/>
        </p:nvCxnSpPr>
        <p:spPr>
          <a:xfrm flipH="1" flipV="1">
            <a:off x="3796937" y="3728902"/>
            <a:ext cx="4475009" cy="1856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8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  <p:bldP spid="14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D1B5D16-328B-459D-BE78-2B5E370C9469}"/>
              </a:ext>
            </a:extLst>
          </p:cNvPr>
          <p:cNvSpPr txBox="1">
            <a:spLocks/>
          </p:cNvSpPr>
          <p:nvPr/>
        </p:nvSpPr>
        <p:spPr>
          <a:xfrm>
            <a:off x="3230401" y="2244814"/>
            <a:ext cx="7245443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Questions? Comments? Concerns?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6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Turbine Availability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345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OEM availability for turbine. Includes OEM downtime and maintenance.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99.5%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availability value </a:t>
            </a:r>
          </a:p>
          <a:p>
            <a:r>
              <a:rPr lang="en-US" dirty="0"/>
              <a:t>provided by OEM within contract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PF updated annually – will be same mean/</a:t>
            </a:r>
            <a:r>
              <a:rPr lang="en-US" dirty="0" err="1"/>
              <a:t>stddev</a:t>
            </a:r>
            <a:r>
              <a:rPr lang="en-US" dirty="0"/>
              <a:t> for full year for all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OE fleet availability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turbine for each month become one datapoint; assumed normal </a:t>
            </a:r>
            <a:r>
              <a:rPr lang="en-US" dirty="0" err="1"/>
              <a:t>dstn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GW provides availability by turbine by month, used in monthly production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of all datapoints is mean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 deviation of all datapoints is </a:t>
            </a:r>
            <a:r>
              <a:rPr lang="en-US" dirty="0" err="1"/>
              <a:t>stddev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47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 Curve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OEM contractual power curve may differ than observed 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315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value from observed 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value from OEM warranty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study is performed to determine how OE fleet is performing annually relative to what the PC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Values for mean and </a:t>
            </a:r>
            <a:r>
              <a:rPr lang="en-US" dirty="0" err="1"/>
              <a:t>stddev</a:t>
            </a:r>
            <a:r>
              <a:rPr lang="en-US" dirty="0"/>
              <a:t> must be used from this study</a:t>
            </a:r>
          </a:p>
        </p:txBody>
      </p:sp>
    </p:spTree>
    <p:extLst>
      <p:ext uri="{BB962C8B-B14F-4D97-AF65-F5344CB8AC3E}">
        <p14:creationId xmlns:p14="http://schemas.microsoft.com/office/powerpoint/2010/main" val="893681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 Curve Degradation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22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 – CF dependent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Wear-and-tear on turbine blades decreases effectiveness in 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 value of CDF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Article from </a:t>
            </a:r>
            <a:r>
              <a:rPr lang="en-US" dirty="0" err="1"/>
              <a:t>WindPower</a:t>
            </a:r>
            <a:r>
              <a:rPr lang="en-US" dirty="0"/>
              <a:t> Monthly claims decrease in CF by 0.7 percentage points due to blade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spreadsheet template ‘Power Curve Degradation PF template.xlsx’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Change B11 to the Gross AEP value from WRA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Copy/paste CDF within box into a new spreadsheet and save as .csv </a:t>
            </a:r>
          </a:p>
        </p:txBody>
      </p:sp>
    </p:spTree>
    <p:extLst>
      <p:ext uri="{BB962C8B-B14F-4D97-AF65-F5344CB8AC3E}">
        <p14:creationId xmlns:p14="http://schemas.microsoft.com/office/powerpoint/2010/main" val="371421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Power Curve Degradation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A2E947-33F2-4C11-8DB4-543ABC46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5" y="1424458"/>
            <a:ext cx="6794891" cy="54434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552983-E7D2-44D1-B489-AE2779F18F65}"/>
              </a:ext>
            </a:extLst>
          </p:cNvPr>
          <p:cNvSpPr txBox="1"/>
          <p:nvPr/>
        </p:nvSpPr>
        <p:spPr>
          <a:xfrm>
            <a:off x="8521148" y="1783352"/>
            <a:ext cx="218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Gross AEP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9686C-C9F2-4E6F-B3AD-27679AAAC594}"/>
              </a:ext>
            </a:extLst>
          </p:cNvPr>
          <p:cNvSpPr/>
          <p:nvPr/>
        </p:nvSpPr>
        <p:spPr>
          <a:xfrm>
            <a:off x="1123122" y="3596950"/>
            <a:ext cx="506896" cy="20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6AD4BD-91A3-432B-96A9-927428660AAE}"/>
              </a:ext>
            </a:extLst>
          </p:cNvPr>
          <p:cNvCxnSpPr>
            <a:cxnSpLocks/>
          </p:cNvCxnSpPr>
          <p:nvPr/>
        </p:nvCxnSpPr>
        <p:spPr>
          <a:xfrm flipH="1">
            <a:off x="1724295" y="1943451"/>
            <a:ext cx="6796853" cy="1653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820B0CE-710D-4C11-8ED2-9DAF9222E3FA}"/>
              </a:ext>
            </a:extLst>
          </p:cNvPr>
          <p:cNvSpPr/>
          <p:nvPr/>
        </p:nvSpPr>
        <p:spPr>
          <a:xfrm>
            <a:off x="1123121" y="4414471"/>
            <a:ext cx="1242391" cy="406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7F1786-8816-46C0-A669-1E71583ECCA4}"/>
              </a:ext>
            </a:extLst>
          </p:cNvPr>
          <p:cNvCxnSpPr>
            <a:cxnSpLocks/>
          </p:cNvCxnSpPr>
          <p:nvPr/>
        </p:nvCxnSpPr>
        <p:spPr>
          <a:xfrm flipH="1">
            <a:off x="2365513" y="2970205"/>
            <a:ext cx="6023113" cy="1554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A7947AD-FEE9-4681-930C-96B0207F75FC}"/>
              </a:ext>
            </a:extLst>
          </p:cNvPr>
          <p:cNvSpPr txBox="1"/>
          <p:nvPr/>
        </p:nvSpPr>
        <p:spPr>
          <a:xfrm>
            <a:off x="8519186" y="2770200"/>
            <a:ext cx="218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Copy/paste CDF into new spreadsheet and save as .csv</a:t>
            </a:r>
          </a:p>
        </p:txBody>
      </p:sp>
    </p:spTree>
    <p:extLst>
      <p:ext uri="{BB962C8B-B14F-4D97-AF65-F5344CB8AC3E}">
        <p14:creationId xmlns:p14="http://schemas.microsoft.com/office/powerpoint/2010/main" val="32075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1564E8-C831-4495-8FE8-C27EBA38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0817DA-FB7F-4AFE-A7A6-D0923438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AE8E32-DD7F-44B2-81D1-1C681E9D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monte carlo 401k">
            <a:extLst>
              <a:ext uri="{FF2B5EF4-FFF2-40B4-BE49-F238E27FC236}">
                <a16:creationId xmlns:a16="http://schemas.microsoft.com/office/drawing/2014/main" id="{99F34738-62B4-47E4-8B57-F14F0A81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2"/>
          <a:stretch/>
        </p:blipFill>
        <p:spPr bwMode="auto">
          <a:xfrm>
            <a:off x="0" y="337694"/>
            <a:ext cx="12192000" cy="57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DC89C49-945C-4921-B2B1-7747839F001D}"/>
              </a:ext>
            </a:extLst>
          </p:cNvPr>
          <p:cNvSpPr txBox="1">
            <a:spLocks/>
          </p:cNvSpPr>
          <p:nvPr/>
        </p:nvSpPr>
        <p:spPr>
          <a:xfrm>
            <a:off x="173736" y="5962715"/>
            <a:ext cx="4901183" cy="78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Financial planning</a:t>
            </a:r>
          </a:p>
        </p:txBody>
      </p:sp>
    </p:spTree>
    <p:extLst>
      <p:ext uri="{BB962C8B-B14F-4D97-AF65-F5344CB8AC3E}">
        <p14:creationId xmlns:p14="http://schemas.microsoft.com/office/powerpoint/2010/main" val="1372039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Electrical Collection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at this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into account power loss through lines from project to interconnection 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all </a:t>
            </a:r>
            <a:r>
              <a:rPr lang="en-US" dirty="0" err="1"/>
              <a:t>WfI</a:t>
            </a:r>
            <a:r>
              <a:rPr lang="en-US" dirty="0"/>
              <a:t> projects, taken as a 0.4% straight loss with 0.25% uncertainty.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Mean: 99.6%, </a:t>
            </a:r>
            <a:r>
              <a:rPr lang="en-US" dirty="0" err="1"/>
              <a:t>StdDev</a:t>
            </a:r>
            <a:r>
              <a:rPr lang="en-US" dirty="0"/>
              <a:t>: 0.25%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value was originally calculated from a power model for the NFWC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assumption that the project is in the near vicinity of the interconnection and minimal cabling is used has been made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be updated with project data in future</a:t>
            </a:r>
          </a:p>
        </p:txBody>
      </p:sp>
    </p:spTree>
    <p:extLst>
      <p:ext uri="{BB962C8B-B14F-4D97-AF65-F5344CB8AC3E}">
        <p14:creationId xmlns:p14="http://schemas.microsoft.com/office/powerpoint/2010/main" val="913781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Balance of Plant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into account equipment downtime not related to the turbine itself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Curve is based on the fact there is a 10% chance for a 10-day downtime event due to BOP </a:t>
            </a:r>
          </a:p>
        </p:txBody>
      </p:sp>
    </p:spTree>
    <p:extLst>
      <p:ext uri="{BB962C8B-B14F-4D97-AF65-F5344CB8AC3E}">
        <p14:creationId xmlns:p14="http://schemas.microsoft.com/office/powerpoint/2010/main" val="3459444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Measurement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in the instruments used to record wind data used in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5400675" y="2288411"/>
            <a:ext cx="66008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Dependent on primary WRA data source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MET Tower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Use ‘Calculating Data Measurement PF template.xlsx’ spreadsheet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D11 is classification value from Table 1 (most MET towers are NRG #40)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Put in the avg annual wind speed from WRA into C13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This gets us uncertainty in wind speed (C15), not energy, so we have to convert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Spreadsheet ‘Converting WS to AEP Uncertainty.xlsx’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Copy/paste annual WS and Gross AEP values from WRA ‘Normalized Production’ spreadsheet into C12:D41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Put WS uncertainty value into H6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StdDev</a:t>
            </a:r>
            <a:r>
              <a:rPr lang="en-US" sz="1600" dirty="0"/>
              <a:t> value is then in K5, mean is assumed to be 100% (no bias)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5340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Measurement Cont’d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3ABADC2-699B-4AA9-92D9-5E3A02651798}"/>
              </a:ext>
            </a:extLst>
          </p:cNvPr>
          <p:cNvSpPr txBox="1">
            <a:spLocks/>
          </p:cNvSpPr>
          <p:nvPr/>
        </p:nvSpPr>
        <p:spPr>
          <a:xfrm>
            <a:off x="1143270" y="1672181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A35386-0874-4115-977E-9155F0BDA338}"/>
              </a:ext>
            </a:extLst>
          </p:cNvPr>
          <p:cNvSpPr txBox="1"/>
          <p:nvPr/>
        </p:nvSpPr>
        <p:spPr>
          <a:xfrm>
            <a:off x="339837" y="2166382"/>
            <a:ext cx="61817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LiDAR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Manufacturer-provided uncertainty dependent on instrument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Typically uncertainty is in wind speed, need to convert to energy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Spreadsheet ‘Converting WS to AEP Uncertainty.xlsx’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Copy/paste annual WS and Gross AEP values from WRA ‘Normalized Production’ spreadsheet into C12:D41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Put WS uncertainty value into H6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StdDev</a:t>
            </a:r>
            <a:r>
              <a:rPr lang="en-US" sz="1600" dirty="0"/>
              <a:t> value is then in K5, mean is assumed to be 100% (no bias)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9D68CB2-4CB0-4C20-88EF-54DA545AE63F}"/>
              </a:ext>
            </a:extLst>
          </p:cNvPr>
          <p:cNvSpPr txBox="1">
            <a:spLocks/>
          </p:cNvSpPr>
          <p:nvPr/>
        </p:nvSpPr>
        <p:spPr>
          <a:xfrm>
            <a:off x="8817054" y="2766754"/>
            <a:ext cx="205713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28C7D-15A0-4878-BECA-4024D2EF6B7F}"/>
              </a:ext>
            </a:extLst>
          </p:cNvPr>
          <p:cNvSpPr txBox="1"/>
          <p:nvPr/>
        </p:nvSpPr>
        <p:spPr>
          <a:xfrm>
            <a:off x="7334250" y="3241447"/>
            <a:ext cx="4698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multiple data sources are used (as with Continuum using both MET tower and LiDAR), additional modes may be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multiple MET towers only, use average uncertainty value from each tower as one mode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8146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Measurement Cont’d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DCC56-BD9B-45D5-81CA-BC40585A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0" y="1441174"/>
            <a:ext cx="5866000" cy="5416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0F7A7-A178-483D-B657-AFB0C1349E54}"/>
              </a:ext>
            </a:extLst>
          </p:cNvPr>
          <p:cNvSpPr txBox="1"/>
          <p:nvPr/>
        </p:nvSpPr>
        <p:spPr>
          <a:xfrm>
            <a:off x="7557052" y="1674021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value from table and insert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F4A9D-18CF-43BE-92AB-351972E04C82}"/>
              </a:ext>
            </a:extLst>
          </p:cNvPr>
          <p:cNvSpPr/>
          <p:nvPr/>
        </p:nvSpPr>
        <p:spPr>
          <a:xfrm>
            <a:off x="2822714" y="3613666"/>
            <a:ext cx="506896" cy="20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03B9C9-A459-45CC-8D05-B4EA0CE64CD0}"/>
              </a:ext>
            </a:extLst>
          </p:cNvPr>
          <p:cNvCxnSpPr>
            <a:cxnSpLocks/>
          </p:cNvCxnSpPr>
          <p:nvPr/>
        </p:nvCxnSpPr>
        <p:spPr>
          <a:xfrm flipH="1">
            <a:off x="3329611" y="1858687"/>
            <a:ext cx="4224128" cy="1754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175FA7-FFC6-458C-8B9C-7AA6593C8785}"/>
              </a:ext>
            </a:extLst>
          </p:cNvPr>
          <p:cNvSpPr txBox="1"/>
          <p:nvPr/>
        </p:nvSpPr>
        <p:spPr>
          <a:xfrm>
            <a:off x="7557052" y="2489964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annual average wind speed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FE4436-8E1D-40CF-ADDC-6AC470D85E25}"/>
              </a:ext>
            </a:extLst>
          </p:cNvPr>
          <p:cNvSpPr/>
          <p:nvPr/>
        </p:nvSpPr>
        <p:spPr>
          <a:xfrm>
            <a:off x="2388705" y="3879215"/>
            <a:ext cx="506896" cy="20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725BCE-BE94-444A-9B00-F0FC100FE90E}"/>
              </a:ext>
            </a:extLst>
          </p:cNvPr>
          <p:cNvCxnSpPr>
            <a:cxnSpLocks/>
          </p:cNvCxnSpPr>
          <p:nvPr/>
        </p:nvCxnSpPr>
        <p:spPr>
          <a:xfrm flipH="1">
            <a:off x="2895601" y="2669872"/>
            <a:ext cx="4661450" cy="1310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4F1711D-034B-4381-9DE3-875BF776D6C9}"/>
              </a:ext>
            </a:extLst>
          </p:cNvPr>
          <p:cNvSpPr/>
          <p:nvPr/>
        </p:nvSpPr>
        <p:spPr>
          <a:xfrm>
            <a:off x="2388705" y="4150810"/>
            <a:ext cx="506896" cy="20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241AF9-F7D8-4E17-9890-E13151E4C70E}"/>
              </a:ext>
            </a:extLst>
          </p:cNvPr>
          <p:cNvSpPr txBox="1"/>
          <p:nvPr/>
        </p:nvSpPr>
        <p:spPr>
          <a:xfrm>
            <a:off x="7553739" y="3396012"/>
            <a:ext cx="39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speed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convert into energy production uncertainty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A5F81F-BBB5-4429-A039-574CAEF212D7}"/>
              </a:ext>
            </a:extLst>
          </p:cNvPr>
          <p:cNvCxnSpPr>
            <a:cxnSpLocks/>
          </p:cNvCxnSpPr>
          <p:nvPr/>
        </p:nvCxnSpPr>
        <p:spPr>
          <a:xfrm flipH="1">
            <a:off x="2895600" y="3580678"/>
            <a:ext cx="4658139" cy="671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21" grpId="0" animBg="1"/>
      <p:bldP spid="23" grpId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A749BB-E08C-4A9A-8306-35F301BD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8" y="1417118"/>
            <a:ext cx="6391826" cy="53969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Data Measurement Cont’d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0F7A7-A178-483D-B657-AFB0C1349E54}"/>
              </a:ext>
            </a:extLst>
          </p:cNvPr>
          <p:cNvSpPr txBox="1"/>
          <p:nvPr/>
        </p:nvSpPr>
        <p:spPr>
          <a:xfrm>
            <a:off x="7638773" y="3155188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wind speed uncertainty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03B9C9-A459-45CC-8D05-B4EA0CE64CD0}"/>
              </a:ext>
            </a:extLst>
          </p:cNvPr>
          <p:cNvCxnSpPr>
            <a:cxnSpLocks/>
          </p:cNvCxnSpPr>
          <p:nvPr/>
        </p:nvCxnSpPr>
        <p:spPr>
          <a:xfrm flipH="1">
            <a:off x="2892286" y="1977887"/>
            <a:ext cx="4746488" cy="20176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8BF039-C1DC-4717-83BB-EA1F3AF19F4A}"/>
              </a:ext>
            </a:extLst>
          </p:cNvPr>
          <p:cNvSpPr txBox="1"/>
          <p:nvPr/>
        </p:nvSpPr>
        <p:spPr>
          <a:xfrm>
            <a:off x="7638773" y="1672181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Copy/paste annual Gross AEP from Normalized Production spreadsheet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6A2BA1-E32E-44AB-B003-AE4A28C12E57}"/>
              </a:ext>
            </a:extLst>
          </p:cNvPr>
          <p:cNvSpPr/>
          <p:nvPr/>
        </p:nvSpPr>
        <p:spPr>
          <a:xfrm>
            <a:off x="1488837" y="3723946"/>
            <a:ext cx="1403449" cy="2768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7AB123-A8F1-4D24-A723-703482EDF363}"/>
              </a:ext>
            </a:extLst>
          </p:cNvPr>
          <p:cNvSpPr/>
          <p:nvPr/>
        </p:nvSpPr>
        <p:spPr>
          <a:xfrm>
            <a:off x="4294021" y="2946703"/>
            <a:ext cx="486702" cy="20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74E2E9-1ECA-4712-906C-EFF384A612F6}"/>
              </a:ext>
            </a:extLst>
          </p:cNvPr>
          <p:cNvCxnSpPr>
            <a:cxnSpLocks/>
          </p:cNvCxnSpPr>
          <p:nvPr/>
        </p:nvCxnSpPr>
        <p:spPr>
          <a:xfrm flipH="1" flipV="1">
            <a:off x="4834800" y="3050945"/>
            <a:ext cx="2762006" cy="288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10F628-B9A3-4C5F-B933-D66ECF0D8278}"/>
              </a:ext>
            </a:extLst>
          </p:cNvPr>
          <p:cNvSpPr txBox="1"/>
          <p:nvPr/>
        </p:nvSpPr>
        <p:spPr>
          <a:xfrm>
            <a:off x="7638772" y="4033428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production uncertainty used in PF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AFC56-B72D-4B04-800C-72D87B8EB876}"/>
              </a:ext>
            </a:extLst>
          </p:cNvPr>
          <p:cNvSpPr/>
          <p:nvPr/>
        </p:nvSpPr>
        <p:spPr>
          <a:xfrm>
            <a:off x="5729101" y="2798407"/>
            <a:ext cx="486702" cy="20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E84EF5-4DAA-4434-A170-28026744AC70}"/>
              </a:ext>
            </a:extLst>
          </p:cNvPr>
          <p:cNvCxnSpPr>
            <a:cxnSpLocks/>
          </p:cNvCxnSpPr>
          <p:nvPr/>
        </p:nvCxnSpPr>
        <p:spPr>
          <a:xfrm flipH="1" flipV="1">
            <a:off x="6215803" y="3050945"/>
            <a:ext cx="1422969" cy="1261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 animBg="1"/>
      <p:bldP spid="19" grpId="0" animBg="1"/>
      <p:bldP spid="27" grpId="0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Annual Wind Variability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account for wind speed variations throughout the project lifetime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197584"/>
            <a:ext cx="4510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Assume single turbine (no wake effects)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the ‘Annual Wind Variability – Gross AEP template.xlsx’ spreadsheet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Copy/paste annual Gross AEP data for one WTG from ‘Normalized Production.xlsx’ used in the WRA portion into ‘Annual Wind Variability’ spreadsheet D11:D40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PDF will be created, look at histogram around Q41. Confirm all data fits in that range. If not, change bin interval in M38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values L11:M28 in new spreadsheet and save as .csv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Column A in .csv should be column L from Annual Wind Variability.xlsx, Col B in .csv is Col M from Annual Wind Variability.xlsx</a:t>
            </a:r>
          </a:p>
        </p:txBody>
      </p:sp>
    </p:spTree>
    <p:extLst>
      <p:ext uri="{BB962C8B-B14F-4D97-AF65-F5344CB8AC3E}">
        <p14:creationId xmlns:p14="http://schemas.microsoft.com/office/powerpoint/2010/main" val="436541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Annual Wind Variability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761D4C-A47D-4755-AFEA-2FB1EF7B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79" y="1433987"/>
            <a:ext cx="6574242" cy="54240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D80945-90DB-4205-BFE9-0458FB69B5F8}"/>
              </a:ext>
            </a:extLst>
          </p:cNvPr>
          <p:cNvSpPr txBox="1"/>
          <p:nvPr/>
        </p:nvSpPr>
        <p:spPr>
          <a:xfrm>
            <a:off x="7965441" y="1535657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Copy/paste annual Gross AEP from Normalized Production spreadsheet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EB7E0B-3EEC-4BBA-B88F-DC18EF82B95E}"/>
              </a:ext>
            </a:extLst>
          </p:cNvPr>
          <p:cNvSpPr/>
          <p:nvPr/>
        </p:nvSpPr>
        <p:spPr>
          <a:xfrm>
            <a:off x="1625600" y="3291840"/>
            <a:ext cx="470914" cy="3064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3ACAA8-B4EA-4A82-8981-02D6F0443FA3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2096514" y="1997322"/>
            <a:ext cx="5868927" cy="14316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593A77-77D7-446B-89DE-3D72025C1A9D}"/>
              </a:ext>
            </a:extLst>
          </p:cNvPr>
          <p:cNvSpPr txBox="1"/>
          <p:nvPr/>
        </p:nvSpPr>
        <p:spPr>
          <a:xfrm>
            <a:off x="7965441" y="2800597"/>
            <a:ext cx="2377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Histogram of GAEP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AF3467-A16D-4B32-B378-A7E3787BB8FF}"/>
              </a:ext>
            </a:extLst>
          </p:cNvPr>
          <p:cNvSpPr/>
          <p:nvPr/>
        </p:nvSpPr>
        <p:spPr>
          <a:xfrm>
            <a:off x="5476241" y="6286297"/>
            <a:ext cx="1737360" cy="571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BBF4DC-9012-4ACF-A421-953BAD5FF496}"/>
              </a:ext>
            </a:extLst>
          </p:cNvPr>
          <p:cNvCxnSpPr>
            <a:cxnSpLocks/>
          </p:cNvCxnSpPr>
          <p:nvPr/>
        </p:nvCxnSpPr>
        <p:spPr>
          <a:xfrm flipH="1">
            <a:off x="6961378" y="3022322"/>
            <a:ext cx="1004065" cy="3249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3B7562-9DD8-4E04-ADBE-3DE7A47A55E2}"/>
              </a:ext>
            </a:extLst>
          </p:cNvPr>
          <p:cNvSpPr txBox="1"/>
          <p:nvPr/>
        </p:nvSpPr>
        <p:spPr>
          <a:xfrm>
            <a:off x="8120341" y="3169929"/>
            <a:ext cx="237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Bin Interval if needed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5B6B12-B087-478A-A6B4-436A16E5D31D}"/>
              </a:ext>
            </a:extLst>
          </p:cNvPr>
          <p:cNvSpPr/>
          <p:nvPr/>
        </p:nvSpPr>
        <p:spPr>
          <a:xfrm>
            <a:off x="4695699" y="5967209"/>
            <a:ext cx="470914" cy="179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B01D81-85DD-40D5-9189-2BB2E22D8C53}"/>
              </a:ext>
            </a:extLst>
          </p:cNvPr>
          <p:cNvCxnSpPr>
            <a:cxnSpLocks/>
          </p:cNvCxnSpPr>
          <p:nvPr/>
        </p:nvCxnSpPr>
        <p:spPr>
          <a:xfrm flipH="1">
            <a:off x="5166613" y="3440469"/>
            <a:ext cx="2953729" cy="2526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EE8008E-586B-4C57-B2F5-2D951A0911D4}"/>
              </a:ext>
            </a:extLst>
          </p:cNvPr>
          <p:cNvSpPr txBox="1"/>
          <p:nvPr/>
        </p:nvSpPr>
        <p:spPr>
          <a:xfrm>
            <a:off x="8120341" y="4577285"/>
            <a:ext cx="237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Copy/paste CDF into new file and save as .csv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3DC27B-7D77-4B3A-ADEB-5365D927B686}"/>
              </a:ext>
            </a:extLst>
          </p:cNvPr>
          <p:cNvSpPr/>
          <p:nvPr/>
        </p:nvSpPr>
        <p:spPr>
          <a:xfrm>
            <a:off x="4389121" y="3302692"/>
            <a:ext cx="777492" cy="1773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3969E0-C0E0-431B-8113-D3AAB5C367A9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5166613" y="3992336"/>
            <a:ext cx="2953728" cy="1046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/>
      <p:bldP spid="24" grpId="0" animBg="1"/>
      <p:bldP spid="27" grpId="0"/>
      <p:bldP spid="28" grpId="0" animBg="1"/>
      <p:bldP spid="31" grpId="0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Extreme Temperature Downtime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Region-specific (OH)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Turbines shut down if temperatures get too hot or too cold – we want to account for this downtime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30-years of data at three MERRA2 nodes across the state of OH were used to create the mean and </a:t>
            </a:r>
            <a:r>
              <a:rPr lang="en-US" dirty="0" err="1"/>
              <a:t>stddev</a:t>
            </a:r>
            <a:r>
              <a:rPr lang="en-US" dirty="0"/>
              <a:t> for the PF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Mean: 100%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: 0%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C909B1E9-6438-4491-A014-CDC9BF9E25F9}"/>
              </a:ext>
            </a:extLst>
          </p:cNvPr>
          <p:cNvSpPr txBox="1">
            <a:spLocks/>
          </p:cNvSpPr>
          <p:nvPr/>
        </p:nvSpPr>
        <p:spPr>
          <a:xfrm>
            <a:off x="6403699" y="4750922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698FFF-499B-4C96-90A8-CF040674313B}"/>
              </a:ext>
            </a:extLst>
          </p:cNvPr>
          <p:cNvSpPr txBox="1"/>
          <p:nvPr/>
        </p:nvSpPr>
        <p:spPr>
          <a:xfrm>
            <a:off x="6770411" y="5244147"/>
            <a:ext cx="451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locations will need additional study to create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Curve values will be updated shortly with additional MERRA2 nodes incorporated into the dataset</a:t>
            </a:r>
          </a:p>
        </p:txBody>
      </p:sp>
    </p:spTree>
    <p:extLst>
      <p:ext uri="{BB962C8B-B14F-4D97-AF65-F5344CB8AC3E}">
        <p14:creationId xmlns:p14="http://schemas.microsoft.com/office/powerpoint/2010/main" val="1380178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Icing Downtime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Region-specific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Turbine shutdown for icing events – mainly for safety precautions due to ice shedding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 </a:t>
            </a:r>
            <a:r>
              <a:rPr lang="en-US" sz="1600" dirty="0"/>
              <a:t>(dependent on # ice days)</a:t>
            </a: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446722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1972469"/>
            <a:ext cx="451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figure from Stanley and Karl. Find # icing days, then convert into production lost</a:t>
            </a:r>
          </a:p>
        </p:txBody>
      </p:sp>
      <p:pic>
        <p:nvPicPr>
          <p:cNvPr id="19" name="Picture 18" descr="C:\Users\OEE2015_02\AppData\Local\Microsoft\Windows\Temporary Internet Files\Content.Outlook\QHPLSAIF\icingdays.PNG">
            <a:extLst>
              <a:ext uri="{FF2B5EF4-FFF2-40B4-BE49-F238E27FC236}">
                <a16:creationId xmlns:a16="http://schemas.microsoft.com/office/drawing/2014/main" id="{AC855183-3240-40DB-BDB5-2473E33E05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75" y="2913327"/>
            <a:ext cx="2879550" cy="15317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43E321-9571-42D4-904D-15C8BF765E5E}"/>
              </a:ext>
            </a:extLst>
          </p:cNvPr>
          <p:cNvSpPr txBox="1"/>
          <p:nvPr/>
        </p:nvSpPr>
        <p:spPr>
          <a:xfrm>
            <a:off x="7158037" y="4580113"/>
            <a:ext cx="451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is half of the change to the next contour (again, convert into production lost)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EB80F-EA73-4AE1-A85E-3A941ECD96D6}"/>
              </a:ext>
            </a:extLst>
          </p:cNvPr>
          <p:cNvSpPr txBox="1"/>
          <p:nvPr/>
        </p:nvSpPr>
        <p:spPr>
          <a:xfrm>
            <a:off x="6096000" y="5560564"/>
            <a:ext cx="451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Ex: days = 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66A4D0-FCFC-44B7-B4A4-F528ED1C809F}"/>
              </a:ext>
            </a:extLst>
          </p:cNvPr>
          <p:cNvSpPr/>
          <p:nvPr/>
        </p:nvSpPr>
        <p:spPr>
          <a:xfrm>
            <a:off x="9915787" y="3548543"/>
            <a:ext cx="50334" cy="45719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4C242-F830-4D4B-8171-B15866B10333}"/>
              </a:ext>
            </a:extLst>
          </p:cNvPr>
          <p:cNvSpPr txBox="1"/>
          <p:nvPr/>
        </p:nvSpPr>
        <p:spPr>
          <a:xfrm>
            <a:off x="6526623" y="5944707"/>
            <a:ext cx="451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Mean: 1-(5/365) = 98.63%</a:t>
            </a:r>
          </a:p>
          <a:p>
            <a:r>
              <a:rPr lang="en-US" dirty="0" err="1"/>
              <a:t>StdDev</a:t>
            </a:r>
            <a:r>
              <a:rPr lang="en-US" dirty="0"/>
              <a:t>: 1.5/365 = 0.411%</a:t>
            </a:r>
          </a:p>
        </p:txBody>
      </p:sp>
    </p:spTree>
    <p:extLst>
      <p:ext uri="{BB962C8B-B14F-4D97-AF65-F5344CB8AC3E}">
        <p14:creationId xmlns:p14="http://schemas.microsoft.com/office/powerpoint/2010/main" val="7461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4F0EE-6E72-4AD2-971E-2684960B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736FF-1FEA-4A17-97D0-1C33460B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 descr="Image result for hurricane spaghetti models">
            <a:extLst>
              <a:ext uri="{FF2B5EF4-FFF2-40B4-BE49-F238E27FC236}">
                <a16:creationId xmlns:a16="http://schemas.microsoft.com/office/drawing/2014/main" id="{07943D7C-B15A-41CD-8C07-806A8159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4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738340-A8D4-4892-8E7B-6737F3A0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81073"/>
            <a:ext cx="6297167" cy="787269"/>
          </a:xfrm>
        </p:spPr>
        <p:txBody>
          <a:bodyPr/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Hurricane Spaghetti model</a:t>
            </a:r>
          </a:p>
        </p:txBody>
      </p:sp>
    </p:spTree>
    <p:extLst>
      <p:ext uri="{BB962C8B-B14F-4D97-AF65-F5344CB8AC3E}">
        <p14:creationId xmlns:p14="http://schemas.microsoft.com/office/powerpoint/2010/main" val="381711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Extreme Wind Speed Downtime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Region-specific (OH)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Turbines get shut down (either automatically or manually) for high wind speeds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was completed using 9 OH MET towers to get distribution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Region-specific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FF0DEF-5940-4E00-893E-3BC20872AADD}"/>
              </a:ext>
            </a:extLst>
          </p:cNvPr>
          <p:cNvSpPr txBox="1"/>
          <p:nvPr/>
        </p:nvSpPr>
        <p:spPr>
          <a:xfrm>
            <a:off x="7158037" y="3189882"/>
            <a:ext cx="451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Mean: 99.87%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: 0.045%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7A00F3D-FE4E-408B-AF3A-C3667AFA1CB0}"/>
              </a:ext>
            </a:extLst>
          </p:cNvPr>
          <p:cNvSpPr txBox="1">
            <a:spLocks/>
          </p:cNvSpPr>
          <p:nvPr/>
        </p:nvSpPr>
        <p:spPr>
          <a:xfrm>
            <a:off x="6791325" y="4793075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2E61B8-0E69-4959-8131-0F4D106D94C6}"/>
              </a:ext>
            </a:extLst>
          </p:cNvPr>
          <p:cNvSpPr txBox="1"/>
          <p:nvPr/>
        </p:nvSpPr>
        <p:spPr>
          <a:xfrm>
            <a:off x="7158037" y="5239178"/>
            <a:ext cx="451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locations will need additional study to create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78917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Legal/Curtailment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acknowledge that this is a concern in the industry and we take into consideration. </a:t>
            </a:r>
            <a:r>
              <a:rPr lang="en-US" sz="1600" dirty="0" err="1"/>
              <a:t>WfI</a:t>
            </a:r>
            <a:r>
              <a:rPr lang="en-US" sz="1600" dirty="0"/>
              <a:t> projects do not curtail because the projects will always produce regardless of demand.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PF is basically just saying we are multiplying everything by 1 (no change in mean production value or spread)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0%</a:t>
            </a:r>
          </a:p>
        </p:txBody>
      </p:sp>
    </p:spTree>
    <p:extLst>
      <p:ext uri="{BB962C8B-B14F-4D97-AF65-F5344CB8AC3E}">
        <p14:creationId xmlns:p14="http://schemas.microsoft.com/office/powerpoint/2010/main" val="1768403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Grid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15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 (regional)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grid goes down. </a:t>
            </a:r>
            <a:r>
              <a:rPr lang="en-US" dirty="0" err="1"/>
              <a:t>WfI</a:t>
            </a:r>
            <a:r>
              <a:rPr lang="en-US" dirty="0"/>
              <a:t> projects will trip if a grid fault is detected and decrease production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Ernest Orlando Lawrence Berkley National Laboratory document breaks down grid downtime by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 North Central (all OH and where most of our projects will be)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Mean 99.94%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0.002%</a:t>
            </a:r>
          </a:p>
        </p:txBody>
      </p:sp>
    </p:spTree>
    <p:extLst>
      <p:ext uri="{BB962C8B-B14F-4D97-AF65-F5344CB8AC3E}">
        <p14:creationId xmlns:p14="http://schemas.microsoft.com/office/powerpoint/2010/main" val="33628776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Wind Rose Sensitivity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917496" y="2217073"/>
            <a:ext cx="406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wind speed variability PF, but for wind direction. Wake loss effects should be accounted for when annual direction distributions vary slightly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6791325" y="2288411"/>
            <a:ext cx="47794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 ‘Wake Loss </a:t>
            </a:r>
            <a:r>
              <a:rPr lang="en-US" sz="1400" dirty="0" err="1"/>
              <a:t>Automator.xlsxm</a:t>
            </a:r>
            <a:r>
              <a:rPr lang="en-US" sz="1400" dirty="0"/>
              <a:t>’ spreadsheet to create annual TAB files from </a:t>
            </a:r>
            <a:r>
              <a:rPr lang="en-US" sz="1400" dirty="0" err="1"/>
              <a:t>MCP’d</a:t>
            </a:r>
            <a:r>
              <a:rPr lang="en-US" sz="1400" dirty="0"/>
              <a:t> long-term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Copy/paste long-term data into ‘TAB File Creator’ tab starting A6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Put turbine info into F6:I6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G30 pull-down menu to Annual TAB files; G31 pull-down menu to DO NOT USE]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‘Create Annual TAB Files in TAB creation range as txt file…’ button H37ish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Click ‘Run Wake Loss Model’ E33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 ‘Wake Results’ tab, average each turbine wake loss percentage by year so there is one wake loss percentage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Take standard deviation of the annual wake loss percentage -&gt; becomes </a:t>
            </a:r>
            <a:r>
              <a:rPr lang="en-US" sz="1400" dirty="0" err="1"/>
              <a:t>StdDev</a:t>
            </a:r>
            <a:r>
              <a:rPr lang="en-US" sz="1400" dirty="0"/>
              <a:t> for PF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C4F2A2-5C6C-4218-AE5B-AB108ED12B55}"/>
              </a:ext>
            </a:extLst>
          </p:cNvPr>
          <p:cNvSpPr txBox="1">
            <a:spLocks/>
          </p:cNvSpPr>
          <p:nvPr/>
        </p:nvSpPr>
        <p:spPr>
          <a:xfrm>
            <a:off x="5819774" y="5680425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046D-3404-44B4-B2D8-DF467AD98F68}"/>
              </a:ext>
            </a:extLst>
          </p:cNvPr>
          <p:cNvSpPr txBox="1"/>
          <p:nvPr/>
        </p:nvSpPr>
        <p:spPr>
          <a:xfrm>
            <a:off x="6127960" y="6110813"/>
            <a:ext cx="4510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is assumed to be 100% (no bias)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is 0% if single turbine</a:t>
            </a:r>
          </a:p>
        </p:txBody>
      </p:sp>
    </p:spTree>
    <p:extLst>
      <p:ext uri="{BB962C8B-B14F-4D97-AF65-F5344CB8AC3E}">
        <p14:creationId xmlns:p14="http://schemas.microsoft.com/office/powerpoint/2010/main" val="2160581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Wind Rose Sensitivity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BA69B2-660F-4B57-9780-F42CF0DA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6" y="1432560"/>
            <a:ext cx="5710375" cy="54051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CECD3B-BCCE-48F9-AEDC-D2FCA870B3EC}"/>
              </a:ext>
            </a:extLst>
          </p:cNvPr>
          <p:cNvSpPr txBox="1"/>
          <p:nvPr/>
        </p:nvSpPr>
        <p:spPr>
          <a:xfrm>
            <a:off x="7233920" y="1672181"/>
            <a:ext cx="253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Long-term </a:t>
            </a:r>
            <a:r>
              <a:rPr lang="en-US" dirty="0" err="1"/>
              <a:t>MCP’d</a:t>
            </a:r>
            <a:r>
              <a:rPr lang="en-US" dirty="0"/>
              <a:t>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83E0FB-3855-4A22-9806-99DF30151CD3}"/>
              </a:ext>
            </a:extLst>
          </p:cNvPr>
          <p:cNvSpPr txBox="1"/>
          <p:nvPr/>
        </p:nvSpPr>
        <p:spPr>
          <a:xfrm>
            <a:off x="7257003" y="2488954"/>
            <a:ext cx="144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Turbine info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2326CA-7BCC-41D3-A488-34AC4427D61F}"/>
              </a:ext>
            </a:extLst>
          </p:cNvPr>
          <p:cNvSpPr txBox="1"/>
          <p:nvPr/>
        </p:nvSpPr>
        <p:spPr>
          <a:xfrm>
            <a:off x="7257003" y="3842857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to ‘DO NOT USE’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8BF5B-3E40-4C23-9C36-006D1B3F9557}"/>
              </a:ext>
            </a:extLst>
          </p:cNvPr>
          <p:cNvSpPr txBox="1"/>
          <p:nvPr/>
        </p:nvSpPr>
        <p:spPr>
          <a:xfrm>
            <a:off x="7233920" y="3172819"/>
            <a:ext cx="31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to ‘Annual TAB Files’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3F2902-223B-4542-8546-186117B70256}"/>
              </a:ext>
            </a:extLst>
          </p:cNvPr>
          <p:cNvSpPr txBox="1"/>
          <p:nvPr/>
        </p:nvSpPr>
        <p:spPr>
          <a:xfrm>
            <a:off x="7283473" y="4471923"/>
            <a:ext cx="265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Annual TAB files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74CDFF-FA6D-4EA8-A106-D220E9C37CCA}"/>
              </a:ext>
            </a:extLst>
          </p:cNvPr>
          <p:cNvSpPr txBox="1"/>
          <p:nvPr/>
        </p:nvSpPr>
        <p:spPr>
          <a:xfrm>
            <a:off x="7380294" y="5185819"/>
            <a:ext cx="280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wake model (Jensen)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3DF6D7-FC58-4673-AD16-E4DE983F3894}"/>
              </a:ext>
            </a:extLst>
          </p:cNvPr>
          <p:cNvSpPr/>
          <p:nvPr/>
        </p:nvSpPr>
        <p:spPr>
          <a:xfrm>
            <a:off x="375920" y="2594487"/>
            <a:ext cx="1798320" cy="3898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B8DC2D-7757-4F9C-9998-C60461AE42CB}"/>
              </a:ext>
            </a:extLst>
          </p:cNvPr>
          <p:cNvSpPr/>
          <p:nvPr/>
        </p:nvSpPr>
        <p:spPr>
          <a:xfrm>
            <a:off x="2976880" y="2678962"/>
            <a:ext cx="1483360" cy="1112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B9F58E-DF22-4A02-AD69-3C008B145106}"/>
              </a:ext>
            </a:extLst>
          </p:cNvPr>
          <p:cNvSpPr/>
          <p:nvPr/>
        </p:nvSpPr>
        <p:spPr>
          <a:xfrm>
            <a:off x="3329860" y="4854666"/>
            <a:ext cx="1150700" cy="103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148CE0-B54C-428A-8579-AF580F7981AA}"/>
              </a:ext>
            </a:extLst>
          </p:cNvPr>
          <p:cNvSpPr/>
          <p:nvPr/>
        </p:nvSpPr>
        <p:spPr>
          <a:xfrm>
            <a:off x="3407369" y="4958404"/>
            <a:ext cx="1150700" cy="103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5B1C83-05B7-4B63-A4C3-42E9E04DFAEA}"/>
              </a:ext>
            </a:extLst>
          </p:cNvPr>
          <p:cNvSpPr/>
          <p:nvPr/>
        </p:nvSpPr>
        <p:spPr>
          <a:xfrm>
            <a:off x="3905210" y="5809752"/>
            <a:ext cx="920790" cy="377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583EF9-B159-4FFE-86A8-88AC8EA63E0C}"/>
              </a:ext>
            </a:extLst>
          </p:cNvPr>
          <p:cNvSpPr/>
          <p:nvPr/>
        </p:nvSpPr>
        <p:spPr>
          <a:xfrm>
            <a:off x="2670034" y="5163554"/>
            <a:ext cx="1150699" cy="254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A64D10-B9F0-4906-B3D1-2F3AF539353E}"/>
              </a:ext>
            </a:extLst>
          </p:cNvPr>
          <p:cNvCxnSpPr>
            <a:stCxn id="21" idx="1"/>
          </p:cNvCxnSpPr>
          <p:nvPr/>
        </p:nvCxnSpPr>
        <p:spPr>
          <a:xfrm flipH="1">
            <a:off x="2174240" y="1856847"/>
            <a:ext cx="5059680" cy="737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EE0C72E-492F-4C12-8E76-EC7205929F9D}"/>
              </a:ext>
            </a:extLst>
          </p:cNvPr>
          <p:cNvCxnSpPr>
            <a:cxnSpLocks/>
          </p:cNvCxnSpPr>
          <p:nvPr/>
        </p:nvCxnSpPr>
        <p:spPr>
          <a:xfrm flipH="1">
            <a:off x="4480560" y="2669985"/>
            <a:ext cx="2911454" cy="184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2E96C70-3BC2-4075-B3A5-A8D92F580F99}"/>
              </a:ext>
            </a:extLst>
          </p:cNvPr>
          <p:cNvCxnSpPr>
            <a:cxnSpLocks/>
          </p:cNvCxnSpPr>
          <p:nvPr/>
        </p:nvCxnSpPr>
        <p:spPr>
          <a:xfrm flipH="1">
            <a:off x="4480560" y="3382110"/>
            <a:ext cx="2842324" cy="1448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1815C7-4972-415F-9F4C-2A3F603B7BC1}"/>
              </a:ext>
            </a:extLst>
          </p:cNvPr>
          <p:cNvCxnSpPr>
            <a:cxnSpLocks/>
          </p:cNvCxnSpPr>
          <p:nvPr/>
        </p:nvCxnSpPr>
        <p:spPr>
          <a:xfrm flipH="1">
            <a:off x="4558069" y="4039611"/>
            <a:ext cx="2764815" cy="970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FFFC7D-2A5E-47F0-9A40-7EB741EF0412}"/>
              </a:ext>
            </a:extLst>
          </p:cNvPr>
          <p:cNvCxnSpPr>
            <a:cxnSpLocks/>
          </p:cNvCxnSpPr>
          <p:nvPr/>
        </p:nvCxnSpPr>
        <p:spPr>
          <a:xfrm flipH="1">
            <a:off x="4826000" y="4681768"/>
            <a:ext cx="2529840" cy="1316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536352-C8AA-451D-90E2-5541AD3BAC50}"/>
              </a:ext>
            </a:extLst>
          </p:cNvPr>
          <p:cNvCxnSpPr>
            <a:cxnSpLocks/>
          </p:cNvCxnSpPr>
          <p:nvPr/>
        </p:nvCxnSpPr>
        <p:spPr>
          <a:xfrm flipH="1" flipV="1">
            <a:off x="3905210" y="5290559"/>
            <a:ext cx="3536366" cy="58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7AAF49D-95DB-466F-B9D9-80F58E4F0FD7}"/>
              </a:ext>
            </a:extLst>
          </p:cNvPr>
          <p:cNvSpPr/>
          <p:nvPr/>
        </p:nvSpPr>
        <p:spPr>
          <a:xfrm>
            <a:off x="755610" y="6492874"/>
            <a:ext cx="849670" cy="2286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Wind Rose Sensitivity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3663C-EF87-4EAC-9848-F25489BF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3" y="1593777"/>
            <a:ext cx="7038796" cy="512769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F73C82E-DDA6-4C79-B1B9-E83F54975D58}"/>
              </a:ext>
            </a:extLst>
          </p:cNvPr>
          <p:cNvSpPr/>
          <p:nvPr/>
        </p:nvSpPr>
        <p:spPr>
          <a:xfrm>
            <a:off x="2045930" y="6369049"/>
            <a:ext cx="676950" cy="2476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2017C0-7822-494A-946C-22417A84FA5D}"/>
              </a:ext>
            </a:extLst>
          </p:cNvPr>
          <p:cNvSpPr txBox="1"/>
          <p:nvPr/>
        </p:nvSpPr>
        <p:spPr>
          <a:xfrm>
            <a:off x="8300013" y="2251301"/>
            <a:ext cx="305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all turbines by year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3EEF23-C3AA-4B71-8E26-0CF8CAA54B9D}"/>
              </a:ext>
            </a:extLst>
          </p:cNvPr>
          <p:cNvSpPr/>
          <p:nvPr/>
        </p:nvSpPr>
        <p:spPr>
          <a:xfrm>
            <a:off x="6658570" y="2517912"/>
            <a:ext cx="504230" cy="3456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2E5567-387E-4ED8-945D-B7C2D76B40E6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7162801" y="2435967"/>
            <a:ext cx="1137212" cy="713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25E9CC1-928F-4A05-87A8-A0FBB1DC6B7A}"/>
              </a:ext>
            </a:extLst>
          </p:cNvPr>
          <p:cNvSpPr txBox="1"/>
          <p:nvPr/>
        </p:nvSpPr>
        <p:spPr>
          <a:xfrm>
            <a:off x="8074305" y="34832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 </a:t>
            </a:r>
            <a:r>
              <a:rPr lang="en-US" dirty="0" err="1"/>
              <a:t>StdDev</a:t>
            </a:r>
            <a:r>
              <a:rPr lang="en-US" dirty="0"/>
              <a:t> of the average turbine annual wake loss percentage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 err="1"/>
              <a:t>StdDev</a:t>
            </a:r>
            <a:r>
              <a:rPr lang="en-US" dirty="0"/>
              <a:t> is the </a:t>
            </a:r>
            <a:r>
              <a:rPr lang="en-US" dirty="0" err="1"/>
              <a:t>StdDev</a:t>
            </a:r>
            <a:r>
              <a:rPr lang="en-US" dirty="0"/>
              <a:t> for the PF</a:t>
            </a:r>
          </a:p>
        </p:txBody>
      </p:sp>
    </p:spTree>
    <p:extLst>
      <p:ext uri="{BB962C8B-B14F-4D97-AF65-F5344CB8AC3E}">
        <p14:creationId xmlns:p14="http://schemas.microsoft.com/office/powerpoint/2010/main" val="19646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Short-Term MCP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associated with the MCP algorithm and length of dataset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was conducted to determine different uncertainty values in relation to the length of target dataset used in MCP calcs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table from documentation and target dataset length to determine </a:t>
            </a:r>
            <a:r>
              <a:rPr lang="en-US" dirty="0" err="1"/>
              <a:t>stddev</a:t>
            </a: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C4F2A2-5C6C-4218-AE5B-AB108ED12B55}"/>
              </a:ext>
            </a:extLst>
          </p:cNvPr>
          <p:cNvSpPr txBox="1">
            <a:spLocks/>
          </p:cNvSpPr>
          <p:nvPr/>
        </p:nvSpPr>
        <p:spPr>
          <a:xfrm>
            <a:off x="5819774" y="5464144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046D-3404-44B4-B2D8-DF467AD98F68}"/>
              </a:ext>
            </a:extLst>
          </p:cNvPr>
          <p:cNvSpPr txBox="1"/>
          <p:nvPr/>
        </p:nvSpPr>
        <p:spPr>
          <a:xfrm>
            <a:off x="6096000" y="5910247"/>
            <a:ext cx="451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is assumed to be 100% (no bias)</a:t>
            </a:r>
          </a:p>
        </p:txBody>
      </p:sp>
    </p:spTree>
    <p:extLst>
      <p:ext uri="{BB962C8B-B14F-4D97-AF65-F5344CB8AC3E}">
        <p14:creationId xmlns:p14="http://schemas.microsoft.com/office/powerpoint/2010/main" val="138809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Shear Extrapolation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associated with the power law when extrapolating to 80m wind speeds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for MET tower was determined from an external article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1.8%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C4F2A2-5C6C-4218-AE5B-AB108ED12B55}"/>
              </a:ext>
            </a:extLst>
          </p:cNvPr>
          <p:cNvSpPr txBox="1">
            <a:spLocks/>
          </p:cNvSpPr>
          <p:nvPr/>
        </p:nvSpPr>
        <p:spPr>
          <a:xfrm>
            <a:off x="5819774" y="4847383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046D-3404-44B4-B2D8-DF467AD98F68}"/>
              </a:ext>
            </a:extLst>
          </p:cNvPr>
          <p:cNvSpPr txBox="1"/>
          <p:nvPr/>
        </p:nvSpPr>
        <p:spPr>
          <a:xfrm>
            <a:off x="6081450" y="5338583"/>
            <a:ext cx="4510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is assumed to be 100% (no bias)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used when wind speeds are extrapolated to 80m – LiDAR collects data at 80m so the </a:t>
            </a:r>
            <a:r>
              <a:rPr lang="en-US" dirty="0" err="1"/>
              <a:t>stddev</a:t>
            </a:r>
            <a:r>
              <a:rPr lang="en-US" dirty="0"/>
              <a:t> becomes 0%</a:t>
            </a:r>
          </a:p>
        </p:txBody>
      </p:sp>
    </p:spTree>
    <p:extLst>
      <p:ext uri="{BB962C8B-B14F-4D97-AF65-F5344CB8AC3E}">
        <p14:creationId xmlns:p14="http://schemas.microsoft.com/office/powerpoint/2010/main" val="1116790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Wind Flow Model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in wind flow model. Assumed no bias. Only used when Continuum is 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study was completed with Continuum to determine the uncertainty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with Continuum 4.92%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C4F2A2-5C6C-4218-AE5B-AB108ED12B55}"/>
              </a:ext>
            </a:extLst>
          </p:cNvPr>
          <p:cNvSpPr txBox="1">
            <a:spLocks/>
          </p:cNvSpPr>
          <p:nvPr/>
        </p:nvSpPr>
        <p:spPr>
          <a:xfrm>
            <a:off x="5819774" y="4847383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046D-3404-44B4-B2D8-DF467AD98F68}"/>
              </a:ext>
            </a:extLst>
          </p:cNvPr>
          <p:cNvSpPr txBox="1"/>
          <p:nvPr/>
        </p:nvSpPr>
        <p:spPr>
          <a:xfrm>
            <a:off x="6081450" y="5338583"/>
            <a:ext cx="451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is assumed to be 100% (no bias)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used with Continuum. If on-site LiDAR or MET tower, </a:t>
            </a:r>
            <a:r>
              <a:rPr lang="en-US" dirty="0" err="1"/>
              <a:t>StdDev</a:t>
            </a:r>
            <a:r>
              <a:rPr lang="en-US" dirty="0"/>
              <a:t> is 0%</a:t>
            </a:r>
          </a:p>
        </p:txBody>
      </p:sp>
    </p:spTree>
    <p:extLst>
      <p:ext uri="{BB962C8B-B14F-4D97-AF65-F5344CB8AC3E}">
        <p14:creationId xmlns:p14="http://schemas.microsoft.com/office/powerpoint/2010/main" val="3528790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Wake Loss Model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in wake loss model. Assumed no bias.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Depending on wake loss model, different uncertainty values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Jensen (TAILS)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External article states 15% model uncertainty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project wake loss percentage and multiply by 15% to get </a:t>
            </a:r>
            <a:r>
              <a:rPr lang="en-US" dirty="0" err="1"/>
              <a:t>StdDev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C4F2A2-5C6C-4218-AE5B-AB108ED12B55}"/>
              </a:ext>
            </a:extLst>
          </p:cNvPr>
          <p:cNvSpPr txBox="1">
            <a:spLocks/>
          </p:cNvSpPr>
          <p:nvPr/>
        </p:nvSpPr>
        <p:spPr>
          <a:xfrm>
            <a:off x="5819774" y="4847383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3046D-3404-44B4-B2D8-DF467AD98F68}"/>
              </a:ext>
            </a:extLst>
          </p:cNvPr>
          <p:cNvSpPr txBox="1"/>
          <p:nvPr/>
        </p:nvSpPr>
        <p:spPr>
          <a:xfrm>
            <a:off x="6081450" y="5338583"/>
            <a:ext cx="4510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is assumed to be 100% (no bias)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wake loss model will require a different </a:t>
            </a:r>
            <a:r>
              <a:rPr lang="en-US" dirty="0" err="1"/>
              <a:t>StdDev</a:t>
            </a:r>
            <a:r>
              <a:rPr lang="en-US" dirty="0"/>
              <a:t>. OE only uses Jensen right now</a:t>
            </a:r>
          </a:p>
        </p:txBody>
      </p:sp>
    </p:spTree>
    <p:extLst>
      <p:ext uri="{BB962C8B-B14F-4D97-AF65-F5344CB8AC3E}">
        <p14:creationId xmlns:p14="http://schemas.microsoft.com/office/powerpoint/2010/main" val="179208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CC3CB-310E-4524-94CA-16F0A5378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C8C88-FF0C-42A2-97AB-4069D8AB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A2E4F0-A3C2-4DA2-B889-76B16497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ocean current simulation debris">
            <a:extLst>
              <a:ext uri="{FF2B5EF4-FFF2-40B4-BE49-F238E27FC236}">
                <a16:creationId xmlns:a16="http://schemas.microsoft.com/office/drawing/2014/main" id="{25FD55EF-42A0-4C5A-B951-0EB7EC05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91"/>
            <a:ext cx="12192000" cy="692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DEF4B64-2988-4584-92AB-3F0E287A45E6}"/>
              </a:ext>
            </a:extLst>
          </p:cNvPr>
          <p:cNvSpPr txBox="1">
            <a:spLocks/>
          </p:cNvSpPr>
          <p:nvPr/>
        </p:nvSpPr>
        <p:spPr>
          <a:xfrm>
            <a:off x="1495425" y="287402"/>
            <a:ext cx="6297167" cy="78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Flight M370 Debris field</a:t>
            </a:r>
          </a:p>
        </p:txBody>
      </p:sp>
    </p:spTree>
    <p:extLst>
      <p:ext uri="{BB962C8B-B14F-4D97-AF65-F5344CB8AC3E}">
        <p14:creationId xmlns:p14="http://schemas.microsoft.com/office/powerpoint/2010/main" val="19329419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63C777-A975-4C21-A80C-90DD3362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65077"/>
            <a:ext cx="4876800" cy="892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Reason for PF: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EA432E-DEC8-4071-8EF6-A373605B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30702E-06F6-4B20-8876-262CB583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Oe</a:t>
            </a:r>
            <a:r>
              <a:rPr lang="en-US" dirty="0"/>
              <a:t> performance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869D-F920-4FB6-8B8C-F95098F61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Catastrophic Event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68FD82D-08BA-4F3E-82B9-BCC7EB3A2EAF}"/>
              </a:ext>
            </a:extLst>
          </p:cNvPr>
          <p:cNvSpPr txBox="1">
            <a:spLocks/>
          </p:cNvSpPr>
          <p:nvPr/>
        </p:nvSpPr>
        <p:spPr>
          <a:xfrm>
            <a:off x="523875" y="3736975"/>
            <a:ext cx="5572125" cy="261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Type of </a:t>
            </a:r>
            <a:r>
              <a:rPr lang="en-US" sz="2000" dirty="0" err="1"/>
              <a:t>dstn</a:t>
            </a:r>
            <a:r>
              <a:rPr lang="en-US" sz="20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Site Specific?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Go above 100%?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Upper Bound?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Lower Bound?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5C90F-C485-4DC1-B2C2-4F6C4E9548F3}"/>
              </a:ext>
            </a:extLst>
          </p:cNvPr>
          <p:cNvSpPr txBox="1"/>
          <p:nvPr/>
        </p:nvSpPr>
        <p:spPr>
          <a:xfrm>
            <a:off x="2686050" y="373697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9822B-42BC-4499-8B2F-CA3854E3F5DF}"/>
              </a:ext>
            </a:extLst>
          </p:cNvPr>
          <p:cNvSpPr txBox="1"/>
          <p:nvPr/>
        </p:nvSpPr>
        <p:spPr>
          <a:xfrm>
            <a:off x="2686049" y="4113212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2AA5E-9B89-4C69-8718-74DA2EEEDCBD}"/>
              </a:ext>
            </a:extLst>
          </p:cNvPr>
          <p:cNvSpPr txBox="1"/>
          <p:nvPr/>
        </p:nvSpPr>
        <p:spPr>
          <a:xfrm>
            <a:off x="2686049" y="453172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F299-D003-4FB0-803F-B7FA76DE1D7D}"/>
              </a:ext>
            </a:extLst>
          </p:cNvPr>
          <p:cNvSpPr txBox="1"/>
          <p:nvPr/>
        </p:nvSpPr>
        <p:spPr>
          <a:xfrm>
            <a:off x="859289" y="2288411"/>
            <a:ext cx="406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shit happens that affects turbine runtime. If enough production is lost due to major event, insurance kicks in.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95D7A-2D43-44C9-B869-7CA214D1773A}"/>
              </a:ext>
            </a:extLst>
          </p:cNvPr>
          <p:cNvSpPr txBox="1"/>
          <p:nvPr/>
        </p:nvSpPr>
        <p:spPr>
          <a:xfrm>
            <a:off x="2686049" y="489846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558EB-960A-409B-9E3B-BA153D06761E}"/>
              </a:ext>
            </a:extLst>
          </p:cNvPr>
          <p:cNvSpPr txBox="1"/>
          <p:nvPr/>
        </p:nvSpPr>
        <p:spPr>
          <a:xfrm>
            <a:off x="2686049" y="5315949"/>
            <a:ext cx="301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81%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BFA4802-512D-4842-906B-2DAB35FC8282}"/>
              </a:ext>
            </a:extLst>
          </p:cNvPr>
          <p:cNvSpPr txBox="1">
            <a:spLocks/>
          </p:cNvSpPr>
          <p:nvPr/>
        </p:nvSpPr>
        <p:spPr>
          <a:xfrm>
            <a:off x="6791325" y="1765077"/>
            <a:ext cx="4876800" cy="89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to calc: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D33EB-300D-463F-B20D-0CD0C8027946}"/>
              </a:ext>
            </a:extLst>
          </p:cNvPr>
          <p:cNvSpPr txBox="1"/>
          <p:nvPr/>
        </p:nvSpPr>
        <p:spPr>
          <a:xfrm>
            <a:off x="7158037" y="2290824"/>
            <a:ext cx="4510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the 1:1,000 chance a catastrophic event occurs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modes because dependent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 1: event occurs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Mean 87% (insurance)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0%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Weight 0.1% (probability this occurs)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 2: event does not occur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Mean 100%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StdDev</a:t>
            </a:r>
            <a:r>
              <a:rPr lang="en-US" dirty="0"/>
              <a:t> 0%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Weight 99.9% (probability this does not occur)</a:t>
            </a:r>
          </a:p>
        </p:txBody>
      </p:sp>
    </p:spTree>
    <p:extLst>
      <p:ext uri="{BB962C8B-B14F-4D97-AF65-F5344CB8AC3E}">
        <p14:creationId xmlns:p14="http://schemas.microsoft.com/office/powerpoint/2010/main" val="170072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FB7B18-C137-4016-8449-5ED0AB670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E4E05-0087-4DBE-917B-F79D9A01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EFE16-8313-4EE3-8659-E7145147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B5DF8-51A2-4552-A354-6CF40B79A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49" y="0"/>
            <a:ext cx="12525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15617-DCCB-4B58-A0C0-D2A6A111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2309"/>
            <a:ext cx="10515600" cy="4686366"/>
          </a:xfrm>
        </p:spPr>
        <p:txBody>
          <a:bodyPr/>
          <a:lstStyle/>
          <a:p>
            <a:r>
              <a:rPr lang="en-US" dirty="0"/>
              <a:t>Consider calculating the probability of a particular sum of throwing two dice – each die having values one through six</a:t>
            </a:r>
          </a:p>
          <a:p>
            <a:pPr lvl="1"/>
            <a:r>
              <a:rPr lang="en-US" dirty="0"/>
              <a:t>Probability of rolling seven is equal to 6/36 = 0.167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E61B7-7971-409B-8237-E18DCA3B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3C762F-BE93-4A1A-9727-8656A1CF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the dice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41E47-8ACC-49D3-998A-F2C1E647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1" y="4072438"/>
            <a:ext cx="5931598" cy="22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15617-DCCB-4B58-A0C0-D2A6A111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2309"/>
            <a:ext cx="10515600" cy="4686366"/>
          </a:xfrm>
        </p:spPr>
        <p:txBody>
          <a:bodyPr/>
          <a:lstStyle/>
          <a:p>
            <a:r>
              <a:rPr lang="en-US" dirty="0"/>
              <a:t>Instead of computing the probability, we could instead throw the dice a hundred times and record how many times each outcome occurs</a:t>
            </a:r>
          </a:p>
          <a:p>
            <a:pPr lvl="1"/>
            <a:r>
              <a:rPr lang="en-US" dirty="0"/>
              <a:t>Example: Dice totaled seven 18 times (out of 100 rolls) = 18%</a:t>
            </a:r>
          </a:p>
          <a:p>
            <a:pPr lvl="1"/>
            <a:r>
              <a:rPr lang="en-US" dirty="0"/>
              <a:t>Are these results accurate? </a:t>
            </a:r>
          </a:p>
          <a:p>
            <a:pPr lvl="1"/>
            <a:r>
              <a:rPr lang="en-US" dirty="0"/>
              <a:t>When is the sample size consider large enough?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E61B7-7971-409B-8237-E18DCA3B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3C762F-BE93-4A1A-9727-8656A1CF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the dice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41E47-8ACC-49D3-998A-F2C1E647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1" y="4072438"/>
            <a:ext cx="5931598" cy="22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9782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3888</Words>
  <Application>Microsoft Office PowerPoint</Application>
  <PresentationFormat>Widescreen</PresentationFormat>
  <Paragraphs>734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Century Gothic</vt:lpstr>
      <vt:lpstr>Palatino Linotype</vt:lpstr>
      <vt:lpstr>One Energy Presentations</vt:lpstr>
      <vt:lpstr>Monte carlo simulation</vt:lpstr>
      <vt:lpstr>Monte Carlo outline</vt:lpstr>
      <vt:lpstr>What it is</vt:lpstr>
      <vt:lpstr>PowerPoint Presentation</vt:lpstr>
      <vt:lpstr>Hurricane Spaghetti model</vt:lpstr>
      <vt:lpstr>PowerPoint Presentation</vt:lpstr>
      <vt:lpstr>PowerPoint Presentation</vt:lpstr>
      <vt:lpstr>Rolling the dice</vt:lpstr>
      <vt:lpstr>Rolling the dice</vt:lpstr>
      <vt:lpstr>Rolling the dice</vt:lpstr>
      <vt:lpstr>How it works</vt:lpstr>
      <vt:lpstr>Using probability &amp; Cumulative Distributions </vt:lpstr>
      <vt:lpstr>probability Distributions</vt:lpstr>
      <vt:lpstr>Probability Distribution - Normal</vt:lpstr>
      <vt:lpstr>Probability Distribution - weibull</vt:lpstr>
      <vt:lpstr> Wind Speed - weibull</vt:lpstr>
      <vt:lpstr>Methodology</vt:lpstr>
      <vt:lpstr>Advantages</vt:lpstr>
      <vt:lpstr>Wind – Calculating Uncertainty</vt:lpstr>
      <vt:lpstr>Project Performance Report</vt:lpstr>
      <vt:lpstr>Project Performance report</vt:lpstr>
      <vt:lpstr>PDF and CDF</vt:lpstr>
      <vt:lpstr>Combining Performance Factors</vt:lpstr>
      <vt:lpstr>Combining Performance Factors</vt:lpstr>
      <vt:lpstr>OE Performance Factors (12/01/2018)</vt:lpstr>
      <vt:lpstr>Loss Input Table</vt:lpstr>
      <vt:lpstr>Exceedance Software</vt:lpstr>
      <vt:lpstr>Exceedance Software</vt:lpstr>
      <vt:lpstr>Exceedance Software</vt:lpstr>
      <vt:lpstr>Exceedance Software</vt:lpstr>
      <vt:lpstr>Exceedance Software</vt:lpstr>
      <vt:lpstr>Model Output</vt:lpstr>
      <vt:lpstr>P-Values</vt:lpstr>
      <vt:lpstr>Utilizing Model Outputs</vt:lpstr>
      <vt:lpstr>Questions?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  <vt:lpstr>Oe performance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Jordan Swift</cp:lastModifiedBy>
  <cp:revision>247</cp:revision>
  <cp:lastPrinted>2017-03-15T21:18:02Z</cp:lastPrinted>
  <dcterms:created xsi:type="dcterms:W3CDTF">2016-08-18T14:52:56Z</dcterms:created>
  <dcterms:modified xsi:type="dcterms:W3CDTF">2019-02-04T20:34:52Z</dcterms:modified>
</cp:coreProperties>
</file>