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8"/>
  </p:notesMasterIdLst>
  <p:sldIdLst>
    <p:sldId id="256" r:id="rId2"/>
    <p:sldId id="258" r:id="rId3"/>
    <p:sldId id="272" r:id="rId4"/>
    <p:sldId id="259" r:id="rId5"/>
    <p:sldId id="260" r:id="rId6"/>
    <p:sldId id="282" r:id="rId7"/>
    <p:sldId id="284" r:id="rId8"/>
    <p:sldId id="283" r:id="rId9"/>
    <p:sldId id="262" r:id="rId10"/>
    <p:sldId id="276" r:id="rId11"/>
    <p:sldId id="277" r:id="rId12"/>
    <p:sldId id="278" r:id="rId13"/>
    <p:sldId id="281" r:id="rId14"/>
    <p:sldId id="279" r:id="rId15"/>
    <p:sldId id="280" r:id="rId16"/>
    <p:sldId id="263" r:id="rId17"/>
    <p:sldId id="264" r:id="rId18"/>
    <p:sldId id="265" r:id="rId19"/>
    <p:sldId id="266" r:id="rId20"/>
    <p:sldId id="270" r:id="rId21"/>
    <p:sldId id="271" r:id="rId22"/>
    <p:sldId id="273" r:id="rId23"/>
    <p:sldId id="274" r:id="rId24"/>
    <p:sldId id="267" r:id="rId25"/>
    <p:sldId id="269" r:id="rId26"/>
    <p:sldId id="257" r:id="rId2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99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23B8DED-EBA2-4766-908C-A1784D075350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20F8B05-337B-4454-B558-930237D0D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C:\Users\OEE2017_02\Dropbox (OEE)\Library - Product Literature\Weather Station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F8B05-337B-4454-B558-930237D0DB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70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F8B05-337B-4454-B558-930237D0DB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21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0" y="1354976"/>
            <a:ext cx="9144000" cy="5503024"/>
            <a:chOff x="687278" y="1354975"/>
            <a:chExt cx="9144000" cy="5503025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5" t="20859" r="73275" b="953"/>
            <a:stretch/>
          </p:blipFill>
          <p:spPr>
            <a:xfrm>
              <a:off x="687278" y="1354975"/>
              <a:ext cx="1844366" cy="550302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47" t="78760" r="3411"/>
            <a:stretch/>
          </p:blipFill>
          <p:spPr>
            <a:xfrm>
              <a:off x="2474284" y="5037513"/>
              <a:ext cx="7356994" cy="182048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2474284" y="1371600"/>
              <a:ext cx="7356994" cy="3665912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390" y="159447"/>
            <a:ext cx="1619585" cy="1030658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2738881" y="2299018"/>
            <a:ext cx="5564981" cy="931862"/>
          </a:xfrm>
        </p:spPr>
        <p:txBody>
          <a:bodyPr/>
          <a:lstStyle>
            <a:lvl1pPr marL="0" indent="0" algn="ctr">
              <a:buNone/>
              <a:defRPr sz="2800" b="1" cap="all" baseline="0">
                <a:solidFill>
                  <a:schemeClr val="bg1"/>
                </a:solidFill>
                <a:latin typeface="+mj-lt"/>
              </a:defRPr>
            </a:lvl1pPr>
            <a:lvl2pPr>
              <a:defRPr b="1" cap="all" baseline="0">
                <a:solidFill>
                  <a:schemeClr val="bg1"/>
                </a:solidFill>
                <a:latin typeface="+mj-lt"/>
              </a:defRPr>
            </a:lvl2pPr>
            <a:lvl3pPr>
              <a:defRPr b="1" cap="all" baseline="0">
                <a:solidFill>
                  <a:schemeClr val="bg1"/>
                </a:solidFill>
                <a:latin typeface="+mj-lt"/>
              </a:defRPr>
            </a:lvl3pPr>
            <a:lvl4pPr>
              <a:defRPr b="1" cap="all" baseline="0">
                <a:solidFill>
                  <a:schemeClr val="bg1"/>
                </a:solidFill>
                <a:latin typeface="+mj-lt"/>
              </a:defRPr>
            </a:lvl4pPr>
            <a:lvl5pPr>
              <a:defRPr b="1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30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71353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1471353"/>
            <a:ext cx="4629150" cy="46373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148793"/>
            <a:ext cx="2949178" cy="29599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C09D4-84DB-4B78-AF1D-B934C8797209}" type="datetime1">
              <a:rPr lang="en-US" smtClean="0"/>
              <a:t>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23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82826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6200" y="1482828"/>
            <a:ext cx="4629150" cy="467690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150526"/>
            <a:ext cx="2949178" cy="30092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9F6BC-BD2C-480D-AE7A-AC0D1779272C}" type="datetime1">
              <a:rPr lang="en-US" smtClean="0"/>
              <a:t>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55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741A1-E075-4A77-8317-1C6D1E49FF66}" type="datetime1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54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1454727"/>
            <a:ext cx="1971675" cy="47222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7226" y="1454727"/>
            <a:ext cx="5800725" cy="472223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7A17-4B7D-4D6E-B9C2-D28203B9BD80}" type="datetime1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76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1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293228" y="365137"/>
            <a:ext cx="7222127" cy="787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54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20847" r="8681" b="9286"/>
          <a:stretch/>
        </p:blipFill>
        <p:spPr>
          <a:xfrm>
            <a:off x="1" y="2"/>
            <a:ext cx="9183469" cy="5686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82" y="264830"/>
            <a:ext cx="1689697" cy="1060988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2870" y="5780384"/>
            <a:ext cx="6829425" cy="829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984925" y="5958404"/>
            <a:ext cx="2198544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25" b="1" dirty="0">
                <a:solidFill>
                  <a:schemeClr val="tx1"/>
                </a:solidFill>
                <a:latin typeface="+mn-lt"/>
              </a:rPr>
              <a:t>12385 Township Rd</a:t>
            </a:r>
            <a:r>
              <a:rPr lang="en-US" sz="825" b="1" baseline="0" dirty="0">
                <a:solidFill>
                  <a:schemeClr val="tx1"/>
                </a:solidFill>
                <a:latin typeface="+mn-lt"/>
              </a:rPr>
              <a:t> 215 | PO Box 894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25" b="1" baseline="0" dirty="0">
                <a:solidFill>
                  <a:schemeClr val="tx1"/>
                </a:solidFill>
                <a:latin typeface="+mn-lt"/>
              </a:rPr>
              <a:t>Findlay, Ohio 45840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25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877-298-5853</a:t>
            </a:r>
            <a:r>
              <a:rPr lang="en-US" sz="825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| </a:t>
            </a:r>
            <a:r>
              <a:rPr lang="en-US" sz="825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www.oneenergywind.com</a:t>
            </a:r>
            <a:endParaRPr lang="en-US" sz="825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985761" y="5895575"/>
            <a:ext cx="1" cy="598864"/>
          </a:xfrm>
          <a:prstGeom prst="line">
            <a:avLst/>
          </a:prstGeom>
          <a:ln w="19050">
            <a:solidFill>
              <a:srgbClr val="004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853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00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A33A-E54C-442D-9186-352CD1C3D61D}" type="datetime1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9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9B29F-4592-471E-BAC3-27AE3182B56C}" type="datetime1">
              <a:rPr lang="en-US" smtClean="0"/>
              <a:t>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0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95941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41871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E46F-87FE-46F2-961E-ECA482E6E173}" type="datetime1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56672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989" y="374073"/>
            <a:ext cx="6629552" cy="7980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514475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514475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D660-C672-4606-9D09-165DFF4FC29C}" type="datetime1">
              <a:rPr lang="en-US" smtClean="0"/>
              <a:t>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51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63DC-FC82-4ED9-AC86-9975A7C3DDCC}" type="datetime1">
              <a:rPr lang="en-US" smtClean="0"/>
              <a:t>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78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9001-50EA-470E-A2C4-93317094E12C}" type="datetime1">
              <a:rPr lang="en-US" smtClean="0"/>
              <a:t>1/6/2019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03862" y="365128"/>
            <a:ext cx="6711488" cy="802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E46F-87FE-46F2-961E-ECA482E6E173}" type="datetime1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46963"/>
            <a:ext cx="9144000" cy="53951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  <a:extLst/>
        </p:spPr>
        <p:txBody>
          <a:bodyPr vert="horz" wrap="square" lIns="20596" tIns="20596" rIns="20596" bIns="20596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379612"/>
            <a:ext cx="826075" cy="77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0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63" r:id="rId3"/>
    <p:sldLayoutId id="2147483664" r:id="rId4"/>
    <p:sldLayoutId id="2147483665" r:id="rId5"/>
    <p:sldLayoutId id="2147483662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50" r:id="rId14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isala.com/sites/default/files/documents/CEN-TIA-BAROCAP-Technology-description-B210845EN-B.pdf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tronic.com/media/productattachments/files/c/a/capacitive_humidity_sensor_final.pdf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mniinstruments.co.uk/gmx100-rain-sensor.html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Lidars and instrumentation at one energy</a:t>
            </a:r>
          </a:p>
        </p:txBody>
      </p:sp>
    </p:spTree>
    <p:extLst>
      <p:ext uri="{BB962C8B-B14F-4D97-AF65-F5344CB8AC3E}">
        <p14:creationId xmlns:p14="http://schemas.microsoft.com/office/powerpoint/2010/main" val="32895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A4016-07BD-43EC-AE52-2672C57E9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waltz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20EC4-9FE7-4578-9662-0C01DE2740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2664966" cy="4351338"/>
          </a:xfrm>
        </p:spPr>
        <p:txBody>
          <a:bodyPr/>
          <a:lstStyle/>
          <a:p>
            <a:r>
              <a:rPr lang="en-US" sz="1800" dirty="0"/>
              <a:t>The </a:t>
            </a:r>
            <a:r>
              <a:rPr lang="en-US" sz="1800" dirty="0" err="1"/>
              <a:t>ZephIR</a:t>
            </a:r>
            <a:r>
              <a:rPr lang="en-US" sz="1800" dirty="0"/>
              <a:t> can measure at 11 different heights </a:t>
            </a:r>
          </a:p>
          <a:p>
            <a:pPr lvl="1"/>
            <a:r>
              <a:rPr lang="en-US" sz="1400" dirty="0"/>
              <a:t>10 are customizable</a:t>
            </a:r>
          </a:p>
          <a:p>
            <a:r>
              <a:rPr lang="en-US" sz="1800" dirty="0"/>
              <a:t>Can measure from 10m to 200m (32’ – 656’)</a:t>
            </a:r>
          </a:p>
          <a:p>
            <a:r>
              <a:rPr lang="en-US" sz="1800" dirty="0"/>
              <a:t>All heights are measured at 1 m above the input height due to the window height of the </a:t>
            </a:r>
            <a:r>
              <a:rPr lang="en-US" sz="1800" dirty="0" err="1"/>
              <a:t>ZephIR</a:t>
            </a:r>
            <a:r>
              <a:rPr lang="en-US" sz="1800" dirty="0"/>
              <a:t> (~1 m)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B7C2C7-1664-4BE0-9CBD-7356E47F7E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800AB-DDB7-45E7-9CC2-42F548EA9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26B97-FF52-4544-9984-D2E68BC9F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854" y="1535650"/>
            <a:ext cx="5076496" cy="473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56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2115D-8698-4ADA-ABBA-1573DC3FE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download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1D710-C9C3-4DF5-BE4D-18C34CB50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4491C-5F1D-40AF-B6E0-11D198123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3AB097-348F-4682-927C-BA17ED221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03" y="1626584"/>
            <a:ext cx="8748393" cy="45503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2390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C24F8-4BAE-46C7-90D8-103DA1728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B8208-5D7C-4B0E-85FE-99618A3B6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18" descr="Image result for zephir lidar">
            <a:extLst>
              <a:ext uri="{FF2B5EF4-FFF2-40B4-BE49-F238E27FC236}">
                <a16:creationId xmlns:a16="http://schemas.microsoft.com/office/drawing/2014/main" id="{0ECD2A74-DFBE-45A9-84D3-6D6D4DDED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497" y="4437691"/>
            <a:ext cx="2641455" cy="205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6244DE-6855-4763-84C8-BAB26996D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4" y="1490117"/>
            <a:ext cx="7046987" cy="45072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4752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7A1D9-5AA3-4183-B414-1E58D878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862" y="365128"/>
            <a:ext cx="6711488" cy="802447"/>
          </a:xfrm>
        </p:spPr>
        <p:txBody>
          <a:bodyPr/>
          <a:lstStyle/>
          <a:p>
            <a:r>
              <a:rPr lang="en-US"/>
              <a:t>Lidar calibration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C2482-A48B-49CF-BA48-FDA685497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971" y="1604728"/>
            <a:ext cx="7086045" cy="435133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dirty="0"/>
              <a:t>Before and after each deployment, the LiDAR must be calibrated to validate performance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dirty="0"/>
              <a:t>This is achieved using a calibration pole installed in December, 2016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dirty="0"/>
              <a:t>The calibration pole holds a sonic anemometer, two cup anemometers, and two wind vanes installed at approximately 30m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Wind speed and wind direction is </a:t>
            </a:r>
            <a:br>
              <a:rPr lang="en-US" sz="2000" dirty="0"/>
            </a:br>
            <a:r>
              <a:rPr lang="en-US" sz="2000" dirty="0"/>
              <a:t>correlated to the sonic for </a:t>
            </a:r>
            <a:br>
              <a:rPr lang="en-US" sz="2000" dirty="0"/>
            </a:br>
            <a:r>
              <a:rPr lang="en-US" sz="2000" dirty="0"/>
              <a:t>calibration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sz="1800" dirty="0"/>
              <a:t>The cup anemometers and </a:t>
            </a:r>
            <a:br>
              <a:rPr lang="en-US" sz="1800" dirty="0"/>
            </a:br>
            <a:r>
              <a:rPr lang="en-US" sz="1800" dirty="0"/>
              <a:t>wind vanes are used as a backup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EE565-D6F5-4108-BAFB-647010AF9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/>
          <a:p>
            <a:fld id="{4EC93DFA-70F6-4220-86AB-AD3183C08C91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20" descr="Image result for zephir lidar">
            <a:extLst>
              <a:ext uri="{FF2B5EF4-FFF2-40B4-BE49-F238E27FC236}">
                <a16:creationId xmlns:a16="http://schemas.microsoft.com/office/drawing/2014/main" id="{780C4DB0-7C2F-41B6-BDC3-D1410EBE62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7"/>
          <a:stretch/>
        </p:blipFill>
        <p:spPr bwMode="auto">
          <a:xfrm>
            <a:off x="5044595" y="4104384"/>
            <a:ext cx="3886342" cy="205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87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6A3E4-F4D4-4D39-8602-69D8CC2CC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D98A9-1205-4E81-87F4-060024355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85921-5E10-4588-8122-6677358E4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E24B07-16D0-4F86-A036-1DAA8AA23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17" y="1509203"/>
            <a:ext cx="8756043" cy="46677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442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8997-D9E6-4C55-BCCA-C2C160160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245CF-79EF-4FAA-9DC4-78CC2AAE3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D104D-571B-4206-88D3-8F4B8272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7985FE-C9FB-4546-80DB-5D72BCE2D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4"/>
          <a:stretch/>
        </p:blipFill>
        <p:spPr>
          <a:xfrm>
            <a:off x="4650852" y="1544715"/>
            <a:ext cx="4446666" cy="48521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F3B964-3188-40A9-9005-11AA0D144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34" y="1544715"/>
            <a:ext cx="4446666" cy="48521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8758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F2F58-74A2-42C1-8844-2EC7C4374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Instrumentation &amp; 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A0D31-DCB1-4D15-8E2C-B2930B344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53072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en-US" b="1" u="sng" dirty="0"/>
              <a:t>GLINDA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RM Young Wind Monitor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Goodrich 087L1H1 – Freezing Rain Sensor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CS106 – Barometric Pressure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HC2S3 – Temperature  and Relative Humidity</a:t>
            </a:r>
          </a:p>
          <a:p>
            <a:pPr>
              <a:spcBef>
                <a:spcPts val="1200"/>
              </a:spcBef>
            </a:pPr>
            <a:r>
              <a:rPr lang="en-US" b="1" u="sng" dirty="0"/>
              <a:t>Calibration Pole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Wind Vane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Cup Anemometer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Sonic Anemometer</a:t>
            </a:r>
          </a:p>
          <a:p>
            <a:pPr>
              <a:spcBef>
                <a:spcPts val="1200"/>
              </a:spcBef>
            </a:pPr>
            <a:r>
              <a:rPr lang="en-US" b="1" u="sng" dirty="0"/>
              <a:t>WP Greenville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METSENS600 – Wind Speed, Wind Direction, Temperature, Pressure, Relative Humidity, Rainfall Total, Rainfall Intensity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Goodrich 087L1H1 – Freezing Rain Sensor</a:t>
            </a:r>
          </a:p>
          <a:p>
            <a:pPr lvl="1">
              <a:spcBef>
                <a:spcPts val="1200"/>
              </a:spcBef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E1265-C314-49FB-BDDC-D34A9B3F6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725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4CA42C-1625-4A8C-A07D-43A9FE422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186" y="4742863"/>
            <a:ext cx="2056127" cy="1875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4CA793-11C4-4092-8AD9-0CBC6367B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576" y="2646051"/>
            <a:ext cx="1775348" cy="15658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229A49-6A49-49D0-9E11-542AD886F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cup Anemometer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71264-B79E-4527-A7C3-55D62C61A6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1800" dirty="0"/>
              <a:t>Cup anemometers measure wind speed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A rod is attached to the turning access of the cups (or blades) and is forced to spin when the wind turns the cups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The anemometer counts the # of rotations during a period of time and converts it to a WS using a transfer function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ADF1B6-FDD1-46E2-B940-7854125CC4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NRG 40C Anemometers on the calibration pole</a:t>
            </a:r>
          </a:p>
          <a:p>
            <a:pPr lvl="1"/>
            <a:r>
              <a:rPr lang="en-US" sz="1800" dirty="0"/>
              <a:t>Industry standard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RM Young Wind Anemometer on GLINDA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0A979-3B67-43FE-86FE-67220340A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966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A42C1-D40B-4E23-9078-169DB2297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Sonic anemometer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A96376-584C-4132-90EB-CC0DB7E924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Sonic anemometers measured wind speed and wind direction</a:t>
            </a:r>
          </a:p>
          <a:p>
            <a:r>
              <a:rPr lang="en-US" sz="1800" dirty="0"/>
              <a:t>The speed of wind (or the speed of air molecules) affects the speed of sound</a:t>
            </a:r>
          </a:p>
          <a:p>
            <a:r>
              <a:rPr lang="en-US" sz="1800" dirty="0"/>
              <a:t>Sonic anemometers transmit high frequency sound to themselves over a distance and measure the time it took to receive each signal (from transmitter to receiver)</a:t>
            </a:r>
          </a:p>
          <a:p>
            <a:r>
              <a:rPr lang="en-US" sz="1800" dirty="0"/>
              <a:t>Wind speed and wind direction are important to OE when characterizing a site. Allows remote observation of surface level winds.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6EDAB4-8018-4FEC-A1BB-A9B99BC1C1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CSAT3B Three-Dimensional Sonic </a:t>
            </a:r>
            <a:r>
              <a:rPr lang="en-US" sz="1800" dirty="0" err="1"/>
              <a:t>Aneometer</a:t>
            </a:r>
            <a:r>
              <a:rPr lang="en-US" sz="1800" dirty="0"/>
              <a:t> mounted on calibration pole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9C45D-9E02-47F9-8BAC-0527170B9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6425BC-E4C7-4F13-B565-BAE48F4B9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876" y="2965141"/>
            <a:ext cx="3847774" cy="321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06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Image result for zephir lidar">
            <a:extLst>
              <a:ext uri="{FF2B5EF4-FFF2-40B4-BE49-F238E27FC236}">
                <a16:creationId xmlns:a16="http://schemas.microsoft.com/office/drawing/2014/main" id="{979394F9-2D40-410C-B3E1-3D9F41C753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2"/>
          <a:stretch/>
        </p:blipFill>
        <p:spPr bwMode="auto">
          <a:xfrm>
            <a:off x="0" y="5388746"/>
            <a:ext cx="2649571" cy="146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FDBE0A-FA86-4133-8494-DCDEC7FBD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vane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B14D8-329A-414A-9062-E715A7B0EE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Wind vanes measure wind direction</a:t>
            </a:r>
          </a:p>
          <a:p>
            <a:r>
              <a:rPr lang="en-US" sz="1800" dirty="0"/>
              <a:t>A wind vane points in the direction the wind is coming from</a:t>
            </a:r>
          </a:p>
          <a:p>
            <a:r>
              <a:rPr lang="en-US" sz="1800" dirty="0"/>
              <a:t>Equal mass, but unequal surface area allows the wind vane to turn freely with the wind</a:t>
            </a:r>
          </a:p>
          <a:p>
            <a:r>
              <a:rPr lang="en-US" sz="1800" dirty="0"/>
              <a:t>A constant DC excitation voltage is applied to the potentiometer and it produces an analog voltage output directly proportional to the wind direction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23141D-263A-4C86-BD96-EF89F4E860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NRG 200P Wind Vane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RM Young Wind Monitor 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85BAFD-3099-4C2F-8E1A-133433879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9A628F-AE5F-4AD2-B541-ACE3D57F1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528" y="2208862"/>
            <a:ext cx="2629785" cy="1875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486A6D-279C-4F87-86FA-9672CA392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547" y="4409111"/>
            <a:ext cx="2056127" cy="187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23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39EE-76DC-4C2C-9018-B95E629B8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Zephir</a:t>
            </a:r>
            <a:r>
              <a:rPr lang="en-US" dirty="0"/>
              <a:t> Lidar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3B348-368E-49F1-9C88-FDACAD66A4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LiDAR: Light Detection and Ranging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One Energy uses the </a:t>
            </a:r>
            <a:r>
              <a:rPr lang="en-US" sz="2000" dirty="0" err="1"/>
              <a:t>ZephIR</a:t>
            </a:r>
            <a:r>
              <a:rPr lang="en-US" sz="2000" dirty="0"/>
              <a:t> LiDAR and currently rent-to-owns 3 of them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The ZX300 (previously known as </a:t>
            </a:r>
            <a:r>
              <a:rPr lang="en-US" sz="2000" dirty="0" err="1"/>
              <a:t>ZephIR</a:t>
            </a:r>
            <a:r>
              <a:rPr lang="en-US" sz="2000" dirty="0"/>
              <a:t> 300) is a continuous wave LiDAR system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One of the most worked with </a:t>
            </a:r>
            <a:r>
              <a:rPr lang="en-US" sz="2000" dirty="0" err="1"/>
              <a:t>LiDARs</a:t>
            </a:r>
            <a:r>
              <a:rPr lang="en-US" sz="2000" dirty="0"/>
              <a:t> in the industry and has been extensively validated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DC18B-F37B-429B-91C0-E32CFF4C2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F29253-DC0E-4A83-88F1-4AE642A4B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52" y="1825625"/>
            <a:ext cx="3948723" cy="415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87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46D86-F322-4888-AE25-D400C151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862" y="365128"/>
            <a:ext cx="6711488" cy="802447"/>
          </a:xfrm>
        </p:spPr>
        <p:txBody>
          <a:bodyPr/>
          <a:lstStyle/>
          <a:p>
            <a:r>
              <a:rPr lang="en-US"/>
              <a:t>Freezing rain sensor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533755-87F9-4CEC-A557-DBD65EBE0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4"/>
            <a:ext cx="3886200" cy="4667247"/>
          </a:xfrm>
        </p:spPr>
        <p:txBody>
          <a:bodyPr>
            <a:normAutofit/>
          </a:bodyPr>
          <a:lstStyle/>
          <a:p>
            <a:r>
              <a:rPr lang="en-US" sz="1600" dirty="0"/>
              <a:t>This freezing rain sensor detects the presence of icing condition</a:t>
            </a:r>
          </a:p>
          <a:p>
            <a:r>
              <a:rPr lang="en-US" sz="1600" dirty="0"/>
              <a:t>Using a probe vibrating at ultrasonic frequencies, the sensor is able to detect ice accumulation</a:t>
            </a:r>
          </a:p>
          <a:p>
            <a:r>
              <a:rPr lang="en-US" sz="1600" dirty="0"/>
              <a:t>When ice accumulates on the probe, the added mass causes the vibrating frequency to decrease and trigger an event</a:t>
            </a:r>
          </a:p>
          <a:p>
            <a:r>
              <a:rPr lang="en-US" sz="1600" dirty="0"/>
              <a:t>An event is triggered a .5mm ice accretion and a 24 VDC heater is activate to melt the ice on the probe</a:t>
            </a:r>
          </a:p>
          <a:p>
            <a:r>
              <a:rPr lang="en-US" sz="1600" dirty="0"/>
              <a:t>This sensor allows One Energy to detect icing conditions which may affect turbine operation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02CBD0-71FC-4D52-83FE-A4C951C1F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>
            <a:normAutofit/>
          </a:bodyPr>
          <a:lstStyle/>
          <a:p>
            <a:r>
              <a:rPr lang="en-US" sz="1800" dirty="0"/>
              <a:t>0871Lh1 – Freezing Rain Sensor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3C056-DCB5-471B-9ADE-1EEE04341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/>
          <a:p>
            <a:fld id="{4EC93DFA-70F6-4220-86AB-AD3183C08C91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90DF6D-A93A-452A-BF91-D82CDDB29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312" y="2210539"/>
            <a:ext cx="2759276" cy="267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41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8B741-B92D-48F5-8F14-0A3BC8AED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Barometer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174B9A-0275-4817-AF53-70626DB083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Barometers measure pressure</a:t>
            </a:r>
          </a:p>
          <a:p>
            <a:r>
              <a:rPr lang="en-US" sz="1600" dirty="0"/>
              <a:t>BAROCAP is a micromechanical sensor that uses dimensional changes in its silicon membrane to measure pressure. </a:t>
            </a:r>
          </a:p>
          <a:p>
            <a:r>
              <a:rPr lang="en-US" sz="1600" dirty="0"/>
              <a:t>As the surrounding pressure increases or decreases, the membrane bends, thereby increasing or decreasing the height of the vacuum gap inside the sensor. </a:t>
            </a:r>
          </a:p>
          <a:p>
            <a:r>
              <a:rPr lang="en-US" sz="1600" dirty="0"/>
              <a:t>The opposite sides of the vacuum gap act as electrodes, and as the distance between the two electrodes changes, the sensor capacitance changes. </a:t>
            </a:r>
          </a:p>
          <a:p>
            <a:r>
              <a:rPr lang="en-US" sz="1600" dirty="0"/>
              <a:t>The capacitance is measured and converted into a pressure reading.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1F2500-430B-436A-8E10-1D7DE3A8D6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CS106 Barometric Pressure Sensor</a:t>
            </a:r>
          </a:p>
          <a:p>
            <a:pPr lvl="1"/>
            <a:r>
              <a:rPr lang="en-US" sz="1400" dirty="0"/>
              <a:t>Uses Vaisala </a:t>
            </a:r>
            <a:r>
              <a:rPr lang="en-US" sz="1400" dirty="0" err="1"/>
              <a:t>Barocap</a:t>
            </a:r>
            <a:r>
              <a:rPr lang="en-US" sz="1400" dirty="0"/>
              <a:t> Silicon Capacitive Pressure Sensor</a:t>
            </a:r>
          </a:p>
          <a:p>
            <a:pPr lvl="1"/>
            <a:r>
              <a:rPr lang="en-US" sz="1400" dirty="0"/>
              <a:t>Measures 500-1100 mb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CB70E-E275-4209-B057-08F7A423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5E264-DE4D-4CFA-93FF-E89CA8981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533" y="2905271"/>
            <a:ext cx="3059433" cy="25101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6F748A-4DC3-4CB5-8291-F27A5A6227A0}"/>
              </a:ext>
            </a:extLst>
          </p:cNvPr>
          <p:cNvSpPr txBox="1"/>
          <p:nvPr/>
        </p:nvSpPr>
        <p:spPr>
          <a:xfrm>
            <a:off x="255279" y="6356353"/>
            <a:ext cx="7231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Ripped from: </a:t>
            </a:r>
            <a:r>
              <a:rPr lang="en-US" sz="1200" dirty="0">
                <a:hlinkClick r:id="rId3"/>
              </a:rPr>
              <a:t>https://www.vaisala.com/sites/default/files/documents/CEN-TIA-BAROCAP-Technology-description-B210845EN-B.pdf</a:t>
            </a:r>
            <a:endParaRPr lang="en-US" sz="1200" dirty="0"/>
          </a:p>
          <a:p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9983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F1B0F-255E-46AE-A92A-A79EB2566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862" y="365128"/>
            <a:ext cx="6711488" cy="802447"/>
          </a:xfrm>
        </p:spPr>
        <p:txBody>
          <a:bodyPr>
            <a:normAutofit fontScale="90000"/>
          </a:bodyPr>
          <a:lstStyle/>
          <a:p>
            <a:r>
              <a:rPr lang="en-US"/>
              <a:t>Temperature &amp; ReLative humidity sensor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6618F4-E731-4ABF-8301-22D4505D16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97981"/>
            <a:ext cx="3886200" cy="4758372"/>
          </a:xfrm>
        </p:spPr>
        <p:txBody>
          <a:bodyPr>
            <a:normAutofit/>
          </a:bodyPr>
          <a:lstStyle/>
          <a:p>
            <a:r>
              <a:rPr lang="en-US" sz="1800" dirty="0"/>
              <a:t>Uses a resistance temperature detector (RTD) to measure temperature</a:t>
            </a:r>
          </a:p>
          <a:p>
            <a:pPr lvl="1"/>
            <a:r>
              <a:rPr lang="en-US" sz="1400" dirty="0"/>
              <a:t>RTDs are composed of materials that change their resistance as a function of temperature</a:t>
            </a:r>
          </a:p>
          <a:p>
            <a:pPr lvl="1"/>
            <a:r>
              <a:rPr lang="en-US" sz="1400" dirty="0"/>
              <a:t>Resistance is measured and converted to temperature</a:t>
            </a:r>
          </a:p>
          <a:p>
            <a:r>
              <a:rPr lang="en-US" sz="1800" dirty="0"/>
              <a:t> Uses a Capacitive Humidity Sensor to measure relative humidity</a:t>
            </a:r>
          </a:p>
          <a:p>
            <a:pPr lvl="1"/>
            <a:r>
              <a:rPr lang="en-US" sz="1400" dirty="0"/>
              <a:t>Capacitor consisting of hygroscopic dielectric material placed between a pair of electrodes</a:t>
            </a:r>
          </a:p>
          <a:p>
            <a:pPr lvl="1"/>
            <a:r>
              <a:rPr lang="en-US" sz="1400" dirty="0"/>
              <a:t>The dielectric material varies at a rate that is related to the change in relative humidity</a:t>
            </a:r>
          </a:p>
          <a:p>
            <a:pPr lvl="1"/>
            <a:r>
              <a:rPr lang="en-US" sz="1400" dirty="0"/>
              <a:t>This causes the capacitance to change and is thusly measured and used to estimate relative humidity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C9DD55-BA40-4A78-B853-A327B5B22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97981"/>
            <a:ext cx="3886200" cy="4578982"/>
          </a:xfrm>
        </p:spPr>
        <p:txBody>
          <a:bodyPr>
            <a:normAutofit/>
          </a:bodyPr>
          <a:lstStyle/>
          <a:p>
            <a:r>
              <a:rPr lang="en-US" sz="1800" dirty="0"/>
              <a:t>HC2S3 – Temperature and Relative Humidity Probe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22521-A3C9-4533-A434-33B848BA3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/>
          <a:p>
            <a:fld id="{4EC93DFA-70F6-4220-86AB-AD3183C08C91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4CF48A-BCA4-44E4-9F6E-DBA865385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499" y="2237481"/>
            <a:ext cx="3143870" cy="18941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B7A410-A99E-4A4A-8524-3C304401CEF1}"/>
              </a:ext>
            </a:extLst>
          </p:cNvPr>
          <p:cNvSpPr txBox="1"/>
          <p:nvPr/>
        </p:nvSpPr>
        <p:spPr>
          <a:xfrm>
            <a:off x="255279" y="6490645"/>
            <a:ext cx="7932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Reference: </a:t>
            </a:r>
            <a:r>
              <a:rPr lang="en-US" sz="1200" dirty="0">
                <a:hlinkClick r:id="rId3"/>
              </a:rPr>
              <a:t>https://www.rotronic.com/media/productattachments/files/c/a/capacitive_humidity_sensor_final.pdf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E1773-4892-4A3B-8C8E-4E42D49D4A33}"/>
              </a:ext>
            </a:extLst>
          </p:cNvPr>
          <p:cNvSpPr txBox="1"/>
          <p:nvPr/>
        </p:nvSpPr>
        <p:spPr>
          <a:xfrm>
            <a:off x="4956514" y="5636780"/>
            <a:ext cx="3231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Hygroscopic: </a:t>
            </a:r>
            <a:r>
              <a:rPr lang="en-US" sz="1600" dirty="0"/>
              <a:t>tending to absorb moisture from the air</a:t>
            </a:r>
          </a:p>
        </p:txBody>
      </p:sp>
    </p:spTree>
    <p:extLst>
      <p:ext uri="{BB962C8B-B14F-4D97-AF65-F5344CB8AC3E}">
        <p14:creationId xmlns:p14="http://schemas.microsoft.com/office/powerpoint/2010/main" val="1346569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172ED-F8AC-49B2-A8E3-51B0E8C53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METSENS600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90C78-613E-474E-B8DA-51CA6F0E1C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Measures wind speed, wind direction, temperature, pressure, relative humidity, rainfall total, rainfall intensity </a:t>
            </a:r>
          </a:p>
          <a:p>
            <a:r>
              <a:rPr lang="en-US" sz="1800" dirty="0"/>
              <a:t>List of individual sensors not available</a:t>
            </a:r>
          </a:p>
          <a:p>
            <a:pPr lvl="1"/>
            <a:r>
              <a:rPr lang="en-US" sz="1400" dirty="0"/>
              <a:t>Most are very likely to be similar to those already discussed</a:t>
            </a:r>
          </a:p>
          <a:p>
            <a:r>
              <a:rPr lang="en-US" sz="1800" dirty="0"/>
              <a:t>Precipitation sensor measures the rainfall amount and intensity</a:t>
            </a:r>
          </a:p>
          <a:p>
            <a:pPr lvl="1"/>
            <a:r>
              <a:rPr lang="en-US" sz="1400" dirty="0"/>
              <a:t>It uses an optical sensor</a:t>
            </a:r>
          </a:p>
          <a:p>
            <a:pPr lvl="1"/>
            <a:r>
              <a:rPr lang="en-US" sz="1400" dirty="0"/>
              <a:t>Transmits an infra-red beam, which bounces off the inner optical service between transmitters and receivers.</a:t>
            </a:r>
          </a:p>
          <a:p>
            <a:pPr lvl="1"/>
            <a:r>
              <a:rPr lang="en-US" sz="1400" dirty="0"/>
              <a:t>Rain drops change the intensity of the beams and allows it to be measured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FE4593-633A-4F8C-AADE-3FDEAA2E78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METSENS600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45E33-D504-4E31-AE9D-6B5F221DA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07B997-5FD0-4D49-A436-75E2C34CF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50" y="2144674"/>
            <a:ext cx="2416148" cy="34646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511BEF-D9B8-40FC-9BA3-C246AA119377}"/>
              </a:ext>
            </a:extLst>
          </p:cNvPr>
          <p:cNvSpPr txBox="1"/>
          <p:nvPr/>
        </p:nvSpPr>
        <p:spPr>
          <a:xfrm>
            <a:off x="255279" y="6502495"/>
            <a:ext cx="723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Reference: </a:t>
            </a:r>
            <a:r>
              <a:rPr lang="en-US" sz="1200" dirty="0">
                <a:hlinkClick r:id="rId3"/>
              </a:rPr>
              <a:t>https://www.omniinstruments.co.uk/gmx100-rain-sensor.html</a:t>
            </a:r>
            <a:endParaRPr lang="en-US" sz="1200" dirty="0"/>
          </a:p>
          <a:p>
            <a:endParaRPr lang="en-US" sz="1200" dirty="0"/>
          </a:p>
        </p:txBody>
      </p:sp>
      <p:pic>
        <p:nvPicPr>
          <p:cNvPr id="9" name="Picture 8" descr="Image result for zephir lidar">
            <a:extLst>
              <a:ext uri="{FF2B5EF4-FFF2-40B4-BE49-F238E27FC236}">
                <a16:creationId xmlns:a16="http://schemas.microsoft.com/office/drawing/2014/main" id="{2DF28275-B7CE-4FC3-9160-31B61C90B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791" y="5246704"/>
            <a:ext cx="2422209" cy="161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031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8EF92-3954-407C-8071-8986815D3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862" y="365128"/>
            <a:ext cx="6711488" cy="802447"/>
          </a:xfrm>
        </p:spPr>
        <p:txBody>
          <a:bodyPr/>
          <a:lstStyle/>
          <a:p>
            <a:r>
              <a:rPr lang="en-US"/>
              <a:t>Cr1000 Datalogger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494DCF-8BC8-44C2-95BF-78AD1A1BE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>
            <a:normAutofit/>
          </a:bodyPr>
          <a:lstStyle/>
          <a:p>
            <a:r>
              <a:rPr lang="en-US" sz="1800" dirty="0"/>
              <a:t>Dataloggers communicate with external sensors, powers external sensors, stores their inputs, processes them, and transmits them to a destination</a:t>
            </a:r>
          </a:p>
          <a:p>
            <a:r>
              <a:rPr lang="en-US" sz="1800" dirty="0"/>
              <a:t>The CR1000</a:t>
            </a:r>
          </a:p>
          <a:p>
            <a:pPr lvl="1"/>
            <a:r>
              <a:rPr lang="en-US" sz="1600" dirty="0"/>
              <a:t>Has a CPU, analog/digital inputs, analog/digital outputs, and memory</a:t>
            </a:r>
          </a:p>
          <a:p>
            <a:pPr lvl="1"/>
            <a:r>
              <a:rPr lang="en-US" sz="1600" dirty="0"/>
              <a:t>Is controlled with an operating system designed to run scripts written in </a:t>
            </a:r>
            <a:r>
              <a:rPr lang="en-US" sz="1600" dirty="0" err="1"/>
              <a:t>CRBasic</a:t>
            </a:r>
            <a:endParaRPr lang="en-US" sz="1600" dirty="0"/>
          </a:p>
          <a:p>
            <a:r>
              <a:rPr lang="en-US" sz="1800" dirty="0"/>
              <a:t>The CR1000 acts as the brain to GLINDA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F10ABC-79FD-4495-86B4-68C3A756D1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>
            <a:normAutofit/>
          </a:bodyPr>
          <a:lstStyle/>
          <a:p>
            <a:r>
              <a:rPr lang="en-US" sz="1800" dirty="0"/>
              <a:t>CR1000 Measurement and Control Datalogger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C9F34-920C-4DEB-81A4-8A5AA778C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/>
          <a:p>
            <a:fld id="{4EC93DFA-70F6-4220-86AB-AD3183C08C91}" type="slidenum">
              <a:rPr lang="en-US" smtClean="0"/>
              <a:t>24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B37AC4-5CD7-43DE-8CA9-19450DDF7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045" y="2760955"/>
            <a:ext cx="4064681" cy="205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96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2C3D1-6C5C-408A-A078-BB34FE534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 of our weather instrumentation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E8861-BE5B-4416-9C6E-1C4F3F0A8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219834" cy="4351338"/>
          </a:xfrm>
        </p:spPr>
        <p:txBody>
          <a:bodyPr>
            <a:normAutofit fontScale="925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As we continue to expand, we will have project sites further and further away from our center of operations</a:t>
            </a:r>
          </a:p>
          <a:p>
            <a:pPr>
              <a:spcAft>
                <a:spcPts val="1200"/>
              </a:spcAft>
            </a:pPr>
            <a:r>
              <a:rPr lang="en-US" dirty="0"/>
              <a:t>The increased difficultly of effectively operating projects at a distance will lead to more installations of remote weather stations. </a:t>
            </a:r>
          </a:p>
          <a:p>
            <a:pPr>
              <a:spcAft>
                <a:spcPts val="1200"/>
              </a:spcAft>
            </a:pPr>
            <a:r>
              <a:rPr lang="en-US" dirty="0"/>
              <a:t>Understanding the local weather conditions will alleviate uncertainty stemming from icing and extreme wind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C144C-B109-4B55-91D5-19BAFA0A2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14" descr="Image result for zephir lidar">
            <a:extLst>
              <a:ext uri="{FF2B5EF4-FFF2-40B4-BE49-F238E27FC236}">
                <a16:creationId xmlns:a16="http://schemas.microsoft.com/office/drawing/2014/main" id="{E65AD1DB-5DFE-46FE-875B-84539FEC5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451" y="2420428"/>
            <a:ext cx="2904899" cy="290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488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Lidars and 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246043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DDAC6-EF2A-4F81-B1D3-28B7B88A3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ZEPHIR LiDAR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C91BD670-A558-4518-9670-EF411AD349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297" y="2888759"/>
            <a:ext cx="4653197" cy="2621301"/>
          </a:xfr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F1E804D-EC72-4F81-84A3-926A16C33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097" y="1825625"/>
            <a:ext cx="3886200" cy="4351338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1800" dirty="0"/>
              <a:t>Shoots beam of light into the air and measures backscatter from aerosols in the air using both transmitting and receiving antennae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Measures the doppler shift along each beam direction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Infers wind speed using proprietary algorithms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At each measurement height, </a:t>
            </a:r>
            <a:r>
              <a:rPr lang="en-US" sz="1800" dirty="0" err="1"/>
              <a:t>ZephIR</a:t>
            </a:r>
            <a:r>
              <a:rPr lang="en-US" sz="1800" dirty="0"/>
              <a:t> scans around a full 360° disk through the air, obtaining 50 samples from around the scan at equally spaced intervals every 20 milliseconds.</a:t>
            </a:r>
          </a:p>
          <a:p>
            <a:pPr>
              <a:spcAft>
                <a:spcPts val="1200"/>
              </a:spcAft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954EE-AABB-4899-9888-675FD1BD7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95578A-1A32-4250-BE4E-DE66D033BFC4}"/>
              </a:ext>
            </a:extLst>
          </p:cNvPr>
          <p:cNvSpPr txBox="1"/>
          <p:nvPr/>
        </p:nvSpPr>
        <p:spPr>
          <a:xfrm>
            <a:off x="4621763" y="1457691"/>
            <a:ext cx="4598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Aerosol: </a:t>
            </a:r>
            <a:r>
              <a:rPr lang="en-US" sz="1600" dirty="0"/>
              <a:t>Any suspended particle or liquid droplet in the atmosphere</a:t>
            </a:r>
          </a:p>
        </p:txBody>
      </p:sp>
    </p:spTree>
    <p:extLst>
      <p:ext uri="{BB962C8B-B14F-4D97-AF65-F5344CB8AC3E}">
        <p14:creationId xmlns:p14="http://schemas.microsoft.com/office/powerpoint/2010/main" val="3729633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919EE-36EC-4A32-8C52-958D760B8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5CA11-D0BF-4197-B80D-4D65F7680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6" descr="Image result for zephir lidar">
            <a:extLst>
              <a:ext uri="{FF2B5EF4-FFF2-40B4-BE49-F238E27FC236}">
                <a16:creationId xmlns:a16="http://schemas.microsoft.com/office/drawing/2014/main" id="{54EC24E9-D7EC-488D-A499-22DBF5835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602" y="3714447"/>
            <a:ext cx="3469323" cy="231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D06A6-E0BE-4931-8832-DACDA26A4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67247"/>
          </a:xfrm>
        </p:spPr>
        <p:txBody>
          <a:bodyPr>
            <a:normAutofit/>
          </a:bodyPr>
          <a:lstStyle/>
          <a:p>
            <a:r>
              <a:rPr lang="en-US" sz="2000" dirty="0" err="1"/>
              <a:t>LiDARs</a:t>
            </a:r>
            <a:r>
              <a:rPr lang="en-US" sz="2000" dirty="0"/>
              <a:t> are used by One Energy to provide flexibility and affordable on-site measurement capabilities</a:t>
            </a:r>
          </a:p>
          <a:p>
            <a:pPr marL="0" indent="0">
              <a:buNone/>
            </a:pPr>
            <a:r>
              <a:rPr lang="en-US" sz="2000" b="1" u="sng" dirty="0"/>
              <a:t>Different Use Cases:</a:t>
            </a:r>
          </a:p>
          <a:p>
            <a:r>
              <a:rPr lang="en-US" sz="2000" dirty="0"/>
              <a:t>May be used to take on-site measurements at sites without appropriately representative data</a:t>
            </a:r>
          </a:p>
          <a:p>
            <a:pPr lvl="1"/>
            <a:r>
              <a:rPr lang="en-US" sz="1800" dirty="0"/>
              <a:t>Wind Resource Assessments</a:t>
            </a:r>
          </a:p>
          <a:p>
            <a:pPr lvl="1"/>
            <a:r>
              <a:rPr lang="en-US" sz="1800" dirty="0"/>
              <a:t>Site Characterization</a:t>
            </a:r>
          </a:p>
          <a:p>
            <a:r>
              <a:rPr lang="en-US" sz="2000" dirty="0"/>
              <a:t>To assess and validate the operating </a:t>
            </a:r>
            <a:br>
              <a:rPr lang="en-US" sz="2000" dirty="0"/>
            </a:br>
            <a:r>
              <a:rPr lang="en-US" sz="2000" dirty="0"/>
              <a:t>power curve of currently operating </a:t>
            </a:r>
            <a:br>
              <a:rPr lang="en-US" sz="2000" dirty="0"/>
            </a:br>
            <a:r>
              <a:rPr lang="en-US" sz="2000" dirty="0"/>
              <a:t>turbines </a:t>
            </a:r>
          </a:p>
          <a:p>
            <a:r>
              <a:rPr lang="en-US" sz="2000" dirty="0"/>
              <a:t>Perform R&amp;D projects which may </a:t>
            </a:r>
            <a:br>
              <a:rPr lang="en-US" sz="2000" dirty="0"/>
            </a:br>
            <a:r>
              <a:rPr lang="en-US" sz="2000" dirty="0"/>
              <a:t>require on-site measurements</a:t>
            </a:r>
          </a:p>
        </p:txBody>
      </p:sp>
    </p:spTree>
    <p:extLst>
      <p:ext uri="{BB962C8B-B14F-4D97-AF65-F5344CB8AC3E}">
        <p14:creationId xmlns:p14="http://schemas.microsoft.com/office/powerpoint/2010/main" val="3905828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1F620-005B-4CBE-8B27-FECBF5D5D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2B5B5-4A8D-4D76-B29F-1E241015C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10" descr="Image result for zephir lidar">
            <a:extLst>
              <a:ext uri="{FF2B5EF4-FFF2-40B4-BE49-F238E27FC236}">
                <a16:creationId xmlns:a16="http://schemas.microsoft.com/office/drawing/2014/main" id="{0F1E71EE-0AC7-40B0-BE7E-11F617405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08" y="1510697"/>
            <a:ext cx="6848351" cy="498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013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1254E-6BDD-42F3-9B45-4C1F7C2C8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liDAR</a:t>
            </a:r>
            <a:r>
              <a:rPr lang="en-US" dirty="0"/>
              <a:t> 355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8A3CC-FF61-4EFD-818F-8217CEE62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4F9965-C36D-4022-AF4E-84C611ECB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99" y="1420427"/>
            <a:ext cx="7036557" cy="542869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7C16383-FC21-4568-8FC8-6DD07096EEAE}"/>
              </a:ext>
            </a:extLst>
          </p:cNvPr>
          <p:cNvCxnSpPr>
            <a:cxnSpLocks/>
          </p:cNvCxnSpPr>
          <p:nvPr/>
        </p:nvCxnSpPr>
        <p:spPr>
          <a:xfrm>
            <a:off x="4039340" y="2698812"/>
            <a:ext cx="1819922" cy="183767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ECCEEE-CD86-4F52-9A40-EFF67D287DE1}"/>
              </a:ext>
            </a:extLst>
          </p:cNvPr>
          <p:cNvCxnSpPr>
            <a:cxnSpLocks/>
          </p:cNvCxnSpPr>
          <p:nvPr/>
        </p:nvCxnSpPr>
        <p:spPr>
          <a:xfrm>
            <a:off x="4039340" y="2698812"/>
            <a:ext cx="2290439" cy="261003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AA14FF4-EE3C-44AD-B5AB-3AAB1D997045}"/>
              </a:ext>
            </a:extLst>
          </p:cNvPr>
          <p:cNvCxnSpPr>
            <a:cxnSpLocks/>
          </p:cNvCxnSpPr>
          <p:nvPr/>
        </p:nvCxnSpPr>
        <p:spPr>
          <a:xfrm flipH="1">
            <a:off x="2197894" y="2618913"/>
            <a:ext cx="1690527" cy="11714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209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1254E-6BDD-42F3-9B45-4C1F7C2C8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liDAR</a:t>
            </a:r>
            <a:r>
              <a:rPr lang="en-US" dirty="0"/>
              <a:t> 375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8A3CC-FF61-4EFD-818F-8217CEE62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7B998-5715-4AC3-8536-6C69BFBA8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974" y="1424808"/>
            <a:ext cx="6971238" cy="539671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2F8051-3219-499F-BE7F-0F85E2B4AFE6}"/>
              </a:ext>
            </a:extLst>
          </p:cNvPr>
          <p:cNvCxnSpPr>
            <a:cxnSpLocks/>
          </p:cNvCxnSpPr>
          <p:nvPr/>
        </p:nvCxnSpPr>
        <p:spPr>
          <a:xfrm flipH="1" flipV="1">
            <a:off x="3400148" y="2032986"/>
            <a:ext cx="648070" cy="36398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DAD915-86D7-4308-8343-1DF8E5CFE4F5}"/>
              </a:ext>
            </a:extLst>
          </p:cNvPr>
          <p:cNvCxnSpPr>
            <a:cxnSpLocks/>
          </p:cNvCxnSpPr>
          <p:nvPr/>
        </p:nvCxnSpPr>
        <p:spPr>
          <a:xfrm flipH="1" flipV="1">
            <a:off x="2476870" y="2104008"/>
            <a:ext cx="1571348" cy="29296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874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9AF95-B428-4939-BB40-1DBE087A3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LIDAR 517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6E7D6-314C-4576-8CC4-B92893731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42FDB-5AF9-428F-AD71-DBFB89FB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99147-EC12-4A81-891B-3751E83AB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33" y="1429621"/>
            <a:ext cx="7775174" cy="538427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14E6BB-2AB6-4CFF-AC4E-B93C873EC63E}"/>
              </a:ext>
            </a:extLst>
          </p:cNvPr>
          <p:cNvCxnSpPr>
            <a:cxnSpLocks/>
          </p:cNvCxnSpPr>
          <p:nvPr/>
        </p:nvCxnSpPr>
        <p:spPr>
          <a:xfrm flipH="1">
            <a:off x="2237173" y="2911876"/>
            <a:ext cx="3737499" cy="1455938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B2D90C-7D63-408E-B5B8-FAFB168C83E3}"/>
              </a:ext>
            </a:extLst>
          </p:cNvPr>
          <p:cNvCxnSpPr>
            <a:cxnSpLocks/>
          </p:cNvCxnSpPr>
          <p:nvPr/>
        </p:nvCxnSpPr>
        <p:spPr>
          <a:xfrm flipH="1">
            <a:off x="5159607" y="2911876"/>
            <a:ext cx="81506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318E7B-9FEB-473E-A30F-BD57193FF7AC}"/>
              </a:ext>
            </a:extLst>
          </p:cNvPr>
          <p:cNvCxnSpPr>
            <a:cxnSpLocks/>
          </p:cNvCxnSpPr>
          <p:nvPr/>
        </p:nvCxnSpPr>
        <p:spPr>
          <a:xfrm flipH="1">
            <a:off x="5159606" y="2911875"/>
            <a:ext cx="815067" cy="116946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607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D82E7-0A0B-4B9B-AE98-6E5530FE6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waltz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97599F-64EA-4537-87FF-514A6DC60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380" y="1433037"/>
            <a:ext cx="7733240" cy="505983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F01CA-472B-47AB-AF85-6D209ABC0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686753"/>
      </p:ext>
    </p:extLst>
  </p:cSld>
  <p:clrMapOvr>
    <a:masterClrMapping/>
  </p:clrMapOvr>
</p:sld>
</file>

<file path=ppt/theme/theme1.xml><?xml version="1.0" encoding="utf-8"?>
<a:theme xmlns:a="http://schemas.openxmlformats.org/drawingml/2006/main" name="One Energy Presentation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4387</TotalTime>
  <Words>1199</Words>
  <Application>Microsoft Office PowerPoint</Application>
  <PresentationFormat>On-screen Show (4:3)</PresentationFormat>
  <Paragraphs>160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Century Gothic</vt:lpstr>
      <vt:lpstr>Palatino Linotype</vt:lpstr>
      <vt:lpstr>One Energy Presentations</vt:lpstr>
      <vt:lpstr>PowerPoint Presentation</vt:lpstr>
      <vt:lpstr>Zephir Lidar overview</vt:lpstr>
      <vt:lpstr>ZEPHIR LiDAR</vt:lpstr>
      <vt:lpstr>Use cases</vt:lpstr>
      <vt:lpstr>History of use</vt:lpstr>
      <vt:lpstr>liDAR 355</vt:lpstr>
      <vt:lpstr>liDAR 375</vt:lpstr>
      <vt:lpstr>LIDAR 517</vt:lpstr>
      <vt:lpstr>waltz</vt:lpstr>
      <vt:lpstr>waltz</vt:lpstr>
      <vt:lpstr>Data download</vt:lpstr>
      <vt:lpstr>Data Summary</vt:lpstr>
      <vt:lpstr>Lidar calibration</vt:lpstr>
      <vt:lpstr>Calibration</vt:lpstr>
      <vt:lpstr>calibration</vt:lpstr>
      <vt:lpstr>Instrumentation &amp; OE</vt:lpstr>
      <vt:lpstr>cup Anemometer</vt:lpstr>
      <vt:lpstr>Sonic anemometer</vt:lpstr>
      <vt:lpstr>Wind vane</vt:lpstr>
      <vt:lpstr>Freezing rain sensor</vt:lpstr>
      <vt:lpstr>Barometer</vt:lpstr>
      <vt:lpstr>Temperature &amp; ReLative humidity sensor</vt:lpstr>
      <vt:lpstr>METSENS600</vt:lpstr>
      <vt:lpstr>Cr1000 Datalogger</vt:lpstr>
      <vt:lpstr>Future of our weather instrumentation</vt:lpstr>
      <vt:lpstr>Lidars and instrumentation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Grosso</dc:creator>
  <cp:lastModifiedBy>Ben Mallernee</cp:lastModifiedBy>
  <cp:revision>118</cp:revision>
  <cp:lastPrinted>2017-04-28T17:51:17Z</cp:lastPrinted>
  <dcterms:created xsi:type="dcterms:W3CDTF">2016-08-18T14:52:56Z</dcterms:created>
  <dcterms:modified xsi:type="dcterms:W3CDTF">2019-01-07T21:06:33Z</dcterms:modified>
</cp:coreProperties>
</file>