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4" r:id="rId6"/>
    <p:sldId id="275" r:id="rId7"/>
    <p:sldId id="270" r:id="rId8"/>
    <p:sldId id="271" r:id="rId9"/>
    <p:sldId id="272" r:id="rId10"/>
    <p:sldId id="273" r:id="rId11"/>
    <p:sldId id="260" r:id="rId12"/>
    <p:sldId id="261" r:id="rId13"/>
    <p:sldId id="268" r:id="rId14"/>
    <p:sldId id="262" r:id="rId15"/>
    <p:sldId id="263" r:id="rId16"/>
    <p:sldId id="264" r:id="rId17"/>
    <p:sldId id="265" r:id="rId18"/>
    <p:sldId id="266" r:id="rId19"/>
    <p:sldId id="267" r:id="rId20"/>
    <p:sldId id="269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954" autoAdjust="0"/>
  </p:normalViewPr>
  <p:slideViewPr>
    <p:cSldViewPr snapToGrid="0">
      <p:cViewPr>
        <p:scale>
          <a:sx n="92" d="100"/>
          <a:sy n="92" d="100"/>
        </p:scale>
        <p:origin x="2112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8DED-EBA2-4766-908C-A1784D075350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F8B05-337B-4454-B558-930237D0D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Pull up flowchart so it can be seen – note different colors as different teams/drivers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59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BASF – landfill</a:t>
            </a:r>
          </a:p>
          <a:p>
            <a:r>
              <a:rPr lang="en-US" dirty="0"/>
              <a:t>Eaton – low CF (24%), restrictive zoning (have to be on same parcel), heliport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7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1354976"/>
            <a:ext cx="9144000" cy="5503024"/>
            <a:chOff x="687278" y="1354975"/>
            <a:chExt cx="9144000" cy="5503025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5" t="20859" r="73275" b="953"/>
            <a:stretch/>
          </p:blipFill>
          <p:spPr>
            <a:xfrm>
              <a:off x="687278" y="1354975"/>
              <a:ext cx="1844366" cy="55030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7" t="78760" r="3411"/>
            <a:stretch/>
          </p:blipFill>
          <p:spPr>
            <a:xfrm>
              <a:off x="2474284" y="5037513"/>
              <a:ext cx="7356994" cy="182048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 userDrawn="1"/>
          </p:nvSpPr>
          <p:spPr>
            <a:xfrm>
              <a:off x="2474284" y="1371600"/>
              <a:ext cx="7356994" cy="3665912"/>
            </a:xfrm>
            <a:prstGeom prst="rect">
              <a:avLst/>
            </a:prstGeom>
            <a:solidFill>
              <a:srgbClr val="00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389" y="159447"/>
            <a:ext cx="1619585" cy="1030658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738880" y="2299018"/>
            <a:ext cx="5564981" cy="931862"/>
          </a:xfrm>
        </p:spPr>
        <p:txBody>
          <a:bodyPr/>
          <a:lstStyle>
            <a:lvl1pPr marL="0" indent="0" algn="ctr">
              <a:buNone/>
              <a:defRPr sz="2800" b="1" cap="all" baseline="0">
                <a:solidFill>
                  <a:schemeClr val="bg1"/>
                </a:solidFill>
                <a:latin typeface="+mj-lt"/>
              </a:defRPr>
            </a:lvl1pPr>
            <a:lvl2pPr>
              <a:defRPr b="1" cap="all" baseline="0">
                <a:solidFill>
                  <a:schemeClr val="bg1"/>
                </a:solidFill>
                <a:latin typeface="+mj-lt"/>
              </a:defRPr>
            </a:lvl2pPr>
            <a:lvl3pPr>
              <a:defRPr b="1" cap="all" baseline="0">
                <a:solidFill>
                  <a:schemeClr val="bg1"/>
                </a:solidFill>
                <a:latin typeface="+mj-lt"/>
              </a:defRPr>
            </a:lvl3pPr>
            <a:lvl4pPr>
              <a:defRPr b="1" cap="all" baseline="0">
                <a:solidFill>
                  <a:schemeClr val="bg1"/>
                </a:solidFill>
                <a:latin typeface="+mj-lt"/>
              </a:defRPr>
            </a:lvl4pPr>
            <a:lvl5pPr>
              <a:defRPr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30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8282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200" y="1482826"/>
            <a:ext cx="4629150" cy="467690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150524"/>
            <a:ext cx="2949178" cy="30092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F6BC-BD2C-480D-AE7A-AC0D1779272C}" type="datetime1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5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41A1-E075-4A77-8317-1C6D1E49FF66}" type="datetime1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54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454727"/>
            <a:ext cx="1971675" cy="472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225" y="1454727"/>
            <a:ext cx="5800725" cy="472223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7A17-4B7D-4D6E-B9C2-D28203B9BD80}" type="datetime1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6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93227" y="365135"/>
            <a:ext cx="7222127" cy="787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4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0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A33A-E54C-442D-9186-352CD1C3D61D}" type="datetime1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9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29F-4592-471E-BAC3-27AE3182B56C}" type="datetime1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0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5941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1871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E46F-87FE-46F2-961E-ECA482E6E173}" type="datetime1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6672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989" y="374073"/>
            <a:ext cx="6629552" cy="798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1447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1447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660-C672-4606-9D09-165DFF4FC29C}" type="datetime1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5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63DC-FC82-4ED9-AC86-9975A7C3DDCC}" type="datetime1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7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001-50EA-470E-A2C4-93317094E12C}" type="datetime1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71353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471353"/>
            <a:ext cx="4629150" cy="46373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148791"/>
            <a:ext cx="2949178" cy="29599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9D4-84DB-4B78-AF1D-B934C8797209}" type="datetime1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2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3862" y="365126"/>
            <a:ext cx="6711488" cy="802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E46F-87FE-46F2-961E-ECA482E6E173}" type="datetime1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 flipV="1">
            <a:off x="0" y="1346961"/>
            <a:ext cx="9144000" cy="53951"/>
          </a:xfrm>
          <a:prstGeom prst="rect">
            <a:avLst/>
          </a:prstGeom>
          <a:solidFill>
            <a:srgbClr val="004A8B"/>
          </a:solidFill>
          <a:ln>
            <a:noFill/>
          </a:ln>
          <a:effectLst/>
          <a:extLst/>
        </p:spPr>
        <p:txBody>
          <a:bodyPr vert="horz" wrap="square" lIns="20596" tIns="20596" rIns="20596" bIns="20596" numCol="1" anchor="t" anchorCtr="0" compatLnSpc="1">
            <a:prstTxWarp prst="textNoShape">
              <a:avLst/>
            </a:prstTxWarp>
          </a:bodyPr>
          <a:lstStyle/>
          <a:p>
            <a:endParaRPr lang="en-US" sz="1013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79612"/>
            <a:ext cx="826075" cy="7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0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2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50" r:id="rId13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C10741-A0E5-4B6A-8F04-7EA613470AF1}"/>
              </a:ext>
            </a:extLst>
          </p:cNvPr>
          <p:cNvSpPr/>
          <p:nvPr/>
        </p:nvSpPr>
        <p:spPr>
          <a:xfrm>
            <a:off x="1819835" y="1380565"/>
            <a:ext cx="7283823" cy="311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200000"/>
              </a:lnSpc>
              <a:spcBef>
                <a:spcPts val="1800"/>
              </a:spcBef>
            </a:pPr>
            <a:r>
              <a:rPr lang="en-US" sz="4800" b="1" cap="all" dirty="0">
                <a:solidFill>
                  <a:prstClr val="white"/>
                </a:solidFill>
                <a:latin typeface="Century Gothic" panose="020B0502020202020204"/>
              </a:rPr>
              <a:t>Initial Evaluations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en-US" sz="2800" b="1" cap="all" dirty="0">
              <a:solidFill>
                <a:prstClr val="white"/>
              </a:solidFill>
              <a:latin typeface="Century Gothic" panose="020B0502020202020204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b="1" cap="all" dirty="0">
                <a:solidFill>
                  <a:prstClr val="white"/>
                </a:solidFill>
                <a:latin typeface="Century Gothic" panose="020B0502020202020204"/>
              </a:rPr>
              <a:t>Erica Johnson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b="1" cap="all" dirty="0">
                <a:solidFill>
                  <a:prstClr val="white"/>
                </a:solidFill>
                <a:latin typeface="Century Gothic" panose="020B0502020202020204"/>
              </a:rPr>
              <a:t>March 4, 2019</a:t>
            </a:r>
          </a:p>
        </p:txBody>
      </p:sp>
    </p:spTree>
    <p:extLst>
      <p:ext uri="{BB962C8B-B14F-4D97-AF65-F5344CB8AC3E}">
        <p14:creationId xmlns:p14="http://schemas.microsoft.com/office/powerpoint/2010/main" val="32895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DE981-862B-4881-B85F-7C06D1CA2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Calculators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5D275-1F93-495D-A260-FF7522EA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5FEC0-569F-4FE0-AE18-22D1888E8F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9" t="7838" r="3537" b="9471"/>
          <a:stretch/>
        </p:blipFill>
        <p:spPr>
          <a:xfrm>
            <a:off x="3898178" y="2401094"/>
            <a:ext cx="4812977" cy="3200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5E8DE8-362D-4400-814F-1DC5908F5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45" y="1825625"/>
            <a:ext cx="3135269" cy="43513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482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F4ED-759F-464C-A313-0C0DA71B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Ideal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1F96B-4FCD-4B89-B07C-658CB7896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 resource of &gt; 29% NCF</a:t>
            </a:r>
          </a:p>
          <a:p>
            <a:r>
              <a:rPr lang="en-US" dirty="0"/>
              <a:t>Public utility with a MCOE that we can compete with</a:t>
            </a:r>
          </a:p>
          <a:p>
            <a:r>
              <a:rPr lang="en-US" dirty="0"/>
              <a:t>Located in Ohio</a:t>
            </a:r>
          </a:p>
          <a:p>
            <a:r>
              <a:rPr lang="en-US" dirty="0"/>
              <a:t>No FAA issues</a:t>
            </a:r>
          </a:p>
          <a:p>
            <a:r>
              <a:rPr lang="en-US" dirty="0"/>
              <a:t>Available siting land on customer property/contiguous property</a:t>
            </a:r>
          </a:p>
          <a:p>
            <a:r>
              <a:rPr lang="en-US" dirty="0"/>
              <a:t>No zoning</a:t>
            </a:r>
          </a:p>
          <a:p>
            <a:r>
              <a:rPr lang="en-US" dirty="0"/>
              <a:t>2+ turbines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2C99F-9D7E-4A75-8149-2DD4F859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06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E80B-B06C-4C52-86D7-14FB02C0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risk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63BA-3C99-406D-91F4-103A8238B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deviation from ‘ideal project’ adds risk and leads to a higher PPA rate</a:t>
            </a:r>
          </a:p>
          <a:p>
            <a:r>
              <a:rPr lang="en-US" dirty="0"/>
              <a:t>Final pricing is done in IE stage – if we uncover a change in wind resource, land, etc. we take the lost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FFDAA-ED5A-4E2E-8019-CB58E173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65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D6408-8913-4359-A5BB-BC8B7448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512EA-7876-4A49-A0C8-6ED17D028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 flags: showstopper, project cannot move forward. Project is deemed technical failure.</a:t>
            </a:r>
          </a:p>
          <a:p>
            <a:r>
              <a:rPr lang="en-US" dirty="0"/>
              <a:t>Yellow flags: project is more complicated, not as attractive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899C7-E211-4C7D-BE72-1D06E39F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7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19C4-9A8F-4F96-9D01-F5CA3C03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D73D-EFCD-41ED-870F-8D3543C5E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Typically identified during In Progress stage:</a:t>
            </a:r>
          </a:p>
          <a:p>
            <a:r>
              <a:rPr lang="en-US" dirty="0"/>
              <a:t>No land to site</a:t>
            </a:r>
          </a:p>
          <a:p>
            <a:r>
              <a:rPr lang="en-US" dirty="0"/>
              <a:t>Siting land is not suitable for turbines</a:t>
            </a:r>
          </a:p>
          <a:p>
            <a:r>
              <a:rPr lang="en-US" dirty="0"/>
              <a:t>Not able to work with zoning process</a:t>
            </a:r>
          </a:p>
          <a:p>
            <a:r>
              <a:rPr lang="en-US" dirty="0"/>
              <a:t>FAA clearance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Pricing committee can choose not to price a project.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061FD-3842-4CBD-B5EC-A8C0CD53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360AC-50B8-4A19-B745-0908A9D0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Failures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BD1C55-6ED3-4958-85BA-7370EC7A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7" r="13180" b="2815"/>
          <a:stretch/>
        </p:blipFill>
        <p:spPr>
          <a:xfrm>
            <a:off x="606829" y="1748613"/>
            <a:ext cx="3690851" cy="42288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BBE9D-3AFA-4E81-869D-1421BA5E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AB6A3-2339-4DC9-BAAA-AC1D83824F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8" r="5398"/>
          <a:stretch/>
        </p:blipFill>
        <p:spPr>
          <a:xfrm>
            <a:off x="4746567" y="1748614"/>
            <a:ext cx="3915296" cy="422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70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7A5E1-16EB-4D83-B786-8EA896B10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19512-A513-4F8F-9A80-731E73BF1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Muni/coop</a:t>
            </a:r>
          </a:p>
          <a:p>
            <a:r>
              <a:rPr lang="en-US" dirty="0"/>
              <a:t>Strict zoning regulations</a:t>
            </a:r>
          </a:p>
          <a:p>
            <a:r>
              <a:rPr lang="en-US" dirty="0"/>
              <a:t>Potential FAA issue</a:t>
            </a:r>
          </a:p>
          <a:p>
            <a:r>
              <a:rPr lang="en-US" dirty="0"/>
              <a:t>Minimal land, non-contiguous land, lots of neighbors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Any of these items would make a project less attractive to OE, would not want to hunt as aggressively.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34EFE-FA34-41D6-9952-CF1B7396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79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F25B-160B-492A-A8F0-70DB718C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vs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6B046-6F9F-4D50-B22B-3B4D3EDDC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Projects are how we make money</a:t>
            </a:r>
          </a:p>
          <a:p>
            <a:r>
              <a:rPr lang="en-US" dirty="0"/>
              <a:t>A customer can have many projects</a:t>
            </a:r>
          </a:p>
          <a:p>
            <a:r>
              <a:rPr lang="en-US" dirty="0"/>
              <a:t>Finding and attracting good customers is how we will continue to grow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C9519-BEAA-4430-B860-6AA8DA24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8E8B0-5AD9-4356-BD54-A09253A8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Customer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2CD07-2085-43DF-9463-A852B1A22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viable sites</a:t>
            </a:r>
          </a:p>
          <a:p>
            <a:r>
              <a:rPr lang="en-US" dirty="0"/>
              <a:t>Clear approval process</a:t>
            </a:r>
          </a:p>
          <a:p>
            <a:r>
              <a:rPr lang="en-US" dirty="0"/>
              <a:t>Understands value of fixed PPA</a:t>
            </a:r>
          </a:p>
          <a:p>
            <a:r>
              <a:rPr lang="en-US" dirty="0"/>
              <a:t>Fits OE underwriting policy</a:t>
            </a:r>
          </a:p>
          <a:p>
            <a:pPr lvl="1"/>
            <a:r>
              <a:rPr lang="en-US" dirty="0"/>
              <a:t>Good credit rating</a:t>
            </a:r>
          </a:p>
          <a:p>
            <a:pPr lvl="1"/>
            <a:r>
              <a:rPr lang="en-US" dirty="0"/>
              <a:t>Long operating history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Ex: Ball, Whirlpool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790DF-C667-459A-BAB7-EF2912FF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54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8F65C-937E-4144-8EB9-65FFEA14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Yellow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A949F-EEB7-4251-AD10-28902D232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consultant</a:t>
            </a:r>
          </a:p>
          <a:p>
            <a:r>
              <a:rPr lang="en-US" dirty="0"/>
              <a:t>Has previous wind experience</a:t>
            </a:r>
          </a:p>
          <a:p>
            <a:r>
              <a:rPr lang="en-US" dirty="0"/>
              <a:t>Recent ownership changes</a:t>
            </a:r>
          </a:p>
          <a:p>
            <a:r>
              <a:rPr lang="en-US" dirty="0"/>
              <a:t>Government/non-profit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Doesn’t mean we won’t consider a project, but most likely won’t pursue as aggressively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7DD83-C256-4A78-97A1-5ED6FE4B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5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CDE4F-BE8E-4D2A-8434-F40A6EDE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2EF65-D320-41E5-A9B4-5157C164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 Flowchart</a:t>
            </a:r>
          </a:p>
          <a:p>
            <a:r>
              <a:rPr lang="en-US" dirty="0"/>
              <a:t>Changes to IE process</a:t>
            </a:r>
          </a:p>
          <a:p>
            <a:r>
              <a:rPr lang="en-US" dirty="0"/>
              <a:t>Good and bad projects</a:t>
            </a:r>
          </a:p>
          <a:p>
            <a:r>
              <a:rPr lang="en-US" dirty="0"/>
              <a:t>What makes a good customer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28465-60FA-43D0-B07C-ED0B90671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45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A603-054F-44F2-906A-736B14B0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Whale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8FF12-786B-4CD7-A3B2-F97F1C194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930486" cy="4351338"/>
          </a:xfrm>
        </p:spPr>
        <p:txBody>
          <a:bodyPr/>
          <a:lstStyle/>
          <a:p>
            <a:r>
              <a:rPr lang="en-US" dirty="0"/>
              <a:t>Field book detailing OE’s whale hunting process</a:t>
            </a:r>
          </a:p>
          <a:p>
            <a:r>
              <a:rPr lang="en-US" dirty="0"/>
              <a:t>Dropbox/00 OE Reference Guides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9CF5-181E-44F8-8140-B15948D6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7B69C-4DD5-445D-8475-3B0689458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136" y="1825218"/>
            <a:ext cx="2956214" cy="43517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5055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A928-E8C0-45EF-BDDC-7AF38864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DB367-5FFA-4E8D-8C0E-5ED834D57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3C66D-41BC-41AA-9A60-33E73C73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1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7B350-B199-4D34-8171-081BA927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 flowchart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4F9EC-28A7-45C1-821D-CF04AD3BF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782935" cy="4351338"/>
          </a:xfrm>
        </p:spPr>
        <p:txBody>
          <a:bodyPr/>
          <a:lstStyle/>
          <a:p>
            <a:r>
              <a:rPr lang="en-US" dirty="0"/>
              <a:t>IE has gotten more in-depth. All information for customer to make decision on project is presented.</a:t>
            </a:r>
          </a:p>
          <a:p>
            <a:r>
              <a:rPr lang="en-US" dirty="0"/>
              <a:t>Flowchart approved Jan-2019</a:t>
            </a:r>
          </a:p>
          <a:p>
            <a:r>
              <a:rPr lang="en-US" dirty="0"/>
              <a:t>Streamlines process so all teams are on same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560F0-B718-453F-9C6A-2B66C498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252CE-3A08-47E3-A4AF-7EE283C51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862" y="1771286"/>
            <a:ext cx="2946488" cy="44600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857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F0F32-DA0B-44C1-8043-5BFEF630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47847-7F11-4314-8A68-C62BEFBFF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– Sales collecting data, sending to PPT</a:t>
            </a:r>
          </a:p>
          <a:p>
            <a:r>
              <a:rPr lang="en-US" dirty="0"/>
              <a:t>In Progress – PPT compiling data, siting, project goes to Pricing</a:t>
            </a:r>
          </a:p>
          <a:p>
            <a:r>
              <a:rPr lang="en-US" dirty="0"/>
              <a:t>Editing – PPT writes report, goes through PPT Manager, Sales, &amp; Copy Editor edits</a:t>
            </a:r>
          </a:p>
          <a:p>
            <a:r>
              <a:rPr lang="en-US" dirty="0"/>
              <a:t>Finalization – PPT sends digital copies to Whale Hunting for comments</a:t>
            </a:r>
          </a:p>
          <a:p>
            <a:r>
              <a:rPr lang="en-US" dirty="0"/>
              <a:t>Delivery – Marketing prepares physical package, Sales delivers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1D1D4-BDA7-4FE4-96BB-ACCABF50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4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CAA61-E305-4286-AA02-755C5E60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changes – PPT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098D4-1FC5-437F-8602-160C23DA8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Fleshed out </a:t>
            </a:r>
            <a:r>
              <a:rPr lang="en-US" dirty="0" err="1"/>
              <a:t>Taskworld</a:t>
            </a:r>
            <a:r>
              <a:rPr lang="en-US" dirty="0"/>
              <a:t> – 86 total tasks</a:t>
            </a:r>
          </a:p>
          <a:p>
            <a:r>
              <a:rPr lang="en-US" dirty="0"/>
              <a:t>Added ‘Commercial Implications’ section to report</a:t>
            </a:r>
          </a:p>
          <a:p>
            <a:pPr lvl="1"/>
            <a:r>
              <a:rPr lang="en-US" dirty="0"/>
              <a:t>Financial Analysis</a:t>
            </a:r>
          </a:p>
          <a:p>
            <a:pPr lvl="1"/>
            <a:r>
              <a:rPr lang="en-US" dirty="0"/>
              <a:t>Corporate Responsibility (carbon reduction, marketing)</a:t>
            </a:r>
          </a:p>
          <a:p>
            <a:pPr lvl="1"/>
            <a:r>
              <a:rPr lang="en-US" dirty="0"/>
              <a:t>Risks (OE takes majority of risks involved)</a:t>
            </a:r>
          </a:p>
          <a:p>
            <a:pPr lvl="1"/>
            <a:r>
              <a:rPr lang="en-US" dirty="0"/>
              <a:t>Customer resources – what OE needs from customer from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93621-D72A-41B0-A165-324A3AEF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72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BBD0-5C5A-4D80-9A5F-498951E2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Changes – Risks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74896-26EA-4F25-9F64-48BA35B19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0982"/>
            <a:ext cx="7886700" cy="47353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Development, Engineering, Procurement, Construction</a:t>
            </a:r>
          </a:p>
          <a:p>
            <a:pPr lvl="1"/>
            <a:r>
              <a:rPr lang="en-US" dirty="0"/>
              <a:t>OE takes all risks associated with PPA and CAPEX</a:t>
            </a:r>
          </a:p>
          <a:p>
            <a:r>
              <a:rPr lang="en-US" dirty="0"/>
              <a:t>Turbine Operation</a:t>
            </a:r>
          </a:p>
          <a:p>
            <a:pPr lvl="1"/>
            <a:r>
              <a:rPr lang="en-US" dirty="0"/>
              <a:t>Turbines have warranty, OE has insurance</a:t>
            </a:r>
          </a:p>
          <a:p>
            <a:pPr lvl="1"/>
            <a:r>
              <a:rPr lang="en-US" dirty="0"/>
              <a:t>Under PPA, if turbines are down OE is losing profits</a:t>
            </a:r>
          </a:p>
          <a:p>
            <a:r>
              <a:rPr lang="en-US" dirty="0"/>
              <a:t>Market</a:t>
            </a:r>
          </a:p>
          <a:p>
            <a:pPr lvl="1"/>
            <a:r>
              <a:rPr lang="en-US" dirty="0"/>
              <a:t>Customer assumes risk of lower savings</a:t>
            </a:r>
          </a:p>
          <a:p>
            <a:r>
              <a:rPr lang="en-US" dirty="0"/>
              <a:t>Facility Closure/Sale</a:t>
            </a:r>
          </a:p>
          <a:p>
            <a:pPr lvl="1"/>
            <a:r>
              <a:rPr lang="en-US" dirty="0"/>
              <a:t>Turbines attached to facility</a:t>
            </a:r>
          </a:p>
          <a:p>
            <a:r>
              <a:rPr lang="en-US" dirty="0"/>
              <a:t>Reliability</a:t>
            </a:r>
          </a:p>
          <a:p>
            <a:pPr lvl="1"/>
            <a:r>
              <a:rPr lang="en-US" dirty="0"/>
              <a:t>Facility never disconnected from grid</a:t>
            </a:r>
          </a:p>
          <a:p>
            <a:r>
              <a:rPr lang="en-US" dirty="0"/>
              <a:t>Wind Resource</a:t>
            </a:r>
          </a:p>
          <a:p>
            <a:pPr lvl="1"/>
            <a:r>
              <a:rPr lang="en-US" dirty="0"/>
              <a:t>CAPEX: OE has insurance policy</a:t>
            </a:r>
          </a:p>
          <a:p>
            <a:pPr lvl="1"/>
            <a:r>
              <a:rPr lang="en-US" dirty="0"/>
              <a:t>PPA: OE assumes risk, won’t be paid for power not produced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0EC9F-8B30-4EE4-A943-0E89E9F6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5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E9504-AA65-4431-AFA7-0A581CE79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changes - editing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8E1AC-85C0-4F8F-A96F-8B75F147D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Added Sales review, second round of PPT Manager edits</a:t>
            </a:r>
          </a:p>
          <a:p>
            <a:r>
              <a:rPr lang="en-US" dirty="0"/>
              <a:t>Copy Editor last so all updates get 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A49EC-EAE2-4919-ABB5-13EA3FAC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4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B91D7-4133-49C3-AA7A-0C2BAD0E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Changes – physical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3C8F-B338-40B2-B987-05896FE18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Marketing in charge of printing and putting together physical documents</a:t>
            </a:r>
          </a:p>
          <a:p>
            <a:r>
              <a:rPr lang="en-US" dirty="0"/>
              <a:t>Sales in charge of delivery</a:t>
            </a:r>
          </a:p>
          <a:p>
            <a:r>
              <a:rPr lang="en-US" dirty="0"/>
              <a:t>Physical package contents:</a:t>
            </a:r>
          </a:p>
          <a:p>
            <a:pPr lvl="1"/>
            <a:r>
              <a:rPr lang="en-US" dirty="0"/>
              <a:t>OE box</a:t>
            </a:r>
          </a:p>
          <a:p>
            <a:pPr lvl="1"/>
            <a:r>
              <a:rPr lang="en-US" dirty="0"/>
              <a:t>Hand written note – Adam</a:t>
            </a:r>
          </a:p>
          <a:p>
            <a:pPr lvl="1"/>
            <a:r>
              <a:rPr lang="en-US" dirty="0"/>
              <a:t>Contents card</a:t>
            </a:r>
          </a:p>
          <a:p>
            <a:pPr lvl="1"/>
            <a:r>
              <a:rPr lang="en-US" dirty="0"/>
              <a:t>One Page Brief</a:t>
            </a:r>
          </a:p>
          <a:p>
            <a:pPr lvl="1"/>
            <a:r>
              <a:rPr lang="en-US" dirty="0"/>
              <a:t>Executive Summary</a:t>
            </a:r>
          </a:p>
          <a:p>
            <a:pPr lvl="1"/>
            <a:r>
              <a:rPr lang="en-US" dirty="0"/>
              <a:t>IE</a:t>
            </a:r>
          </a:p>
          <a:p>
            <a:pPr lvl="1"/>
            <a:r>
              <a:rPr lang="en-US" dirty="0"/>
              <a:t>Presentation</a:t>
            </a:r>
          </a:p>
          <a:p>
            <a:pPr lvl="1"/>
            <a:r>
              <a:rPr lang="en-US" dirty="0"/>
              <a:t>Flash drive containing digital copies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83708-FCE5-44F3-907A-BC0DF0AA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8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7D2EF-0F54-4D86-86A9-191A3CFE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Changes – Digital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255ED-E135-47BA-AA5C-1091ACEA5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Contents of USB drive:</a:t>
            </a:r>
          </a:p>
          <a:p>
            <a:pPr marL="914400" lvl="1" indent="-457200">
              <a:buAutoNum type="arabicPeriod"/>
            </a:pPr>
            <a:r>
              <a:rPr lang="en-US" dirty="0"/>
              <a:t>Materials in Packet</a:t>
            </a:r>
          </a:p>
          <a:p>
            <a:pPr marL="1371600" lvl="2" indent="-457200">
              <a:buAutoNum type="arabicPeriod"/>
            </a:pPr>
            <a:r>
              <a:rPr lang="en-US" dirty="0"/>
              <a:t>One Page Brief</a:t>
            </a:r>
          </a:p>
          <a:p>
            <a:pPr marL="1371600" lvl="2" indent="-457200">
              <a:buAutoNum type="arabicPeriod"/>
            </a:pPr>
            <a:r>
              <a:rPr lang="en-US" dirty="0"/>
              <a:t>Executive Summary</a:t>
            </a:r>
          </a:p>
          <a:p>
            <a:pPr marL="1371600" lvl="2" indent="-457200">
              <a:buAutoNum type="arabicPeriod"/>
            </a:pPr>
            <a:r>
              <a:rPr lang="en-US" dirty="0"/>
              <a:t>Report: All Combined, Report Only, Exhibits Only</a:t>
            </a:r>
          </a:p>
          <a:p>
            <a:pPr marL="1371600" lvl="2" indent="-457200">
              <a:buAutoNum type="arabicPeriod"/>
            </a:pPr>
            <a:r>
              <a:rPr lang="en-US" dirty="0"/>
              <a:t>Presentation (PDF)</a:t>
            </a:r>
          </a:p>
          <a:p>
            <a:pPr marL="914400" lvl="1" indent="-457200">
              <a:buAutoNum type="arabicPeriod"/>
            </a:pPr>
            <a:r>
              <a:rPr lang="en-US" dirty="0"/>
              <a:t>Raw Data</a:t>
            </a:r>
          </a:p>
          <a:p>
            <a:pPr marL="1371600" lvl="2" indent="-457200">
              <a:buAutoNum type="arabicPeriod"/>
            </a:pPr>
            <a:r>
              <a:rPr lang="en-US" dirty="0"/>
              <a:t>Financial Calculators</a:t>
            </a:r>
          </a:p>
          <a:p>
            <a:pPr marL="1828800" lvl="3" indent="-457200">
              <a:buAutoNum type="arabicPeriod"/>
            </a:pPr>
            <a:r>
              <a:rPr lang="en-US" dirty="0"/>
              <a:t>PPA Calculator</a:t>
            </a:r>
          </a:p>
          <a:p>
            <a:pPr marL="1828800" lvl="3" indent="-457200">
              <a:buAutoNum type="arabicPeriod"/>
            </a:pPr>
            <a:r>
              <a:rPr lang="en-US" dirty="0"/>
              <a:t>Tiered Pricing Structure</a:t>
            </a:r>
          </a:p>
          <a:p>
            <a:pPr marL="1371600" lvl="2" indent="-457200">
              <a:buAutoNum type="arabicPeriod"/>
            </a:pPr>
            <a:r>
              <a:rPr lang="en-US" dirty="0"/>
              <a:t>Presentation (.ppt)</a:t>
            </a:r>
          </a:p>
          <a:p>
            <a:pPr marL="914400" lvl="1" indent="-457200">
              <a:buAutoNum type="arabicPeriod"/>
            </a:pPr>
            <a:r>
              <a:rPr lang="en-US" dirty="0"/>
              <a:t>Videos (</a:t>
            </a:r>
            <a:r>
              <a:rPr lang="en-US" dirty="0" err="1"/>
              <a:t>dataroom</a:t>
            </a:r>
            <a:r>
              <a:rPr lang="en-US" dirty="0"/>
              <a:t> only)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1628A-16D8-42A4-82A4-72BA4365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6055"/>
      </p:ext>
    </p:extLst>
  </p:cSld>
  <p:clrMapOvr>
    <a:masterClrMapping/>
  </p:clrMapOvr>
</p:sld>
</file>

<file path=ppt/theme/theme1.xml><?xml version="1.0" encoding="utf-8"?>
<a:theme xmlns:a="http://schemas.openxmlformats.org/drawingml/2006/main" name="One Energy Presentatio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OE MASTER Presentation Layout - Standard Page - 20160830" id="{AE9717DB-D058-491B-930B-B953460B03B2}" vid="{E7520477-1162-4DA4-91FC-DEA6DA078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_OE MASTER Presentation Layout - Standard Page - 20160830</Template>
  <TotalTime>1623</TotalTime>
  <Words>730</Words>
  <Application>Microsoft Office PowerPoint</Application>
  <PresentationFormat>On-screen Show (4:3)</PresentationFormat>
  <Paragraphs>153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Palatino Linotype</vt:lpstr>
      <vt:lpstr>One Energy Presentations</vt:lpstr>
      <vt:lpstr>PowerPoint Presentation</vt:lpstr>
      <vt:lpstr>Contents</vt:lpstr>
      <vt:lpstr>IE flowchart</vt:lpstr>
      <vt:lpstr>IE Stages</vt:lpstr>
      <vt:lpstr>Major changes – PPT Process</vt:lpstr>
      <vt:lpstr>Major Changes – Risks Section</vt:lpstr>
      <vt:lpstr>Major changes - editing</vt:lpstr>
      <vt:lpstr>Major Changes – physical delivery</vt:lpstr>
      <vt:lpstr>Major Changes – Digital Delivery</vt:lpstr>
      <vt:lpstr>Financial Calculators</vt:lpstr>
      <vt:lpstr>The Ideal Project</vt:lpstr>
      <vt:lpstr>Where does risk come from?</vt:lpstr>
      <vt:lpstr>Project Flags</vt:lpstr>
      <vt:lpstr>Red Flags</vt:lpstr>
      <vt:lpstr>Technical Failures</vt:lpstr>
      <vt:lpstr>Yellow flags</vt:lpstr>
      <vt:lpstr>projects vs customers</vt:lpstr>
      <vt:lpstr>A Good Customer</vt:lpstr>
      <vt:lpstr>Customer Yellow Flags</vt:lpstr>
      <vt:lpstr>Whale book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Johnson</dc:creator>
  <cp:lastModifiedBy>Erica Johnson</cp:lastModifiedBy>
  <cp:revision>15</cp:revision>
  <dcterms:created xsi:type="dcterms:W3CDTF">2019-03-03T15:21:39Z</dcterms:created>
  <dcterms:modified xsi:type="dcterms:W3CDTF">2019-03-04T18:25:05Z</dcterms:modified>
</cp:coreProperties>
</file>