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74" r:id="rId5"/>
    <p:sldId id="259" r:id="rId6"/>
    <p:sldId id="261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64" r:id="rId19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6357" autoAdjust="0"/>
  </p:normalViewPr>
  <p:slideViewPr>
    <p:cSldViewPr snapToGrid="0">
      <p:cViewPr varScale="1">
        <p:scale>
          <a:sx n="107" d="100"/>
          <a:sy n="107" d="100"/>
        </p:scale>
        <p:origin x="12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371601"/>
            <a:ext cx="12192000" cy="5486399"/>
            <a:chOff x="0" y="1371601"/>
            <a:chExt cx="12192000" cy="548639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9" r="73275" b="953"/>
            <a:stretch/>
          </p:blipFill>
          <p:spPr>
            <a:xfrm>
              <a:off x="0" y="1371601"/>
              <a:ext cx="2531644" cy="54863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/>
            <a:stretch/>
          </p:blipFill>
          <p:spPr>
            <a:xfrm>
              <a:off x="2474284" y="4750654"/>
              <a:ext cx="9717716" cy="21073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2474284" y="1371601"/>
              <a:ext cx="9717716" cy="3379053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6" y="84632"/>
            <a:ext cx="1808767" cy="114838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651834" y="2299018"/>
            <a:ext cx="7419975" cy="931862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1589"/>
            <a:ext cx="9144000" cy="960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0701"/>
            <a:ext cx="6172200" cy="43203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0701"/>
            <a:ext cx="3932237" cy="4328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9D4-84DB-4B78-AF1D-B934C8797209}" type="datetime1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3" y="184498"/>
            <a:ext cx="9190037" cy="9491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09387"/>
            <a:ext cx="6172200" cy="4351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9387"/>
            <a:ext cx="3932237" cy="43596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6BC-BD2C-480D-AE7A-AC0D1779272C}" type="datetime1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41A1-E075-4A77-8317-1C6D1E49FF66}" type="datetime1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7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8071"/>
            <a:ext cx="2628900" cy="4698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8071"/>
            <a:ext cx="7734300" cy="46988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7A17-4B7D-4D6E-B9C2-D28203B9BD80}" type="datetime1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3" cy="568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26" y="264827"/>
            <a:ext cx="2230166" cy="1415927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3825" y="5780384"/>
            <a:ext cx="9105900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13233" y="5911279"/>
            <a:ext cx="2931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11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www.oneenergy.com</a:t>
            </a: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9314341" y="5895575"/>
            <a:ext cx="0" cy="714055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4447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4295" y="809897"/>
            <a:ext cx="9629503" cy="417513"/>
          </a:xfr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78072"/>
            <a:ext cx="10515600" cy="30844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33A-E54C-442D-9186-352CD1C3D61D}" type="datetime1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6860"/>
            <a:ext cx="5181600" cy="46801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96860"/>
            <a:ext cx="5181600" cy="4680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29F-4592-471E-BAC3-27AE3182B56C}" type="datetime1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24" y="365125"/>
            <a:ext cx="9683163" cy="7935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1808"/>
            <a:ext cx="5157787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2159"/>
            <a:ext cx="5157787" cy="3947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1808"/>
            <a:ext cx="5183188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2159"/>
            <a:ext cx="5183188" cy="3947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660-C672-4606-9D09-165DFF4FC29C}" type="datetime1">
              <a:rPr lang="en-US" smtClean="0"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63DC-FC82-4ED9-AC86-9975A7C3DDCC}" type="datetime1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9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7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597"/>
            <a:ext cx="10515600" cy="4686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E46F-87FE-46F2-961E-ECA482E6E173}" type="datetime1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  <a:ex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789492" cy="7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Advanced Data Analysis in Excel</a:t>
            </a:r>
          </a:p>
        </p:txBody>
      </p:sp>
    </p:spTree>
    <p:extLst>
      <p:ext uri="{BB962C8B-B14F-4D97-AF65-F5344CB8AC3E}">
        <p14:creationId xmlns:p14="http://schemas.microsoft.com/office/powerpoint/2010/main" val="24604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CEAD60-4EB1-4DC9-BDAA-2F8B4ADD9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Countifs</a:t>
            </a:r>
            <a:r>
              <a:rPr lang="en-US" dirty="0"/>
              <a:t>(Range1, Criteria1, Range2, Criteria2,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Returns total count where all criteria are met</a:t>
            </a:r>
          </a:p>
          <a:p>
            <a:r>
              <a:rPr lang="en-US" dirty="0" err="1"/>
              <a:t>Averageifs</a:t>
            </a:r>
            <a:r>
              <a:rPr lang="en-US" dirty="0"/>
              <a:t>(Range to average, Criteria range 1, Criteria1, Criteria Range2, Criteria2,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Returns average of range where all criteria are met</a:t>
            </a:r>
          </a:p>
          <a:p>
            <a:r>
              <a:rPr lang="en-US" dirty="0" err="1"/>
              <a:t>Sumifs</a:t>
            </a:r>
            <a:r>
              <a:rPr lang="en-US" dirty="0"/>
              <a:t>(Range to sum, Criteria range 1, Criteria1, Criteria Range2, Criteria2,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Returns sum of range where all criteria are met</a:t>
            </a:r>
          </a:p>
          <a:p>
            <a:r>
              <a:rPr lang="en-US" dirty="0" err="1"/>
              <a:t>Iferror</a:t>
            </a:r>
            <a:r>
              <a:rPr lang="en-US" dirty="0"/>
              <a:t>(Formula, Value if formula throws an error)</a:t>
            </a:r>
          </a:p>
          <a:p>
            <a:pPr lvl="1"/>
            <a:r>
              <a:rPr lang="en-US" dirty="0"/>
              <a:t>Use if formula could throw an error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C0D85-1A6B-4A06-9124-42045A4A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5C07EC-54F1-4CCF-9066-C0842BE4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Advanced (and super useful) </a:t>
            </a:r>
            <a:r>
              <a:rPr lang="en-US" dirty="0" err="1"/>
              <a:t>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AEF40-2146-446C-A601-F8966BD23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596"/>
            <a:ext cx="10515600" cy="50022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analyzing wind data, often we want to examine trends on an yearly, monthly, or hourly basis or by wind speed, wind direction, etc.</a:t>
            </a:r>
          </a:p>
          <a:p>
            <a:pPr lvl="1"/>
            <a:r>
              <a:rPr lang="en-US" dirty="0"/>
              <a:t>Useful to assign bin number with the following functions</a:t>
            </a:r>
          </a:p>
          <a:p>
            <a:r>
              <a:rPr lang="en-US" dirty="0"/>
              <a:t> For time-based bins, use:</a:t>
            </a:r>
          </a:p>
          <a:p>
            <a:pPr lvl="1"/>
            <a:r>
              <a:rPr lang="en-US" dirty="0"/>
              <a:t>Year(Date)</a:t>
            </a:r>
          </a:p>
          <a:p>
            <a:pPr lvl="1"/>
            <a:r>
              <a:rPr lang="en-US" dirty="0"/>
              <a:t>Month(Date)</a:t>
            </a:r>
          </a:p>
          <a:p>
            <a:pPr lvl="1"/>
            <a:r>
              <a:rPr lang="en-US" dirty="0"/>
              <a:t>Hour(Date)</a:t>
            </a:r>
          </a:p>
          <a:p>
            <a:r>
              <a:rPr lang="en-US" dirty="0"/>
              <a:t>For wind speed bins, use:</a:t>
            </a:r>
          </a:p>
          <a:p>
            <a:pPr lvl="1"/>
            <a:r>
              <a:rPr lang="en-US" dirty="0"/>
              <a:t>Round(Value/</a:t>
            </a:r>
            <a:r>
              <a:rPr lang="en-US" dirty="0" err="1"/>
              <a:t>Bin_size</a:t>
            </a:r>
            <a:r>
              <a:rPr lang="en-US" dirty="0"/>
              <a:t>, 0)</a:t>
            </a:r>
          </a:p>
          <a:p>
            <a:r>
              <a:rPr lang="en-US" dirty="0"/>
              <a:t>For wind direction bins, use:</a:t>
            </a:r>
          </a:p>
          <a:p>
            <a:pPr lvl="1"/>
            <a:r>
              <a:rPr lang="en-US" dirty="0"/>
              <a:t>If(Round(Value/</a:t>
            </a:r>
            <a:r>
              <a:rPr lang="en-US" dirty="0" err="1"/>
              <a:t>Bin_size</a:t>
            </a:r>
            <a:r>
              <a:rPr lang="en-US" dirty="0"/>
              <a:t>, 0) = </a:t>
            </a:r>
            <a:r>
              <a:rPr lang="en-US" dirty="0" err="1"/>
              <a:t>Num_Bins</a:t>
            </a:r>
            <a:r>
              <a:rPr lang="en-US" dirty="0"/>
              <a:t>, 0, Round(Value/Bin_size,0))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225FCC-92C1-464B-9AE7-81355011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7A7438-9AFB-4325-8628-E3B259E0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Bin or Index to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473B7-33A5-4574-A480-91F9630F9CD2}"/>
              </a:ext>
            </a:extLst>
          </p:cNvPr>
          <p:cNvSpPr txBox="1"/>
          <p:nvPr/>
        </p:nvSpPr>
        <p:spPr>
          <a:xfrm>
            <a:off x="6096000" y="3037114"/>
            <a:ext cx="5967845" cy="255454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Exercise 5:</a:t>
            </a:r>
          </a:p>
          <a:p>
            <a:pPr marL="342900" indent="-342900">
              <a:buAutoNum type="arabicParenR"/>
            </a:pPr>
            <a:r>
              <a:rPr lang="en-US" sz="1600" dirty="0"/>
              <a:t>Create columns with hour, Lidar WS, and Lidar WD bin indices. Use bin sizes 1 m/s and 22.5 </a:t>
            </a:r>
            <a:r>
              <a:rPr lang="en-US" sz="1600" dirty="0" err="1"/>
              <a:t>degs</a:t>
            </a:r>
            <a:r>
              <a:rPr lang="en-US" sz="1600" dirty="0"/>
              <a:t>.</a:t>
            </a:r>
          </a:p>
          <a:p>
            <a:pPr marL="342900" indent="-342900">
              <a:buAutoNum type="arabicParenR"/>
            </a:pPr>
            <a:r>
              <a:rPr lang="en-US" sz="1600" dirty="0"/>
              <a:t>Calculate the Lidar WS count for each WS (up to 25 m/s) and WD bin.</a:t>
            </a:r>
          </a:p>
          <a:p>
            <a:pPr marL="342900" indent="-342900">
              <a:buAutoNum type="arabicParenR"/>
            </a:pPr>
            <a:r>
              <a:rPr lang="en-US" sz="1600" dirty="0"/>
              <a:t>Make a plot of WS distribution for WD bin = 247.5 </a:t>
            </a:r>
            <a:r>
              <a:rPr lang="en-US" sz="1600" dirty="0" err="1"/>
              <a:t>degs</a:t>
            </a:r>
            <a:r>
              <a:rPr lang="en-US" sz="1600" dirty="0"/>
              <a:t>.</a:t>
            </a:r>
          </a:p>
          <a:p>
            <a:pPr marL="342900" indent="-342900">
              <a:buAutoNum type="arabicParenR"/>
            </a:pPr>
            <a:r>
              <a:rPr lang="en-US" sz="1600" dirty="0"/>
              <a:t>Make a plot wind rose for WS = 6.</a:t>
            </a:r>
          </a:p>
          <a:p>
            <a:pPr marL="342900" indent="-342900">
              <a:buAutoNum type="arabicParenR"/>
            </a:pPr>
            <a:r>
              <a:rPr lang="en-US" sz="1600" dirty="0"/>
              <a:t>Calculate the average nacelle WS and average Lidar WS in each Lidar WS bin between specified start/end dates.</a:t>
            </a:r>
          </a:p>
          <a:p>
            <a:pPr marL="342900" indent="-342900">
              <a:buAutoNum type="arabicParenR"/>
            </a:pPr>
            <a:r>
              <a:rPr lang="en-US" sz="1600" dirty="0"/>
              <a:t>Make a plot of average nacelle vs Lidar WS. Add a 1:1 line.</a:t>
            </a:r>
          </a:p>
        </p:txBody>
      </p:sp>
    </p:spTree>
    <p:extLst>
      <p:ext uri="{BB962C8B-B14F-4D97-AF65-F5344CB8AC3E}">
        <p14:creationId xmlns:p14="http://schemas.microsoft.com/office/powerpoint/2010/main" val="278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A6AB6D-4575-4754-8686-2B8BE6BF7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highlight trends in calculated values, you can use Color Scale Conditional Formatting.</a:t>
            </a:r>
          </a:p>
          <a:p>
            <a:pPr lvl="1"/>
            <a:r>
              <a:rPr lang="en-US" dirty="0"/>
              <a:t>Home-&gt;Conditional Formatting-&gt;Color Scales</a:t>
            </a:r>
          </a:p>
          <a:p>
            <a:r>
              <a:rPr lang="en-US" dirty="0"/>
              <a:t>To identify outliers or a specific value, you can use Highlight Cell Rules Conditional Formatting </a:t>
            </a:r>
          </a:p>
          <a:p>
            <a:pPr lvl="1"/>
            <a:r>
              <a:rPr lang="en-US" dirty="0"/>
              <a:t>Home-&gt;Conditional Formatting-&gt;Highlight Cells Rule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5D5768-A713-42D7-AE55-7123231D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2871E5-2B6E-4BE6-8AB4-C0CB4DE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Formatting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7F2B0-89D3-438F-B888-8EB4B8AAE0DF}"/>
              </a:ext>
            </a:extLst>
          </p:cNvPr>
          <p:cNvSpPr txBox="1"/>
          <p:nvPr/>
        </p:nvSpPr>
        <p:spPr>
          <a:xfrm>
            <a:off x="3210645" y="4258876"/>
            <a:ext cx="5967845" cy="156966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Exercise 6:</a:t>
            </a:r>
          </a:p>
          <a:p>
            <a:pPr marL="342900" indent="-342900">
              <a:buAutoNum type="arabicParenR"/>
            </a:pPr>
            <a:r>
              <a:rPr lang="en-US" sz="1600" dirty="0"/>
              <a:t>Calculate average hourly Lidar WS and Nacelle WS when WD bin index = 8.</a:t>
            </a:r>
          </a:p>
          <a:p>
            <a:pPr marL="342900" indent="-342900">
              <a:buAutoNum type="arabicParenR"/>
            </a:pPr>
            <a:r>
              <a:rPr lang="en-US" sz="1600" dirty="0"/>
              <a:t>Use conditional formatting to show trends in wind speed</a:t>
            </a:r>
          </a:p>
          <a:p>
            <a:pPr marL="342900" indent="-342900">
              <a:buFontTx/>
              <a:buAutoNum type="arabicParenR"/>
            </a:pPr>
            <a:r>
              <a:rPr lang="en-US" sz="1600" dirty="0"/>
              <a:t>Use conditional formatting to highlight average hourly wind speeds less than a specified value.</a:t>
            </a:r>
          </a:p>
        </p:txBody>
      </p:sp>
    </p:spTree>
    <p:extLst>
      <p:ext uri="{BB962C8B-B14F-4D97-AF65-F5344CB8AC3E}">
        <p14:creationId xmlns:p14="http://schemas.microsoft.com/office/powerpoint/2010/main" val="12316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22FD2-7404-4439-B246-74473AE0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026C5D-E353-4CE8-A943-FC953689C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0440703-DA5E-480D-A605-4AF64C5223FA}"/>
              </a:ext>
            </a:extLst>
          </p:cNvPr>
          <p:cNvSpPr txBox="1">
            <a:spLocks/>
          </p:cNvSpPr>
          <p:nvPr/>
        </p:nvSpPr>
        <p:spPr>
          <a:xfrm>
            <a:off x="838200" y="1719942"/>
            <a:ext cx="10515600" cy="228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Quick review of Probability Density Functions (PDFs) and Cumulative Distribution Functions (CDFs)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346D79-E54D-411B-8570-02502A613152}"/>
              </a:ext>
            </a:extLst>
          </p:cNvPr>
          <p:cNvGrpSpPr/>
          <p:nvPr/>
        </p:nvGrpSpPr>
        <p:grpSpPr>
          <a:xfrm>
            <a:off x="423962" y="3217354"/>
            <a:ext cx="3627871" cy="2529639"/>
            <a:chOff x="838200" y="2534194"/>
            <a:chExt cx="3627871" cy="2529639"/>
          </a:xfrm>
        </p:grpSpPr>
        <p:pic>
          <p:nvPicPr>
            <p:cNvPr id="1026" name="Picture 2" descr="https://upload.wikimedia.org/wikipedia/commons/thumb/8/8c/Standard_deviation_diagram.svg/1920px-Standard_deviation_diagram.svg.png">
              <a:extLst>
                <a:ext uri="{FF2B5EF4-FFF2-40B4-BE49-F238E27FC236}">
                  <a16:creationId xmlns:a16="http://schemas.microsoft.com/office/drawing/2014/main" id="{44FA8C7A-B136-4C4F-87E7-A8EFAE985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403" y="2738646"/>
              <a:ext cx="3176454" cy="1588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8D29E6C-615F-4F8C-963B-F1D893462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104"/>
            <a:stretch/>
          </p:blipFill>
          <p:spPr>
            <a:xfrm>
              <a:off x="928330" y="4335677"/>
              <a:ext cx="3267075" cy="72815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E424CE-5C32-4CF7-9CEF-3230D8140B55}"/>
                </a:ext>
              </a:extLst>
            </p:cNvPr>
            <p:cNvSpPr/>
            <p:nvPr/>
          </p:nvSpPr>
          <p:spPr>
            <a:xfrm>
              <a:off x="838200" y="2534194"/>
              <a:ext cx="3627871" cy="25116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6BF2DB-773A-41F9-AA38-3D67AFF82A70}"/>
                </a:ext>
              </a:extLst>
            </p:cNvPr>
            <p:cNvSpPr txBox="1"/>
            <p:nvPr/>
          </p:nvSpPr>
          <p:spPr>
            <a:xfrm>
              <a:off x="3377714" y="2703004"/>
              <a:ext cx="862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PDF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E5D7AA-CCAA-4429-9861-00E0282F8050}"/>
              </a:ext>
            </a:extLst>
          </p:cNvPr>
          <p:cNvGrpSpPr/>
          <p:nvPr/>
        </p:nvGrpSpPr>
        <p:grpSpPr>
          <a:xfrm>
            <a:off x="4468363" y="3212355"/>
            <a:ext cx="3309526" cy="2534126"/>
            <a:chOff x="4615274" y="2557032"/>
            <a:chExt cx="3309526" cy="25341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03802B-2989-48B7-86FB-5964D4EE1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8682" y="4529183"/>
              <a:ext cx="2105025" cy="56197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5D83A4-A6C0-4D7C-B6CA-5C7FF10EFB3C}"/>
                </a:ext>
              </a:extLst>
            </p:cNvPr>
            <p:cNvSpPr/>
            <p:nvPr/>
          </p:nvSpPr>
          <p:spPr>
            <a:xfrm>
              <a:off x="4615274" y="2557032"/>
              <a:ext cx="3309526" cy="25116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BF464F-7372-4300-8D20-036B8B1087B4}"/>
                </a:ext>
              </a:extLst>
            </p:cNvPr>
            <p:cNvSpPr txBox="1"/>
            <p:nvPr/>
          </p:nvSpPr>
          <p:spPr>
            <a:xfrm>
              <a:off x="6451559" y="3418141"/>
              <a:ext cx="862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CDF</a:t>
              </a:r>
            </a:p>
          </p:txBody>
        </p:sp>
        <p:pic>
          <p:nvPicPr>
            <p:cNvPr id="1028" name="Picture 4" descr="https://upload.wikimedia.org/wikipedia/commons/thumb/c/ca/Normal_Distribution_CDF.svg/1280px-Normal_Distribution_CDF.svg.png">
              <a:extLst>
                <a:ext uri="{FF2B5EF4-FFF2-40B4-BE49-F238E27FC236}">
                  <a16:creationId xmlns:a16="http://schemas.microsoft.com/office/drawing/2014/main" id="{C1B60961-2E48-40DA-AA51-5218DEF1A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274" y="2727486"/>
              <a:ext cx="2874017" cy="183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33EC724-0A47-4F84-89BF-224256B6A149}"/>
              </a:ext>
            </a:extLst>
          </p:cNvPr>
          <p:cNvSpPr/>
          <p:nvPr/>
        </p:nvSpPr>
        <p:spPr>
          <a:xfrm>
            <a:off x="7956676" y="4318830"/>
            <a:ext cx="502218" cy="329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C90621-6548-48D7-8366-8E566FF53915}"/>
              </a:ext>
            </a:extLst>
          </p:cNvPr>
          <p:cNvSpPr/>
          <p:nvPr/>
        </p:nvSpPr>
        <p:spPr>
          <a:xfrm>
            <a:off x="8637681" y="3212354"/>
            <a:ext cx="3309526" cy="2511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3FE6D4-8979-432F-92B2-490518C1AD7C}"/>
              </a:ext>
            </a:extLst>
          </p:cNvPr>
          <p:cNvSpPr txBox="1"/>
          <p:nvPr/>
        </p:nvSpPr>
        <p:spPr>
          <a:xfrm>
            <a:off x="8682167" y="3548984"/>
            <a:ext cx="3220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 values = Probability that the value will be exceeded.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 for P10 WS: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WS in a distribution will be greater than P10 WS 10% of time</a:t>
            </a:r>
          </a:p>
        </p:txBody>
      </p:sp>
    </p:spTree>
    <p:extLst>
      <p:ext uri="{BB962C8B-B14F-4D97-AF65-F5344CB8AC3E}">
        <p14:creationId xmlns:p14="http://schemas.microsoft.com/office/powerpoint/2010/main" val="29888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AD287F-1B9E-4CD4-A453-7B41B0CC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C612CE-B859-4049-BA03-F20E2A46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 cont’d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2987CBB-E879-40F1-97D2-F11C64819399}"/>
              </a:ext>
            </a:extLst>
          </p:cNvPr>
          <p:cNvSpPr txBox="1">
            <a:spLocks/>
          </p:cNvSpPr>
          <p:nvPr/>
        </p:nvSpPr>
        <p:spPr>
          <a:xfrm>
            <a:off x="838199" y="1637211"/>
            <a:ext cx="10515600" cy="485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Sometimes, it’s useful to create a normal distribution probability function.</a:t>
            </a:r>
          </a:p>
          <a:p>
            <a:pPr lvl="1"/>
            <a:r>
              <a:rPr lang="en-US" dirty="0"/>
              <a:t>Use function: </a:t>
            </a:r>
            <a:r>
              <a:rPr lang="en-US" dirty="0" err="1"/>
              <a:t>Norm.Dist</a:t>
            </a:r>
            <a:r>
              <a:rPr lang="en-US" dirty="0"/>
              <a:t>(X, Average, Standard deviation, ‘False’ for Probability Density Function or ‘True for Cumulative Distribution Function)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532B9-3898-48DE-BE2F-1E03180FBB39}"/>
              </a:ext>
            </a:extLst>
          </p:cNvPr>
          <p:cNvSpPr txBox="1"/>
          <p:nvPr/>
        </p:nvSpPr>
        <p:spPr>
          <a:xfrm>
            <a:off x="2725784" y="3769323"/>
            <a:ext cx="6354138" cy="120032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Exercise 7:</a:t>
            </a:r>
          </a:p>
          <a:p>
            <a:pPr marL="342900" indent="-342900">
              <a:buAutoNum type="arabicParenR"/>
            </a:pPr>
            <a:r>
              <a:rPr lang="en-US" dirty="0"/>
              <a:t>Create normal PDF and CDF using Lidar WS average and standard deviation for WD = 247.5 (bin = 11).</a:t>
            </a:r>
          </a:p>
          <a:p>
            <a:pPr marL="342900" indent="-342900">
              <a:buAutoNum type="arabicParenR"/>
            </a:pPr>
            <a:r>
              <a:rPr lang="en-US" dirty="0"/>
              <a:t>Make plots of PDF and CDF </a:t>
            </a:r>
          </a:p>
        </p:txBody>
      </p:sp>
    </p:spTree>
    <p:extLst>
      <p:ext uri="{BB962C8B-B14F-4D97-AF65-F5344CB8AC3E}">
        <p14:creationId xmlns:p14="http://schemas.microsoft.com/office/powerpoint/2010/main" val="8975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B37C62-955D-4129-871F-EF011FAC5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Often, it’s more useful to analyze the actual distributions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Countifs</a:t>
            </a:r>
            <a:r>
              <a:rPr lang="en-US" dirty="0"/>
              <a:t> function to create histogram (i.e. Exercise 5)</a:t>
            </a:r>
          </a:p>
          <a:p>
            <a:pPr lvl="1"/>
            <a:r>
              <a:rPr lang="en-US" dirty="0"/>
              <a:t>Find sum of all bin counts</a:t>
            </a:r>
          </a:p>
          <a:p>
            <a:pPr lvl="1"/>
            <a:r>
              <a:rPr lang="en-US" dirty="0"/>
              <a:t>Normalize data counts by sum to form PDF</a:t>
            </a:r>
          </a:p>
          <a:p>
            <a:pPr lvl="1"/>
            <a:r>
              <a:rPr lang="en-US" dirty="0"/>
              <a:t>CDF is found by summing the PDF values &lt;= each bin </a:t>
            </a:r>
          </a:p>
          <a:p>
            <a:pPr lvl="2"/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US" dirty="0" err="1"/>
              <a:t>CDF</a:t>
            </a:r>
            <a:r>
              <a:rPr lang="en-US" baseline="-25000" dirty="0" err="1"/>
              <a:t>i</a:t>
            </a:r>
            <a:r>
              <a:rPr lang="en-US" dirty="0"/>
              <a:t> = CDF</a:t>
            </a:r>
            <a:r>
              <a:rPr lang="en-US" baseline="-25000" dirty="0"/>
              <a:t>i-1</a:t>
            </a:r>
            <a:r>
              <a:rPr lang="en-US" dirty="0"/>
              <a:t> + </a:t>
            </a:r>
            <a:r>
              <a:rPr lang="en-US" dirty="0" err="1"/>
              <a:t>PDF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6E45B-101B-44DB-8499-2B59AFDE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6A478C-D223-4062-91A4-560AEB0A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 cont’d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03561-83BC-4AFF-8F37-DD5E8D5D4D48}"/>
              </a:ext>
            </a:extLst>
          </p:cNvPr>
          <p:cNvSpPr txBox="1"/>
          <p:nvPr/>
        </p:nvSpPr>
        <p:spPr>
          <a:xfrm>
            <a:off x="3126378" y="4056706"/>
            <a:ext cx="6354138" cy="120032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Exercise 8:</a:t>
            </a:r>
          </a:p>
          <a:p>
            <a:pPr marL="342900" indent="-342900">
              <a:buAutoNum type="arabicParenR"/>
            </a:pPr>
            <a:r>
              <a:rPr lang="en-US" dirty="0"/>
              <a:t>Convert histograms created in Exercise 5 into PDFs</a:t>
            </a:r>
          </a:p>
          <a:p>
            <a:pPr marL="342900" indent="-342900">
              <a:buAutoNum type="arabicParenR"/>
            </a:pPr>
            <a:r>
              <a:rPr lang="en-US" dirty="0"/>
              <a:t>Calculate CDFs.</a:t>
            </a:r>
          </a:p>
          <a:p>
            <a:pPr marL="342900" indent="-342900">
              <a:buAutoNum type="arabicParenR"/>
            </a:pPr>
            <a:r>
              <a:rPr lang="en-US" dirty="0"/>
              <a:t>Plot PDF and CDF for WD = 247.5 </a:t>
            </a:r>
            <a:r>
              <a:rPr lang="en-US" dirty="0" err="1"/>
              <a:t>degs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76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6DB1FA-453C-4B67-96AD-9DB1C821D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calculate weighted average, use functions:</a:t>
                </a:r>
              </a:p>
              <a:p>
                <a:pPr lvl="1"/>
                <a:r>
                  <a:rPr lang="en-US" dirty="0" err="1"/>
                  <a:t>Sumproduct</a:t>
                </a:r>
                <a:r>
                  <a:rPr lang="en-US" dirty="0"/>
                  <a:t>(Data, Weights)</a:t>
                </a:r>
              </a:p>
              <a:p>
                <a:pPr lvl="1"/>
                <a:r>
                  <a:rPr lang="en-US" dirty="0"/>
                  <a:t>Sum(Weights)</a:t>
                </a:r>
              </a:p>
              <a:p>
                <a:r>
                  <a:rPr lang="en-US" dirty="0"/>
                  <a:t>Use these functions to combine WS distributions with power curves to find energy production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𝐸𝑛𝑒𝑟𝑔𝑦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𝑊𝑆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𝐹𝑟𝑒𝑞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𝑃𝑜𝑤𝑒𝑟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𝐹𝑟𝑒𝑞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6DB1FA-453C-4B67-96AD-9DB1C821D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5DAE6D-B2FB-41E7-83F9-DEE5F6F6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EC61C0-0AF1-4465-BBFF-878783AC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Averages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FC03C-1624-4628-9A9D-DBC0A89D3528}"/>
              </a:ext>
            </a:extLst>
          </p:cNvPr>
          <p:cNvSpPr txBox="1"/>
          <p:nvPr/>
        </p:nvSpPr>
        <p:spPr>
          <a:xfrm>
            <a:off x="3107189" y="4462438"/>
            <a:ext cx="6354138" cy="14773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Exercise 9:</a:t>
            </a:r>
          </a:p>
          <a:p>
            <a:pPr marL="342900" indent="-342900">
              <a:buAutoNum type="arabicParenR"/>
            </a:pPr>
            <a:r>
              <a:rPr lang="en-US" dirty="0"/>
              <a:t>Calculate overall WS distribution (combine wind rose with WS frequency at each WS)</a:t>
            </a:r>
          </a:p>
          <a:p>
            <a:pPr marL="342900" indent="-342900">
              <a:buAutoNum type="arabicParenR"/>
            </a:pPr>
            <a:r>
              <a:rPr lang="en-US" dirty="0"/>
              <a:t>Calculate overall WS</a:t>
            </a:r>
          </a:p>
          <a:p>
            <a:pPr marL="342900" indent="-342900">
              <a:buAutoNum type="arabicParenR"/>
            </a:pPr>
            <a:r>
              <a:rPr lang="en-US" dirty="0"/>
              <a:t>Calculate energy production from each sector.</a:t>
            </a:r>
          </a:p>
        </p:txBody>
      </p:sp>
    </p:spTree>
    <p:extLst>
      <p:ext uri="{BB962C8B-B14F-4D97-AF65-F5344CB8AC3E}">
        <p14:creationId xmlns:p14="http://schemas.microsoft.com/office/powerpoint/2010/main" val="6730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551F83-BFF3-4A49-9422-232A8061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3D94AE-98AF-47B1-BC6D-39144D7D7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Finally, for fun, let’s look at a measured power curve!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4D276-C0E1-4651-8669-477E5AEE2059}"/>
              </a:ext>
            </a:extLst>
          </p:cNvPr>
          <p:cNvSpPr txBox="1"/>
          <p:nvPr/>
        </p:nvSpPr>
        <p:spPr>
          <a:xfrm>
            <a:off x="3268553" y="2259115"/>
            <a:ext cx="6354138" cy="92333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Exercise 10:</a:t>
            </a:r>
          </a:p>
          <a:p>
            <a:pPr marL="342900" indent="-342900">
              <a:buAutoNum type="arabicParenR"/>
            </a:pPr>
            <a:r>
              <a:rPr lang="en-US" dirty="0"/>
              <a:t>Create measured power curve and compare to </a:t>
            </a:r>
            <a:r>
              <a:rPr lang="en-US" dirty="0" err="1"/>
              <a:t>Goldwind’s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1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C98A0-19B3-46DC-ADE2-10704F649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Double-click between two columns or rows to automatically size the column/row</a:t>
            </a:r>
          </a:p>
          <a:p>
            <a:r>
              <a:rPr lang="en-US" dirty="0"/>
              <a:t>If you have two datasets to compare that don’t have identical timestamps, use this tool to create time series with no missing time intervals:</a:t>
            </a:r>
          </a:p>
          <a:p>
            <a:pPr lvl="1"/>
            <a:r>
              <a:rPr lang="en-US" dirty="0"/>
              <a:t>Dropbox (OEE)\Due Diligence - Resources\Tools\Fill In Missing Data.xlsm</a:t>
            </a:r>
          </a:p>
          <a:p>
            <a:r>
              <a:rPr lang="en-US" dirty="0" err="1"/>
              <a:t>Vlookup</a:t>
            </a:r>
            <a:r>
              <a:rPr lang="en-US" dirty="0"/>
              <a:t> and </a:t>
            </a:r>
            <a:r>
              <a:rPr lang="en-US" dirty="0" err="1"/>
              <a:t>Hlookup</a:t>
            </a:r>
            <a:r>
              <a:rPr lang="en-US" dirty="0"/>
              <a:t> can be useful</a:t>
            </a:r>
          </a:p>
          <a:p>
            <a:r>
              <a:rPr lang="en-US" dirty="0"/>
              <a:t>What else?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B67769-1F1D-4B23-A6B5-5C26E1E9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D31031-83A7-42FE-9F7E-1F823106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Excel Tricks and Tips</a:t>
            </a:r>
          </a:p>
        </p:txBody>
      </p:sp>
    </p:spTree>
    <p:extLst>
      <p:ext uri="{BB962C8B-B14F-4D97-AF65-F5344CB8AC3E}">
        <p14:creationId xmlns:p14="http://schemas.microsoft.com/office/powerpoint/2010/main" val="21047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09F1CD-E5D1-4CDA-910C-CFD80D546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0439"/>
            <a:ext cx="10515600" cy="51310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Why do we analyze data?</a:t>
            </a:r>
          </a:p>
          <a:p>
            <a:pPr lvl="1"/>
            <a:r>
              <a:rPr lang="en-US" dirty="0"/>
              <a:t>Looking for trends in data</a:t>
            </a:r>
          </a:p>
          <a:p>
            <a:pPr lvl="1"/>
            <a:r>
              <a:rPr lang="en-US" dirty="0"/>
              <a:t>Looking for relationships between datasets/parameters</a:t>
            </a:r>
          </a:p>
          <a:p>
            <a:pPr lvl="1"/>
            <a:r>
              <a:rPr lang="en-US" dirty="0"/>
              <a:t>Comparing measured vs. theoretical values (i.e. measured vs. manufacturer’s power curve)</a:t>
            </a:r>
          </a:p>
          <a:p>
            <a:pPr marL="0" indent="0">
              <a:buNone/>
            </a:pPr>
            <a:r>
              <a:rPr lang="en-US" dirty="0"/>
              <a:t>Today, we will focus on data analysis in Excel:</a:t>
            </a:r>
          </a:p>
          <a:p>
            <a:pPr lvl="1"/>
            <a:r>
              <a:rPr lang="en-US" dirty="0"/>
              <a:t>Basic navigation short-cuts and naming arrays</a:t>
            </a:r>
          </a:p>
          <a:p>
            <a:pPr lvl="1"/>
            <a:r>
              <a:rPr lang="en-US" dirty="0"/>
              <a:t>Basic functions and logic functions</a:t>
            </a:r>
          </a:p>
          <a:p>
            <a:pPr lvl="1"/>
            <a:r>
              <a:rPr lang="en-US" dirty="0"/>
              <a:t>Linear Regression analysis</a:t>
            </a:r>
          </a:p>
          <a:p>
            <a:pPr lvl="1"/>
            <a:r>
              <a:rPr lang="en-US" dirty="0"/>
              <a:t>Advanced functions</a:t>
            </a:r>
          </a:p>
          <a:p>
            <a:pPr lvl="1"/>
            <a:r>
              <a:rPr lang="en-US" dirty="0"/>
              <a:t>Conditional formatting</a:t>
            </a:r>
          </a:p>
          <a:p>
            <a:pPr lvl="1"/>
            <a:r>
              <a:rPr lang="en-US" dirty="0"/>
              <a:t>Probability distributions</a:t>
            </a:r>
          </a:p>
          <a:p>
            <a:pPr marL="0" indent="0">
              <a:buNone/>
            </a:pPr>
            <a:r>
              <a:rPr lang="en-US" dirty="0"/>
              <a:t>We will be going through exercises along the way:</a:t>
            </a:r>
          </a:p>
          <a:p>
            <a:pPr lvl="1"/>
            <a:r>
              <a:rPr lang="en-US" dirty="0"/>
              <a:t>Open file: “Dropbox (OEE)\Skunk Tank\Training\Adv Data Analysis\Lidar and Turbine data.xlsx</a:t>
            </a:r>
          </a:p>
          <a:p>
            <a:pPr lvl="1"/>
            <a:r>
              <a:rPr lang="en-US" dirty="0"/>
              <a:t>Save to your personal folder or Desktop</a:t>
            </a:r>
          </a:p>
          <a:p>
            <a:pPr marL="0" indent="0">
              <a:buNone/>
            </a:pPr>
            <a:r>
              <a:rPr lang="en-US" dirty="0"/>
              <a:t>It is noted that there are many different ways to analyze data</a:t>
            </a:r>
          </a:p>
          <a:p>
            <a:pPr lvl="1"/>
            <a:r>
              <a:rPr lang="en-US" dirty="0"/>
              <a:t>The methods and approaches presented here are not the only ways</a:t>
            </a:r>
          </a:p>
          <a:p>
            <a:pPr lvl="1"/>
            <a:r>
              <a:rPr lang="en-US" dirty="0"/>
              <a:t>For each exercise, we’ll compare notes and discuss the different approaches</a:t>
            </a:r>
          </a:p>
          <a:p>
            <a:pPr lvl="1"/>
            <a:r>
              <a:rPr lang="en-US" dirty="0"/>
              <a:t>Let’s learn from one another and have some fun!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60310E-E342-460E-8827-63A79438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34CF8E-A0BC-4D05-8BFA-C000A109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outline</a:t>
            </a:r>
          </a:p>
        </p:txBody>
      </p:sp>
    </p:spTree>
    <p:extLst>
      <p:ext uri="{BB962C8B-B14F-4D97-AF65-F5344CB8AC3E}">
        <p14:creationId xmlns:p14="http://schemas.microsoft.com/office/powerpoint/2010/main" val="28080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09FA0-ECB2-4F0A-910E-82B792F3B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CTRL-Down/Up/Left/Right</a:t>
            </a:r>
          </a:p>
          <a:p>
            <a:pPr lvl="1"/>
            <a:r>
              <a:rPr lang="en-US" dirty="0"/>
              <a:t>Moves selected cell in arrow direction</a:t>
            </a:r>
          </a:p>
          <a:p>
            <a:r>
              <a:rPr lang="en-US" dirty="0"/>
              <a:t>CTRL-Shift-Down/Up/Left/Right</a:t>
            </a:r>
          </a:p>
          <a:p>
            <a:pPr lvl="1"/>
            <a:r>
              <a:rPr lang="en-US" dirty="0"/>
              <a:t>Selects all cells in arrow direction</a:t>
            </a:r>
          </a:p>
          <a:p>
            <a:r>
              <a:rPr lang="en-US" dirty="0"/>
              <a:t>Double-click on cell bottom corner</a:t>
            </a:r>
          </a:p>
          <a:p>
            <a:pPr lvl="1"/>
            <a:r>
              <a:rPr lang="en-US" dirty="0"/>
              <a:t>Copies cell contents to all cells beneath</a:t>
            </a:r>
          </a:p>
          <a:p>
            <a:r>
              <a:rPr lang="en-US" dirty="0"/>
              <a:t> Copy and then CTRL-D/U/L/R and Paste</a:t>
            </a:r>
          </a:p>
          <a:p>
            <a:pPr lvl="1"/>
            <a:r>
              <a:rPr lang="en-US" dirty="0"/>
              <a:t>Copies all selected cell contents to all newly selected cells</a:t>
            </a:r>
          </a:p>
          <a:p>
            <a:r>
              <a:rPr lang="en-US" dirty="0"/>
              <a:t>CTRL-D</a:t>
            </a:r>
          </a:p>
          <a:p>
            <a:pPr lvl="1"/>
            <a:r>
              <a:rPr lang="en-US" dirty="0"/>
              <a:t>Copies contents of top cell to all cells beneath it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8F0E6-ED21-4C57-A510-2DC0A237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5C6ED2-54E4-4D9E-A84C-D54AC36E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Navigation Shortcuts</a:t>
            </a:r>
          </a:p>
        </p:txBody>
      </p:sp>
    </p:spTree>
    <p:extLst>
      <p:ext uri="{BB962C8B-B14F-4D97-AF65-F5344CB8AC3E}">
        <p14:creationId xmlns:p14="http://schemas.microsoft.com/office/powerpoint/2010/main" val="34595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1419BC-57AD-442D-9940-9ED956C43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Often, it is useful to assign names to different arrays of data</a:t>
            </a:r>
          </a:p>
          <a:p>
            <a:pPr lvl="1"/>
            <a:r>
              <a:rPr lang="en-US" dirty="0"/>
              <a:t>Can then reference data array by name in formulas</a:t>
            </a:r>
          </a:p>
          <a:p>
            <a:pPr lvl="1"/>
            <a:r>
              <a:rPr lang="en-US" dirty="0"/>
              <a:t>Use descriptive (but brief) names</a:t>
            </a:r>
          </a:p>
          <a:p>
            <a:pPr lvl="1"/>
            <a:r>
              <a:rPr lang="en-US" dirty="0"/>
              <a:t>Formulas -&gt; Name Manager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352957-2971-46B1-82F8-588C7D62E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639897-7731-447A-911C-CCD0403F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FA17E-9534-40E3-AC53-12F925202928}"/>
              </a:ext>
            </a:extLst>
          </p:cNvPr>
          <p:cNvSpPr txBox="1"/>
          <p:nvPr/>
        </p:nvSpPr>
        <p:spPr>
          <a:xfrm>
            <a:off x="3733673" y="3562319"/>
            <a:ext cx="4223656" cy="258532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Exercise 1:</a:t>
            </a:r>
          </a:p>
          <a:p>
            <a:r>
              <a:rPr lang="en-US" dirty="0"/>
              <a:t>Use Name Manager to assign names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Timestamp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Lidar 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Lidar WD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Nacelle 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Nacelle WD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Turbine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5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4ED87-1EB7-42AD-92BB-3D5A62EB1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Count(Cell Range)</a:t>
            </a:r>
          </a:p>
          <a:p>
            <a:pPr lvl="1"/>
            <a:r>
              <a:rPr lang="en-US" dirty="0"/>
              <a:t>Returns count of all numbers in selected range</a:t>
            </a:r>
          </a:p>
          <a:p>
            <a:r>
              <a:rPr lang="en-US" dirty="0"/>
              <a:t>Sum(Cell Range)</a:t>
            </a:r>
          </a:p>
          <a:p>
            <a:pPr lvl="1"/>
            <a:r>
              <a:rPr lang="en-US" dirty="0"/>
              <a:t>Returns sum of numbers in selected range</a:t>
            </a:r>
          </a:p>
          <a:p>
            <a:r>
              <a:rPr lang="en-US" dirty="0"/>
              <a:t>Average(Cell Range)</a:t>
            </a:r>
          </a:p>
          <a:p>
            <a:pPr lvl="1"/>
            <a:r>
              <a:rPr lang="en-US" dirty="0"/>
              <a:t>Returns mean of numbers in selected range</a:t>
            </a:r>
          </a:p>
          <a:p>
            <a:r>
              <a:rPr lang="en-US" dirty="0" err="1"/>
              <a:t>Stdev.s</a:t>
            </a:r>
            <a:r>
              <a:rPr lang="en-US" dirty="0"/>
              <a:t>(Cell Rane)</a:t>
            </a:r>
          </a:p>
          <a:p>
            <a:pPr lvl="1"/>
            <a:r>
              <a:rPr lang="en-US" dirty="0"/>
              <a:t>Returns standard deviation of numbers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BEDB5C-1B04-42C7-B4DA-557558BB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F03A2F-CD4B-49AA-A30E-6E552203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26860-616C-43F6-BC6A-37998ADE81DD}"/>
              </a:ext>
            </a:extLst>
          </p:cNvPr>
          <p:cNvSpPr txBox="1"/>
          <p:nvPr/>
        </p:nvSpPr>
        <p:spPr>
          <a:xfrm>
            <a:off x="7776755" y="3239589"/>
            <a:ext cx="4223656" cy="286232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Exercise 2:</a:t>
            </a:r>
          </a:p>
          <a:p>
            <a:r>
              <a:rPr lang="en-US" dirty="0"/>
              <a:t>Find the following values:</a:t>
            </a:r>
          </a:p>
          <a:p>
            <a:r>
              <a:rPr lang="en-US" dirty="0"/>
              <a:t>1) Total count of Lidar WS</a:t>
            </a:r>
          </a:p>
          <a:p>
            <a:r>
              <a:rPr lang="en-US" dirty="0"/>
              <a:t>2) Total count of turbine power</a:t>
            </a:r>
          </a:p>
          <a:p>
            <a:r>
              <a:rPr lang="en-US" dirty="0"/>
              <a:t>3) Sum of counts</a:t>
            </a:r>
          </a:p>
          <a:p>
            <a:r>
              <a:rPr lang="en-US" dirty="0"/>
              <a:t>4) Average and Standard deviation of Lidar WS</a:t>
            </a:r>
          </a:p>
          <a:p>
            <a:r>
              <a:rPr lang="en-US" dirty="0"/>
              <a:t>5) Average and Standard deviation of Nacelle WS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EA5EF2-AF85-4BAA-B3C7-2717DD3D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If Statement: If(Condition, Result if True, Result if False)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If/Else Statement: If(Condition, Result if True, If(Condition, Result if True, Result if False))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4822D-5F68-4C70-A413-9966FA48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92272B-366A-4107-B736-CCC2ADDF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4509D-43C3-43C1-B8F9-ECDF5A738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26" y="2269909"/>
            <a:ext cx="5178012" cy="1066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03AF1-DE96-4FF5-AF2F-56E585E36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593" y="2257130"/>
            <a:ext cx="4923434" cy="107884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A565FA8-EB67-4C32-938A-E5DFCB6D7BDA}"/>
              </a:ext>
            </a:extLst>
          </p:cNvPr>
          <p:cNvSpPr/>
          <p:nvPr/>
        </p:nvSpPr>
        <p:spPr>
          <a:xfrm>
            <a:off x="6096000" y="2588732"/>
            <a:ext cx="699655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45DA3-B71B-4DE0-9C6A-E07E38336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73" y="4293710"/>
            <a:ext cx="6308667" cy="891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E252EF-BACC-4724-91BC-F7F69EF6F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561" y="4291799"/>
            <a:ext cx="3868313" cy="89327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9298A22-AC12-4D62-B01C-7439D6589A2A}"/>
              </a:ext>
            </a:extLst>
          </p:cNvPr>
          <p:cNvSpPr/>
          <p:nvPr/>
        </p:nvSpPr>
        <p:spPr>
          <a:xfrm>
            <a:off x="6721506" y="4490740"/>
            <a:ext cx="699655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2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4A9BD7-39CB-46DE-8C64-FFE59909B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Lock cell reference in formula using $</a:t>
            </a:r>
          </a:p>
          <a:p>
            <a:pPr lvl="1"/>
            <a:r>
              <a:rPr lang="en-US" dirty="0"/>
              <a:t>When you copy the formula to other cells, the referenced cell doesn’t move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Put $ ahead of letter to lock the referenced column or ahead of number to lock the referenced row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21176E-986A-4532-B948-B91C581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DEFC71-DCBD-4B9B-9AED-9195BD9B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Cell References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3C9D1-76CF-4D67-91AF-0BC237870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2766146"/>
            <a:ext cx="2776105" cy="2024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CB233B-FF38-40B3-8184-EE52CA562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046" y="2766146"/>
            <a:ext cx="2554001" cy="19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0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7A83E9-0922-42DE-AB99-935CC1470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7705"/>
            <a:ext cx="10515600" cy="2053792"/>
          </a:xfrm>
        </p:spPr>
        <p:txBody>
          <a:bodyPr/>
          <a:lstStyle/>
          <a:p>
            <a:r>
              <a:rPr lang="en-US" dirty="0"/>
              <a:t>If Statement with Multiple Conditions</a:t>
            </a:r>
          </a:p>
          <a:p>
            <a:pPr lvl="1"/>
            <a:r>
              <a:rPr lang="en-US" dirty="0"/>
              <a:t>If(And(Condition1, Condition2), Result if True, Result if False)</a:t>
            </a:r>
          </a:p>
          <a:p>
            <a:pPr lvl="2"/>
            <a:r>
              <a:rPr lang="en-US" dirty="0"/>
              <a:t>Both conditions must be met for result to be true</a:t>
            </a:r>
          </a:p>
          <a:p>
            <a:pPr lvl="1"/>
            <a:r>
              <a:rPr lang="en-US" dirty="0"/>
              <a:t>If(Or(Condition1, Condition2), Result if True, Result if False)</a:t>
            </a:r>
          </a:p>
          <a:p>
            <a:pPr lvl="2"/>
            <a:r>
              <a:rPr lang="en-US" dirty="0"/>
              <a:t>At least one condition must be met for result to be true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276AF5-BCC4-4611-8311-91EAAA47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ED7BFA-4A08-4F58-995F-1F68ECDE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Functions Cont’d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43177-39CF-41F9-AB44-7DC7C3545809}"/>
              </a:ext>
            </a:extLst>
          </p:cNvPr>
          <p:cNvSpPr txBox="1"/>
          <p:nvPr/>
        </p:nvSpPr>
        <p:spPr>
          <a:xfrm>
            <a:off x="2642755" y="4123399"/>
            <a:ext cx="5967845" cy="14773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Exercise 3:</a:t>
            </a:r>
          </a:p>
          <a:p>
            <a:pPr marL="342900" indent="-342900">
              <a:buAutoNum type="arabicParenR"/>
            </a:pPr>
            <a:r>
              <a:rPr lang="en-US" dirty="0"/>
              <a:t>Create new column showing whether the Lidar WS is greater than Nacelle WS </a:t>
            </a:r>
          </a:p>
          <a:p>
            <a:pPr marL="342900" indent="-342900">
              <a:buAutoNum type="arabicParenR"/>
            </a:pPr>
            <a:r>
              <a:rPr lang="en-US" dirty="0"/>
              <a:t>Create column containing Lidar WS when Lidar WD is 180 – 270 </a:t>
            </a:r>
            <a:r>
              <a:rPr lang="en-US" dirty="0" err="1"/>
              <a:t>degs</a:t>
            </a:r>
            <a:r>
              <a:rPr lang="en-US" dirty="0"/>
              <a:t>. (Make 180 and 270 referenced cells)</a:t>
            </a:r>
          </a:p>
        </p:txBody>
      </p:sp>
    </p:spTree>
    <p:extLst>
      <p:ext uri="{BB962C8B-B14F-4D97-AF65-F5344CB8AC3E}">
        <p14:creationId xmlns:p14="http://schemas.microsoft.com/office/powerpoint/2010/main" val="41847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CD06D2-ED67-4835-9ABA-79FCD5D60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Often, we may be curious about the correlation and linear regression relationship between two variables</a:t>
            </a:r>
          </a:p>
          <a:p>
            <a:r>
              <a:rPr lang="en-US" dirty="0"/>
              <a:t>Excel linear regression equations:</a:t>
            </a:r>
          </a:p>
          <a:p>
            <a:pPr lvl="1"/>
            <a:r>
              <a:rPr lang="en-US" dirty="0" err="1"/>
              <a:t>Correl</a:t>
            </a:r>
            <a:r>
              <a:rPr lang="en-US" dirty="0"/>
              <a:t>(Range1, Range2)</a:t>
            </a:r>
          </a:p>
          <a:p>
            <a:pPr lvl="2"/>
            <a:r>
              <a:rPr lang="en-US" dirty="0"/>
              <a:t>Finds correlation coefficient, R, between the two variables </a:t>
            </a:r>
          </a:p>
          <a:p>
            <a:pPr lvl="1"/>
            <a:r>
              <a:rPr lang="en-US" dirty="0" err="1"/>
              <a:t>Rsq</a:t>
            </a:r>
            <a:r>
              <a:rPr lang="en-US" dirty="0"/>
              <a:t>(Range1, Range2)</a:t>
            </a:r>
          </a:p>
          <a:p>
            <a:pPr lvl="2"/>
            <a:r>
              <a:rPr lang="en-US" dirty="0"/>
              <a:t>Finds R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Slope(Range1, Range2)</a:t>
            </a:r>
          </a:p>
          <a:p>
            <a:pPr lvl="1"/>
            <a:r>
              <a:rPr lang="en-US" dirty="0"/>
              <a:t>Intercept(Range1, Range2)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938D31-C505-450D-854B-07788399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760AE3-C1EB-4392-BD47-BAC34124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</a:t>
            </a:r>
            <a:r>
              <a:rPr lang="en-US" dirty="0" err="1"/>
              <a:t>ANalysis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775C53-39FD-49BE-AD47-82FDCA0A7077}"/>
              </a:ext>
            </a:extLst>
          </p:cNvPr>
          <p:cNvSpPr txBox="1"/>
          <p:nvPr/>
        </p:nvSpPr>
        <p:spPr>
          <a:xfrm>
            <a:off x="5502241" y="3955564"/>
            <a:ext cx="5967845" cy="203132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Exercise 4:</a:t>
            </a:r>
          </a:p>
          <a:p>
            <a:pPr marL="342900" indent="-342900">
              <a:buAutoNum type="arabicParenR"/>
            </a:pPr>
            <a:r>
              <a:rPr lang="en-US" dirty="0"/>
              <a:t>Find correlation coefficient, R, and R</a:t>
            </a:r>
            <a:r>
              <a:rPr lang="en-US" baseline="30000" dirty="0"/>
              <a:t>2</a:t>
            </a:r>
            <a:r>
              <a:rPr lang="en-US" dirty="0"/>
              <a:t> between Lidar and Nacelle WS</a:t>
            </a:r>
          </a:p>
          <a:p>
            <a:pPr marL="342900" indent="-342900">
              <a:buAutoNum type="arabicParenR"/>
            </a:pPr>
            <a:r>
              <a:rPr lang="en-US" dirty="0"/>
              <a:t>Find slope and intercept of linear regression between Lidar and Nacelle WS</a:t>
            </a:r>
          </a:p>
          <a:p>
            <a:pPr marL="342900" indent="-342900">
              <a:buAutoNum type="arabicParenR"/>
            </a:pPr>
            <a:r>
              <a:rPr lang="en-US" dirty="0"/>
              <a:t>Confirm by creating a scatterplot and fitting a best-fit line</a:t>
            </a:r>
          </a:p>
        </p:txBody>
      </p:sp>
    </p:spTree>
    <p:extLst>
      <p:ext uri="{BB962C8B-B14F-4D97-AF65-F5344CB8AC3E}">
        <p14:creationId xmlns:p14="http://schemas.microsoft.com/office/powerpoint/2010/main" val="11046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5" grpId="0" animBg="1"/>
    </p:bldLst>
  </p:timing>
</p:sld>
</file>

<file path=ppt/theme/theme1.xml><?xml version="1.0" encoding="utf-8"?>
<a:theme xmlns:a="http://schemas.openxmlformats.org/drawingml/2006/main" name="One Energy Presenta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6240</TotalTime>
  <Words>1474</Words>
  <Application>Microsoft Office PowerPoint</Application>
  <PresentationFormat>Widescreen</PresentationFormat>
  <Paragraphs>199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Palatino Linotype</vt:lpstr>
      <vt:lpstr>One Energy Presentations</vt:lpstr>
      <vt:lpstr>Advanced Data Analysis in Excel</vt:lpstr>
      <vt:lpstr>Data Analysis outline</vt:lpstr>
      <vt:lpstr>Basic Navigation Shortcuts</vt:lpstr>
      <vt:lpstr>Name Manager</vt:lpstr>
      <vt:lpstr>Basic Functions</vt:lpstr>
      <vt:lpstr>Logic Functions</vt:lpstr>
      <vt:lpstr>Locking Cell References</vt:lpstr>
      <vt:lpstr>Logic Functions Cont’d</vt:lpstr>
      <vt:lpstr>Linear Regression ANalysis</vt:lpstr>
      <vt:lpstr>More Advanced (and super useful) FUnctions</vt:lpstr>
      <vt:lpstr>Assigning Bin or Index to Data</vt:lpstr>
      <vt:lpstr>Conditional Formatting</vt:lpstr>
      <vt:lpstr>probability Distributions</vt:lpstr>
      <vt:lpstr>probability Distributions cont’d</vt:lpstr>
      <vt:lpstr>probability Distributions cont’d 2</vt:lpstr>
      <vt:lpstr>Weighted Averages</vt:lpstr>
      <vt:lpstr>Finally, for fun, let’s look at a measured power curve!</vt:lpstr>
      <vt:lpstr>Other Excel Tricks and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Grosso</dc:creator>
  <cp:lastModifiedBy>Liz</cp:lastModifiedBy>
  <cp:revision>206</cp:revision>
  <cp:lastPrinted>2017-03-15T21:18:02Z</cp:lastPrinted>
  <dcterms:created xsi:type="dcterms:W3CDTF">2016-08-18T14:52:56Z</dcterms:created>
  <dcterms:modified xsi:type="dcterms:W3CDTF">2019-01-28T22:50:39Z</dcterms:modified>
</cp:coreProperties>
</file>