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sldIdLst>
    <p:sldId id="256" r:id="rId2"/>
    <p:sldId id="281" r:id="rId3"/>
    <p:sldId id="312" r:id="rId4"/>
    <p:sldId id="313" r:id="rId5"/>
    <p:sldId id="294" r:id="rId6"/>
    <p:sldId id="314" r:id="rId7"/>
    <p:sldId id="293" r:id="rId8"/>
    <p:sldId id="282" r:id="rId9"/>
    <p:sldId id="272" r:id="rId10"/>
    <p:sldId id="315" r:id="rId11"/>
    <p:sldId id="285" r:id="rId12"/>
    <p:sldId id="286" r:id="rId13"/>
    <p:sldId id="287" r:id="rId14"/>
    <p:sldId id="273" r:id="rId15"/>
    <p:sldId id="316" r:id="rId16"/>
    <p:sldId id="309" r:id="rId17"/>
    <p:sldId id="310" r:id="rId18"/>
    <p:sldId id="304" r:id="rId19"/>
    <p:sldId id="317" r:id="rId20"/>
    <p:sldId id="277" r:id="rId21"/>
    <p:sldId id="278" r:id="rId22"/>
    <p:sldId id="280" r:id="rId23"/>
    <p:sldId id="258" r:id="rId24"/>
    <p:sldId id="319" r:id="rId25"/>
    <p:sldId id="318" r:id="rId26"/>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2" userDrawn="1">
          <p15:clr>
            <a:srgbClr val="A4A3A4"/>
          </p15:clr>
        </p15:guide>
        <p15:guide id="2" pos="3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E2F3"/>
    <a:srgbClr val="004A8B"/>
    <a:srgbClr val="007DB7"/>
    <a:srgbClr val="004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0" autoAdjust="0"/>
    <p:restoredTop sz="96357" autoAdjust="0"/>
  </p:normalViewPr>
  <p:slideViewPr>
    <p:cSldViewPr snapToGrid="0">
      <p:cViewPr varScale="1">
        <p:scale>
          <a:sx n="106" d="100"/>
          <a:sy n="106" d="100"/>
        </p:scale>
        <p:origin x="1458" y="108"/>
      </p:cViewPr>
      <p:guideLst>
        <p:guide orient="horz" pos="1032"/>
        <p:guide pos="384"/>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1"/>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2771"/>
          </a:xfrm>
          <a:prstGeom prst="rect">
            <a:avLst/>
          </a:prstGeom>
        </p:spPr>
        <p:txBody>
          <a:bodyPr vert="horz" lIns="92757" tIns="46378" rIns="92757" bIns="46378" rtlCol="0"/>
          <a:lstStyle>
            <a:lvl1pPr algn="r">
              <a:defRPr sz="1200"/>
            </a:lvl1pPr>
          </a:lstStyle>
          <a:p>
            <a:fld id="{323B8DED-EBA2-4766-908C-A1784D075350}" type="datetimeFigureOut">
              <a:rPr lang="en-US" smtClean="0"/>
              <a:t>8/25/2023</a:t>
            </a:fld>
            <a:endParaRPr lang="en-US"/>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2757" tIns="46378" rIns="92757" bIns="463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277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70"/>
          </a:xfrm>
          <a:prstGeom prst="rect">
            <a:avLst/>
          </a:prstGeom>
        </p:spPr>
        <p:txBody>
          <a:bodyPr vert="horz" lIns="92757" tIns="46378" rIns="92757" bIns="46378" rtlCol="0" anchor="b"/>
          <a:lstStyle>
            <a:lvl1pPr algn="r">
              <a:defRPr sz="1200"/>
            </a:lvl1pPr>
          </a:lstStyle>
          <a:p>
            <a:fld id="{320F8B05-337B-4454-B558-930237D0DB5A}" type="slidenum">
              <a:rPr lang="en-US" smtClean="0"/>
              <a:t>‹#›</a:t>
            </a:fld>
            <a:endParaRPr lang="en-US"/>
          </a:p>
        </p:txBody>
      </p:sp>
    </p:spTree>
    <p:extLst>
      <p:ext uri="{BB962C8B-B14F-4D97-AF65-F5344CB8AC3E}">
        <p14:creationId xmlns:p14="http://schemas.microsoft.com/office/powerpoint/2010/main" val="72173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05"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3</a:t>
            </a:fld>
            <a:endParaRPr lang="en-US"/>
          </a:p>
        </p:txBody>
      </p:sp>
    </p:spTree>
    <p:extLst>
      <p:ext uri="{BB962C8B-B14F-4D97-AF65-F5344CB8AC3E}">
        <p14:creationId xmlns:p14="http://schemas.microsoft.com/office/powerpoint/2010/main" val="343491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9</a:t>
            </a:fld>
            <a:endParaRPr lang="en-US"/>
          </a:p>
        </p:txBody>
      </p:sp>
    </p:spTree>
    <p:extLst>
      <p:ext uri="{BB962C8B-B14F-4D97-AF65-F5344CB8AC3E}">
        <p14:creationId xmlns:p14="http://schemas.microsoft.com/office/powerpoint/2010/main" val="262975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it as “Engagement Breakdown” instead of “Of the 5 Clicks:” because I don’t have a specific number of clicks. Just the % rate.</a:t>
            </a:r>
          </a:p>
        </p:txBody>
      </p:sp>
      <p:sp>
        <p:nvSpPr>
          <p:cNvPr id="4" name="Slide Number Placeholder 3"/>
          <p:cNvSpPr>
            <a:spLocks noGrp="1"/>
          </p:cNvSpPr>
          <p:nvPr>
            <p:ph type="sldNum" sz="quarter" idx="5"/>
          </p:nvPr>
        </p:nvSpPr>
        <p:spPr/>
        <p:txBody>
          <a:bodyPr/>
          <a:lstStyle/>
          <a:p>
            <a:fld id="{320F8B05-337B-4454-B558-930237D0DB5A}" type="slidenum">
              <a:rPr lang="en-US" smtClean="0"/>
              <a:t>20</a:t>
            </a:fld>
            <a:endParaRPr lang="en-US"/>
          </a:p>
        </p:txBody>
      </p:sp>
    </p:spTree>
    <p:extLst>
      <p:ext uri="{BB962C8B-B14F-4D97-AF65-F5344CB8AC3E}">
        <p14:creationId xmlns:p14="http://schemas.microsoft.com/office/powerpoint/2010/main" val="2101459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23</a:t>
            </a:fld>
            <a:endParaRPr lang="en-US"/>
          </a:p>
        </p:txBody>
      </p:sp>
    </p:spTree>
    <p:extLst>
      <p:ext uri="{BB962C8B-B14F-4D97-AF65-F5344CB8AC3E}">
        <p14:creationId xmlns:p14="http://schemas.microsoft.com/office/powerpoint/2010/main" val="1978541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24</a:t>
            </a:fld>
            <a:endParaRPr lang="en-US"/>
          </a:p>
        </p:txBody>
      </p:sp>
    </p:spTree>
    <p:extLst>
      <p:ext uri="{BB962C8B-B14F-4D97-AF65-F5344CB8AC3E}">
        <p14:creationId xmlns:p14="http://schemas.microsoft.com/office/powerpoint/2010/main" val="46910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25</a:t>
            </a:fld>
            <a:endParaRPr lang="en-US"/>
          </a:p>
        </p:txBody>
      </p:sp>
    </p:spTree>
    <p:extLst>
      <p:ext uri="{BB962C8B-B14F-4D97-AF65-F5344CB8AC3E}">
        <p14:creationId xmlns:p14="http://schemas.microsoft.com/office/powerpoint/2010/main" val="3108679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12" name="Group 11"/>
          <p:cNvGrpSpPr/>
          <p:nvPr userDrawn="1"/>
        </p:nvGrpSpPr>
        <p:grpSpPr>
          <a:xfrm>
            <a:off x="0" y="1354976"/>
            <a:ext cx="9144000" cy="5503024"/>
            <a:chOff x="687278" y="1354975"/>
            <a:chExt cx="9144000" cy="5503025"/>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7255" t="20859" r="73275" b="953"/>
            <a:stretch/>
          </p:blipFill>
          <p:spPr>
            <a:xfrm>
              <a:off x="687278" y="1354975"/>
              <a:ext cx="1844366" cy="5503025"/>
            </a:xfrm>
            <a:prstGeom prst="rect">
              <a:avLst/>
            </a:prstGeom>
          </p:spPr>
        </p:pic>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47" t="78760" r="3411"/>
            <a:stretch/>
          </p:blipFill>
          <p:spPr>
            <a:xfrm>
              <a:off x="2474284" y="5037513"/>
              <a:ext cx="7356994" cy="1820487"/>
            </a:xfrm>
            <a:prstGeom prst="rect">
              <a:avLst/>
            </a:prstGeom>
          </p:spPr>
        </p:pic>
        <p:sp>
          <p:nvSpPr>
            <p:cNvPr id="16" name="Rectangle 15"/>
            <p:cNvSpPr/>
            <p:nvPr userDrawn="1"/>
          </p:nvSpPr>
          <p:spPr>
            <a:xfrm>
              <a:off x="2474284" y="1354976"/>
              <a:ext cx="7356994" cy="3682537"/>
            </a:xfrm>
            <a:prstGeom prst="rect">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14"/>
          <p:cNvSpPr>
            <a:spLocks noGrp="1"/>
          </p:cNvSpPr>
          <p:nvPr>
            <p:ph type="body" sz="quarter" idx="10"/>
          </p:nvPr>
        </p:nvSpPr>
        <p:spPr>
          <a:xfrm>
            <a:off x="2738880" y="2299018"/>
            <a:ext cx="5564981" cy="931862"/>
          </a:xfrm>
        </p:spPr>
        <p:txBody>
          <a:bodyPr>
            <a:noAutofit/>
          </a:bodyPr>
          <a:lstStyle>
            <a:lvl1pPr marL="0" indent="0" algn="ctr">
              <a:buNone/>
              <a:defRPr sz="4800"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a:t>Click to edit Master text styles</a:t>
            </a:r>
          </a:p>
        </p:txBody>
      </p:sp>
      <p:pic>
        <p:nvPicPr>
          <p:cNvPr id="8" name="Picture 7" descr="Icon&#10;&#10;Description automatically generated">
            <a:extLst>
              <a:ext uri="{FF2B5EF4-FFF2-40B4-BE49-F238E27FC236}">
                <a16:creationId xmlns:a16="http://schemas.microsoft.com/office/drawing/2014/main" id="{8CC96AF5-6017-07A7-3D97-1DC264F4A9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9608" y="156833"/>
            <a:ext cx="1707145" cy="1033272"/>
          </a:xfrm>
          <a:prstGeom prst="rect">
            <a:avLst/>
          </a:prstGeom>
        </p:spPr>
      </p:pic>
    </p:spTree>
    <p:extLst>
      <p:ext uri="{BB962C8B-B14F-4D97-AF65-F5344CB8AC3E}">
        <p14:creationId xmlns:p14="http://schemas.microsoft.com/office/powerpoint/2010/main" val="265630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471353"/>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6200" y="1471353"/>
            <a:ext cx="4629150" cy="46373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8650" y="3148791"/>
            <a:ext cx="2949178" cy="29599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3C09D4-84DB-4B78-AF1D-B934C8797209}" type="datetime1">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71822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482826"/>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6200" y="1482826"/>
            <a:ext cx="4629150" cy="467690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8650" y="3150524"/>
            <a:ext cx="2949178" cy="30092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F9F6BC-BD2C-480D-AE7A-AC0D1779272C}" type="datetime1">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831755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741A1-E075-4A77-8317-1C6D1E49FF66}" type="datetime1">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45475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454727"/>
            <a:ext cx="1971675" cy="47222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57225" y="1454727"/>
            <a:ext cx="5800725" cy="472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AC7A17-4B7D-4D6E-B9C2-D28203B9BD80}" type="datetime1">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235276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1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293227" y="365135"/>
            <a:ext cx="7222127" cy="787269"/>
          </a:xfrm>
        </p:spPr>
        <p:txBody>
          <a:bodyPr/>
          <a:lstStyle/>
          <a:p>
            <a:r>
              <a:rPr lang="en-US"/>
              <a:t>Click to edit Master title style</a:t>
            </a:r>
          </a:p>
        </p:txBody>
      </p:sp>
    </p:spTree>
    <p:extLst>
      <p:ext uri="{BB962C8B-B14F-4D97-AF65-F5344CB8AC3E}">
        <p14:creationId xmlns:p14="http://schemas.microsoft.com/office/powerpoint/2010/main" val="197054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1514006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144396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DA33A-E54C-442D-9186-352CD1C3D61D}" type="datetime1">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39789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A9B29F-4592-471E-BAC3-27AE3182B56C}" type="datetime1">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96180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95941"/>
            <a:ext cx="7772400" cy="2387600"/>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1143000" y="4341871"/>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33E46F-87FE-46F2-961E-ECA482E6E173}" type="datetime1">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295656672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6989" y="374073"/>
            <a:ext cx="6629552" cy="79802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8650" y="151447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51447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6BD660-C672-4606-9D09-165DFF4FC29C}" type="datetime1">
              <a:rPr lang="en-US" smtClean="0"/>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38345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C463DC-FC82-4ED9-AC86-9975A7C3DDCC}" type="datetime1">
              <a:rPr lang="en-US" smtClean="0"/>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42047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F9001-50EA-470E-A2C4-93317094E12C}" type="datetime1">
              <a:rPr lang="en-US" smtClean="0"/>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14772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03862" y="365126"/>
            <a:ext cx="6711488" cy="8024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17338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3E46F-87FE-46F2-961E-ECA482E6E173}" type="datetime1">
              <a:rPr lang="en-US" smtClean="0"/>
              <a:t>8/25/2023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93DFA-70F6-4220-86AB-AD3183C08C91}" type="slidenum">
              <a:rPr lang="en-US" smtClean="0"/>
              <a:t>‹#›</a:t>
            </a:fld>
            <a:endParaRPr lang="en-US" dirty="0"/>
          </a:p>
        </p:txBody>
      </p:sp>
      <p:sp>
        <p:nvSpPr>
          <p:cNvPr id="7" name="Rectangle 19"/>
          <p:cNvSpPr>
            <a:spLocks noChangeArrowheads="1"/>
          </p:cNvSpPr>
          <p:nvPr userDrawn="1"/>
        </p:nvSpPr>
        <p:spPr bwMode="auto">
          <a:xfrm flipV="1">
            <a:off x="0" y="1346961"/>
            <a:ext cx="9144000" cy="53951"/>
          </a:xfrm>
          <a:prstGeom prst="rect">
            <a:avLst/>
          </a:prstGeom>
          <a:solidFill>
            <a:srgbClr val="004A8B"/>
          </a:solidFill>
          <a:ln>
            <a:noFill/>
          </a:ln>
          <a:effectLst/>
        </p:spPr>
        <p:txBody>
          <a:bodyPr vert="horz" wrap="square" lIns="20596" tIns="20596" rIns="20596" bIns="20596" numCol="1" anchor="t" anchorCtr="0" compatLnSpc="1">
            <a:prstTxWarp prst="textNoShape">
              <a:avLst/>
            </a:prstTxWarp>
          </a:bodyPr>
          <a:lstStyle/>
          <a:p>
            <a:endParaRPr lang="en-US" sz="1013" dirty="0"/>
          </a:p>
        </p:txBody>
      </p:sp>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28650" y="379612"/>
            <a:ext cx="826075" cy="773474"/>
          </a:xfrm>
          <a:prstGeom prst="rect">
            <a:avLst/>
          </a:prstGeom>
        </p:spPr>
      </p:pic>
    </p:spTree>
    <p:extLst>
      <p:ext uri="{BB962C8B-B14F-4D97-AF65-F5344CB8AC3E}">
        <p14:creationId xmlns:p14="http://schemas.microsoft.com/office/powerpoint/2010/main" val="1307707659"/>
      </p:ext>
    </p:extLst>
  </p:cSld>
  <p:clrMap bg1="lt1" tx1="dk1" bg2="lt2" tx2="dk2" accent1="accent1" accent2="accent2" accent3="accent3" accent4="accent4" accent5="accent5" accent6="accent6" hlink="hlink" folHlink="folHlink"/>
  <p:sldLayoutIdLst>
    <p:sldLayoutId id="2147483673" r:id="rId1"/>
    <p:sldLayoutId id="2147483663" r:id="rId2"/>
    <p:sldLayoutId id="2147483675" r:id="rId3"/>
    <p:sldLayoutId id="2147483664" r:id="rId4"/>
    <p:sldLayoutId id="2147483665" r:id="rId5"/>
    <p:sldLayoutId id="2147483662" r:id="rId6"/>
    <p:sldLayoutId id="2147483666" r:id="rId7"/>
    <p:sldLayoutId id="2147483667" r:id="rId8"/>
    <p:sldLayoutId id="2147483668" r:id="rId9"/>
    <p:sldLayoutId id="2147483669" r:id="rId10"/>
    <p:sldLayoutId id="2147483670" r:id="rId11"/>
    <p:sldLayoutId id="2147483671" r:id="rId12"/>
    <p:sldLayoutId id="2147483672" r:id="rId13"/>
    <p:sldLayoutId id="2147483650" r:id="rId14"/>
  </p:sldLayoutIdLst>
  <p:hf hdr="0" ftr="0" dt="0"/>
  <p:txStyles>
    <p:titleStyle>
      <a:lvl1pPr algn="r" defTabSz="914400" rtl="0" eaLnBrk="1" latinLnBrk="0" hangingPunct="1">
        <a:lnSpc>
          <a:spcPct val="90000"/>
        </a:lnSpc>
        <a:spcBef>
          <a:spcPct val="0"/>
        </a:spcBef>
        <a:buNone/>
        <a:defRPr sz="3000" b="1" i="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instagram.com/oneenergywind/"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linkedin.com/company/one-energy-enterprises-inc/"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channel/UCuJqA0XGtAjrW__in3uVY7w?"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hyperlink" Target="https://www.instagram.com/oneenergywind/" TargetMode="External"/><Relationship Id="rId7" Type="http://schemas.openxmlformats.org/officeDocument/2006/relationships/hyperlink" Target="https://twitter.com/oneenergywind?lang=en" TargetMode="External"/><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facebook.com/oneenergywind" TargetMode="External"/><Relationship Id="rId11" Type="http://schemas.openxmlformats.org/officeDocument/2006/relationships/image" Target="../media/image7.png"/><Relationship Id="rId5" Type="http://schemas.openxmlformats.org/officeDocument/2006/relationships/hyperlink" Target="https://www.youtube.com/channel/UCuJqA0XGtAjrW__in3uVY7w?" TargetMode="External"/><Relationship Id="rId10" Type="http://schemas.openxmlformats.org/officeDocument/2006/relationships/image" Target="../media/image6.png"/><Relationship Id="rId4" Type="http://schemas.openxmlformats.org/officeDocument/2006/relationships/hyperlink" Target="https://www.linkedin.com/company/one-energy-enterprises-inc/" TargetMode="External"/><Relationship Id="rId9" Type="http://schemas.openxmlformats.org/officeDocument/2006/relationships/image" Target="../media/image5.png"/><Relationship Id="rId14" Type="http://schemas.openxmlformats.org/officeDocument/2006/relationships/hyperlink" Target="https://www.threads.net/@oneenergywin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facebook.com/oneenergywind"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C10741-A0E5-4B6A-8F04-7EA613470AF1}"/>
              </a:ext>
            </a:extLst>
          </p:cNvPr>
          <p:cNvSpPr/>
          <p:nvPr/>
        </p:nvSpPr>
        <p:spPr>
          <a:xfrm>
            <a:off x="1819835" y="1588383"/>
            <a:ext cx="7283823" cy="3117777"/>
          </a:xfrm>
          <a:prstGeom prst="rect">
            <a:avLst/>
          </a:prstGeom>
        </p:spPr>
        <p:txBody>
          <a:bodyPr wrap="square">
            <a:spAutoFit/>
          </a:bodyPr>
          <a:lstStyle/>
          <a:p>
            <a:pPr lvl="0" algn="ctr" defTabSz="914400">
              <a:spcBef>
                <a:spcPts val="1800"/>
              </a:spcBef>
            </a:pPr>
            <a:r>
              <a:rPr lang="en-US" sz="4800" b="1" cap="all" dirty="0">
                <a:solidFill>
                  <a:prstClr val="white"/>
                </a:solidFill>
                <a:latin typeface="Century Gothic" panose="020B0502020202020204"/>
              </a:rPr>
              <a:t>SOCIAL MEDIA ANALYTICS 2022</a:t>
            </a:r>
          </a:p>
          <a:p>
            <a:pPr lvl="0" algn="ctr" defTabSz="914400">
              <a:lnSpc>
                <a:spcPct val="90000"/>
              </a:lnSpc>
              <a:spcBef>
                <a:spcPts val="1000"/>
              </a:spcBef>
            </a:pPr>
            <a:endParaRPr lang="en-US" sz="2800" b="1" cap="all" dirty="0">
              <a:solidFill>
                <a:prstClr val="white"/>
              </a:solidFill>
              <a:latin typeface="Century Gothic" panose="020B0502020202020204"/>
            </a:endParaRPr>
          </a:p>
          <a:p>
            <a:pPr lvl="0" algn="ctr" defTabSz="914400">
              <a:lnSpc>
                <a:spcPct val="90000"/>
              </a:lnSpc>
              <a:spcBef>
                <a:spcPts val="1000"/>
              </a:spcBef>
            </a:pPr>
            <a:r>
              <a:rPr lang="en-US" sz="2800" b="1" cap="all" dirty="0">
                <a:solidFill>
                  <a:prstClr val="white"/>
                </a:solidFill>
                <a:latin typeface="Century Gothic" panose="020B0502020202020204"/>
              </a:rPr>
              <a:t>MEGAN DUFRESNE</a:t>
            </a:r>
          </a:p>
          <a:p>
            <a:pPr lvl="0" algn="ctr" defTabSz="914400">
              <a:lnSpc>
                <a:spcPct val="90000"/>
              </a:lnSpc>
              <a:spcBef>
                <a:spcPts val="1000"/>
              </a:spcBef>
            </a:pPr>
            <a:r>
              <a:rPr lang="en-US" sz="2800" b="1" cap="all" dirty="0">
                <a:solidFill>
                  <a:prstClr val="white"/>
                </a:solidFill>
                <a:latin typeface="Century Gothic" panose="020B0502020202020204"/>
              </a:rPr>
              <a:t>08/24/23</a:t>
            </a:r>
          </a:p>
        </p:txBody>
      </p:sp>
    </p:spTree>
    <p:extLst>
      <p:ext uri="{BB962C8B-B14F-4D97-AF65-F5344CB8AC3E}">
        <p14:creationId xmlns:p14="http://schemas.microsoft.com/office/powerpoint/2010/main" val="328952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1ADE99-3BC9-4FE1-C2DB-9CC2FBB14001}"/>
              </a:ext>
            </a:extLst>
          </p:cNvPr>
          <p:cNvSpPr>
            <a:spLocks noGrp="1"/>
          </p:cNvSpPr>
          <p:nvPr>
            <p:ph type="ctrTitle"/>
          </p:nvPr>
        </p:nvSpPr>
        <p:spPr>
          <a:xfrm>
            <a:off x="685800" y="3007984"/>
            <a:ext cx="7772400" cy="754043"/>
          </a:xfrm>
        </p:spPr>
        <p:txBody>
          <a:bodyPr/>
          <a:lstStyle/>
          <a:p>
            <a:r>
              <a:rPr lang="en-US" dirty="0"/>
              <a:t>Instagram</a:t>
            </a:r>
          </a:p>
        </p:txBody>
      </p:sp>
      <p:sp>
        <p:nvSpPr>
          <p:cNvPr id="4" name="Slide Number Placeholder 3">
            <a:extLst>
              <a:ext uri="{FF2B5EF4-FFF2-40B4-BE49-F238E27FC236}">
                <a16:creationId xmlns:a16="http://schemas.microsoft.com/office/drawing/2014/main" id="{77638FEF-DD40-D0B0-75B3-3FC8181072A7}"/>
              </a:ext>
            </a:extLst>
          </p:cNvPr>
          <p:cNvSpPr>
            <a:spLocks noGrp="1"/>
          </p:cNvSpPr>
          <p:nvPr>
            <p:ph type="sldNum" sz="quarter" idx="12"/>
          </p:nvPr>
        </p:nvSpPr>
        <p:spPr/>
        <p:txBody>
          <a:bodyPr/>
          <a:lstStyle/>
          <a:p>
            <a:fld id="{4EC93DFA-70F6-4220-86AB-AD3183C08C91}" type="slidenum">
              <a:rPr lang="en-US" smtClean="0"/>
              <a:t>10</a:t>
            </a:fld>
            <a:endParaRPr lang="en-US" dirty="0"/>
          </a:p>
        </p:txBody>
      </p:sp>
      <p:sp>
        <p:nvSpPr>
          <p:cNvPr id="3" name="Content Placeholder 15">
            <a:extLst>
              <a:ext uri="{FF2B5EF4-FFF2-40B4-BE49-F238E27FC236}">
                <a16:creationId xmlns:a16="http://schemas.microsoft.com/office/drawing/2014/main" id="{15737BC4-6E95-FDA2-FAC0-FC4DA9DF79C5}"/>
              </a:ext>
            </a:extLst>
          </p:cNvPr>
          <p:cNvSpPr txBox="1">
            <a:spLocks/>
          </p:cNvSpPr>
          <p:nvPr/>
        </p:nvSpPr>
        <p:spPr>
          <a:xfrm>
            <a:off x="3703640" y="2610411"/>
            <a:ext cx="1736718" cy="383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Font typeface="Arial" panose="020B0604020202020204" pitchFamily="34" charset="0"/>
              <a:buNone/>
            </a:pPr>
            <a:r>
              <a:rPr lang="en-US" sz="1400" b="1" dirty="0">
                <a:solidFill>
                  <a:srgbClr val="004A8B"/>
                </a:solidFill>
                <a:latin typeface="+mj-lt"/>
                <a:hlinkClick r:id="rId2"/>
              </a:rPr>
              <a:t>@oneenergywind</a:t>
            </a:r>
            <a:endParaRPr lang="en-US" sz="1400" b="1" dirty="0">
              <a:solidFill>
                <a:srgbClr val="004A8B"/>
              </a:solidFill>
              <a:latin typeface="+mj-lt"/>
            </a:endParaRPr>
          </a:p>
        </p:txBody>
      </p:sp>
      <p:sp>
        <p:nvSpPr>
          <p:cNvPr id="12" name="Subtitle 5">
            <a:extLst>
              <a:ext uri="{FF2B5EF4-FFF2-40B4-BE49-F238E27FC236}">
                <a16:creationId xmlns:a16="http://schemas.microsoft.com/office/drawing/2014/main" id="{32286E03-C3D3-A71F-47BF-7BE73DCBCEA3}"/>
              </a:ext>
            </a:extLst>
          </p:cNvPr>
          <p:cNvSpPr>
            <a:spLocks noGrp="1"/>
          </p:cNvSpPr>
          <p:nvPr>
            <p:ph type="subTitle" idx="1"/>
          </p:nvPr>
        </p:nvSpPr>
        <p:spPr>
          <a:xfrm>
            <a:off x="1142999" y="4495657"/>
            <a:ext cx="6941745" cy="1049451"/>
          </a:xfrm>
        </p:spPr>
        <p:txBody>
          <a:bodyPr/>
          <a:lstStyle/>
          <a:p>
            <a:pPr marL="285750" indent="-285750" algn="l">
              <a:buFont typeface="Arial" panose="020B0604020202020204" pitchFamily="34" charset="0"/>
              <a:buChar char="•"/>
            </a:pPr>
            <a:r>
              <a:rPr lang="en-US" sz="1400" dirty="0"/>
              <a:t>Audience consists of younger individuals, influencers, and company promotions. </a:t>
            </a:r>
          </a:p>
          <a:p>
            <a:pPr marL="285750" indent="-285750" algn="l">
              <a:buFont typeface="Arial" panose="020B0604020202020204" pitchFamily="34" charset="0"/>
              <a:buChar char="•"/>
            </a:pPr>
            <a:r>
              <a:rPr lang="en-US" sz="1400" dirty="0"/>
              <a:t>Remains a photography platform where people post eye-catching photos as well as interesting and creative content.</a:t>
            </a:r>
          </a:p>
        </p:txBody>
      </p:sp>
      <p:sp>
        <p:nvSpPr>
          <p:cNvPr id="6" name="Subtitle 5">
            <a:extLst>
              <a:ext uri="{FF2B5EF4-FFF2-40B4-BE49-F238E27FC236}">
                <a16:creationId xmlns:a16="http://schemas.microsoft.com/office/drawing/2014/main" id="{24BFF205-B3FD-F3DF-6811-8A55F35C6845}"/>
              </a:ext>
            </a:extLst>
          </p:cNvPr>
          <p:cNvSpPr txBox="1">
            <a:spLocks/>
          </p:cNvSpPr>
          <p:nvPr/>
        </p:nvSpPr>
        <p:spPr>
          <a:xfrm>
            <a:off x="3178143" y="3811212"/>
            <a:ext cx="2787714" cy="220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1,324 followers</a:t>
            </a:r>
          </a:p>
        </p:txBody>
      </p:sp>
      <p:pic>
        <p:nvPicPr>
          <p:cNvPr id="7" name="Picture 6" descr="A logo of a camera&#10;&#10;Description automatically generated">
            <a:extLst>
              <a:ext uri="{FF2B5EF4-FFF2-40B4-BE49-F238E27FC236}">
                <a16:creationId xmlns:a16="http://schemas.microsoft.com/office/drawing/2014/main" id="{04F9C603-607A-2E8B-6F42-08352F07E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3278" y="1708958"/>
            <a:ext cx="797444" cy="796604"/>
          </a:xfrm>
          <a:prstGeom prst="rect">
            <a:avLst/>
          </a:prstGeom>
        </p:spPr>
      </p:pic>
      <p:sp>
        <p:nvSpPr>
          <p:cNvPr id="9" name="Subtitle 5">
            <a:extLst>
              <a:ext uri="{FF2B5EF4-FFF2-40B4-BE49-F238E27FC236}">
                <a16:creationId xmlns:a16="http://schemas.microsoft.com/office/drawing/2014/main" id="{141A2218-9C9D-D71A-1A84-4A5459F0C536}"/>
              </a:ext>
            </a:extLst>
          </p:cNvPr>
          <p:cNvSpPr txBox="1">
            <a:spLocks/>
          </p:cNvSpPr>
          <p:nvPr/>
        </p:nvSpPr>
        <p:spPr>
          <a:xfrm>
            <a:off x="1143000" y="6050507"/>
            <a:ext cx="6858000" cy="4109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5 Best-Performing Posts | 3 Lowest-Performing Posts</a:t>
            </a:r>
          </a:p>
        </p:txBody>
      </p:sp>
    </p:spTree>
    <p:extLst>
      <p:ext uri="{BB962C8B-B14F-4D97-AF65-F5344CB8AC3E}">
        <p14:creationId xmlns:p14="http://schemas.microsoft.com/office/powerpoint/2010/main" val="186966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a:t>5 Best-performing posts</a:t>
            </a:r>
            <a:br>
              <a:rPr lang="en-US" dirty="0"/>
            </a:br>
            <a:r>
              <a:rPr lang="en-US" sz="2200" dirty="0" err="1"/>
              <a:t>instagram</a:t>
            </a:r>
            <a:endParaRPr lang="en-US" dirty="0"/>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11</a:t>
            </a:fld>
            <a:endParaRPr lang="en-US" dirty="0"/>
          </a:p>
        </p:txBody>
      </p:sp>
      <p:sp>
        <p:nvSpPr>
          <p:cNvPr id="9" name="Content Placeholder 15">
            <a:extLst>
              <a:ext uri="{FF2B5EF4-FFF2-40B4-BE49-F238E27FC236}">
                <a16:creationId xmlns:a16="http://schemas.microsoft.com/office/drawing/2014/main" id="{EE71C8B4-B896-5E03-4FF2-1F810FBBEFEC}"/>
              </a:ext>
            </a:extLst>
          </p:cNvPr>
          <p:cNvSpPr txBox="1">
            <a:spLocks/>
          </p:cNvSpPr>
          <p:nvPr/>
        </p:nvSpPr>
        <p:spPr>
          <a:xfrm>
            <a:off x="619597" y="1651089"/>
            <a:ext cx="2941864" cy="1863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SS Teaser Video</a:t>
            </a:r>
          </a:p>
          <a:p>
            <a:pPr marL="0" indent="0">
              <a:lnSpc>
                <a:spcPct val="100000"/>
              </a:lnSpc>
              <a:spcBef>
                <a:spcPts val="600"/>
              </a:spcBef>
              <a:buFont typeface="Arial" panose="020B0604020202020204" pitchFamily="34" charset="0"/>
              <a:buNone/>
            </a:pPr>
            <a:r>
              <a:rPr lang="en-US" sz="1100" b="1" dirty="0"/>
              <a:t>Reach: </a:t>
            </a:r>
            <a:r>
              <a:rPr lang="en-US" sz="1100" dirty="0"/>
              <a:t>1,668</a:t>
            </a:r>
          </a:p>
          <a:p>
            <a:pPr marL="0" indent="0">
              <a:lnSpc>
                <a:spcPct val="100000"/>
              </a:lnSpc>
              <a:spcBef>
                <a:spcPts val="600"/>
              </a:spcBef>
              <a:buFont typeface="Arial" panose="020B0604020202020204" pitchFamily="34" charset="0"/>
              <a:buNone/>
            </a:pPr>
            <a:r>
              <a:rPr lang="en-US" sz="1100" b="1" dirty="0"/>
              <a:t>Total Engagement: </a:t>
            </a:r>
            <a:r>
              <a:rPr lang="en-US" sz="1100" dirty="0"/>
              <a:t>27 (1.6% of Reach)</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None/>
            </a:pPr>
            <a:r>
              <a:rPr lang="en-US" sz="1000" b="1" dirty="0"/>
              <a:t>Of the 27 clicks:</a:t>
            </a:r>
          </a:p>
          <a:p>
            <a:pPr marL="0" indent="0">
              <a:lnSpc>
                <a:spcPct val="100000"/>
              </a:lnSpc>
              <a:spcBef>
                <a:spcPts val="600"/>
              </a:spcBef>
              <a:buFont typeface="Arial" panose="020B0604020202020204" pitchFamily="34" charset="0"/>
              <a:buNone/>
            </a:pPr>
            <a:r>
              <a:rPr lang="en-US" sz="1000" dirty="0"/>
              <a:t>27 likes (100%)</a:t>
            </a:r>
          </a:p>
          <a:p>
            <a:pPr marL="0" indent="0">
              <a:lnSpc>
                <a:spcPct val="100000"/>
              </a:lnSpc>
              <a:spcBef>
                <a:spcPts val="600"/>
              </a:spcBef>
              <a:buFont typeface="Arial" panose="020B0604020202020204" pitchFamily="34" charset="0"/>
              <a:buNone/>
            </a:pPr>
            <a:r>
              <a:rPr lang="en-US" sz="1000" dirty="0"/>
              <a:t>0 comments/shares</a:t>
            </a:r>
          </a:p>
        </p:txBody>
      </p:sp>
      <p:sp>
        <p:nvSpPr>
          <p:cNvPr id="3" name="Content Placeholder 15">
            <a:extLst>
              <a:ext uri="{FF2B5EF4-FFF2-40B4-BE49-F238E27FC236}">
                <a16:creationId xmlns:a16="http://schemas.microsoft.com/office/drawing/2014/main" id="{7687D285-39D4-70DD-5397-F318F61FB2B2}"/>
              </a:ext>
            </a:extLst>
          </p:cNvPr>
          <p:cNvSpPr txBox="1">
            <a:spLocks/>
          </p:cNvSpPr>
          <p:nvPr/>
        </p:nvSpPr>
        <p:spPr>
          <a:xfrm>
            <a:off x="4583040" y="1651089"/>
            <a:ext cx="2941864" cy="18774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WV Photo </a:t>
            </a:r>
          </a:p>
          <a:p>
            <a:pPr marL="0" indent="0">
              <a:lnSpc>
                <a:spcPct val="100000"/>
              </a:lnSpc>
              <a:spcBef>
                <a:spcPts val="600"/>
              </a:spcBef>
              <a:buFont typeface="Arial" panose="020B0604020202020204" pitchFamily="34" charset="0"/>
              <a:buNone/>
            </a:pPr>
            <a:r>
              <a:rPr lang="en-US" sz="1100" b="1" dirty="0"/>
              <a:t>Reach: </a:t>
            </a:r>
            <a:r>
              <a:rPr lang="en-US" sz="1100" dirty="0"/>
              <a:t>605</a:t>
            </a:r>
          </a:p>
          <a:p>
            <a:pPr marL="0" indent="0">
              <a:lnSpc>
                <a:spcPct val="100000"/>
              </a:lnSpc>
              <a:spcBef>
                <a:spcPts val="600"/>
              </a:spcBef>
              <a:buFont typeface="Arial" panose="020B0604020202020204" pitchFamily="34" charset="0"/>
              <a:buNone/>
            </a:pPr>
            <a:r>
              <a:rPr lang="en-US" sz="1100" b="1" dirty="0"/>
              <a:t>Total Engagement: </a:t>
            </a:r>
            <a:r>
              <a:rPr lang="en-US" sz="1100" dirty="0"/>
              <a:t>26 (4.3% of Reach)</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Of the 26 clicks:</a:t>
            </a:r>
          </a:p>
          <a:p>
            <a:pPr marL="0" indent="0">
              <a:lnSpc>
                <a:spcPct val="100000"/>
              </a:lnSpc>
              <a:spcBef>
                <a:spcPts val="600"/>
              </a:spcBef>
              <a:buFont typeface="Arial" panose="020B0604020202020204" pitchFamily="34" charset="0"/>
              <a:buNone/>
            </a:pPr>
            <a:r>
              <a:rPr lang="en-US" sz="1000" dirty="0"/>
              <a:t>25 likes (96%)</a:t>
            </a:r>
          </a:p>
          <a:p>
            <a:pPr marL="0" indent="0">
              <a:lnSpc>
                <a:spcPct val="100000"/>
              </a:lnSpc>
              <a:spcBef>
                <a:spcPts val="600"/>
              </a:spcBef>
              <a:buFont typeface="Arial" panose="020B0604020202020204" pitchFamily="34" charset="0"/>
              <a:buNone/>
            </a:pPr>
            <a:r>
              <a:rPr lang="en-US" sz="1000" dirty="0"/>
              <a:t>1 comment (4%)</a:t>
            </a:r>
          </a:p>
          <a:p>
            <a:pPr marL="0" indent="0">
              <a:lnSpc>
                <a:spcPct val="100000"/>
              </a:lnSpc>
              <a:spcBef>
                <a:spcPts val="600"/>
              </a:spcBef>
              <a:buFont typeface="Arial" panose="020B0604020202020204" pitchFamily="34" charset="0"/>
              <a:buNone/>
            </a:pPr>
            <a:r>
              <a:rPr lang="en-US" sz="1000" dirty="0"/>
              <a:t>0 shares</a:t>
            </a:r>
          </a:p>
        </p:txBody>
      </p:sp>
      <p:pic>
        <p:nvPicPr>
          <p:cNvPr id="8" name="Picture 7" descr="A person standing in a red shirt&#10;&#10;Description automatically generated with low confidence">
            <a:extLst>
              <a:ext uri="{FF2B5EF4-FFF2-40B4-BE49-F238E27FC236}">
                <a16:creationId xmlns:a16="http://schemas.microsoft.com/office/drawing/2014/main" id="{029E02B8-C37A-E171-2283-A5C4C33CC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571" y="3588051"/>
            <a:ext cx="2858599" cy="2478758"/>
          </a:xfrm>
          <a:prstGeom prst="rect">
            <a:avLst/>
          </a:prstGeom>
        </p:spPr>
      </p:pic>
      <p:pic>
        <p:nvPicPr>
          <p:cNvPr id="12" name="Picture 11" descr="A picture containing windmill, generator, sky, text&#10;&#10;Description automatically generated">
            <a:extLst>
              <a:ext uri="{FF2B5EF4-FFF2-40B4-BE49-F238E27FC236}">
                <a16:creationId xmlns:a16="http://schemas.microsoft.com/office/drawing/2014/main" id="{5EBF99F9-AF5C-132A-D095-94AF96E91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682" y="3591084"/>
            <a:ext cx="3830324" cy="2472692"/>
          </a:xfrm>
          <a:prstGeom prst="rect">
            <a:avLst/>
          </a:prstGeom>
        </p:spPr>
      </p:pic>
      <p:sp>
        <p:nvSpPr>
          <p:cNvPr id="11" name="Content Placeholder 15">
            <a:extLst>
              <a:ext uri="{FF2B5EF4-FFF2-40B4-BE49-F238E27FC236}">
                <a16:creationId xmlns:a16="http://schemas.microsoft.com/office/drawing/2014/main" id="{E8B175B9-F9C6-61E9-F4D5-27C7035EA124}"/>
              </a:ext>
            </a:extLst>
          </p:cNvPr>
          <p:cNvSpPr txBox="1">
            <a:spLocks/>
          </p:cNvSpPr>
          <p:nvPr/>
        </p:nvSpPr>
        <p:spPr>
          <a:xfrm>
            <a:off x="532607" y="6080998"/>
            <a:ext cx="2715441" cy="600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100" b="1" dirty="0">
                <a:solidFill>
                  <a:srgbClr val="007DB7"/>
                </a:solidFill>
                <a:latin typeface="+mj-lt"/>
              </a:rPr>
              <a:t>Why we think this performed well:</a:t>
            </a:r>
          </a:p>
          <a:p>
            <a:pPr>
              <a:lnSpc>
                <a:spcPct val="100000"/>
              </a:lnSpc>
              <a:spcBef>
                <a:spcPts val="0"/>
              </a:spcBef>
            </a:pPr>
            <a:r>
              <a:rPr lang="en-US" sz="1100" dirty="0">
                <a:solidFill>
                  <a:srgbClr val="007DB7"/>
                </a:solidFill>
              </a:rPr>
              <a:t>Utilizing new actors like interns</a:t>
            </a:r>
          </a:p>
          <a:p>
            <a:pPr>
              <a:lnSpc>
                <a:spcPct val="100000"/>
              </a:lnSpc>
              <a:spcBef>
                <a:spcPts val="0"/>
              </a:spcBef>
            </a:pPr>
            <a:r>
              <a:rPr lang="en-US" sz="1100" dirty="0">
                <a:solidFill>
                  <a:srgbClr val="007DB7"/>
                </a:solidFill>
              </a:rPr>
              <a:t>First time we did subtitle tracking </a:t>
            </a:r>
          </a:p>
        </p:txBody>
      </p:sp>
      <p:sp>
        <p:nvSpPr>
          <p:cNvPr id="13" name="Content Placeholder 15">
            <a:extLst>
              <a:ext uri="{FF2B5EF4-FFF2-40B4-BE49-F238E27FC236}">
                <a16:creationId xmlns:a16="http://schemas.microsoft.com/office/drawing/2014/main" id="{0F865182-7869-AC0B-6C60-C0ED8F41B4F4}"/>
              </a:ext>
            </a:extLst>
          </p:cNvPr>
          <p:cNvSpPr txBox="1">
            <a:spLocks/>
          </p:cNvSpPr>
          <p:nvPr/>
        </p:nvSpPr>
        <p:spPr>
          <a:xfrm>
            <a:off x="4583040" y="6126265"/>
            <a:ext cx="2715441" cy="4308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007DB7"/>
                </a:solidFill>
                <a:latin typeface="+mj-lt"/>
              </a:rPr>
              <a:t>Why we think this performed well:</a:t>
            </a:r>
          </a:p>
          <a:p>
            <a:pPr>
              <a:lnSpc>
                <a:spcPct val="100000"/>
              </a:lnSpc>
              <a:spcBef>
                <a:spcPts val="0"/>
              </a:spcBef>
            </a:pPr>
            <a:r>
              <a:rPr lang="en-US" sz="1100" dirty="0">
                <a:solidFill>
                  <a:srgbClr val="007DB7"/>
                </a:solidFill>
              </a:rPr>
              <a:t>Unique view-point</a:t>
            </a:r>
          </a:p>
        </p:txBody>
      </p:sp>
    </p:spTree>
    <p:extLst>
      <p:ext uri="{BB962C8B-B14F-4D97-AF65-F5344CB8AC3E}">
        <p14:creationId xmlns:p14="http://schemas.microsoft.com/office/powerpoint/2010/main" val="2728912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a:t>5 Best-performing posts</a:t>
            </a:r>
            <a:br>
              <a:rPr lang="en-US" dirty="0"/>
            </a:br>
            <a:r>
              <a:rPr lang="en-US" sz="2200" dirty="0" err="1"/>
              <a:t>instagram</a:t>
            </a:r>
            <a:endParaRPr lang="en-US" dirty="0"/>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12</a:t>
            </a:fld>
            <a:endParaRPr lang="en-US" dirty="0"/>
          </a:p>
        </p:txBody>
      </p:sp>
      <p:sp>
        <p:nvSpPr>
          <p:cNvPr id="9" name="Content Placeholder 15">
            <a:extLst>
              <a:ext uri="{FF2B5EF4-FFF2-40B4-BE49-F238E27FC236}">
                <a16:creationId xmlns:a16="http://schemas.microsoft.com/office/drawing/2014/main" id="{EE71C8B4-B896-5E03-4FF2-1F810FBBEFEC}"/>
              </a:ext>
            </a:extLst>
          </p:cNvPr>
          <p:cNvSpPr txBox="1">
            <a:spLocks/>
          </p:cNvSpPr>
          <p:nvPr/>
        </p:nvSpPr>
        <p:spPr>
          <a:xfrm>
            <a:off x="619597" y="1649781"/>
            <a:ext cx="3046367" cy="18774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WV Photo</a:t>
            </a:r>
          </a:p>
          <a:p>
            <a:pPr marL="0" indent="0">
              <a:lnSpc>
                <a:spcPct val="100000"/>
              </a:lnSpc>
              <a:spcBef>
                <a:spcPts val="600"/>
              </a:spcBef>
              <a:buFont typeface="Arial" panose="020B0604020202020204" pitchFamily="34" charset="0"/>
              <a:buNone/>
            </a:pPr>
            <a:r>
              <a:rPr lang="en-US" sz="1100" b="1" dirty="0"/>
              <a:t>Reach: 527</a:t>
            </a:r>
          </a:p>
          <a:p>
            <a:pPr marL="0" indent="0">
              <a:lnSpc>
                <a:spcPct val="100000"/>
              </a:lnSpc>
              <a:spcBef>
                <a:spcPts val="600"/>
              </a:spcBef>
              <a:buFont typeface="Arial" panose="020B0604020202020204" pitchFamily="34" charset="0"/>
              <a:buNone/>
            </a:pPr>
            <a:r>
              <a:rPr lang="en-US" sz="1100" b="1" dirty="0"/>
              <a:t>Total Engagement: 32 (6% of Reach)</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Of the 32 clicks:</a:t>
            </a:r>
          </a:p>
          <a:p>
            <a:pPr marL="0" indent="0">
              <a:lnSpc>
                <a:spcPct val="100000"/>
              </a:lnSpc>
              <a:spcBef>
                <a:spcPts val="600"/>
              </a:spcBef>
              <a:buFont typeface="Arial" panose="020B0604020202020204" pitchFamily="34" charset="0"/>
              <a:buNone/>
            </a:pPr>
            <a:r>
              <a:rPr lang="en-US" sz="1000" dirty="0"/>
              <a:t>30 likes (94%)</a:t>
            </a:r>
          </a:p>
          <a:p>
            <a:pPr marL="0" indent="0">
              <a:lnSpc>
                <a:spcPct val="100000"/>
              </a:lnSpc>
              <a:spcBef>
                <a:spcPts val="600"/>
              </a:spcBef>
              <a:buFont typeface="Arial" panose="020B0604020202020204" pitchFamily="34" charset="0"/>
              <a:buNone/>
            </a:pPr>
            <a:r>
              <a:rPr lang="en-US" sz="1000" dirty="0"/>
              <a:t>1 comment (3%)</a:t>
            </a:r>
          </a:p>
          <a:p>
            <a:pPr marL="0" indent="0">
              <a:lnSpc>
                <a:spcPct val="100000"/>
              </a:lnSpc>
              <a:spcBef>
                <a:spcPts val="600"/>
              </a:spcBef>
              <a:buFont typeface="Arial" panose="020B0604020202020204" pitchFamily="34" charset="0"/>
              <a:buNone/>
            </a:pPr>
            <a:r>
              <a:rPr lang="en-US" sz="1000" dirty="0"/>
              <a:t>1 share (3%)</a:t>
            </a:r>
          </a:p>
        </p:txBody>
      </p:sp>
      <p:sp>
        <p:nvSpPr>
          <p:cNvPr id="3" name="Content Placeholder 15">
            <a:extLst>
              <a:ext uri="{FF2B5EF4-FFF2-40B4-BE49-F238E27FC236}">
                <a16:creationId xmlns:a16="http://schemas.microsoft.com/office/drawing/2014/main" id="{7687D285-39D4-70DD-5397-F318F61FB2B2}"/>
              </a:ext>
            </a:extLst>
          </p:cNvPr>
          <p:cNvSpPr txBox="1">
            <a:spLocks/>
          </p:cNvSpPr>
          <p:nvPr/>
        </p:nvSpPr>
        <p:spPr>
          <a:xfrm>
            <a:off x="4577394" y="1649781"/>
            <a:ext cx="3046367" cy="18774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WV Photo</a:t>
            </a:r>
          </a:p>
          <a:p>
            <a:pPr marL="0" indent="0">
              <a:lnSpc>
                <a:spcPct val="100000"/>
              </a:lnSpc>
              <a:spcBef>
                <a:spcPts val="600"/>
              </a:spcBef>
              <a:buFont typeface="Arial" panose="020B0604020202020204" pitchFamily="34" charset="0"/>
              <a:buNone/>
            </a:pPr>
            <a:r>
              <a:rPr lang="en-US" sz="1100" b="1" dirty="0"/>
              <a:t>Reach: 520</a:t>
            </a:r>
          </a:p>
          <a:p>
            <a:pPr marL="0" indent="0">
              <a:lnSpc>
                <a:spcPct val="100000"/>
              </a:lnSpc>
              <a:spcBef>
                <a:spcPts val="600"/>
              </a:spcBef>
              <a:buFont typeface="Arial" panose="020B0604020202020204" pitchFamily="34" charset="0"/>
              <a:buNone/>
            </a:pPr>
            <a:r>
              <a:rPr lang="en-US" sz="1100" b="1" dirty="0"/>
              <a:t>Total Engagement: 23 (4.4% of Reach)</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Of the 23 clicks:</a:t>
            </a:r>
          </a:p>
          <a:p>
            <a:pPr marL="0" indent="0">
              <a:lnSpc>
                <a:spcPct val="100000"/>
              </a:lnSpc>
              <a:spcBef>
                <a:spcPts val="600"/>
              </a:spcBef>
              <a:buFont typeface="Arial" panose="020B0604020202020204" pitchFamily="34" charset="0"/>
              <a:buNone/>
            </a:pPr>
            <a:r>
              <a:rPr lang="en-US" sz="1000" dirty="0"/>
              <a:t>22 likes (96%)</a:t>
            </a:r>
          </a:p>
          <a:p>
            <a:pPr marL="0" indent="0">
              <a:lnSpc>
                <a:spcPct val="100000"/>
              </a:lnSpc>
              <a:spcBef>
                <a:spcPts val="600"/>
              </a:spcBef>
              <a:buFont typeface="Arial" panose="020B0604020202020204" pitchFamily="34" charset="0"/>
              <a:buNone/>
            </a:pPr>
            <a:r>
              <a:rPr lang="en-US" sz="1000" dirty="0"/>
              <a:t>1 comment (4%)</a:t>
            </a:r>
          </a:p>
          <a:p>
            <a:pPr marL="0" indent="0">
              <a:lnSpc>
                <a:spcPct val="100000"/>
              </a:lnSpc>
              <a:spcBef>
                <a:spcPts val="600"/>
              </a:spcBef>
              <a:buFont typeface="Arial" panose="020B0604020202020204" pitchFamily="34" charset="0"/>
              <a:buNone/>
            </a:pPr>
            <a:r>
              <a:rPr lang="en-US" sz="1000" dirty="0"/>
              <a:t>0 share</a:t>
            </a:r>
          </a:p>
        </p:txBody>
      </p:sp>
      <p:sp>
        <p:nvSpPr>
          <p:cNvPr id="11" name="Content Placeholder 15">
            <a:extLst>
              <a:ext uri="{FF2B5EF4-FFF2-40B4-BE49-F238E27FC236}">
                <a16:creationId xmlns:a16="http://schemas.microsoft.com/office/drawing/2014/main" id="{E8B175B9-F9C6-61E9-F4D5-27C7035EA124}"/>
              </a:ext>
            </a:extLst>
          </p:cNvPr>
          <p:cNvSpPr txBox="1">
            <a:spLocks/>
          </p:cNvSpPr>
          <p:nvPr/>
        </p:nvSpPr>
        <p:spPr>
          <a:xfrm>
            <a:off x="373717" y="5950248"/>
            <a:ext cx="2715441" cy="600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007DB7"/>
                </a:solidFill>
                <a:latin typeface="+mj-lt"/>
              </a:rPr>
              <a:t>Why we think this performed well:</a:t>
            </a:r>
          </a:p>
          <a:p>
            <a:pPr>
              <a:lnSpc>
                <a:spcPct val="100000"/>
              </a:lnSpc>
              <a:spcBef>
                <a:spcPts val="0"/>
              </a:spcBef>
            </a:pPr>
            <a:r>
              <a:rPr lang="en-US" sz="1100" dirty="0">
                <a:solidFill>
                  <a:srgbClr val="007DB7"/>
                </a:solidFill>
              </a:rPr>
              <a:t>Unique imagery</a:t>
            </a:r>
          </a:p>
        </p:txBody>
      </p:sp>
      <p:sp>
        <p:nvSpPr>
          <p:cNvPr id="13" name="Content Placeholder 15">
            <a:extLst>
              <a:ext uri="{FF2B5EF4-FFF2-40B4-BE49-F238E27FC236}">
                <a16:creationId xmlns:a16="http://schemas.microsoft.com/office/drawing/2014/main" id="{0F865182-7869-AC0B-6C60-C0ED8F41B4F4}"/>
              </a:ext>
            </a:extLst>
          </p:cNvPr>
          <p:cNvSpPr txBox="1">
            <a:spLocks/>
          </p:cNvSpPr>
          <p:nvPr/>
        </p:nvSpPr>
        <p:spPr>
          <a:xfrm>
            <a:off x="4572043" y="6004566"/>
            <a:ext cx="2715441" cy="600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007DB7"/>
                </a:solidFill>
                <a:latin typeface="+mj-lt"/>
              </a:rPr>
              <a:t>Why we think this performed well:</a:t>
            </a:r>
          </a:p>
          <a:p>
            <a:pPr>
              <a:lnSpc>
                <a:spcPct val="100000"/>
              </a:lnSpc>
              <a:spcBef>
                <a:spcPts val="0"/>
              </a:spcBef>
            </a:pPr>
            <a:r>
              <a:rPr lang="en-US" sz="1100" dirty="0">
                <a:solidFill>
                  <a:srgbClr val="007DB7"/>
                </a:solidFill>
              </a:rPr>
              <a:t>Interesting Equipment</a:t>
            </a:r>
          </a:p>
          <a:p>
            <a:pPr>
              <a:lnSpc>
                <a:spcPct val="100000"/>
              </a:lnSpc>
              <a:spcBef>
                <a:spcPts val="0"/>
              </a:spcBef>
            </a:pPr>
            <a:r>
              <a:rPr lang="en-US" sz="1100" dirty="0">
                <a:solidFill>
                  <a:srgbClr val="007DB7"/>
                </a:solidFill>
              </a:rPr>
              <a:t>Well framed</a:t>
            </a:r>
          </a:p>
        </p:txBody>
      </p:sp>
      <p:pic>
        <p:nvPicPr>
          <p:cNvPr id="5" name="Picture 4" descr="A screenshot of a social media post&#10;&#10;Description automatically generated with low confidence">
            <a:extLst>
              <a:ext uri="{FF2B5EF4-FFF2-40B4-BE49-F238E27FC236}">
                <a16:creationId xmlns:a16="http://schemas.microsoft.com/office/drawing/2014/main" id="{2CD06F5A-9D3B-828E-F153-8839DCA76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55" y="3787594"/>
            <a:ext cx="4227745" cy="2066418"/>
          </a:xfrm>
          <a:prstGeom prst="rect">
            <a:avLst/>
          </a:prstGeom>
        </p:spPr>
      </p:pic>
      <p:pic>
        <p:nvPicPr>
          <p:cNvPr id="6" name="Picture 5" descr="A person standing next to a truck&#10;&#10;Description automatically generated with medium confidence">
            <a:extLst>
              <a:ext uri="{FF2B5EF4-FFF2-40B4-BE49-F238E27FC236}">
                <a16:creationId xmlns:a16="http://schemas.microsoft.com/office/drawing/2014/main" id="{D4099462-D651-DD1D-86A3-6B85B3752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970" y="3785570"/>
            <a:ext cx="4227745" cy="2070467"/>
          </a:xfrm>
          <a:prstGeom prst="rect">
            <a:avLst/>
          </a:prstGeom>
        </p:spPr>
      </p:pic>
    </p:spTree>
    <p:extLst>
      <p:ext uri="{BB962C8B-B14F-4D97-AF65-F5344CB8AC3E}">
        <p14:creationId xmlns:p14="http://schemas.microsoft.com/office/powerpoint/2010/main" val="1335202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a:t>5 Best-performing posts</a:t>
            </a:r>
            <a:br>
              <a:rPr lang="en-US" dirty="0"/>
            </a:br>
            <a:r>
              <a:rPr lang="en-US" sz="2200" dirty="0" err="1"/>
              <a:t>instagram</a:t>
            </a:r>
            <a:endParaRPr lang="en-US" dirty="0"/>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13</a:t>
            </a:fld>
            <a:endParaRPr lang="en-US" dirty="0"/>
          </a:p>
        </p:txBody>
      </p:sp>
      <p:sp>
        <p:nvSpPr>
          <p:cNvPr id="9" name="Content Placeholder 15">
            <a:extLst>
              <a:ext uri="{FF2B5EF4-FFF2-40B4-BE49-F238E27FC236}">
                <a16:creationId xmlns:a16="http://schemas.microsoft.com/office/drawing/2014/main" id="{EE71C8B4-B896-5E03-4FF2-1F810FBBEFEC}"/>
              </a:ext>
            </a:extLst>
          </p:cNvPr>
          <p:cNvSpPr txBox="1">
            <a:spLocks/>
          </p:cNvSpPr>
          <p:nvPr/>
        </p:nvSpPr>
        <p:spPr>
          <a:xfrm>
            <a:off x="619597" y="1646039"/>
            <a:ext cx="3046367" cy="18774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WV Photo</a:t>
            </a:r>
          </a:p>
          <a:p>
            <a:pPr marL="0" indent="0">
              <a:lnSpc>
                <a:spcPct val="100000"/>
              </a:lnSpc>
              <a:spcBef>
                <a:spcPts val="600"/>
              </a:spcBef>
              <a:buFont typeface="Arial" panose="020B0604020202020204" pitchFamily="34" charset="0"/>
              <a:buNone/>
            </a:pPr>
            <a:r>
              <a:rPr lang="en-US" sz="1100" b="1" dirty="0"/>
              <a:t>Reach: </a:t>
            </a:r>
            <a:r>
              <a:rPr lang="en-US" sz="1100" dirty="0"/>
              <a:t>419</a:t>
            </a:r>
          </a:p>
          <a:p>
            <a:pPr marL="0" indent="0">
              <a:lnSpc>
                <a:spcPct val="100000"/>
              </a:lnSpc>
              <a:spcBef>
                <a:spcPts val="600"/>
              </a:spcBef>
              <a:buFont typeface="Arial" panose="020B0604020202020204" pitchFamily="34" charset="0"/>
              <a:buNone/>
            </a:pPr>
            <a:r>
              <a:rPr lang="en-US" sz="1100" b="1" dirty="0"/>
              <a:t>Total Engagement: </a:t>
            </a:r>
            <a:r>
              <a:rPr lang="en-US" sz="1100" dirty="0"/>
              <a:t>28 (6.7% of Reach)</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Of the 28 clicks:</a:t>
            </a:r>
          </a:p>
          <a:p>
            <a:pPr marL="0" indent="0">
              <a:lnSpc>
                <a:spcPct val="100000"/>
              </a:lnSpc>
              <a:spcBef>
                <a:spcPts val="600"/>
              </a:spcBef>
              <a:buFont typeface="Arial" panose="020B0604020202020204" pitchFamily="34" charset="0"/>
              <a:buNone/>
            </a:pPr>
            <a:r>
              <a:rPr lang="en-US" sz="1000" dirty="0"/>
              <a:t>24 likes (86%)</a:t>
            </a:r>
          </a:p>
          <a:p>
            <a:pPr marL="0" indent="0">
              <a:lnSpc>
                <a:spcPct val="100000"/>
              </a:lnSpc>
              <a:spcBef>
                <a:spcPts val="600"/>
              </a:spcBef>
              <a:buFont typeface="Arial" panose="020B0604020202020204" pitchFamily="34" charset="0"/>
              <a:buNone/>
            </a:pPr>
            <a:r>
              <a:rPr lang="en-US" sz="1000" dirty="0"/>
              <a:t>3 comments (11%)</a:t>
            </a:r>
          </a:p>
          <a:p>
            <a:pPr marL="0" indent="0">
              <a:lnSpc>
                <a:spcPct val="100000"/>
              </a:lnSpc>
              <a:spcBef>
                <a:spcPts val="600"/>
              </a:spcBef>
              <a:buFont typeface="Arial" panose="020B0604020202020204" pitchFamily="34" charset="0"/>
              <a:buNone/>
            </a:pPr>
            <a:r>
              <a:rPr lang="en-US" sz="1000" dirty="0"/>
              <a:t>1 share (3%)</a:t>
            </a:r>
          </a:p>
        </p:txBody>
      </p:sp>
      <p:sp>
        <p:nvSpPr>
          <p:cNvPr id="11" name="Content Placeholder 15">
            <a:extLst>
              <a:ext uri="{FF2B5EF4-FFF2-40B4-BE49-F238E27FC236}">
                <a16:creationId xmlns:a16="http://schemas.microsoft.com/office/drawing/2014/main" id="{E8B175B9-F9C6-61E9-F4D5-27C7035EA124}"/>
              </a:ext>
            </a:extLst>
          </p:cNvPr>
          <p:cNvSpPr txBox="1">
            <a:spLocks/>
          </p:cNvSpPr>
          <p:nvPr/>
        </p:nvSpPr>
        <p:spPr>
          <a:xfrm>
            <a:off x="482353" y="5963309"/>
            <a:ext cx="3228876" cy="7694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007DB7"/>
                </a:solidFill>
                <a:latin typeface="+mj-lt"/>
              </a:rPr>
              <a:t>Why we think this performed well:</a:t>
            </a:r>
          </a:p>
          <a:p>
            <a:pPr>
              <a:lnSpc>
                <a:spcPct val="100000"/>
              </a:lnSpc>
              <a:spcBef>
                <a:spcPts val="0"/>
              </a:spcBef>
            </a:pPr>
            <a:r>
              <a:rPr lang="en-US" sz="1100" dirty="0">
                <a:solidFill>
                  <a:srgbClr val="007DB7"/>
                </a:solidFill>
              </a:rPr>
              <a:t>Unique view-point</a:t>
            </a:r>
          </a:p>
          <a:p>
            <a:pPr>
              <a:lnSpc>
                <a:spcPct val="100000"/>
              </a:lnSpc>
              <a:spcBef>
                <a:spcPts val="0"/>
              </a:spcBef>
            </a:pPr>
            <a:r>
              <a:rPr lang="en-US" sz="1100" dirty="0">
                <a:solidFill>
                  <a:srgbClr val="007DB7"/>
                </a:solidFill>
              </a:rPr>
              <a:t>Eye-catching photo framing</a:t>
            </a:r>
          </a:p>
        </p:txBody>
      </p:sp>
      <p:pic>
        <p:nvPicPr>
          <p:cNvPr id="7" name="Picture 6" descr="A screenshot of a social media post&#10;&#10;Description automatically generated with low confidence">
            <a:extLst>
              <a:ext uri="{FF2B5EF4-FFF2-40B4-BE49-F238E27FC236}">
                <a16:creationId xmlns:a16="http://schemas.microsoft.com/office/drawing/2014/main" id="{4335A683-6D08-1A47-FD34-B108A7A4E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83" y="3711294"/>
            <a:ext cx="3309299" cy="2171511"/>
          </a:xfrm>
          <a:prstGeom prst="rect">
            <a:avLst/>
          </a:prstGeom>
        </p:spPr>
      </p:pic>
    </p:spTree>
    <p:extLst>
      <p:ext uri="{BB962C8B-B14F-4D97-AF65-F5344CB8AC3E}">
        <p14:creationId xmlns:p14="http://schemas.microsoft.com/office/powerpoint/2010/main" val="1833356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a:xfrm>
            <a:off x="6783872" y="6485827"/>
            <a:ext cx="2057400" cy="365125"/>
          </a:xfrm>
        </p:spPr>
        <p:txBody>
          <a:bodyPr/>
          <a:lstStyle/>
          <a:p>
            <a:fld id="{4EC93DFA-70F6-4220-86AB-AD3183C08C91}" type="slidenum">
              <a:rPr lang="en-US" smtClean="0"/>
              <a:t>14</a:t>
            </a:fld>
            <a:endParaRPr lang="en-US" dirty="0"/>
          </a:p>
        </p:txBody>
      </p:sp>
      <p:sp>
        <p:nvSpPr>
          <p:cNvPr id="9" name="Content Placeholder 15">
            <a:extLst>
              <a:ext uri="{FF2B5EF4-FFF2-40B4-BE49-F238E27FC236}">
                <a16:creationId xmlns:a16="http://schemas.microsoft.com/office/drawing/2014/main" id="{EE71C8B4-B896-5E03-4FF2-1F810FBBEFEC}"/>
              </a:ext>
            </a:extLst>
          </p:cNvPr>
          <p:cNvSpPr txBox="1">
            <a:spLocks/>
          </p:cNvSpPr>
          <p:nvPr/>
        </p:nvSpPr>
        <p:spPr>
          <a:xfrm>
            <a:off x="619597" y="1649938"/>
            <a:ext cx="2449887" cy="2046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CTTT Reel</a:t>
            </a:r>
          </a:p>
          <a:p>
            <a:pPr marL="0" indent="0">
              <a:lnSpc>
                <a:spcPct val="100000"/>
              </a:lnSpc>
              <a:spcBef>
                <a:spcPts val="600"/>
              </a:spcBef>
              <a:buFont typeface="Arial" panose="020B0604020202020204" pitchFamily="34" charset="0"/>
              <a:buNone/>
            </a:pPr>
            <a:r>
              <a:rPr lang="en-US" sz="1100" b="1" dirty="0"/>
              <a:t>Reach: </a:t>
            </a:r>
            <a:r>
              <a:rPr lang="en-US" sz="1100" dirty="0"/>
              <a:t>109</a:t>
            </a:r>
          </a:p>
          <a:p>
            <a:pPr marL="0" indent="0">
              <a:lnSpc>
                <a:spcPct val="100000"/>
              </a:lnSpc>
              <a:spcBef>
                <a:spcPts val="600"/>
              </a:spcBef>
              <a:buFont typeface="Arial" panose="020B0604020202020204" pitchFamily="34" charset="0"/>
              <a:buNone/>
            </a:pPr>
            <a:r>
              <a:rPr lang="en-US" sz="1100" b="1" dirty="0"/>
              <a:t>Total Engagement: </a:t>
            </a:r>
            <a:r>
              <a:rPr lang="en-US" sz="1100" dirty="0"/>
              <a:t>0</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Of the 0 clicks:</a:t>
            </a:r>
          </a:p>
          <a:p>
            <a:pPr marL="0" indent="0">
              <a:lnSpc>
                <a:spcPct val="100000"/>
              </a:lnSpc>
              <a:spcBef>
                <a:spcPts val="600"/>
              </a:spcBef>
              <a:buFont typeface="Arial" panose="020B0604020202020204" pitchFamily="34" charset="0"/>
              <a:buNone/>
            </a:pPr>
            <a:r>
              <a:rPr lang="en-US" sz="1000" dirty="0"/>
              <a:t>0 likes/shares/comments</a:t>
            </a:r>
          </a:p>
        </p:txBody>
      </p:sp>
      <p:sp>
        <p:nvSpPr>
          <p:cNvPr id="3" name="Content Placeholder 15">
            <a:extLst>
              <a:ext uri="{FF2B5EF4-FFF2-40B4-BE49-F238E27FC236}">
                <a16:creationId xmlns:a16="http://schemas.microsoft.com/office/drawing/2014/main" id="{7687D285-39D4-70DD-5397-F318F61FB2B2}"/>
              </a:ext>
            </a:extLst>
          </p:cNvPr>
          <p:cNvSpPr txBox="1">
            <a:spLocks/>
          </p:cNvSpPr>
          <p:nvPr/>
        </p:nvSpPr>
        <p:spPr>
          <a:xfrm>
            <a:off x="3359076" y="1649939"/>
            <a:ext cx="2715442" cy="21390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CTTT Reel</a:t>
            </a:r>
          </a:p>
          <a:p>
            <a:pPr marL="0" indent="0">
              <a:lnSpc>
                <a:spcPct val="100000"/>
              </a:lnSpc>
              <a:spcBef>
                <a:spcPts val="600"/>
              </a:spcBef>
              <a:buFont typeface="Arial" panose="020B0604020202020204" pitchFamily="34" charset="0"/>
              <a:buNone/>
            </a:pPr>
            <a:r>
              <a:rPr lang="en-US" sz="1100" b="1" dirty="0"/>
              <a:t>Reach: </a:t>
            </a:r>
            <a:r>
              <a:rPr lang="en-US" sz="1100" dirty="0"/>
              <a:t>121</a:t>
            </a:r>
          </a:p>
          <a:p>
            <a:pPr marL="0" indent="0">
              <a:lnSpc>
                <a:spcPct val="100000"/>
              </a:lnSpc>
              <a:spcBef>
                <a:spcPts val="600"/>
              </a:spcBef>
              <a:buFont typeface="Arial" panose="020B0604020202020204" pitchFamily="34" charset="0"/>
              <a:buNone/>
            </a:pPr>
            <a:r>
              <a:rPr lang="en-US" sz="1100" b="1" dirty="0"/>
              <a:t>Total Engagement: </a:t>
            </a:r>
            <a:r>
              <a:rPr lang="en-US" sz="1100" dirty="0"/>
              <a:t>15 (12% of Reach)</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Of the 15 clicks:</a:t>
            </a:r>
          </a:p>
          <a:p>
            <a:pPr marL="0" indent="0">
              <a:lnSpc>
                <a:spcPct val="100000"/>
              </a:lnSpc>
              <a:spcBef>
                <a:spcPts val="600"/>
              </a:spcBef>
              <a:buFont typeface="Arial" panose="020B0604020202020204" pitchFamily="34" charset="0"/>
              <a:buNone/>
            </a:pPr>
            <a:r>
              <a:rPr lang="en-US" sz="1000" dirty="0"/>
              <a:t>13 likes (87%)</a:t>
            </a:r>
          </a:p>
          <a:p>
            <a:pPr marL="0" indent="0">
              <a:lnSpc>
                <a:spcPct val="100000"/>
              </a:lnSpc>
              <a:spcBef>
                <a:spcPts val="600"/>
              </a:spcBef>
              <a:buFont typeface="Arial" panose="020B0604020202020204" pitchFamily="34" charset="0"/>
              <a:buNone/>
            </a:pPr>
            <a:r>
              <a:rPr lang="en-US" sz="1000" dirty="0"/>
              <a:t>1 comment (6.5%)</a:t>
            </a:r>
          </a:p>
          <a:p>
            <a:pPr marL="0" indent="0">
              <a:lnSpc>
                <a:spcPct val="100000"/>
              </a:lnSpc>
              <a:spcBef>
                <a:spcPts val="600"/>
              </a:spcBef>
              <a:buFont typeface="Arial" panose="020B0604020202020204" pitchFamily="34" charset="0"/>
              <a:buNone/>
            </a:pPr>
            <a:r>
              <a:rPr lang="en-US" sz="1000" dirty="0"/>
              <a:t>1 share (6.5%)</a:t>
            </a:r>
          </a:p>
        </p:txBody>
      </p:sp>
      <p:sp>
        <p:nvSpPr>
          <p:cNvPr id="5" name="Content Placeholder 15">
            <a:extLst>
              <a:ext uri="{FF2B5EF4-FFF2-40B4-BE49-F238E27FC236}">
                <a16:creationId xmlns:a16="http://schemas.microsoft.com/office/drawing/2014/main" id="{3FAB95C1-7604-FA9B-D9FC-54F04F1EE3BC}"/>
              </a:ext>
            </a:extLst>
          </p:cNvPr>
          <p:cNvSpPr txBox="1">
            <a:spLocks/>
          </p:cNvSpPr>
          <p:nvPr/>
        </p:nvSpPr>
        <p:spPr>
          <a:xfrm>
            <a:off x="6266452" y="1649939"/>
            <a:ext cx="2642158" cy="21390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CTTT Video</a:t>
            </a:r>
          </a:p>
          <a:p>
            <a:pPr marL="0" indent="0">
              <a:lnSpc>
                <a:spcPct val="100000"/>
              </a:lnSpc>
              <a:spcBef>
                <a:spcPts val="600"/>
              </a:spcBef>
              <a:buFont typeface="Arial" panose="020B0604020202020204" pitchFamily="34" charset="0"/>
              <a:buNone/>
            </a:pPr>
            <a:r>
              <a:rPr lang="en-US" sz="1100" b="1" dirty="0"/>
              <a:t>Reach: 129</a:t>
            </a:r>
          </a:p>
          <a:p>
            <a:pPr marL="0" indent="0">
              <a:lnSpc>
                <a:spcPct val="100000"/>
              </a:lnSpc>
              <a:spcBef>
                <a:spcPts val="600"/>
              </a:spcBef>
              <a:buFont typeface="Arial" panose="020B0604020202020204" pitchFamily="34" charset="0"/>
              <a:buNone/>
            </a:pPr>
            <a:r>
              <a:rPr lang="en-US" sz="1100" b="1" dirty="0"/>
              <a:t>Total Engagement: 16 (12% of Reach)</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Of the 16 clicks:</a:t>
            </a:r>
          </a:p>
          <a:p>
            <a:pPr marL="0" indent="0">
              <a:lnSpc>
                <a:spcPct val="100000"/>
              </a:lnSpc>
              <a:spcBef>
                <a:spcPts val="600"/>
              </a:spcBef>
              <a:buFont typeface="Arial" panose="020B0604020202020204" pitchFamily="34" charset="0"/>
              <a:buNone/>
            </a:pPr>
            <a:r>
              <a:rPr lang="en-US" sz="1000" dirty="0"/>
              <a:t>15 likes (94%)</a:t>
            </a:r>
          </a:p>
          <a:p>
            <a:pPr marL="0" indent="0">
              <a:lnSpc>
                <a:spcPct val="100000"/>
              </a:lnSpc>
              <a:spcBef>
                <a:spcPts val="600"/>
              </a:spcBef>
              <a:buNone/>
            </a:pPr>
            <a:r>
              <a:rPr lang="en-US" sz="1000" dirty="0"/>
              <a:t>1 comment (6%)</a:t>
            </a:r>
          </a:p>
          <a:p>
            <a:pPr marL="0" indent="0">
              <a:lnSpc>
                <a:spcPct val="100000"/>
              </a:lnSpc>
              <a:spcBef>
                <a:spcPts val="600"/>
              </a:spcBef>
              <a:buFont typeface="Arial" panose="020B0604020202020204" pitchFamily="34" charset="0"/>
              <a:buNone/>
            </a:pPr>
            <a:r>
              <a:rPr lang="en-US" sz="1000" dirty="0"/>
              <a:t>0 shares</a:t>
            </a:r>
          </a:p>
        </p:txBody>
      </p:sp>
      <p:pic>
        <p:nvPicPr>
          <p:cNvPr id="7" name="Picture 6" descr="A person in an orange shirt&#10;&#10;Description automatically generated">
            <a:extLst>
              <a:ext uri="{FF2B5EF4-FFF2-40B4-BE49-F238E27FC236}">
                <a16:creationId xmlns:a16="http://schemas.microsoft.com/office/drawing/2014/main" id="{856716B1-3D6F-3721-16EE-D7B1E55AF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4242064"/>
            <a:ext cx="2325256" cy="1476968"/>
          </a:xfrm>
          <a:prstGeom prst="rect">
            <a:avLst/>
          </a:prstGeom>
        </p:spPr>
      </p:pic>
      <p:pic>
        <p:nvPicPr>
          <p:cNvPr id="11" name="Picture 10" descr="A person in a blue shirt&#10;&#10;Description automatically generated with medium confidence">
            <a:extLst>
              <a:ext uri="{FF2B5EF4-FFF2-40B4-BE49-F238E27FC236}">
                <a16:creationId xmlns:a16="http://schemas.microsoft.com/office/drawing/2014/main" id="{CDFA8C9C-1008-1BF0-5F76-3BBB94AA3573}"/>
              </a:ext>
            </a:extLst>
          </p:cNvPr>
          <p:cNvPicPr>
            <a:picLocks noChangeAspect="1"/>
          </p:cNvPicPr>
          <p:nvPr/>
        </p:nvPicPr>
        <p:blipFill rotWithShape="1">
          <a:blip r:embed="rId3">
            <a:extLst>
              <a:ext uri="{28A0092B-C50C-407E-A947-70E740481C1C}">
                <a14:useLocalDpi xmlns:a14="http://schemas.microsoft.com/office/drawing/2010/main" val="0"/>
              </a:ext>
            </a:extLst>
          </a:blip>
          <a:srcRect t="9882"/>
          <a:stretch/>
        </p:blipFill>
        <p:spPr>
          <a:xfrm>
            <a:off x="3413870" y="3640274"/>
            <a:ext cx="1925911" cy="2612273"/>
          </a:xfrm>
          <a:prstGeom prst="rect">
            <a:avLst/>
          </a:prstGeom>
        </p:spPr>
      </p:pic>
      <p:pic>
        <p:nvPicPr>
          <p:cNvPr id="15" name="Picture 14" descr="A screenshot of a video&#10;&#10;Description automatically generated with medium confidence">
            <a:extLst>
              <a:ext uri="{FF2B5EF4-FFF2-40B4-BE49-F238E27FC236}">
                <a16:creationId xmlns:a16="http://schemas.microsoft.com/office/drawing/2014/main" id="{619DD173-C81C-18B1-DE27-7DE12D7F6D1B}"/>
              </a:ext>
            </a:extLst>
          </p:cNvPr>
          <p:cNvPicPr>
            <a:picLocks noChangeAspect="1"/>
          </p:cNvPicPr>
          <p:nvPr/>
        </p:nvPicPr>
        <p:blipFill rotWithShape="1">
          <a:blip r:embed="rId4">
            <a:extLst>
              <a:ext uri="{28A0092B-C50C-407E-A947-70E740481C1C}">
                <a14:useLocalDpi xmlns:a14="http://schemas.microsoft.com/office/drawing/2010/main" val="0"/>
              </a:ext>
            </a:extLst>
          </a:blip>
          <a:srcRect t="10357"/>
          <a:stretch/>
        </p:blipFill>
        <p:spPr>
          <a:xfrm>
            <a:off x="6281600" y="3807092"/>
            <a:ext cx="1991643" cy="2404071"/>
          </a:xfrm>
          <a:prstGeom prst="rect">
            <a:avLst/>
          </a:prstGeom>
        </p:spPr>
      </p:pic>
      <p:sp>
        <p:nvSpPr>
          <p:cNvPr id="8" name="Content Placeholder 15">
            <a:extLst>
              <a:ext uri="{FF2B5EF4-FFF2-40B4-BE49-F238E27FC236}">
                <a16:creationId xmlns:a16="http://schemas.microsoft.com/office/drawing/2014/main" id="{90BB10DB-3617-E7BF-B13D-FA943BD1B77F}"/>
              </a:ext>
            </a:extLst>
          </p:cNvPr>
          <p:cNvSpPr txBox="1">
            <a:spLocks/>
          </p:cNvSpPr>
          <p:nvPr/>
        </p:nvSpPr>
        <p:spPr>
          <a:xfrm>
            <a:off x="565279" y="5921936"/>
            <a:ext cx="2715442" cy="7169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007DB7"/>
                </a:solidFill>
                <a:latin typeface="+mj-lt"/>
              </a:rPr>
              <a:t>Why we think this didn’t perform well:</a:t>
            </a:r>
          </a:p>
          <a:p>
            <a:pPr>
              <a:lnSpc>
                <a:spcPct val="100000"/>
              </a:lnSpc>
              <a:spcBef>
                <a:spcPts val="0"/>
              </a:spcBef>
            </a:pPr>
            <a:r>
              <a:rPr lang="en-US" sz="1100" dirty="0">
                <a:solidFill>
                  <a:srgbClr val="007DB7"/>
                </a:solidFill>
              </a:rPr>
              <a:t>Slow to engage content</a:t>
            </a:r>
          </a:p>
        </p:txBody>
      </p:sp>
      <p:sp>
        <p:nvSpPr>
          <p:cNvPr id="10" name="Content Placeholder 15">
            <a:extLst>
              <a:ext uri="{FF2B5EF4-FFF2-40B4-BE49-F238E27FC236}">
                <a16:creationId xmlns:a16="http://schemas.microsoft.com/office/drawing/2014/main" id="{6A3510DA-486E-B661-7E2A-1BE1AD0E94B7}"/>
              </a:ext>
            </a:extLst>
          </p:cNvPr>
          <p:cNvSpPr txBox="1">
            <a:spLocks/>
          </p:cNvSpPr>
          <p:nvPr/>
        </p:nvSpPr>
        <p:spPr>
          <a:xfrm>
            <a:off x="3343435" y="6259600"/>
            <a:ext cx="2715442" cy="415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007DB7"/>
                </a:solidFill>
                <a:latin typeface="+mj-lt"/>
              </a:rPr>
              <a:t>Why we think this didn’t perform well:</a:t>
            </a:r>
          </a:p>
          <a:p>
            <a:pPr>
              <a:lnSpc>
                <a:spcPct val="100000"/>
              </a:lnSpc>
              <a:spcBef>
                <a:spcPts val="0"/>
              </a:spcBef>
            </a:pPr>
            <a:r>
              <a:rPr lang="en-US" sz="1100" dirty="0">
                <a:solidFill>
                  <a:srgbClr val="007DB7"/>
                </a:solidFill>
              </a:rPr>
              <a:t>Slow to engage content</a:t>
            </a:r>
          </a:p>
        </p:txBody>
      </p:sp>
      <p:sp>
        <p:nvSpPr>
          <p:cNvPr id="12" name="Content Placeholder 15">
            <a:extLst>
              <a:ext uri="{FF2B5EF4-FFF2-40B4-BE49-F238E27FC236}">
                <a16:creationId xmlns:a16="http://schemas.microsoft.com/office/drawing/2014/main" id="{0E484F7E-7FF3-956D-7471-618657DD55FE}"/>
              </a:ext>
            </a:extLst>
          </p:cNvPr>
          <p:cNvSpPr txBox="1">
            <a:spLocks/>
          </p:cNvSpPr>
          <p:nvPr/>
        </p:nvSpPr>
        <p:spPr>
          <a:xfrm>
            <a:off x="6208036" y="6277706"/>
            <a:ext cx="2819741" cy="4218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007DB7"/>
                </a:solidFill>
                <a:latin typeface="+mj-lt"/>
              </a:rPr>
              <a:t>Why we think this didn’t perform well:</a:t>
            </a:r>
          </a:p>
          <a:p>
            <a:pPr>
              <a:lnSpc>
                <a:spcPct val="100000"/>
              </a:lnSpc>
              <a:spcBef>
                <a:spcPts val="0"/>
              </a:spcBef>
            </a:pPr>
            <a:r>
              <a:rPr lang="en-US" sz="1100" dirty="0">
                <a:solidFill>
                  <a:srgbClr val="007DB7"/>
                </a:solidFill>
              </a:rPr>
              <a:t>Slow to engage content</a:t>
            </a:r>
          </a:p>
        </p:txBody>
      </p:sp>
      <p:sp>
        <p:nvSpPr>
          <p:cNvPr id="14" name="Title 1">
            <a:extLst>
              <a:ext uri="{FF2B5EF4-FFF2-40B4-BE49-F238E27FC236}">
                <a16:creationId xmlns:a16="http://schemas.microsoft.com/office/drawing/2014/main" id="{AEAE7513-A344-6664-1FF0-45F9E8DD6F51}"/>
              </a:ext>
            </a:extLst>
          </p:cNvPr>
          <p:cNvSpPr txBox="1">
            <a:spLocks/>
          </p:cNvSpPr>
          <p:nvPr/>
        </p:nvSpPr>
        <p:spPr>
          <a:xfrm>
            <a:off x="2272420" y="411440"/>
            <a:ext cx="6242930" cy="71119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000" b="1" i="0" kern="1200" cap="all" baseline="0">
                <a:solidFill>
                  <a:schemeClr val="tx1"/>
                </a:solidFill>
                <a:latin typeface="+mj-lt"/>
                <a:ea typeface="+mj-ea"/>
                <a:cs typeface="+mj-cs"/>
              </a:defRPr>
            </a:lvl1pPr>
          </a:lstStyle>
          <a:p>
            <a:r>
              <a:rPr lang="en-US" sz="2800" dirty="0"/>
              <a:t>3 lowest-performing posts</a:t>
            </a:r>
            <a:br>
              <a:rPr lang="en-US" dirty="0"/>
            </a:br>
            <a:r>
              <a:rPr lang="en-US" sz="2000" dirty="0" err="1"/>
              <a:t>instagram</a:t>
            </a:r>
            <a:endParaRPr lang="en-US" dirty="0"/>
          </a:p>
        </p:txBody>
      </p:sp>
    </p:spTree>
    <p:extLst>
      <p:ext uri="{BB962C8B-B14F-4D97-AF65-F5344CB8AC3E}">
        <p14:creationId xmlns:p14="http://schemas.microsoft.com/office/powerpoint/2010/main" val="400955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1ADE99-3BC9-4FE1-C2DB-9CC2FBB14001}"/>
              </a:ext>
            </a:extLst>
          </p:cNvPr>
          <p:cNvSpPr>
            <a:spLocks noGrp="1"/>
          </p:cNvSpPr>
          <p:nvPr>
            <p:ph type="ctrTitle"/>
          </p:nvPr>
        </p:nvSpPr>
        <p:spPr>
          <a:xfrm>
            <a:off x="685800" y="1523928"/>
            <a:ext cx="7772400" cy="2387600"/>
          </a:xfrm>
        </p:spPr>
        <p:txBody>
          <a:bodyPr/>
          <a:lstStyle/>
          <a:p>
            <a:r>
              <a:rPr lang="en-US" dirty="0" err="1"/>
              <a:t>Linkedin</a:t>
            </a:r>
            <a:endParaRPr lang="en-US" dirty="0"/>
          </a:p>
        </p:txBody>
      </p:sp>
      <p:sp>
        <p:nvSpPr>
          <p:cNvPr id="4" name="Slide Number Placeholder 3">
            <a:extLst>
              <a:ext uri="{FF2B5EF4-FFF2-40B4-BE49-F238E27FC236}">
                <a16:creationId xmlns:a16="http://schemas.microsoft.com/office/drawing/2014/main" id="{77638FEF-DD40-D0B0-75B3-3FC8181072A7}"/>
              </a:ext>
            </a:extLst>
          </p:cNvPr>
          <p:cNvSpPr>
            <a:spLocks noGrp="1"/>
          </p:cNvSpPr>
          <p:nvPr>
            <p:ph type="sldNum" sz="quarter" idx="12"/>
          </p:nvPr>
        </p:nvSpPr>
        <p:spPr/>
        <p:txBody>
          <a:bodyPr/>
          <a:lstStyle/>
          <a:p>
            <a:fld id="{4EC93DFA-70F6-4220-86AB-AD3183C08C91}" type="slidenum">
              <a:rPr lang="en-US" smtClean="0"/>
              <a:t>15</a:t>
            </a:fld>
            <a:endParaRPr lang="en-US" dirty="0"/>
          </a:p>
        </p:txBody>
      </p:sp>
      <p:sp>
        <p:nvSpPr>
          <p:cNvPr id="8" name="Content Placeholder 15">
            <a:extLst>
              <a:ext uri="{FF2B5EF4-FFF2-40B4-BE49-F238E27FC236}">
                <a16:creationId xmlns:a16="http://schemas.microsoft.com/office/drawing/2014/main" id="{217D8977-6173-00F5-3BCD-0FB6C49841B3}"/>
              </a:ext>
            </a:extLst>
          </p:cNvPr>
          <p:cNvSpPr txBox="1">
            <a:spLocks/>
          </p:cNvSpPr>
          <p:nvPr/>
        </p:nvSpPr>
        <p:spPr>
          <a:xfrm>
            <a:off x="3305249" y="2814232"/>
            <a:ext cx="2533500" cy="383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Font typeface="Arial" panose="020B0604020202020204" pitchFamily="34" charset="0"/>
              <a:buNone/>
            </a:pPr>
            <a:r>
              <a:rPr lang="en-US" sz="1400" b="1" dirty="0">
                <a:solidFill>
                  <a:srgbClr val="004A8B"/>
                </a:solidFill>
                <a:latin typeface="+mj-lt"/>
                <a:hlinkClick r:id="rId2"/>
              </a:rPr>
              <a:t>@oneenergyenterprisesinc</a:t>
            </a:r>
            <a:endParaRPr lang="en-US" sz="1400" b="1" dirty="0">
              <a:solidFill>
                <a:srgbClr val="004A8B"/>
              </a:solidFill>
              <a:latin typeface="+mj-lt"/>
            </a:endParaRPr>
          </a:p>
        </p:txBody>
      </p:sp>
      <p:sp>
        <p:nvSpPr>
          <p:cNvPr id="11" name="Subtitle 5">
            <a:extLst>
              <a:ext uri="{FF2B5EF4-FFF2-40B4-BE49-F238E27FC236}">
                <a16:creationId xmlns:a16="http://schemas.microsoft.com/office/drawing/2014/main" id="{C2298AA0-6FE3-1D20-027E-00D94A1E39F2}"/>
              </a:ext>
            </a:extLst>
          </p:cNvPr>
          <p:cNvSpPr>
            <a:spLocks noGrp="1"/>
          </p:cNvSpPr>
          <p:nvPr>
            <p:ph type="subTitle" idx="1"/>
          </p:nvPr>
        </p:nvSpPr>
        <p:spPr>
          <a:xfrm>
            <a:off x="1143000" y="4341871"/>
            <a:ext cx="6858000" cy="1390233"/>
          </a:xfrm>
        </p:spPr>
        <p:txBody>
          <a:bodyPr/>
          <a:lstStyle/>
          <a:p>
            <a:pPr marL="285750" indent="-285750" algn="l">
              <a:buFont typeface="Arial" panose="020B0604020202020204" pitchFamily="34" charset="0"/>
              <a:buChar char="•"/>
            </a:pPr>
            <a:r>
              <a:rPr lang="en-US" sz="1400" dirty="0"/>
              <a:t>Audience consists of professional individuals and corporate accounts. </a:t>
            </a:r>
          </a:p>
          <a:p>
            <a:pPr marL="285750" indent="-285750" algn="l">
              <a:buFont typeface="Arial" panose="020B0604020202020204" pitchFamily="34" charset="0"/>
              <a:buChar char="•"/>
            </a:pPr>
            <a:r>
              <a:rPr lang="en-US" sz="1400" dirty="0"/>
              <a:t>Useful platform to provide local professionals, customers, and investors with company updates, and accomplishments, and thought leadership.</a:t>
            </a:r>
          </a:p>
          <a:p>
            <a:pPr marL="285750" indent="-285750" algn="l">
              <a:buFont typeface="Arial" panose="020B0604020202020204" pitchFamily="34" charset="0"/>
              <a:buChar char="•"/>
            </a:pPr>
            <a:r>
              <a:rPr lang="en-US" sz="1400" dirty="0"/>
              <a:t>Also useful as a recruiting tool to showcase our company culture, growth opportunities, and values. </a:t>
            </a:r>
          </a:p>
        </p:txBody>
      </p:sp>
      <p:sp>
        <p:nvSpPr>
          <p:cNvPr id="6" name="Subtitle 5">
            <a:extLst>
              <a:ext uri="{FF2B5EF4-FFF2-40B4-BE49-F238E27FC236}">
                <a16:creationId xmlns:a16="http://schemas.microsoft.com/office/drawing/2014/main" id="{2B6983CD-26B2-DD2D-61A7-913A970E3D48}"/>
              </a:ext>
            </a:extLst>
          </p:cNvPr>
          <p:cNvSpPr txBox="1">
            <a:spLocks/>
          </p:cNvSpPr>
          <p:nvPr/>
        </p:nvSpPr>
        <p:spPr>
          <a:xfrm>
            <a:off x="3178143" y="3953029"/>
            <a:ext cx="2787714" cy="220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2,001 followers</a:t>
            </a:r>
          </a:p>
        </p:txBody>
      </p:sp>
      <p:pic>
        <p:nvPicPr>
          <p:cNvPr id="2" name="Picture 1" descr="A blue square with white letters&#10;&#10;Description automatically generated">
            <a:extLst>
              <a:ext uri="{FF2B5EF4-FFF2-40B4-BE49-F238E27FC236}">
                <a16:creationId xmlns:a16="http://schemas.microsoft.com/office/drawing/2014/main" id="{DD43688D-B629-1D43-1C94-74F842F27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946" y="1911118"/>
            <a:ext cx="798265" cy="798265"/>
          </a:xfrm>
          <a:prstGeom prst="rect">
            <a:avLst/>
          </a:prstGeom>
        </p:spPr>
      </p:pic>
      <p:sp>
        <p:nvSpPr>
          <p:cNvPr id="9" name="Subtitle 5">
            <a:extLst>
              <a:ext uri="{FF2B5EF4-FFF2-40B4-BE49-F238E27FC236}">
                <a16:creationId xmlns:a16="http://schemas.microsoft.com/office/drawing/2014/main" id="{2267CC60-B4F4-9589-71D6-84BED9CF2AC4}"/>
              </a:ext>
            </a:extLst>
          </p:cNvPr>
          <p:cNvSpPr txBox="1">
            <a:spLocks/>
          </p:cNvSpPr>
          <p:nvPr/>
        </p:nvSpPr>
        <p:spPr>
          <a:xfrm>
            <a:off x="1143000" y="6050507"/>
            <a:ext cx="6858000" cy="4109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5 Best-Performing Posts | 3 Lowest-Performing Posts</a:t>
            </a:r>
          </a:p>
        </p:txBody>
      </p:sp>
      <p:sp>
        <p:nvSpPr>
          <p:cNvPr id="3" name="Content Placeholder 15">
            <a:extLst>
              <a:ext uri="{FF2B5EF4-FFF2-40B4-BE49-F238E27FC236}">
                <a16:creationId xmlns:a16="http://schemas.microsoft.com/office/drawing/2014/main" id="{43EC0EEA-BB26-3CF2-132D-61B7286C2D17}"/>
              </a:ext>
            </a:extLst>
          </p:cNvPr>
          <p:cNvSpPr txBox="1">
            <a:spLocks/>
          </p:cNvSpPr>
          <p:nvPr/>
        </p:nvSpPr>
        <p:spPr>
          <a:xfrm>
            <a:off x="1789610" y="6382612"/>
            <a:ext cx="5564777" cy="397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1000" dirty="0">
                <a:latin typeface="+mj-lt"/>
              </a:rPr>
              <a:t>*July 2022 – July 2023 Metrics</a:t>
            </a:r>
          </a:p>
        </p:txBody>
      </p:sp>
    </p:spTree>
    <p:extLst>
      <p:ext uri="{BB962C8B-B14F-4D97-AF65-F5344CB8AC3E}">
        <p14:creationId xmlns:p14="http://schemas.microsoft.com/office/powerpoint/2010/main" val="3587657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a:t>5 Best-performing posts</a:t>
            </a:r>
            <a:br>
              <a:rPr lang="en-US" dirty="0"/>
            </a:br>
            <a:r>
              <a:rPr lang="en-US" sz="2200" dirty="0" err="1"/>
              <a:t>linkedin</a:t>
            </a:r>
            <a:endParaRPr lang="en-US" dirty="0"/>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16</a:t>
            </a:fld>
            <a:endParaRPr lang="en-US" dirty="0"/>
          </a:p>
        </p:txBody>
      </p:sp>
      <p:sp>
        <p:nvSpPr>
          <p:cNvPr id="9" name="Content Placeholder 15">
            <a:extLst>
              <a:ext uri="{FF2B5EF4-FFF2-40B4-BE49-F238E27FC236}">
                <a16:creationId xmlns:a16="http://schemas.microsoft.com/office/drawing/2014/main" id="{EE71C8B4-B896-5E03-4FF2-1F810FBBEFEC}"/>
              </a:ext>
            </a:extLst>
          </p:cNvPr>
          <p:cNvSpPr txBox="1">
            <a:spLocks/>
          </p:cNvSpPr>
          <p:nvPr/>
        </p:nvSpPr>
        <p:spPr>
          <a:xfrm>
            <a:off x="619597" y="1651426"/>
            <a:ext cx="2715441" cy="19082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MWS Photos</a:t>
            </a:r>
          </a:p>
          <a:p>
            <a:pPr marL="0" indent="0">
              <a:lnSpc>
                <a:spcPct val="100000"/>
              </a:lnSpc>
              <a:spcBef>
                <a:spcPts val="600"/>
              </a:spcBef>
              <a:buFont typeface="Arial" panose="020B0604020202020204" pitchFamily="34" charset="0"/>
              <a:buNone/>
            </a:pPr>
            <a:r>
              <a:rPr lang="en-US" sz="1100" b="1" dirty="0"/>
              <a:t>Reach: </a:t>
            </a:r>
            <a:r>
              <a:rPr lang="en-US" sz="1100" dirty="0"/>
              <a:t>1,216</a:t>
            </a:r>
          </a:p>
          <a:p>
            <a:pPr marL="0" indent="0">
              <a:lnSpc>
                <a:spcPct val="100000"/>
              </a:lnSpc>
              <a:spcBef>
                <a:spcPts val="600"/>
              </a:spcBef>
              <a:buNone/>
            </a:pPr>
            <a:r>
              <a:rPr lang="en-US" sz="1100" b="1" dirty="0"/>
              <a:t>Total Engagement: </a:t>
            </a:r>
            <a:r>
              <a:rPr lang="en-US" sz="1100" dirty="0"/>
              <a:t>357 (32% of Reach)</a:t>
            </a:r>
          </a:p>
          <a:p>
            <a:pPr marL="0" indent="0">
              <a:lnSpc>
                <a:spcPct val="100000"/>
              </a:lnSpc>
              <a:spcBef>
                <a:spcPts val="600"/>
              </a:spcBef>
              <a:buFont typeface="Arial" panose="020B0604020202020204" pitchFamily="34" charset="0"/>
              <a:buNone/>
            </a:pPr>
            <a:endParaRPr lang="en-US" sz="1100" dirty="0"/>
          </a:p>
          <a:p>
            <a:pPr marL="0" indent="0">
              <a:lnSpc>
                <a:spcPct val="100000"/>
              </a:lnSpc>
              <a:spcBef>
                <a:spcPts val="600"/>
              </a:spcBef>
              <a:buFont typeface="Arial" panose="020B0604020202020204" pitchFamily="34" charset="0"/>
              <a:buNone/>
            </a:pPr>
            <a:r>
              <a:rPr lang="en-US" sz="1000" b="1" dirty="0"/>
              <a:t>Of the 357 clicks:</a:t>
            </a:r>
          </a:p>
          <a:p>
            <a:pPr marL="0" indent="0">
              <a:lnSpc>
                <a:spcPct val="100000"/>
              </a:lnSpc>
              <a:spcBef>
                <a:spcPts val="600"/>
              </a:spcBef>
              <a:buNone/>
            </a:pPr>
            <a:r>
              <a:rPr lang="en-US" sz="1000" dirty="0"/>
              <a:t>31 reactions (8.7%)</a:t>
            </a:r>
          </a:p>
          <a:p>
            <a:pPr marL="0" indent="0">
              <a:lnSpc>
                <a:spcPct val="100000"/>
              </a:lnSpc>
              <a:spcBef>
                <a:spcPts val="600"/>
              </a:spcBef>
              <a:buNone/>
            </a:pPr>
            <a:r>
              <a:rPr lang="en-US" sz="1000" dirty="0"/>
              <a:t>1 comment (.3%)</a:t>
            </a:r>
          </a:p>
          <a:p>
            <a:pPr marL="0" indent="0">
              <a:lnSpc>
                <a:spcPct val="100000"/>
              </a:lnSpc>
              <a:spcBef>
                <a:spcPts val="600"/>
              </a:spcBef>
              <a:buNone/>
            </a:pPr>
            <a:r>
              <a:rPr lang="en-US" sz="1000" dirty="0"/>
              <a:t>0 shares</a:t>
            </a:r>
          </a:p>
        </p:txBody>
      </p:sp>
      <p:sp>
        <p:nvSpPr>
          <p:cNvPr id="3" name="Content Placeholder 15">
            <a:extLst>
              <a:ext uri="{FF2B5EF4-FFF2-40B4-BE49-F238E27FC236}">
                <a16:creationId xmlns:a16="http://schemas.microsoft.com/office/drawing/2014/main" id="{7687D285-39D4-70DD-5397-F318F61FB2B2}"/>
              </a:ext>
            </a:extLst>
          </p:cNvPr>
          <p:cNvSpPr txBox="1">
            <a:spLocks/>
          </p:cNvSpPr>
          <p:nvPr/>
        </p:nvSpPr>
        <p:spPr>
          <a:xfrm>
            <a:off x="3369736" y="1651426"/>
            <a:ext cx="2715441" cy="1892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1100" b="1" dirty="0"/>
              <a:t>Content: </a:t>
            </a:r>
            <a:r>
              <a:rPr lang="en-US" sz="1100" dirty="0"/>
              <a:t>Job Fair Photos</a:t>
            </a:r>
          </a:p>
          <a:p>
            <a:pPr marL="0" indent="0">
              <a:lnSpc>
                <a:spcPct val="100000"/>
              </a:lnSpc>
              <a:spcBef>
                <a:spcPts val="600"/>
              </a:spcBef>
              <a:buFont typeface="Arial" panose="020B0604020202020204" pitchFamily="34" charset="0"/>
              <a:buNone/>
            </a:pPr>
            <a:r>
              <a:rPr lang="en-US" sz="1100" b="1" dirty="0"/>
              <a:t>Reach: </a:t>
            </a:r>
            <a:r>
              <a:rPr lang="en-US" sz="1100" dirty="0"/>
              <a:t>1,077</a:t>
            </a:r>
          </a:p>
          <a:p>
            <a:pPr marL="0" indent="0">
              <a:lnSpc>
                <a:spcPct val="100000"/>
              </a:lnSpc>
              <a:spcBef>
                <a:spcPts val="600"/>
              </a:spcBef>
              <a:buFont typeface="Arial" panose="020B0604020202020204" pitchFamily="34" charset="0"/>
              <a:buNone/>
            </a:pPr>
            <a:r>
              <a:rPr lang="en-US" sz="1100" b="1" dirty="0"/>
              <a:t>Total Engagement: </a:t>
            </a:r>
            <a:r>
              <a:rPr lang="en-US" sz="1100" dirty="0"/>
              <a:t>187 (20% of Reach)</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Of the 187 clicks:</a:t>
            </a:r>
          </a:p>
          <a:p>
            <a:pPr marL="0" indent="0">
              <a:lnSpc>
                <a:spcPct val="100000"/>
              </a:lnSpc>
              <a:spcBef>
                <a:spcPts val="600"/>
              </a:spcBef>
              <a:buFont typeface="Arial" panose="020B0604020202020204" pitchFamily="34" charset="0"/>
              <a:buNone/>
            </a:pPr>
            <a:r>
              <a:rPr lang="en-US" sz="1000" dirty="0"/>
              <a:t>29 reactions (15.5%)</a:t>
            </a:r>
          </a:p>
          <a:p>
            <a:pPr marL="0" indent="0">
              <a:lnSpc>
                <a:spcPct val="100000"/>
              </a:lnSpc>
              <a:spcBef>
                <a:spcPts val="600"/>
              </a:spcBef>
              <a:buFont typeface="Arial" panose="020B0604020202020204" pitchFamily="34" charset="0"/>
              <a:buNone/>
            </a:pPr>
            <a:r>
              <a:rPr lang="en-US" sz="1000" dirty="0"/>
              <a:t>0 comments</a:t>
            </a:r>
          </a:p>
          <a:p>
            <a:pPr marL="0" indent="0">
              <a:lnSpc>
                <a:spcPct val="100000"/>
              </a:lnSpc>
              <a:spcBef>
                <a:spcPts val="600"/>
              </a:spcBef>
              <a:buFont typeface="Arial" panose="020B0604020202020204" pitchFamily="34" charset="0"/>
              <a:buNone/>
            </a:pPr>
            <a:r>
              <a:rPr lang="en-US" sz="1000" dirty="0"/>
              <a:t>0 shares</a:t>
            </a:r>
          </a:p>
        </p:txBody>
      </p:sp>
      <p:sp>
        <p:nvSpPr>
          <p:cNvPr id="5" name="Content Placeholder 15">
            <a:extLst>
              <a:ext uri="{FF2B5EF4-FFF2-40B4-BE49-F238E27FC236}">
                <a16:creationId xmlns:a16="http://schemas.microsoft.com/office/drawing/2014/main" id="{3FAB95C1-7604-FA9B-D9FC-54F04F1EE3BC}"/>
              </a:ext>
            </a:extLst>
          </p:cNvPr>
          <p:cNvSpPr txBox="1">
            <a:spLocks/>
          </p:cNvSpPr>
          <p:nvPr/>
        </p:nvSpPr>
        <p:spPr>
          <a:xfrm>
            <a:off x="6119876" y="1651426"/>
            <a:ext cx="2715441" cy="1892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Top Workplace Photos</a:t>
            </a:r>
          </a:p>
          <a:p>
            <a:pPr marL="0" indent="0">
              <a:lnSpc>
                <a:spcPct val="100000"/>
              </a:lnSpc>
              <a:spcBef>
                <a:spcPts val="600"/>
              </a:spcBef>
              <a:buFont typeface="Arial" panose="020B0604020202020204" pitchFamily="34" charset="0"/>
              <a:buNone/>
            </a:pPr>
            <a:r>
              <a:rPr lang="en-US" sz="1100" b="1" dirty="0"/>
              <a:t>Reach: </a:t>
            </a:r>
            <a:r>
              <a:rPr lang="en-US" sz="1100" dirty="0"/>
              <a:t>1,029</a:t>
            </a:r>
          </a:p>
          <a:p>
            <a:pPr marL="0" indent="0">
              <a:lnSpc>
                <a:spcPct val="100000"/>
              </a:lnSpc>
              <a:spcBef>
                <a:spcPts val="600"/>
              </a:spcBef>
              <a:buFont typeface="Arial" panose="020B0604020202020204" pitchFamily="34" charset="0"/>
              <a:buNone/>
            </a:pPr>
            <a:r>
              <a:rPr lang="en-US" sz="1100" b="1" dirty="0"/>
              <a:t>Total Engagement: </a:t>
            </a:r>
            <a:r>
              <a:rPr lang="en-US" sz="1100" dirty="0"/>
              <a:t>143 (16.5% of Reach)</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Of the 143 clicks:</a:t>
            </a:r>
          </a:p>
          <a:p>
            <a:pPr marL="0" indent="0">
              <a:lnSpc>
                <a:spcPct val="100000"/>
              </a:lnSpc>
              <a:spcBef>
                <a:spcPts val="600"/>
              </a:spcBef>
              <a:buFont typeface="Arial" panose="020B0604020202020204" pitchFamily="34" charset="0"/>
              <a:buNone/>
            </a:pPr>
            <a:r>
              <a:rPr lang="en-US" sz="1000" dirty="0"/>
              <a:t>25 reactions (17.5%)</a:t>
            </a:r>
          </a:p>
          <a:p>
            <a:pPr marL="0" indent="0">
              <a:lnSpc>
                <a:spcPct val="100000"/>
              </a:lnSpc>
              <a:spcBef>
                <a:spcPts val="600"/>
              </a:spcBef>
              <a:buFont typeface="Arial" panose="020B0604020202020204" pitchFamily="34" charset="0"/>
              <a:buNone/>
            </a:pPr>
            <a:r>
              <a:rPr lang="en-US" sz="1000" dirty="0"/>
              <a:t>1 comment (.7%)</a:t>
            </a:r>
          </a:p>
          <a:p>
            <a:pPr marL="0" indent="0">
              <a:lnSpc>
                <a:spcPct val="100000"/>
              </a:lnSpc>
              <a:spcBef>
                <a:spcPts val="600"/>
              </a:spcBef>
              <a:buFont typeface="Arial" panose="020B0604020202020204" pitchFamily="34" charset="0"/>
              <a:buNone/>
            </a:pPr>
            <a:r>
              <a:rPr lang="en-US" sz="1000" dirty="0"/>
              <a:t>0 shares</a:t>
            </a:r>
          </a:p>
        </p:txBody>
      </p:sp>
      <p:sp>
        <p:nvSpPr>
          <p:cNvPr id="11" name="Content Placeholder 15">
            <a:extLst>
              <a:ext uri="{FF2B5EF4-FFF2-40B4-BE49-F238E27FC236}">
                <a16:creationId xmlns:a16="http://schemas.microsoft.com/office/drawing/2014/main" id="{E8B175B9-F9C6-61E9-F4D5-27C7035EA124}"/>
              </a:ext>
            </a:extLst>
          </p:cNvPr>
          <p:cNvSpPr txBox="1">
            <a:spLocks/>
          </p:cNvSpPr>
          <p:nvPr/>
        </p:nvSpPr>
        <p:spPr>
          <a:xfrm>
            <a:off x="249349" y="6090053"/>
            <a:ext cx="2715441" cy="5770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007DB7"/>
                </a:solidFill>
                <a:latin typeface="+mj-lt"/>
              </a:rPr>
              <a:t>Why we think this performed well:</a:t>
            </a:r>
          </a:p>
          <a:p>
            <a:pPr>
              <a:lnSpc>
                <a:spcPct val="100000"/>
              </a:lnSpc>
              <a:spcBef>
                <a:spcPts val="0"/>
              </a:spcBef>
            </a:pPr>
            <a:r>
              <a:rPr lang="en-US" sz="1100" dirty="0">
                <a:solidFill>
                  <a:srgbClr val="007DB7"/>
                </a:solidFill>
              </a:rPr>
              <a:t>Supporting local community</a:t>
            </a:r>
          </a:p>
          <a:p>
            <a:pPr>
              <a:lnSpc>
                <a:spcPct val="100000"/>
              </a:lnSpc>
              <a:spcBef>
                <a:spcPts val="0"/>
              </a:spcBef>
            </a:pPr>
            <a:r>
              <a:rPr lang="en-US" sz="1100" dirty="0">
                <a:solidFill>
                  <a:srgbClr val="007DB7"/>
                </a:solidFill>
              </a:rPr>
              <a:t>Having multiple photos of students</a:t>
            </a:r>
          </a:p>
        </p:txBody>
      </p:sp>
      <p:sp>
        <p:nvSpPr>
          <p:cNvPr id="13" name="Content Placeholder 15">
            <a:extLst>
              <a:ext uri="{FF2B5EF4-FFF2-40B4-BE49-F238E27FC236}">
                <a16:creationId xmlns:a16="http://schemas.microsoft.com/office/drawing/2014/main" id="{0F865182-7869-AC0B-6C60-C0ED8F41B4F4}"/>
              </a:ext>
            </a:extLst>
          </p:cNvPr>
          <p:cNvSpPr txBox="1">
            <a:spLocks/>
          </p:cNvSpPr>
          <p:nvPr/>
        </p:nvSpPr>
        <p:spPr>
          <a:xfrm>
            <a:off x="3038334" y="6059942"/>
            <a:ext cx="2715441" cy="738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007DB7"/>
                </a:solidFill>
                <a:latin typeface="+mj-lt"/>
              </a:rPr>
              <a:t>Why we think this performed well:</a:t>
            </a:r>
          </a:p>
          <a:p>
            <a:pPr>
              <a:lnSpc>
                <a:spcPct val="100000"/>
              </a:lnSpc>
              <a:spcBef>
                <a:spcPts val="0"/>
              </a:spcBef>
            </a:pPr>
            <a:r>
              <a:rPr lang="en-US" sz="1100" dirty="0">
                <a:solidFill>
                  <a:srgbClr val="007DB7"/>
                </a:solidFill>
              </a:rPr>
              <a:t>Tagged the career fair event and the school hosting – huge audience with schools</a:t>
            </a:r>
          </a:p>
        </p:txBody>
      </p:sp>
      <p:sp>
        <p:nvSpPr>
          <p:cNvPr id="15" name="Content Placeholder 15">
            <a:extLst>
              <a:ext uri="{FF2B5EF4-FFF2-40B4-BE49-F238E27FC236}">
                <a16:creationId xmlns:a16="http://schemas.microsoft.com/office/drawing/2014/main" id="{CDD0D782-9A4E-A243-26EC-86A4B4AFF9D1}"/>
              </a:ext>
            </a:extLst>
          </p:cNvPr>
          <p:cNvSpPr txBox="1">
            <a:spLocks/>
          </p:cNvSpPr>
          <p:nvPr/>
        </p:nvSpPr>
        <p:spPr>
          <a:xfrm>
            <a:off x="5873040" y="6122040"/>
            <a:ext cx="2715441" cy="5770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007DB7"/>
                </a:solidFill>
                <a:latin typeface="+mj-lt"/>
              </a:rPr>
              <a:t>Why we think this performed well:</a:t>
            </a:r>
          </a:p>
          <a:p>
            <a:pPr>
              <a:lnSpc>
                <a:spcPct val="100000"/>
              </a:lnSpc>
              <a:spcBef>
                <a:spcPts val="0"/>
              </a:spcBef>
            </a:pPr>
            <a:r>
              <a:rPr lang="en-US" sz="1100" dirty="0">
                <a:solidFill>
                  <a:srgbClr val="007DB7"/>
                </a:solidFill>
              </a:rPr>
              <a:t>Tagged the Toledo Blade</a:t>
            </a:r>
          </a:p>
          <a:p>
            <a:pPr>
              <a:lnSpc>
                <a:spcPct val="100000"/>
              </a:lnSpc>
              <a:spcBef>
                <a:spcPts val="0"/>
              </a:spcBef>
            </a:pPr>
            <a:r>
              <a:rPr lang="en-US" sz="1100" dirty="0">
                <a:solidFill>
                  <a:srgbClr val="007DB7"/>
                </a:solidFill>
              </a:rPr>
              <a:t>Unique, people-centric photos</a:t>
            </a:r>
          </a:p>
        </p:txBody>
      </p:sp>
      <p:pic>
        <p:nvPicPr>
          <p:cNvPr id="12" name="Picture 11" descr="A collage of two people standing next to a large white cylinder&#10;&#10;Description automatically generated">
            <a:extLst>
              <a:ext uri="{FF2B5EF4-FFF2-40B4-BE49-F238E27FC236}">
                <a16:creationId xmlns:a16="http://schemas.microsoft.com/office/drawing/2014/main" id="{A4F3B7AD-2684-D2D3-18CB-AAB400C0C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3639765"/>
            <a:ext cx="1650256" cy="2342299"/>
          </a:xfrm>
          <a:prstGeom prst="rect">
            <a:avLst/>
          </a:prstGeom>
        </p:spPr>
      </p:pic>
      <p:pic>
        <p:nvPicPr>
          <p:cNvPr id="17" name="Picture 16" descr="A person holding a fork and knife&#10;&#10;Description automatically generated">
            <a:extLst>
              <a:ext uri="{FF2B5EF4-FFF2-40B4-BE49-F238E27FC236}">
                <a16:creationId xmlns:a16="http://schemas.microsoft.com/office/drawing/2014/main" id="{6BC38961-1AFF-0695-6BD6-648B894C2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596" y="3639765"/>
            <a:ext cx="1810929" cy="2425294"/>
          </a:xfrm>
          <a:prstGeom prst="rect">
            <a:avLst/>
          </a:prstGeom>
        </p:spPr>
      </p:pic>
      <p:pic>
        <p:nvPicPr>
          <p:cNvPr id="19" name="Picture 18" descr="A collage of people at a college fair&#10;&#10;Description automatically generated">
            <a:extLst>
              <a:ext uri="{FF2B5EF4-FFF2-40B4-BE49-F238E27FC236}">
                <a16:creationId xmlns:a16="http://schemas.microsoft.com/office/drawing/2014/main" id="{DF8308AE-9F6B-BEE1-5D97-2DE3A78F0A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789" y="3639765"/>
            <a:ext cx="1706270" cy="2342299"/>
          </a:xfrm>
          <a:prstGeom prst="rect">
            <a:avLst/>
          </a:prstGeom>
        </p:spPr>
      </p:pic>
    </p:spTree>
    <p:extLst>
      <p:ext uri="{BB962C8B-B14F-4D97-AF65-F5344CB8AC3E}">
        <p14:creationId xmlns:p14="http://schemas.microsoft.com/office/powerpoint/2010/main" val="2448586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a:t>5 Best-performing posts</a:t>
            </a:r>
            <a:br>
              <a:rPr lang="en-US" dirty="0"/>
            </a:br>
            <a:r>
              <a:rPr lang="en-US" sz="2200" dirty="0" err="1"/>
              <a:t>linkedin</a:t>
            </a:r>
            <a:endParaRPr lang="en-US" dirty="0"/>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17</a:t>
            </a:fld>
            <a:endParaRPr lang="en-US" dirty="0"/>
          </a:p>
        </p:txBody>
      </p:sp>
      <p:sp>
        <p:nvSpPr>
          <p:cNvPr id="9" name="Content Placeholder 15">
            <a:extLst>
              <a:ext uri="{FF2B5EF4-FFF2-40B4-BE49-F238E27FC236}">
                <a16:creationId xmlns:a16="http://schemas.microsoft.com/office/drawing/2014/main" id="{EE71C8B4-B896-5E03-4FF2-1F810FBBEFEC}"/>
              </a:ext>
            </a:extLst>
          </p:cNvPr>
          <p:cNvSpPr txBox="1">
            <a:spLocks/>
          </p:cNvSpPr>
          <p:nvPr/>
        </p:nvSpPr>
        <p:spPr>
          <a:xfrm>
            <a:off x="619597" y="1652033"/>
            <a:ext cx="2870562" cy="18774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Ohio Business Magazine Article</a:t>
            </a:r>
          </a:p>
          <a:p>
            <a:pPr marL="0" indent="0">
              <a:lnSpc>
                <a:spcPct val="100000"/>
              </a:lnSpc>
              <a:spcBef>
                <a:spcPts val="600"/>
              </a:spcBef>
              <a:buNone/>
            </a:pPr>
            <a:r>
              <a:rPr lang="en-US" sz="1100" b="1" dirty="0"/>
              <a:t>Reach: </a:t>
            </a:r>
            <a:r>
              <a:rPr lang="en-US" sz="1100" dirty="0"/>
              <a:t>981</a:t>
            </a:r>
          </a:p>
          <a:p>
            <a:pPr marL="0" indent="0">
              <a:lnSpc>
                <a:spcPct val="100000"/>
              </a:lnSpc>
              <a:spcBef>
                <a:spcPts val="600"/>
              </a:spcBef>
              <a:buNone/>
            </a:pPr>
            <a:r>
              <a:rPr lang="en-US" sz="1100" b="1" dirty="0"/>
              <a:t>Total Engagement: </a:t>
            </a:r>
            <a:r>
              <a:rPr lang="en-US" sz="1100" dirty="0"/>
              <a:t>62 (9.5% of Reach)</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Of the 62 clicks:</a:t>
            </a:r>
          </a:p>
          <a:p>
            <a:pPr marL="0" indent="0">
              <a:lnSpc>
                <a:spcPct val="100000"/>
              </a:lnSpc>
              <a:spcBef>
                <a:spcPts val="600"/>
              </a:spcBef>
              <a:buNone/>
            </a:pPr>
            <a:r>
              <a:rPr lang="en-US" sz="1000" dirty="0"/>
              <a:t>28 reactions (45%)</a:t>
            </a:r>
          </a:p>
          <a:p>
            <a:pPr marL="0" indent="0">
              <a:lnSpc>
                <a:spcPct val="100000"/>
              </a:lnSpc>
              <a:spcBef>
                <a:spcPts val="600"/>
              </a:spcBef>
              <a:buNone/>
            </a:pPr>
            <a:r>
              <a:rPr lang="en-US" sz="1000" dirty="0"/>
              <a:t>2 comments (3%)</a:t>
            </a:r>
          </a:p>
          <a:p>
            <a:pPr marL="0" indent="0">
              <a:lnSpc>
                <a:spcPct val="100000"/>
              </a:lnSpc>
              <a:spcBef>
                <a:spcPts val="600"/>
              </a:spcBef>
              <a:buNone/>
            </a:pPr>
            <a:r>
              <a:rPr lang="en-US" sz="1000" dirty="0"/>
              <a:t>1 share (1.5%)</a:t>
            </a:r>
          </a:p>
        </p:txBody>
      </p:sp>
      <p:sp>
        <p:nvSpPr>
          <p:cNvPr id="3" name="Content Placeholder 15">
            <a:extLst>
              <a:ext uri="{FF2B5EF4-FFF2-40B4-BE49-F238E27FC236}">
                <a16:creationId xmlns:a16="http://schemas.microsoft.com/office/drawing/2014/main" id="{7687D285-39D4-70DD-5397-F318F61FB2B2}"/>
              </a:ext>
            </a:extLst>
          </p:cNvPr>
          <p:cNvSpPr txBox="1">
            <a:spLocks/>
          </p:cNvSpPr>
          <p:nvPr/>
        </p:nvSpPr>
        <p:spPr>
          <a:xfrm>
            <a:off x="3438249" y="1652033"/>
            <a:ext cx="2715441" cy="18774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Evergreen Video Clip</a:t>
            </a:r>
          </a:p>
          <a:p>
            <a:pPr marL="0" indent="0">
              <a:lnSpc>
                <a:spcPct val="100000"/>
              </a:lnSpc>
              <a:spcBef>
                <a:spcPts val="600"/>
              </a:spcBef>
              <a:buFont typeface="Arial" panose="020B0604020202020204" pitchFamily="34" charset="0"/>
              <a:buNone/>
            </a:pPr>
            <a:r>
              <a:rPr lang="en-US" sz="1100" b="1" dirty="0"/>
              <a:t>Reach: </a:t>
            </a:r>
            <a:r>
              <a:rPr lang="en-US" sz="1100" dirty="0"/>
              <a:t>936</a:t>
            </a:r>
          </a:p>
          <a:p>
            <a:pPr marL="0" indent="0">
              <a:lnSpc>
                <a:spcPct val="100000"/>
              </a:lnSpc>
              <a:spcBef>
                <a:spcPts val="600"/>
              </a:spcBef>
              <a:buFont typeface="Arial" panose="020B0604020202020204" pitchFamily="34" charset="0"/>
              <a:buNone/>
            </a:pPr>
            <a:r>
              <a:rPr lang="en-US" sz="1100" b="1" dirty="0"/>
              <a:t>Total Engagement: </a:t>
            </a:r>
            <a:r>
              <a:rPr lang="en-US" sz="1100" dirty="0"/>
              <a:t>18 (4.7% of Reach)</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Of the 18 clicks:</a:t>
            </a:r>
          </a:p>
          <a:p>
            <a:pPr marL="0" indent="0">
              <a:lnSpc>
                <a:spcPct val="100000"/>
              </a:lnSpc>
              <a:spcBef>
                <a:spcPts val="600"/>
              </a:spcBef>
              <a:buFont typeface="Arial" panose="020B0604020202020204" pitchFamily="34" charset="0"/>
              <a:buNone/>
            </a:pPr>
            <a:r>
              <a:rPr lang="en-US" sz="1000" dirty="0"/>
              <a:t>25 reactions (139%)</a:t>
            </a:r>
          </a:p>
          <a:p>
            <a:pPr marL="0" indent="0">
              <a:lnSpc>
                <a:spcPct val="100000"/>
              </a:lnSpc>
              <a:spcBef>
                <a:spcPts val="600"/>
              </a:spcBef>
              <a:buFont typeface="Arial" panose="020B0604020202020204" pitchFamily="34" charset="0"/>
              <a:buNone/>
            </a:pPr>
            <a:r>
              <a:rPr lang="en-US" sz="1000" dirty="0"/>
              <a:t>0 comments</a:t>
            </a:r>
          </a:p>
          <a:p>
            <a:pPr marL="0" indent="0">
              <a:lnSpc>
                <a:spcPct val="100000"/>
              </a:lnSpc>
              <a:spcBef>
                <a:spcPts val="600"/>
              </a:spcBef>
              <a:buFont typeface="Arial" panose="020B0604020202020204" pitchFamily="34" charset="0"/>
              <a:buNone/>
            </a:pPr>
            <a:r>
              <a:rPr lang="en-US" sz="1000" dirty="0"/>
              <a:t>1 share (5.5%)</a:t>
            </a:r>
          </a:p>
        </p:txBody>
      </p:sp>
      <p:sp>
        <p:nvSpPr>
          <p:cNvPr id="11" name="Content Placeholder 15">
            <a:extLst>
              <a:ext uri="{FF2B5EF4-FFF2-40B4-BE49-F238E27FC236}">
                <a16:creationId xmlns:a16="http://schemas.microsoft.com/office/drawing/2014/main" id="{E8B175B9-F9C6-61E9-F4D5-27C7035EA124}"/>
              </a:ext>
            </a:extLst>
          </p:cNvPr>
          <p:cNvSpPr txBox="1">
            <a:spLocks/>
          </p:cNvSpPr>
          <p:nvPr/>
        </p:nvSpPr>
        <p:spPr>
          <a:xfrm>
            <a:off x="522039" y="6186625"/>
            <a:ext cx="2715441" cy="415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007DB7"/>
                </a:solidFill>
                <a:latin typeface="+mj-lt"/>
              </a:rPr>
              <a:t>Why we think this performed well:</a:t>
            </a:r>
          </a:p>
          <a:p>
            <a:pPr>
              <a:lnSpc>
                <a:spcPct val="100000"/>
              </a:lnSpc>
              <a:spcBef>
                <a:spcPts val="0"/>
              </a:spcBef>
            </a:pPr>
            <a:r>
              <a:rPr lang="en-US" sz="1100" dirty="0">
                <a:solidFill>
                  <a:srgbClr val="007DB7"/>
                </a:solidFill>
              </a:rPr>
              <a:t>Tagged Ohio Business Magazine</a:t>
            </a:r>
          </a:p>
        </p:txBody>
      </p:sp>
      <p:sp>
        <p:nvSpPr>
          <p:cNvPr id="13" name="Content Placeholder 15">
            <a:extLst>
              <a:ext uri="{FF2B5EF4-FFF2-40B4-BE49-F238E27FC236}">
                <a16:creationId xmlns:a16="http://schemas.microsoft.com/office/drawing/2014/main" id="{0F865182-7869-AC0B-6C60-C0ED8F41B4F4}"/>
              </a:ext>
            </a:extLst>
          </p:cNvPr>
          <p:cNvSpPr txBox="1">
            <a:spLocks/>
          </p:cNvSpPr>
          <p:nvPr/>
        </p:nvSpPr>
        <p:spPr>
          <a:xfrm>
            <a:off x="3362549" y="6177572"/>
            <a:ext cx="2715441" cy="415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007DB7"/>
                </a:solidFill>
                <a:latin typeface="+mj-lt"/>
              </a:rPr>
              <a:t>Why we think this performed well:</a:t>
            </a:r>
          </a:p>
          <a:p>
            <a:pPr>
              <a:lnSpc>
                <a:spcPct val="100000"/>
              </a:lnSpc>
              <a:spcBef>
                <a:spcPts val="0"/>
              </a:spcBef>
            </a:pPr>
            <a:r>
              <a:rPr lang="en-US" sz="1100" dirty="0">
                <a:solidFill>
                  <a:srgbClr val="007DB7"/>
                </a:solidFill>
              </a:rPr>
              <a:t>Visually engaging</a:t>
            </a:r>
          </a:p>
          <a:p>
            <a:pPr>
              <a:lnSpc>
                <a:spcPct val="100000"/>
              </a:lnSpc>
              <a:spcBef>
                <a:spcPts val="0"/>
              </a:spcBef>
            </a:pPr>
            <a:r>
              <a:rPr lang="en-US" sz="1100" dirty="0">
                <a:solidFill>
                  <a:srgbClr val="007DB7"/>
                </a:solidFill>
              </a:rPr>
              <a:t>Impactful messaging</a:t>
            </a:r>
          </a:p>
        </p:txBody>
      </p:sp>
      <p:pic>
        <p:nvPicPr>
          <p:cNvPr id="7" name="Picture 6" descr="A magazine cover with a city and buildings&#10;&#10;Description automatically generated">
            <a:extLst>
              <a:ext uri="{FF2B5EF4-FFF2-40B4-BE49-F238E27FC236}">
                <a16:creationId xmlns:a16="http://schemas.microsoft.com/office/drawing/2014/main" id="{512B1162-20E5-CC3A-9E62-DB279B196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571" y="3602032"/>
            <a:ext cx="1448778" cy="2495770"/>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2E352D5E-24B1-660B-58FB-BC280560C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265" y="3602484"/>
            <a:ext cx="1521000" cy="2490399"/>
          </a:xfrm>
          <a:prstGeom prst="rect">
            <a:avLst/>
          </a:prstGeom>
        </p:spPr>
      </p:pic>
    </p:spTree>
    <p:extLst>
      <p:ext uri="{BB962C8B-B14F-4D97-AF65-F5344CB8AC3E}">
        <p14:creationId xmlns:p14="http://schemas.microsoft.com/office/powerpoint/2010/main" val="1032543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Autofit/>
          </a:bodyPr>
          <a:lstStyle/>
          <a:p>
            <a:r>
              <a:rPr lang="en-US" sz="2800" dirty="0"/>
              <a:t>3 lowest-performing posts</a:t>
            </a:r>
            <a:br>
              <a:rPr lang="en-US" sz="2800" dirty="0"/>
            </a:br>
            <a:r>
              <a:rPr lang="en-US" sz="2000" dirty="0" err="1"/>
              <a:t>linkedin</a:t>
            </a:r>
            <a:endParaRPr lang="en-US" sz="2800" dirty="0"/>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a:xfrm>
            <a:off x="8515349" y="6356351"/>
            <a:ext cx="380523" cy="365125"/>
          </a:xfrm>
        </p:spPr>
        <p:txBody>
          <a:bodyPr/>
          <a:lstStyle/>
          <a:p>
            <a:fld id="{4EC93DFA-70F6-4220-86AB-AD3183C08C91}" type="slidenum">
              <a:rPr lang="en-US" smtClean="0"/>
              <a:t>18</a:t>
            </a:fld>
            <a:endParaRPr lang="en-US" dirty="0"/>
          </a:p>
        </p:txBody>
      </p:sp>
      <p:sp>
        <p:nvSpPr>
          <p:cNvPr id="9" name="Content Placeholder 15">
            <a:extLst>
              <a:ext uri="{FF2B5EF4-FFF2-40B4-BE49-F238E27FC236}">
                <a16:creationId xmlns:a16="http://schemas.microsoft.com/office/drawing/2014/main" id="{EE71C8B4-B896-5E03-4FF2-1F810FBBEFEC}"/>
              </a:ext>
            </a:extLst>
          </p:cNvPr>
          <p:cNvSpPr txBox="1">
            <a:spLocks/>
          </p:cNvSpPr>
          <p:nvPr/>
        </p:nvSpPr>
        <p:spPr>
          <a:xfrm>
            <a:off x="619597" y="1649938"/>
            <a:ext cx="2793681" cy="21390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MWS Repost</a:t>
            </a:r>
          </a:p>
          <a:p>
            <a:pPr marL="0" indent="0">
              <a:lnSpc>
                <a:spcPct val="100000"/>
              </a:lnSpc>
              <a:spcBef>
                <a:spcPts val="600"/>
              </a:spcBef>
              <a:buFont typeface="Arial" panose="020B0604020202020204" pitchFamily="34" charset="0"/>
              <a:buNone/>
            </a:pPr>
            <a:r>
              <a:rPr lang="en-US" sz="1100" b="1" dirty="0"/>
              <a:t>Reach: 261</a:t>
            </a:r>
            <a:endParaRPr lang="en-US" sz="1100" dirty="0"/>
          </a:p>
          <a:p>
            <a:pPr marL="0" indent="0">
              <a:lnSpc>
                <a:spcPct val="100000"/>
              </a:lnSpc>
              <a:spcBef>
                <a:spcPts val="600"/>
              </a:spcBef>
              <a:buFont typeface="Arial" panose="020B0604020202020204" pitchFamily="34" charset="0"/>
              <a:buNone/>
            </a:pPr>
            <a:r>
              <a:rPr lang="en-US" sz="1100" b="1" dirty="0"/>
              <a:t>Total Engagement: </a:t>
            </a:r>
            <a:r>
              <a:rPr lang="en-US" sz="1100" dirty="0"/>
              <a:t>5 (3.8% of Reach)</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Of the 5 clicks:</a:t>
            </a:r>
          </a:p>
          <a:p>
            <a:pPr marL="0" indent="0">
              <a:lnSpc>
                <a:spcPct val="100000"/>
              </a:lnSpc>
              <a:spcBef>
                <a:spcPts val="600"/>
              </a:spcBef>
              <a:buFont typeface="Arial" panose="020B0604020202020204" pitchFamily="34" charset="0"/>
              <a:buNone/>
            </a:pPr>
            <a:r>
              <a:rPr lang="en-US" sz="1000" dirty="0"/>
              <a:t>0 likes/comments/shares</a:t>
            </a:r>
          </a:p>
        </p:txBody>
      </p:sp>
      <p:sp>
        <p:nvSpPr>
          <p:cNvPr id="3" name="Content Placeholder 15">
            <a:extLst>
              <a:ext uri="{FF2B5EF4-FFF2-40B4-BE49-F238E27FC236}">
                <a16:creationId xmlns:a16="http://schemas.microsoft.com/office/drawing/2014/main" id="{7687D285-39D4-70DD-5397-F318F61FB2B2}"/>
              </a:ext>
            </a:extLst>
          </p:cNvPr>
          <p:cNvSpPr txBox="1">
            <a:spLocks/>
          </p:cNvSpPr>
          <p:nvPr/>
        </p:nvSpPr>
        <p:spPr>
          <a:xfrm>
            <a:off x="3467597" y="1649939"/>
            <a:ext cx="2706597" cy="21390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MWS Photo</a:t>
            </a:r>
          </a:p>
          <a:p>
            <a:pPr marL="0" indent="0">
              <a:lnSpc>
                <a:spcPct val="100000"/>
              </a:lnSpc>
              <a:spcBef>
                <a:spcPts val="600"/>
              </a:spcBef>
              <a:buFont typeface="Arial" panose="020B0604020202020204" pitchFamily="34" charset="0"/>
              <a:buNone/>
            </a:pPr>
            <a:r>
              <a:rPr lang="en-US" sz="1100" b="1" dirty="0"/>
              <a:t>Reach: </a:t>
            </a:r>
            <a:r>
              <a:rPr lang="en-US" sz="1100" dirty="0"/>
              <a:t>208</a:t>
            </a:r>
          </a:p>
          <a:p>
            <a:pPr marL="0" indent="0">
              <a:lnSpc>
                <a:spcPct val="100000"/>
              </a:lnSpc>
              <a:spcBef>
                <a:spcPts val="600"/>
              </a:spcBef>
              <a:buFont typeface="Arial" panose="020B0604020202020204" pitchFamily="34" charset="0"/>
              <a:buNone/>
            </a:pPr>
            <a:r>
              <a:rPr lang="en-US" sz="1100" b="1" dirty="0"/>
              <a:t>Total Engagement: </a:t>
            </a:r>
            <a:r>
              <a:rPr lang="en-US" sz="1100" dirty="0"/>
              <a:t>6 (4% of Reach)</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Of the 6 clicks:</a:t>
            </a:r>
          </a:p>
          <a:p>
            <a:pPr marL="0" indent="0">
              <a:lnSpc>
                <a:spcPct val="100000"/>
              </a:lnSpc>
              <a:spcBef>
                <a:spcPts val="600"/>
              </a:spcBef>
              <a:buFont typeface="Arial" panose="020B0604020202020204" pitchFamily="34" charset="0"/>
              <a:buNone/>
            </a:pPr>
            <a:r>
              <a:rPr lang="en-US" sz="1000" dirty="0"/>
              <a:t>6 likes (100%)</a:t>
            </a:r>
          </a:p>
          <a:p>
            <a:pPr marL="0" indent="0">
              <a:lnSpc>
                <a:spcPct val="100000"/>
              </a:lnSpc>
              <a:spcBef>
                <a:spcPts val="600"/>
              </a:spcBef>
              <a:buFont typeface="Arial" panose="020B0604020202020204" pitchFamily="34" charset="0"/>
              <a:buNone/>
            </a:pPr>
            <a:r>
              <a:rPr lang="en-US" sz="1000" dirty="0"/>
              <a:t>0 comments</a:t>
            </a:r>
          </a:p>
          <a:p>
            <a:pPr marL="0" indent="0">
              <a:lnSpc>
                <a:spcPct val="100000"/>
              </a:lnSpc>
              <a:spcBef>
                <a:spcPts val="600"/>
              </a:spcBef>
              <a:buFont typeface="Arial" panose="020B0604020202020204" pitchFamily="34" charset="0"/>
              <a:buNone/>
            </a:pPr>
            <a:r>
              <a:rPr lang="en-US" sz="1000" dirty="0"/>
              <a:t>0 shares</a:t>
            </a:r>
          </a:p>
        </p:txBody>
      </p:sp>
      <p:sp>
        <p:nvSpPr>
          <p:cNvPr id="5" name="Content Placeholder 15">
            <a:extLst>
              <a:ext uri="{FF2B5EF4-FFF2-40B4-BE49-F238E27FC236}">
                <a16:creationId xmlns:a16="http://schemas.microsoft.com/office/drawing/2014/main" id="{3FAB95C1-7604-FA9B-D9FC-54F04F1EE3BC}"/>
              </a:ext>
            </a:extLst>
          </p:cNvPr>
          <p:cNvSpPr txBox="1">
            <a:spLocks/>
          </p:cNvSpPr>
          <p:nvPr/>
        </p:nvSpPr>
        <p:spPr>
          <a:xfrm>
            <a:off x="6228512" y="1649939"/>
            <a:ext cx="2589559" cy="21390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ET Graphic</a:t>
            </a:r>
          </a:p>
          <a:p>
            <a:pPr marL="0" indent="0">
              <a:lnSpc>
                <a:spcPct val="100000"/>
              </a:lnSpc>
              <a:spcBef>
                <a:spcPts val="600"/>
              </a:spcBef>
              <a:buFont typeface="Arial" panose="020B0604020202020204" pitchFamily="34" charset="0"/>
              <a:buNone/>
            </a:pPr>
            <a:r>
              <a:rPr lang="en-US" sz="1100" b="1" dirty="0"/>
              <a:t>Reach: </a:t>
            </a:r>
            <a:r>
              <a:rPr lang="en-US" sz="1100" dirty="0"/>
              <a:t>212</a:t>
            </a:r>
          </a:p>
          <a:p>
            <a:pPr marL="0" indent="0">
              <a:lnSpc>
                <a:spcPct val="100000"/>
              </a:lnSpc>
              <a:spcBef>
                <a:spcPts val="600"/>
              </a:spcBef>
              <a:buFont typeface="Arial" panose="020B0604020202020204" pitchFamily="34" charset="0"/>
              <a:buNone/>
            </a:pPr>
            <a:r>
              <a:rPr lang="en-US" sz="1100" b="1" dirty="0"/>
              <a:t>Total Engagement: </a:t>
            </a:r>
            <a:r>
              <a:rPr lang="en-US" sz="1100" dirty="0"/>
              <a:t>5 (6% of Reach)</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Of the 5 clicks:</a:t>
            </a:r>
          </a:p>
          <a:p>
            <a:pPr marL="0" indent="0">
              <a:lnSpc>
                <a:spcPct val="100000"/>
              </a:lnSpc>
              <a:spcBef>
                <a:spcPts val="600"/>
              </a:spcBef>
              <a:buFont typeface="Arial" panose="020B0604020202020204" pitchFamily="34" charset="0"/>
              <a:buNone/>
            </a:pPr>
            <a:r>
              <a:rPr lang="en-US" sz="1000" dirty="0"/>
              <a:t>5 likes (100%)</a:t>
            </a:r>
          </a:p>
          <a:p>
            <a:pPr marL="0" indent="0">
              <a:lnSpc>
                <a:spcPct val="100000"/>
              </a:lnSpc>
              <a:spcBef>
                <a:spcPts val="600"/>
              </a:spcBef>
              <a:buNone/>
            </a:pPr>
            <a:r>
              <a:rPr lang="en-US" sz="1000" dirty="0"/>
              <a:t>0 comments</a:t>
            </a:r>
          </a:p>
          <a:p>
            <a:pPr marL="0" indent="0">
              <a:lnSpc>
                <a:spcPct val="100000"/>
              </a:lnSpc>
              <a:spcBef>
                <a:spcPts val="600"/>
              </a:spcBef>
              <a:buNone/>
            </a:pPr>
            <a:r>
              <a:rPr lang="en-US" sz="1000" dirty="0"/>
              <a:t>0 shares</a:t>
            </a:r>
          </a:p>
        </p:txBody>
      </p:sp>
      <p:pic>
        <p:nvPicPr>
          <p:cNvPr id="13" name="Picture 12" descr="A person standing in front of a white cylinder&#10;&#10;Description automatically generated">
            <a:extLst>
              <a:ext uri="{FF2B5EF4-FFF2-40B4-BE49-F238E27FC236}">
                <a16:creationId xmlns:a16="http://schemas.microsoft.com/office/drawing/2014/main" id="{36210699-8CD0-7E6B-96FE-D81B1948E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203" y="3620278"/>
            <a:ext cx="1693602" cy="2601324"/>
          </a:xfrm>
          <a:prstGeom prst="rect">
            <a:avLst/>
          </a:prstGeom>
        </p:spPr>
      </p:pic>
      <p:pic>
        <p:nvPicPr>
          <p:cNvPr id="16" name="Picture 15" descr="A blue and white poster with a car&#10;&#10;Description automatically generated">
            <a:extLst>
              <a:ext uri="{FF2B5EF4-FFF2-40B4-BE49-F238E27FC236}">
                <a16:creationId xmlns:a16="http://schemas.microsoft.com/office/drawing/2014/main" id="{75642A25-2DDB-069E-1B17-8D6AEF705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778" y="3584068"/>
            <a:ext cx="1754089" cy="2601322"/>
          </a:xfrm>
          <a:prstGeom prst="rect">
            <a:avLst/>
          </a:prstGeom>
        </p:spPr>
      </p:pic>
      <p:pic>
        <p:nvPicPr>
          <p:cNvPr id="18" name="Picture 17" descr="A group of people posing for a photo&#10;&#10;Description automatically generated">
            <a:extLst>
              <a:ext uri="{FF2B5EF4-FFF2-40B4-BE49-F238E27FC236}">
                <a16:creationId xmlns:a16="http://schemas.microsoft.com/office/drawing/2014/main" id="{BBD8C520-B435-A630-F1F5-828981D70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993" y="3585657"/>
            <a:ext cx="1617053" cy="2634233"/>
          </a:xfrm>
          <a:prstGeom prst="rect">
            <a:avLst/>
          </a:prstGeom>
        </p:spPr>
      </p:pic>
      <p:sp>
        <p:nvSpPr>
          <p:cNvPr id="7" name="Content Placeholder 15">
            <a:extLst>
              <a:ext uri="{FF2B5EF4-FFF2-40B4-BE49-F238E27FC236}">
                <a16:creationId xmlns:a16="http://schemas.microsoft.com/office/drawing/2014/main" id="{ED3F8111-F9E9-D172-05EF-5986C568406C}"/>
              </a:ext>
            </a:extLst>
          </p:cNvPr>
          <p:cNvSpPr txBox="1">
            <a:spLocks/>
          </p:cNvSpPr>
          <p:nvPr/>
        </p:nvSpPr>
        <p:spPr>
          <a:xfrm>
            <a:off x="546728" y="6243189"/>
            <a:ext cx="2715441" cy="5548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000" b="1" dirty="0">
                <a:solidFill>
                  <a:srgbClr val="007DB7"/>
                </a:solidFill>
                <a:latin typeface="+mj-lt"/>
              </a:rPr>
              <a:t>Why we think this didn’t perform well:</a:t>
            </a:r>
          </a:p>
          <a:p>
            <a:pPr>
              <a:lnSpc>
                <a:spcPct val="100000"/>
              </a:lnSpc>
              <a:spcBef>
                <a:spcPts val="0"/>
              </a:spcBef>
            </a:pPr>
            <a:r>
              <a:rPr lang="en-US" sz="1000" dirty="0">
                <a:solidFill>
                  <a:srgbClr val="007DB7"/>
                </a:solidFill>
              </a:rPr>
              <a:t>Not a very engaging photo</a:t>
            </a:r>
          </a:p>
        </p:txBody>
      </p:sp>
      <p:sp>
        <p:nvSpPr>
          <p:cNvPr id="8" name="Content Placeholder 15">
            <a:extLst>
              <a:ext uri="{FF2B5EF4-FFF2-40B4-BE49-F238E27FC236}">
                <a16:creationId xmlns:a16="http://schemas.microsoft.com/office/drawing/2014/main" id="{286E0E20-1E17-7C92-1E24-D91297D888E9}"/>
              </a:ext>
            </a:extLst>
          </p:cNvPr>
          <p:cNvSpPr txBox="1">
            <a:spLocks/>
          </p:cNvSpPr>
          <p:nvPr/>
        </p:nvSpPr>
        <p:spPr>
          <a:xfrm>
            <a:off x="3436004" y="6287089"/>
            <a:ext cx="2715441" cy="4308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000" b="1" dirty="0">
                <a:solidFill>
                  <a:srgbClr val="007DB7"/>
                </a:solidFill>
                <a:latin typeface="+mj-lt"/>
              </a:rPr>
              <a:t>Why we think this didn’t perform well:</a:t>
            </a:r>
          </a:p>
          <a:p>
            <a:pPr>
              <a:lnSpc>
                <a:spcPct val="100000"/>
              </a:lnSpc>
              <a:spcBef>
                <a:spcPts val="0"/>
              </a:spcBef>
            </a:pPr>
            <a:r>
              <a:rPr lang="en-US" sz="1000" dirty="0">
                <a:solidFill>
                  <a:srgbClr val="007DB7"/>
                </a:solidFill>
              </a:rPr>
              <a:t>Not an eye-catching photo</a:t>
            </a:r>
          </a:p>
        </p:txBody>
      </p:sp>
      <p:sp>
        <p:nvSpPr>
          <p:cNvPr id="10" name="Content Placeholder 15">
            <a:extLst>
              <a:ext uri="{FF2B5EF4-FFF2-40B4-BE49-F238E27FC236}">
                <a16:creationId xmlns:a16="http://schemas.microsoft.com/office/drawing/2014/main" id="{001D94EE-67D8-0DED-A4A2-4B7BFE39D6EE}"/>
              </a:ext>
            </a:extLst>
          </p:cNvPr>
          <p:cNvSpPr txBox="1">
            <a:spLocks/>
          </p:cNvSpPr>
          <p:nvPr/>
        </p:nvSpPr>
        <p:spPr>
          <a:xfrm>
            <a:off x="6216644" y="6274874"/>
            <a:ext cx="2715441" cy="600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000" b="1" dirty="0">
                <a:solidFill>
                  <a:srgbClr val="007DB7"/>
                </a:solidFill>
                <a:latin typeface="+mj-lt"/>
              </a:rPr>
              <a:t>Why we think this didn’t perform well:</a:t>
            </a:r>
          </a:p>
          <a:p>
            <a:pPr>
              <a:lnSpc>
                <a:spcPct val="100000"/>
              </a:lnSpc>
              <a:spcBef>
                <a:spcPts val="0"/>
              </a:spcBef>
            </a:pPr>
            <a:r>
              <a:rPr lang="en-US" sz="1000" dirty="0">
                <a:solidFill>
                  <a:srgbClr val="007DB7"/>
                </a:solidFill>
              </a:rPr>
              <a:t>Lack of context</a:t>
            </a:r>
          </a:p>
        </p:txBody>
      </p:sp>
    </p:spTree>
    <p:extLst>
      <p:ext uri="{BB962C8B-B14F-4D97-AF65-F5344CB8AC3E}">
        <p14:creationId xmlns:p14="http://schemas.microsoft.com/office/powerpoint/2010/main" val="3446482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1ADE99-3BC9-4FE1-C2DB-9CC2FBB14001}"/>
              </a:ext>
            </a:extLst>
          </p:cNvPr>
          <p:cNvSpPr>
            <a:spLocks noGrp="1"/>
          </p:cNvSpPr>
          <p:nvPr>
            <p:ph type="ctrTitle"/>
          </p:nvPr>
        </p:nvSpPr>
        <p:spPr>
          <a:xfrm>
            <a:off x="685800" y="3119283"/>
            <a:ext cx="7772400" cy="741370"/>
          </a:xfrm>
        </p:spPr>
        <p:txBody>
          <a:bodyPr/>
          <a:lstStyle/>
          <a:p>
            <a:r>
              <a:rPr lang="en-US" dirty="0" err="1"/>
              <a:t>Youtube</a:t>
            </a:r>
            <a:endParaRPr lang="en-US" dirty="0"/>
          </a:p>
        </p:txBody>
      </p:sp>
      <p:sp>
        <p:nvSpPr>
          <p:cNvPr id="4" name="Slide Number Placeholder 3">
            <a:extLst>
              <a:ext uri="{FF2B5EF4-FFF2-40B4-BE49-F238E27FC236}">
                <a16:creationId xmlns:a16="http://schemas.microsoft.com/office/drawing/2014/main" id="{77638FEF-DD40-D0B0-75B3-3FC8181072A7}"/>
              </a:ext>
            </a:extLst>
          </p:cNvPr>
          <p:cNvSpPr>
            <a:spLocks noGrp="1"/>
          </p:cNvSpPr>
          <p:nvPr>
            <p:ph type="sldNum" sz="quarter" idx="12"/>
          </p:nvPr>
        </p:nvSpPr>
        <p:spPr/>
        <p:txBody>
          <a:bodyPr/>
          <a:lstStyle/>
          <a:p>
            <a:fld id="{4EC93DFA-70F6-4220-86AB-AD3183C08C91}" type="slidenum">
              <a:rPr lang="en-US" smtClean="0"/>
              <a:t>19</a:t>
            </a:fld>
            <a:endParaRPr lang="en-US" dirty="0"/>
          </a:p>
        </p:txBody>
      </p:sp>
      <p:sp>
        <p:nvSpPr>
          <p:cNvPr id="8" name="Content Placeholder 15">
            <a:extLst>
              <a:ext uri="{FF2B5EF4-FFF2-40B4-BE49-F238E27FC236}">
                <a16:creationId xmlns:a16="http://schemas.microsoft.com/office/drawing/2014/main" id="{9005C5BD-1AAC-E2C7-32B9-423DDEDCD75F}"/>
              </a:ext>
            </a:extLst>
          </p:cNvPr>
          <p:cNvSpPr txBox="1">
            <a:spLocks/>
          </p:cNvSpPr>
          <p:nvPr/>
        </p:nvSpPr>
        <p:spPr>
          <a:xfrm>
            <a:off x="3703640" y="2572182"/>
            <a:ext cx="1736718" cy="383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Font typeface="Arial" panose="020B0604020202020204" pitchFamily="34" charset="0"/>
              <a:buNone/>
            </a:pPr>
            <a:r>
              <a:rPr lang="en-US" sz="1400" b="1" dirty="0">
                <a:solidFill>
                  <a:srgbClr val="004A8B"/>
                </a:solidFill>
                <a:latin typeface="+mj-lt"/>
                <a:hlinkClick r:id="rId2"/>
              </a:rPr>
              <a:t>@oneenergyinc</a:t>
            </a:r>
            <a:endParaRPr lang="en-US" sz="1400" b="1" dirty="0">
              <a:solidFill>
                <a:srgbClr val="004A8B"/>
              </a:solidFill>
              <a:latin typeface="+mj-lt"/>
            </a:endParaRPr>
          </a:p>
        </p:txBody>
      </p:sp>
      <p:sp>
        <p:nvSpPr>
          <p:cNvPr id="11" name="Subtitle 5">
            <a:extLst>
              <a:ext uri="{FF2B5EF4-FFF2-40B4-BE49-F238E27FC236}">
                <a16:creationId xmlns:a16="http://schemas.microsoft.com/office/drawing/2014/main" id="{6C8F20F5-BEE6-EBB1-2872-3E28452F0168}"/>
              </a:ext>
            </a:extLst>
          </p:cNvPr>
          <p:cNvSpPr>
            <a:spLocks noGrp="1"/>
          </p:cNvSpPr>
          <p:nvPr>
            <p:ph type="subTitle" idx="1"/>
          </p:nvPr>
        </p:nvSpPr>
        <p:spPr>
          <a:xfrm>
            <a:off x="1506680" y="4459911"/>
            <a:ext cx="6130636" cy="1426752"/>
          </a:xfrm>
        </p:spPr>
        <p:txBody>
          <a:bodyPr/>
          <a:lstStyle/>
          <a:p>
            <a:pPr marL="285750" indent="-285750" algn="l">
              <a:buFont typeface="Arial" panose="020B0604020202020204" pitchFamily="34" charset="0"/>
              <a:buChar char="•"/>
            </a:pPr>
            <a:r>
              <a:rPr lang="en-US" sz="1400" dirty="0"/>
              <a:t>Audience consists of everyone: the general public, investors, customers, community members, etc.</a:t>
            </a:r>
          </a:p>
          <a:p>
            <a:pPr marL="285750" indent="-285750" algn="l">
              <a:buFont typeface="Arial" panose="020B0604020202020204" pitchFamily="34" charset="0"/>
              <a:buChar char="•"/>
            </a:pPr>
            <a:r>
              <a:rPr lang="en-US" sz="1400" dirty="0"/>
              <a:t>Platform continues to grow with new users and video content daily</a:t>
            </a:r>
          </a:p>
          <a:p>
            <a:pPr marL="285750" indent="-285750" algn="l">
              <a:buFont typeface="Arial" panose="020B0604020202020204" pitchFamily="34" charset="0"/>
              <a:buChar char="•"/>
            </a:pPr>
            <a:r>
              <a:rPr lang="en-US" sz="1400" dirty="0"/>
              <a:t>Top contender to reach people with video content</a:t>
            </a:r>
          </a:p>
        </p:txBody>
      </p:sp>
      <p:sp>
        <p:nvSpPr>
          <p:cNvPr id="6" name="Subtitle 5">
            <a:extLst>
              <a:ext uri="{FF2B5EF4-FFF2-40B4-BE49-F238E27FC236}">
                <a16:creationId xmlns:a16="http://schemas.microsoft.com/office/drawing/2014/main" id="{D82D6039-9926-F46B-57C1-8A4BC9676216}"/>
              </a:ext>
            </a:extLst>
          </p:cNvPr>
          <p:cNvSpPr txBox="1">
            <a:spLocks/>
          </p:cNvSpPr>
          <p:nvPr/>
        </p:nvSpPr>
        <p:spPr>
          <a:xfrm>
            <a:off x="3178143" y="3910655"/>
            <a:ext cx="2787714" cy="220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434 subscribers | 106 videos</a:t>
            </a:r>
          </a:p>
        </p:txBody>
      </p:sp>
      <p:pic>
        <p:nvPicPr>
          <p:cNvPr id="2" name="Picture 1" descr="A red and white play button&#10;&#10;Description automatically generated">
            <a:extLst>
              <a:ext uri="{FF2B5EF4-FFF2-40B4-BE49-F238E27FC236}">
                <a16:creationId xmlns:a16="http://schemas.microsoft.com/office/drawing/2014/main" id="{3D027E98-E33C-3140-9828-64B81BEC3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351" y="1854339"/>
            <a:ext cx="869296" cy="612994"/>
          </a:xfrm>
          <a:prstGeom prst="rect">
            <a:avLst/>
          </a:prstGeom>
        </p:spPr>
      </p:pic>
      <p:sp>
        <p:nvSpPr>
          <p:cNvPr id="9" name="Subtitle 5">
            <a:extLst>
              <a:ext uri="{FF2B5EF4-FFF2-40B4-BE49-F238E27FC236}">
                <a16:creationId xmlns:a16="http://schemas.microsoft.com/office/drawing/2014/main" id="{8A5351E8-A789-E52F-4F8C-802E7034B695}"/>
              </a:ext>
            </a:extLst>
          </p:cNvPr>
          <p:cNvSpPr txBox="1">
            <a:spLocks/>
          </p:cNvSpPr>
          <p:nvPr/>
        </p:nvSpPr>
        <p:spPr>
          <a:xfrm>
            <a:off x="1143000" y="6050507"/>
            <a:ext cx="6858000" cy="4109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5 Best Performing Posts | 3 Lowest Performing Posts</a:t>
            </a:r>
          </a:p>
        </p:txBody>
      </p:sp>
      <p:sp>
        <p:nvSpPr>
          <p:cNvPr id="7" name="Content Placeholder 15">
            <a:extLst>
              <a:ext uri="{FF2B5EF4-FFF2-40B4-BE49-F238E27FC236}">
                <a16:creationId xmlns:a16="http://schemas.microsoft.com/office/drawing/2014/main" id="{4A2F8B8E-4878-7609-3F80-10B31ADADB3B}"/>
              </a:ext>
            </a:extLst>
          </p:cNvPr>
          <p:cNvSpPr txBox="1">
            <a:spLocks/>
          </p:cNvSpPr>
          <p:nvPr/>
        </p:nvSpPr>
        <p:spPr>
          <a:xfrm>
            <a:off x="1789610" y="6392843"/>
            <a:ext cx="5564777" cy="397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1000" dirty="0">
                <a:latin typeface="+mj-lt"/>
              </a:rPr>
              <a:t>*Lifetime Metrics</a:t>
            </a:r>
          </a:p>
        </p:txBody>
      </p:sp>
    </p:spTree>
    <p:extLst>
      <p:ext uri="{BB962C8B-B14F-4D97-AF65-F5344CB8AC3E}">
        <p14:creationId xmlns:p14="http://schemas.microsoft.com/office/powerpoint/2010/main" val="102948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a:bodyPr>
          <a:lstStyle/>
          <a:p>
            <a:r>
              <a:rPr lang="en-US" dirty="0"/>
              <a:t>Table of contents</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2</a:t>
            </a:fld>
            <a:endParaRPr lang="en-US" dirty="0"/>
          </a:p>
        </p:txBody>
      </p:sp>
      <p:sp>
        <p:nvSpPr>
          <p:cNvPr id="3" name="Content Placeholder 2">
            <a:extLst>
              <a:ext uri="{FF2B5EF4-FFF2-40B4-BE49-F238E27FC236}">
                <a16:creationId xmlns:a16="http://schemas.microsoft.com/office/drawing/2014/main" id="{50232696-4AD0-6B25-CE9A-F3905215BADB}"/>
              </a:ext>
            </a:extLst>
          </p:cNvPr>
          <p:cNvSpPr>
            <a:spLocks noGrp="1"/>
          </p:cNvSpPr>
          <p:nvPr>
            <p:ph idx="1"/>
          </p:nvPr>
        </p:nvSpPr>
        <p:spPr>
          <a:xfrm>
            <a:off x="513734" y="1872340"/>
            <a:ext cx="8001616" cy="1186743"/>
          </a:xfrm>
        </p:spPr>
        <p:txBody>
          <a:bodyPr>
            <a:noAutofit/>
          </a:bodyPr>
          <a:lstStyle/>
          <a:p>
            <a:pPr marL="0" indent="0">
              <a:lnSpc>
                <a:spcPct val="100000"/>
              </a:lnSpc>
              <a:buNone/>
            </a:pPr>
            <a:r>
              <a:rPr lang="en-US" sz="1800" dirty="0"/>
              <a:t>This is an overview of One Energy’s social media data from 2022, broken down by platform. In this presentation, you’ll find details on the five best-performing and the three lowest-performing </a:t>
            </a:r>
            <a:r>
              <a:rPr lang="en-US" sz="1800"/>
              <a:t>posts for </a:t>
            </a:r>
            <a:r>
              <a:rPr lang="en-US" sz="1800" dirty="0"/>
              <a:t>the year, along with performance summaries.</a:t>
            </a:r>
          </a:p>
        </p:txBody>
      </p:sp>
      <p:sp>
        <p:nvSpPr>
          <p:cNvPr id="9" name="Content Placeholder 2">
            <a:extLst>
              <a:ext uri="{FF2B5EF4-FFF2-40B4-BE49-F238E27FC236}">
                <a16:creationId xmlns:a16="http://schemas.microsoft.com/office/drawing/2014/main" id="{E9773FD7-6F84-7615-3E12-332274DC7542}"/>
              </a:ext>
            </a:extLst>
          </p:cNvPr>
          <p:cNvSpPr txBox="1">
            <a:spLocks/>
          </p:cNvSpPr>
          <p:nvPr/>
        </p:nvSpPr>
        <p:spPr>
          <a:xfrm>
            <a:off x="3069060" y="3473333"/>
            <a:ext cx="3005879" cy="2540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200" dirty="0"/>
              <a:t>Pg. 3 – Analytics Intro</a:t>
            </a:r>
          </a:p>
          <a:p>
            <a:pPr marL="0" indent="0">
              <a:lnSpc>
                <a:spcPct val="100000"/>
              </a:lnSpc>
              <a:buFont typeface="Arial" panose="020B0604020202020204" pitchFamily="34" charset="0"/>
              <a:buNone/>
            </a:pPr>
            <a:r>
              <a:rPr lang="en-US" sz="1200" dirty="0"/>
              <a:t>Pg. 4 – Analytics Terms</a:t>
            </a:r>
          </a:p>
          <a:p>
            <a:pPr marL="0" indent="0">
              <a:lnSpc>
                <a:spcPct val="100000"/>
              </a:lnSpc>
              <a:buFont typeface="Arial" panose="020B0604020202020204" pitchFamily="34" charset="0"/>
              <a:buNone/>
            </a:pPr>
            <a:r>
              <a:rPr lang="en-US" sz="1200" dirty="0"/>
              <a:t>Pg. 5 – Social Media Series Descriptions</a:t>
            </a:r>
          </a:p>
          <a:p>
            <a:pPr marL="0" indent="0">
              <a:lnSpc>
                <a:spcPct val="100000"/>
              </a:lnSpc>
              <a:buFont typeface="Arial" panose="020B0604020202020204" pitchFamily="34" charset="0"/>
              <a:buNone/>
            </a:pPr>
            <a:r>
              <a:rPr lang="en-US" sz="1200" dirty="0"/>
              <a:t>Pg. 6 – Facebook Overview</a:t>
            </a:r>
          </a:p>
          <a:p>
            <a:pPr marL="0" indent="0">
              <a:lnSpc>
                <a:spcPct val="100000"/>
              </a:lnSpc>
              <a:buFont typeface="Arial" panose="020B0604020202020204" pitchFamily="34" charset="0"/>
              <a:buNone/>
            </a:pPr>
            <a:r>
              <a:rPr lang="en-US" sz="1200" dirty="0"/>
              <a:t>Pg. 10 – Instagram Overview</a:t>
            </a:r>
          </a:p>
          <a:p>
            <a:pPr marL="0" indent="0">
              <a:lnSpc>
                <a:spcPct val="100000"/>
              </a:lnSpc>
              <a:buFont typeface="Arial" panose="020B0604020202020204" pitchFamily="34" charset="0"/>
              <a:buNone/>
            </a:pPr>
            <a:r>
              <a:rPr lang="en-US" sz="1200" dirty="0"/>
              <a:t>Pg. 15 – LinkedIn Overview</a:t>
            </a:r>
          </a:p>
          <a:p>
            <a:pPr marL="0" indent="0">
              <a:lnSpc>
                <a:spcPct val="100000"/>
              </a:lnSpc>
              <a:buFont typeface="Arial" panose="020B0604020202020204" pitchFamily="34" charset="0"/>
              <a:buNone/>
            </a:pPr>
            <a:r>
              <a:rPr lang="en-US" sz="1200" dirty="0"/>
              <a:t>Pg. 19 – YouTube Overview</a:t>
            </a:r>
          </a:p>
          <a:p>
            <a:pPr marL="0" indent="0">
              <a:lnSpc>
                <a:spcPct val="100000"/>
              </a:lnSpc>
              <a:buFont typeface="Arial" panose="020B0604020202020204" pitchFamily="34" charset="0"/>
              <a:buNone/>
            </a:pPr>
            <a:r>
              <a:rPr lang="en-US" sz="1200" dirty="0"/>
              <a:t>Pg. 23 – Performance Summary </a:t>
            </a:r>
          </a:p>
        </p:txBody>
      </p:sp>
    </p:spTree>
    <p:extLst>
      <p:ext uri="{BB962C8B-B14F-4D97-AF65-F5344CB8AC3E}">
        <p14:creationId xmlns:p14="http://schemas.microsoft.com/office/powerpoint/2010/main" val="2615576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a:t>5 Best-performing posts</a:t>
            </a:r>
            <a:br>
              <a:rPr lang="en-US" dirty="0"/>
            </a:br>
            <a:r>
              <a:rPr lang="en-US" sz="2200" dirty="0" err="1"/>
              <a:t>Youtube</a:t>
            </a:r>
            <a:endParaRPr lang="en-US" dirty="0"/>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20</a:t>
            </a:fld>
            <a:endParaRPr lang="en-US" dirty="0"/>
          </a:p>
        </p:txBody>
      </p:sp>
      <p:sp>
        <p:nvSpPr>
          <p:cNvPr id="9" name="Content Placeholder 15">
            <a:extLst>
              <a:ext uri="{FF2B5EF4-FFF2-40B4-BE49-F238E27FC236}">
                <a16:creationId xmlns:a16="http://schemas.microsoft.com/office/drawing/2014/main" id="{EE71C8B4-B896-5E03-4FF2-1F810FBBEFEC}"/>
              </a:ext>
            </a:extLst>
          </p:cNvPr>
          <p:cNvSpPr txBox="1">
            <a:spLocks/>
          </p:cNvSpPr>
          <p:nvPr/>
        </p:nvSpPr>
        <p:spPr>
          <a:xfrm>
            <a:off x="619597" y="1649937"/>
            <a:ext cx="2532561" cy="3046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000" b="1" dirty="0"/>
              <a:t>Content: </a:t>
            </a:r>
            <a:r>
              <a:rPr lang="en-US" sz="1000" dirty="0"/>
              <a:t>Educational Video</a:t>
            </a:r>
          </a:p>
          <a:p>
            <a:pPr marL="0" indent="0">
              <a:lnSpc>
                <a:spcPct val="100000"/>
              </a:lnSpc>
              <a:spcBef>
                <a:spcPts val="600"/>
              </a:spcBef>
              <a:buFont typeface="Arial" panose="020B0604020202020204" pitchFamily="34" charset="0"/>
              <a:buNone/>
            </a:pPr>
            <a:r>
              <a:rPr lang="en-US" sz="1000" b="1" dirty="0"/>
              <a:t>Reach: </a:t>
            </a:r>
            <a:r>
              <a:rPr lang="en-US" sz="1000" dirty="0"/>
              <a:t>197.8k</a:t>
            </a:r>
          </a:p>
          <a:p>
            <a:pPr marL="0" indent="0">
              <a:lnSpc>
                <a:spcPct val="100000"/>
              </a:lnSpc>
              <a:spcBef>
                <a:spcPts val="600"/>
              </a:spcBef>
              <a:buFont typeface="Arial" panose="020B0604020202020204" pitchFamily="34" charset="0"/>
              <a:buNone/>
            </a:pPr>
            <a:r>
              <a:rPr lang="en-US" sz="1000" b="1" dirty="0"/>
              <a:t>Click-through-rate: </a:t>
            </a:r>
            <a:r>
              <a:rPr lang="en-US" sz="1000" dirty="0"/>
              <a:t>3.3% of Reach</a:t>
            </a:r>
          </a:p>
          <a:p>
            <a:pPr marL="0" indent="0">
              <a:lnSpc>
                <a:spcPct val="100000"/>
              </a:lnSpc>
              <a:spcBef>
                <a:spcPts val="600"/>
              </a:spcBef>
              <a:buFont typeface="Arial" panose="020B0604020202020204" pitchFamily="34" charset="0"/>
              <a:buNone/>
            </a:pPr>
            <a:r>
              <a:rPr lang="en-US" sz="1000" b="1" dirty="0"/>
              <a:t>Views: </a:t>
            </a:r>
            <a:r>
              <a:rPr lang="en-US" sz="1000" dirty="0"/>
              <a:t>10,075</a:t>
            </a:r>
          </a:p>
          <a:p>
            <a:pPr marL="0" indent="0">
              <a:lnSpc>
                <a:spcPct val="100000"/>
              </a:lnSpc>
              <a:spcBef>
                <a:spcPts val="600"/>
              </a:spcBef>
              <a:buFont typeface="Arial" panose="020B0604020202020204" pitchFamily="34" charset="0"/>
              <a:buNone/>
            </a:pPr>
            <a:r>
              <a:rPr lang="en-US" sz="1000" b="1" dirty="0"/>
              <a:t>Watch Time: </a:t>
            </a:r>
            <a:r>
              <a:rPr lang="en-US" sz="1000" dirty="0"/>
              <a:t>571 hours</a:t>
            </a:r>
          </a:p>
          <a:p>
            <a:pPr marL="0" indent="0">
              <a:lnSpc>
                <a:spcPct val="100000"/>
              </a:lnSpc>
              <a:spcBef>
                <a:spcPts val="600"/>
              </a:spcBef>
              <a:buNone/>
            </a:pPr>
            <a:r>
              <a:rPr lang="en-US" sz="1000" b="1" dirty="0"/>
              <a:t>Avg. View Duration: </a:t>
            </a:r>
            <a:r>
              <a:rPr lang="en-US" sz="1000" dirty="0"/>
              <a:t>3:24 (38.7% of vid)</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Engagement Breakdown:</a:t>
            </a:r>
          </a:p>
          <a:p>
            <a:pPr marL="0" indent="0">
              <a:lnSpc>
                <a:spcPct val="100000"/>
              </a:lnSpc>
              <a:spcBef>
                <a:spcPts val="600"/>
              </a:spcBef>
              <a:buFont typeface="Arial" panose="020B0604020202020204" pitchFamily="34" charset="0"/>
              <a:buNone/>
            </a:pPr>
            <a:r>
              <a:rPr lang="en-US" sz="1000" dirty="0"/>
              <a:t>224 likes</a:t>
            </a:r>
          </a:p>
          <a:p>
            <a:pPr marL="0" indent="0">
              <a:lnSpc>
                <a:spcPct val="100000"/>
              </a:lnSpc>
              <a:spcBef>
                <a:spcPts val="600"/>
              </a:spcBef>
              <a:buFont typeface="Arial" panose="020B0604020202020204" pitchFamily="34" charset="0"/>
              <a:buNone/>
            </a:pPr>
            <a:r>
              <a:rPr lang="en-US" sz="1000" dirty="0"/>
              <a:t>10 dislikes</a:t>
            </a:r>
          </a:p>
          <a:p>
            <a:pPr marL="0" indent="0">
              <a:lnSpc>
                <a:spcPct val="100000"/>
              </a:lnSpc>
              <a:spcBef>
                <a:spcPts val="600"/>
              </a:spcBef>
              <a:buFont typeface="Arial" panose="020B0604020202020204" pitchFamily="34" charset="0"/>
              <a:buNone/>
            </a:pPr>
            <a:r>
              <a:rPr lang="en-US" sz="1000" dirty="0"/>
              <a:t>10 comments</a:t>
            </a:r>
          </a:p>
          <a:p>
            <a:pPr marL="0" indent="0">
              <a:lnSpc>
                <a:spcPct val="100000"/>
              </a:lnSpc>
              <a:spcBef>
                <a:spcPts val="600"/>
              </a:spcBef>
              <a:buFont typeface="Arial" panose="020B0604020202020204" pitchFamily="34" charset="0"/>
              <a:buNone/>
            </a:pPr>
            <a:r>
              <a:rPr lang="en-US" sz="1000" dirty="0"/>
              <a:t>91 shares</a:t>
            </a:r>
          </a:p>
          <a:p>
            <a:pPr marL="0" indent="0">
              <a:lnSpc>
                <a:spcPct val="100000"/>
              </a:lnSpc>
              <a:spcBef>
                <a:spcPts val="600"/>
              </a:spcBef>
              <a:buFont typeface="Arial" panose="020B0604020202020204" pitchFamily="34" charset="0"/>
              <a:buNone/>
            </a:pPr>
            <a:r>
              <a:rPr lang="en-US" sz="1000" dirty="0"/>
              <a:t>+203 subscribers</a:t>
            </a:r>
          </a:p>
        </p:txBody>
      </p:sp>
      <p:sp>
        <p:nvSpPr>
          <p:cNvPr id="3" name="Content Placeholder 15">
            <a:extLst>
              <a:ext uri="{FF2B5EF4-FFF2-40B4-BE49-F238E27FC236}">
                <a16:creationId xmlns:a16="http://schemas.microsoft.com/office/drawing/2014/main" id="{7687D285-39D4-70DD-5397-F318F61FB2B2}"/>
              </a:ext>
            </a:extLst>
          </p:cNvPr>
          <p:cNvSpPr txBox="1">
            <a:spLocks/>
          </p:cNvSpPr>
          <p:nvPr/>
        </p:nvSpPr>
        <p:spPr>
          <a:xfrm>
            <a:off x="3448556" y="1649937"/>
            <a:ext cx="2532561" cy="3046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000" b="1" dirty="0"/>
              <a:t>Content: </a:t>
            </a:r>
            <a:r>
              <a:rPr lang="en-US" sz="1000" dirty="0"/>
              <a:t>SS Video</a:t>
            </a:r>
          </a:p>
          <a:p>
            <a:pPr marL="0" indent="0">
              <a:lnSpc>
                <a:spcPct val="100000"/>
              </a:lnSpc>
              <a:spcBef>
                <a:spcPts val="600"/>
              </a:spcBef>
              <a:buFont typeface="Arial" panose="020B0604020202020204" pitchFamily="34" charset="0"/>
              <a:buNone/>
            </a:pPr>
            <a:r>
              <a:rPr lang="en-US" sz="1000" b="1" dirty="0"/>
              <a:t>Reach: </a:t>
            </a:r>
            <a:r>
              <a:rPr lang="en-US" sz="1000" dirty="0"/>
              <a:t>104.6k</a:t>
            </a:r>
          </a:p>
          <a:p>
            <a:pPr marL="0" indent="0">
              <a:lnSpc>
                <a:spcPct val="100000"/>
              </a:lnSpc>
              <a:spcBef>
                <a:spcPts val="600"/>
              </a:spcBef>
              <a:buNone/>
            </a:pPr>
            <a:r>
              <a:rPr lang="en-US" sz="1000" b="1" dirty="0"/>
              <a:t>Click-through-rate: </a:t>
            </a:r>
            <a:r>
              <a:rPr lang="en-US" sz="1000" dirty="0"/>
              <a:t>2.8% of Reach</a:t>
            </a:r>
          </a:p>
          <a:p>
            <a:pPr marL="0" indent="0">
              <a:lnSpc>
                <a:spcPct val="100000"/>
              </a:lnSpc>
              <a:spcBef>
                <a:spcPts val="600"/>
              </a:spcBef>
              <a:buFont typeface="Arial" panose="020B0604020202020204" pitchFamily="34" charset="0"/>
              <a:buNone/>
            </a:pPr>
            <a:r>
              <a:rPr lang="en-US" sz="1000" b="1" dirty="0"/>
              <a:t>Views: </a:t>
            </a:r>
            <a:r>
              <a:rPr lang="en-US" sz="1000" dirty="0"/>
              <a:t>4,952</a:t>
            </a:r>
          </a:p>
          <a:p>
            <a:pPr marL="0" indent="0">
              <a:lnSpc>
                <a:spcPct val="100000"/>
              </a:lnSpc>
              <a:spcBef>
                <a:spcPts val="600"/>
              </a:spcBef>
              <a:buFont typeface="Arial" panose="020B0604020202020204" pitchFamily="34" charset="0"/>
              <a:buNone/>
            </a:pPr>
            <a:r>
              <a:rPr lang="en-US" sz="1000" b="1" dirty="0"/>
              <a:t>Watch Time: </a:t>
            </a:r>
            <a:r>
              <a:rPr lang="en-US" sz="1000" dirty="0"/>
              <a:t>114.8 hours</a:t>
            </a:r>
          </a:p>
          <a:p>
            <a:pPr marL="0" indent="0">
              <a:lnSpc>
                <a:spcPct val="100000"/>
              </a:lnSpc>
              <a:spcBef>
                <a:spcPts val="600"/>
              </a:spcBef>
              <a:buNone/>
            </a:pPr>
            <a:r>
              <a:rPr lang="en-US" sz="1000" b="1" dirty="0"/>
              <a:t>Avg. View Duration: </a:t>
            </a:r>
            <a:r>
              <a:rPr lang="en-US" sz="1000" dirty="0"/>
              <a:t>1:23 (36.6% of vid)</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Engagement Breakdown:</a:t>
            </a:r>
          </a:p>
          <a:p>
            <a:pPr marL="0" indent="0">
              <a:lnSpc>
                <a:spcPct val="100000"/>
              </a:lnSpc>
              <a:spcBef>
                <a:spcPts val="600"/>
              </a:spcBef>
              <a:buFont typeface="Arial" panose="020B0604020202020204" pitchFamily="34" charset="0"/>
              <a:buNone/>
            </a:pPr>
            <a:r>
              <a:rPr lang="en-US" sz="1000" dirty="0"/>
              <a:t>46 likes</a:t>
            </a:r>
          </a:p>
          <a:p>
            <a:pPr marL="0" indent="0">
              <a:lnSpc>
                <a:spcPct val="100000"/>
              </a:lnSpc>
              <a:spcBef>
                <a:spcPts val="600"/>
              </a:spcBef>
              <a:buFont typeface="Arial" panose="020B0604020202020204" pitchFamily="34" charset="0"/>
              <a:buNone/>
            </a:pPr>
            <a:r>
              <a:rPr lang="en-US" sz="1000" dirty="0"/>
              <a:t>3 dislikes</a:t>
            </a:r>
          </a:p>
          <a:p>
            <a:pPr marL="0" indent="0">
              <a:lnSpc>
                <a:spcPct val="100000"/>
              </a:lnSpc>
              <a:spcBef>
                <a:spcPts val="600"/>
              </a:spcBef>
              <a:buFont typeface="Arial" panose="020B0604020202020204" pitchFamily="34" charset="0"/>
              <a:buNone/>
            </a:pPr>
            <a:r>
              <a:rPr lang="en-US" sz="1000" dirty="0"/>
              <a:t>3 comments</a:t>
            </a:r>
          </a:p>
          <a:p>
            <a:pPr marL="0" indent="0">
              <a:lnSpc>
                <a:spcPct val="100000"/>
              </a:lnSpc>
              <a:spcBef>
                <a:spcPts val="600"/>
              </a:spcBef>
              <a:buFont typeface="Arial" panose="020B0604020202020204" pitchFamily="34" charset="0"/>
              <a:buNone/>
            </a:pPr>
            <a:r>
              <a:rPr lang="en-US" sz="1000" dirty="0"/>
              <a:t>64 shares</a:t>
            </a:r>
          </a:p>
          <a:p>
            <a:pPr marL="0" indent="0">
              <a:lnSpc>
                <a:spcPct val="100000"/>
              </a:lnSpc>
              <a:spcBef>
                <a:spcPts val="600"/>
              </a:spcBef>
              <a:buFont typeface="Arial" panose="020B0604020202020204" pitchFamily="34" charset="0"/>
              <a:buNone/>
            </a:pPr>
            <a:r>
              <a:rPr lang="en-US" sz="1000" dirty="0"/>
              <a:t>+33 subscribers</a:t>
            </a:r>
          </a:p>
        </p:txBody>
      </p:sp>
      <p:sp>
        <p:nvSpPr>
          <p:cNvPr id="6" name="Content Placeholder 15">
            <a:extLst>
              <a:ext uri="{FF2B5EF4-FFF2-40B4-BE49-F238E27FC236}">
                <a16:creationId xmlns:a16="http://schemas.microsoft.com/office/drawing/2014/main" id="{E7FF338B-CE31-83FD-C941-ACED1A98210A}"/>
              </a:ext>
            </a:extLst>
          </p:cNvPr>
          <p:cNvSpPr txBox="1">
            <a:spLocks/>
          </p:cNvSpPr>
          <p:nvPr/>
        </p:nvSpPr>
        <p:spPr>
          <a:xfrm>
            <a:off x="6277515" y="1649937"/>
            <a:ext cx="2532561" cy="3046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000" b="1" dirty="0"/>
              <a:t>Content: </a:t>
            </a:r>
            <a:r>
              <a:rPr lang="en-US" sz="1000" dirty="0"/>
              <a:t>SS Video</a:t>
            </a:r>
          </a:p>
          <a:p>
            <a:pPr marL="0" indent="0">
              <a:lnSpc>
                <a:spcPct val="100000"/>
              </a:lnSpc>
              <a:spcBef>
                <a:spcPts val="600"/>
              </a:spcBef>
              <a:buFont typeface="Arial" panose="020B0604020202020204" pitchFamily="34" charset="0"/>
              <a:buNone/>
            </a:pPr>
            <a:r>
              <a:rPr lang="en-US" sz="1000" b="1" dirty="0"/>
              <a:t>Reach: </a:t>
            </a:r>
            <a:r>
              <a:rPr lang="en-US" sz="1000" dirty="0"/>
              <a:t>38.9k</a:t>
            </a:r>
          </a:p>
          <a:p>
            <a:pPr marL="0" indent="0">
              <a:lnSpc>
                <a:spcPct val="100000"/>
              </a:lnSpc>
              <a:spcBef>
                <a:spcPts val="600"/>
              </a:spcBef>
              <a:buNone/>
            </a:pPr>
            <a:r>
              <a:rPr lang="en-US" sz="1000" b="1" dirty="0"/>
              <a:t>Click-through-rate: </a:t>
            </a:r>
            <a:r>
              <a:rPr lang="en-US" sz="1000" dirty="0"/>
              <a:t>5% of Reach</a:t>
            </a:r>
          </a:p>
          <a:p>
            <a:pPr marL="0" indent="0">
              <a:lnSpc>
                <a:spcPct val="100000"/>
              </a:lnSpc>
              <a:spcBef>
                <a:spcPts val="600"/>
              </a:spcBef>
              <a:buFont typeface="Arial" panose="020B0604020202020204" pitchFamily="34" charset="0"/>
              <a:buNone/>
            </a:pPr>
            <a:r>
              <a:rPr lang="en-US" sz="1000" b="1" dirty="0"/>
              <a:t>Views: </a:t>
            </a:r>
            <a:r>
              <a:rPr lang="en-US" sz="1000" dirty="0"/>
              <a:t>4,774</a:t>
            </a:r>
          </a:p>
          <a:p>
            <a:pPr marL="0" indent="0">
              <a:lnSpc>
                <a:spcPct val="100000"/>
              </a:lnSpc>
              <a:spcBef>
                <a:spcPts val="600"/>
              </a:spcBef>
              <a:buFont typeface="Arial" panose="020B0604020202020204" pitchFamily="34" charset="0"/>
              <a:buNone/>
            </a:pPr>
            <a:r>
              <a:rPr lang="en-US" sz="1000" b="1" dirty="0"/>
              <a:t>Watch Time: </a:t>
            </a:r>
            <a:r>
              <a:rPr lang="en-US" sz="1000" dirty="0"/>
              <a:t>522.9 hours</a:t>
            </a:r>
          </a:p>
          <a:p>
            <a:pPr marL="0" indent="0">
              <a:lnSpc>
                <a:spcPct val="100000"/>
              </a:lnSpc>
              <a:spcBef>
                <a:spcPts val="600"/>
              </a:spcBef>
              <a:buNone/>
            </a:pPr>
            <a:r>
              <a:rPr lang="en-US" sz="1000" b="1" dirty="0"/>
              <a:t>Avg. View Duration: </a:t>
            </a:r>
            <a:r>
              <a:rPr lang="en-US" sz="1000" dirty="0"/>
              <a:t>6:34 (19% of vid)</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Engagement Breakdown:</a:t>
            </a:r>
          </a:p>
          <a:p>
            <a:pPr marL="0" indent="0">
              <a:lnSpc>
                <a:spcPct val="100000"/>
              </a:lnSpc>
              <a:spcBef>
                <a:spcPts val="600"/>
              </a:spcBef>
              <a:buFont typeface="Arial" panose="020B0604020202020204" pitchFamily="34" charset="0"/>
              <a:buNone/>
            </a:pPr>
            <a:r>
              <a:rPr lang="en-US" sz="1000" dirty="0"/>
              <a:t>40 likes</a:t>
            </a:r>
          </a:p>
          <a:p>
            <a:pPr marL="0" indent="0">
              <a:lnSpc>
                <a:spcPct val="100000"/>
              </a:lnSpc>
              <a:spcBef>
                <a:spcPts val="600"/>
              </a:spcBef>
              <a:buFont typeface="Arial" panose="020B0604020202020204" pitchFamily="34" charset="0"/>
              <a:buNone/>
            </a:pPr>
            <a:r>
              <a:rPr lang="en-US" sz="1000" dirty="0"/>
              <a:t>3 dislikes</a:t>
            </a:r>
          </a:p>
          <a:p>
            <a:pPr marL="0" indent="0">
              <a:lnSpc>
                <a:spcPct val="100000"/>
              </a:lnSpc>
              <a:spcBef>
                <a:spcPts val="600"/>
              </a:spcBef>
              <a:buFont typeface="Arial" panose="020B0604020202020204" pitchFamily="34" charset="0"/>
              <a:buNone/>
            </a:pPr>
            <a:r>
              <a:rPr lang="en-US" sz="1000" dirty="0"/>
              <a:t>5 comments</a:t>
            </a:r>
          </a:p>
          <a:p>
            <a:pPr marL="0" indent="0">
              <a:lnSpc>
                <a:spcPct val="100000"/>
              </a:lnSpc>
              <a:spcBef>
                <a:spcPts val="600"/>
              </a:spcBef>
              <a:buFont typeface="Arial" panose="020B0604020202020204" pitchFamily="34" charset="0"/>
              <a:buNone/>
            </a:pPr>
            <a:r>
              <a:rPr lang="en-US" sz="1000" dirty="0"/>
              <a:t>80 shares</a:t>
            </a:r>
          </a:p>
          <a:p>
            <a:pPr marL="0" indent="0">
              <a:lnSpc>
                <a:spcPct val="100000"/>
              </a:lnSpc>
              <a:spcBef>
                <a:spcPts val="600"/>
              </a:spcBef>
              <a:buFont typeface="Arial" panose="020B0604020202020204" pitchFamily="34" charset="0"/>
              <a:buNone/>
            </a:pPr>
            <a:r>
              <a:rPr lang="en-US" sz="1000" dirty="0"/>
              <a:t>+28 subscribers</a:t>
            </a:r>
          </a:p>
        </p:txBody>
      </p:sp>
      <p:pic>
        <p:nvPicPr>
          <p:cNvPr id="11" name="Picture 10" descr="A picture containing text, device, windmill, turbine&#10;&#10;Description automatically generated">
            <a:extLst>
              <a:ext uri="{FF2B5EF4-FFF2-40B4-BE49-F238E27FC236}">
                <a16:creationId xmlns:a16="http://schemas.microsoft.com/office/drawing/2014/main" id="{5F567131-29EB-4142-036E-5B84BC698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919" y="4698093"/>
            <a:ext cx="2070298" cy="1709125"/>
          </a:xfrm>
          <a:prstGeom prst="rect">
            <a:avLst/>
          </a:prstGeom>
        </p:spPr>
      </p:pic>
      <p:pic>
        <p:nvPicPr>
          <p:cNvPr id="15" name="Picture 14" descr="A person standing in front of a white table&#10;&#10;Description automatically generated with medium confidence">
            <a:extLst>
              <a:ext uri="{FF2B5EF4-FFF2-40B4-BE49-F238E27FC236}">
                <a16:creationId xmlns:a16="http://schemas.microsoft.com/office/drawing/2014/main" id="{2CF77649-9886-7064-CE0C-027F448EF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9428" y="4698093"/>
            <a:ext cx="2070300" cy="1586584"/>
          </a:xfrm>
          <a:prstGeom prst="rect">
            <a:avLst/>
          </a:prstGeom>
        </p:spPr>
      </p:pic>
      <p:pic>
        <p:nvPicPr>
          <p:cNvPr id="17" name="Picture 16" descr="A person pointing at a blue and white tent&#10;&#10;Description automatically generated with low confidence">
            <a:extLst>
              <a:ext uri="{FF2B5EF4-FFF2-40B4-BE49-F238E27FC236}">
                <a16:creationId xmlns:a16="http://schemas.microsoft.com/office/drawing/2014/main" id="{5BEDBF0F-3789-B585-E747-3B22CF4536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180" y="4698094"/>
            <a:ext cx="2057400" cy="1580134"/>
          </a:xfrm>
          <a:prstGeom prst="rect">
            <a:avLst/>
          </a:prstGeom>
        </p:spPr>
      </p:pic>
      <p:sp>
        <p:nvSpPr>
          <p:cNvPr id="18" name="Content Placeholder 15">
            <a:extLst>
              <a:ext uri="{FF2B5EF4-FFF2-40B4-BE49-F238E27FC236}">
                <a16:creationId xmlns:a16="http://schemas.microsoft.com/office/drawing/2014/main" id="{A45BEB08-98E8-5763-76EE-1B77951B6ED6}"/>
              </a:ext>
            </a:extLst>
          </p:cNvPr>
          <p:cNvSpPr txBox="1">
            <a:spLocks/>
          </p:cNvSpPr>
          <p:nvPr/>
        </p:nvSpPr>
        <p:spPr>
          <a:xfrm>
            <a:off x="499720" y="6389622"/>
            <a:ext cx="2715441" cy="4308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000" b="1" dirty="0">
                <a:solidFill>
                  <a:srgbClr val="007DB7"/>
                </a:solidFill>
                <a:latin typeface="+mj-lt"/>
              </a:rPr>
              <a:t>Why we think this performed well:</a:t>
            </a:r>
          </a:p>
          <a:p>
            <a:pPr>
              <a:lnSpc>
                <a:spcPct val="100000"/>
              </a:lnSpc>
              <a:spcBef>
                <a:spcPts val="0"/>
              </a:spcBef>
            </a:pPr>
            <a:r>
              <a:rPr lang="en-US" sz="1000" dirty="0">
                <a:solidFill>
                  <a:srgbClr val="007DB7"/>
                </a:solidFill>
              </a:rPr>
              <a:t>Common topic for students</a:t>
            </a:r>
          </a:p>
        </p:txBody>
      </p:sp>
      <p:sp>
        <p:nvSpPr>
          <p:cNvPr id="19" name="Content Placeholder 15">
            <a:extLst>
              <a:ext uri="{FF2B5EF4-FFF2-40B4-BE49-F238E27FC236}">
                <a16:creationId xmlns:a16="http://schemas.microsoft.com/office/drawing/2014/main" id="{856D0D2F-AACC-DE03-A1FE-59DFB9E0F321}"/>
              </a:ext>
            </a:extLst>
          </p:cNvPr>
          <p:cNvSpPr txBox="1">
            <a:spLocks/>
          </p:cNvSpPr>
          <p:nvPr/>
        </p:nvSpPr>
        <p:spPr>
          <a:xfrm>
            <a:off x="3392622" y="6389622"/>
            <a:ext cx="2715441" cy="4308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000" b="1" dirty="0">
                <a:solidFill>
                  <a:srgbClr val="007DB7"/>
                </a:solidFill>
                <a:latin typeface="+mj-lt"/>
              </a:rPr>
              <a:t>Why we think this performed well:</a:t>
            </a:r>
          </a:p>
          <a:p>
            <a:pPr>
              <a:lnSpc>
                <a:spcPct val="100000"/>
              </a:lnSpc>
              <a:spcBef>
                <a:spcPts val="0"/>
              </a:spcBef>
            </a:pPr>
            <a:r>
              <a:rPr lang="en-US" sz="1000" dirty="0">
                <a:solidFill>
                  <a:srgbClr val="007DB7"/>
                </a:solidFill>
              </a:rPr>
              <a:t>Common topic for students</a:t>
            </a:r>
          </a:p>
        </p:txBody>
      </p:sp>
      <p:sp>
        <p:nvSpPr>
          <p:cNvPr id="20" name="Content Placeholder 15">
            <a:extLst>
              <a:ext uri="{FF2B5EF4-FFF2-40B4-BE49-F238E27FC236}">
                <a16:creationId xmlns:a16="http://schemas.microsoft.com/office/drawing/2014/main" id="{FC855BB5-662E-350F-A30E-F1DB7524864D}"/>
              </a:ext>
            </a:extLst>
          </p:cNvPr>
          <p:cNvSpPr txBox="1">
            <a:spLocks/>
          </p:cNvSpPr>
          <p:nvPr/>
        </p:nvSpPr>
        <p:spPr>
          <a:xfrm>
            <a:off x="6264971" y="6241953"/>
            <a:ext cx="2715441" cy="600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000" b="1" dirty="0">
                <a:solidFill>
                  <a:srgbClr val="007DB7"/>
                </a:solidFill>
                <a:latin typeface="+mj-lt"/>
              </a:rPr>
              <a:t>Why we think this performed well:</a:t>
            </a:r>
          </a:p>
          <a:p>
            <a:pPr>
              <a:lnSpc>
                <a:spcPct val="100000"/>
              </a:lnSpc>
              <a:spcBef>
                <a:spcPts val="0"/>
              </a:spcBef>
            </a:pPr>
            <a:r>
              <a:rPr lang="en-US" sz="1000" dirty="0">
                <a:solidFill>
                  <a:srgbClr val="007DB7"/>
                </a:solidFill>
              </a:rPr>
              <a:t>Unique approach/content</a:t>
            </a:r>
          </a:p>
          <a:p>
            <a:pPr>
              <a:lnSpc>
                <a:spcPct val="100000"/>
              </a:lnSpc>
              <a:spcBef>
                <a:spcPts val="0"/>
              </a:spcBef>
            </a:pPr>
            <a:r>
              <a:rPr lang="en-US" sz="1000" dirty="0">
                <a:solidFill>
                  <a:srgbClr val="007DB7"/>
                </a:solidFill>
              </a:rPr>
              <a:t>Like a field trip</a:t>
            </a:r>
          </a:p>
        </p:txBody>
      </p:sp>
    </p:spTree>
    <p:extLst>
      <p:ext uri="{BB962C8B-B14F-4D97-AF65-F5344CB8AC3E}">
        <p14:creationId xmlns:p14="http://schemas.microsoft.com/office/powerpoint/2010/main" val="746615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a:t>5 Best-performing posts</a:t>
            </a:r>
            <a:br>
              <a:rPr lang="en-US" dirty="0"/>
            </a:br>
            <a:r>
              <a:rPr lang="en-US" sz="2200" dirty="0" err="1"/>
              <a:t>youtube</a:t>
            </a:r>
            <a:endParaRPr lang="en-US" dirty="0"/>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21</a:t>
            </a:fld>
            <a:endParaRPr lang="en-US" dirty="0"/>
          </a:p>
        </p:txBody>
      </p:sp>
      <p:sp>
        <p:nvSpPr>
          <p:cNvPr id="9" name="Content Placeholder 15">
            <a:extLst>
              <a:ext uri="{FF2B5EF4-FFF2-40B4-BE49-F238E27FC236}">
                <a16:creationId xmlns:a16="http://schemas.microsoft.com/office/drawing/2014/main" id="{EE71C8B4-B896-5E03-4FF2-1F810FBBEFEC}"/>
              </a:ext>
            </a:extLst>
          </p:cNvPr>
          <p:cNvSpPr txBox="1">
            <a:spLocks/>
          </p:cNvSpPr>
          <p:nvPr/>
        </p:nvSpPr>
        <p:spPr>
          <a:xfrm>
            <a:off x="619597" y="1649938"/>
            <a:ext cx="2694564" cy="32316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000" b="1" dirty="0"/>
              <a:t>Content: </a:t>
            </a:r>
            <a:r>
              <a:rPr lang="en-US" sz="1000" dirty="0"/>
              <a:t>SS Teaser Video</a:t>
            </a:r>
          </a:p>
          <a:p>
            <a:pPr marL="0" indent="0">
              <a:lnSpc>
                <a:spcPct val="100000"/>
              </a:lnSpc>
              <a:spcBef>
                <a:spcPts val="600"/>
              </a:spcBef>
              <a:buFont typeface="Arial" panose="020B0604020202020204" pitchFamily="34" charset="0"/>
              <a:buNone/>
            </a:pPr>
            <a:r>
              <a:rPr lang="en-US" sz="1000" b="1" dirty="0"/>
              <a:t>Reach: </a:t>
            </a:r>
            <a:r>
              <a:rPr lang="en-US" sz="1000" dirty="0"/>
              <a:t>-</a:t>
            </a:r>
          </a:p>
          <a:p>
            <a:pPr marL="0" indent="0">
              <a:lnSpc>
                <a:spcPct val="100000"/>
              </a:lnSpc>
              <a:spcBef>
                <a:spcPts val="600"/>
              </a:spcBef>
              <a:buFont typeface="Arial" panose="020B0604020202020204" pitchFamily="34" charset="0"/>
              <a:buNone/>
            </a:pPr>
            <a:r>
              <a:rPr lang="en-US" sz="1000" b="1" dirty="0"/>
              <a:t>Click-through-rate: </a:t>
            </a:r>
            <a:r>
              <a:rPr lang="en-US" sz="1000" dirty="0"/>
              <a:t>-</a:t>
            </a:r>
          </a:p>
          <a:p>
            <a:pPr marL="0" indent="0">
              <a:lnSpc>
                <a:spcPct val="100000"/>
              </a:lnSpc>
              <a:spcBef>
                <a:spcPts val="600"/>
              </a:spcBef>
              <a:buFont typeface="Arial" panose="020B0604020202020204" pitchFamily="34" charset="0"/>
              <a:buNone/>
            </a:pPr>
            <a:r>
              <a:rPr lang="en-US" sz="1000" b="1" dirty="0"/>
              <a:t>Views: 1,283</a:t>
            </a:r>
          </a:p>
          <a:p>
            <a:pPr marL="0" indent="0">
              <a:lnSpc>
                <a:spcPct val="100000"/>
              </a:lnSpc>
              <a:spcBef>
                <a:spcPts val="600"/>
              </a:spcBef>
              <a:buFont typeface="Arial" panose="020B0604020202020204" pitchFamily="34" charset="0"/>
              <a:buNone/>
            </a:pPr>
            <a:r>
              <a:rPr lang="en-US" sz="1000" b="1" dirty="0"/>
              <a:t>Watch Time: 6 hours</a:t>
            </a:r>
          </a:p>
          <a:p>
            <a:pPr marL="0" indent="0">
              <a:lnSpc>
                <a:spcPct val="100000"/>
              </a:lnSpc>
              <a:spcBef>
                <a:spcPts val="600"/>
              </a:spcBef>
              <a:buNone/>
            </a:pPr>
            <a:r>
              <a:rPr lang="en-US" sz="1000" b="1" dirty="0"/>
              <a:t>Avg. View Duration: </a:t>
            </a:r>
            <a:r>
              <a:rPr lang="en-US" sz="1000" dirty="0"/>
              <a:t>0:16 (89% of vid)</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Engagement Breakdown:</a:t>
            </a:r>
          </a:p>
          <a:p>
            <a:pPr marL="0" indent="0">
              <a:lnSpc>
                <a:spcPct val="100000"/>
              </a:lnSpc>
              <a:spcBef>
                <a:spcPts val="600"/>
              </a:spcBef>
              <a:buFont typeface="Arial" panose="020B0604020202020204" pitchFamily="34" charset="0"/>
              <a:buNone/>
            </a:pPr>
            <a:r>
              <a:rPr lang="en-US" sz="1000" dirty="0"/>
              <a:t>23 likes</a:t>
            </a:r>
          </a:p>
          <a:p>
            <a:pPr marL="0" indent="0">
              <a:lnSpc>
                <a:spcPct val="100000"/>
              </a:lnSpc>
              <a:spcBef>
                <a:spcPts val="600"/>
              </a:spcBef>
              <a:buFont typeface="Arial" panose="020B0604020202020204" pitchFamily="34" charset="0"/>
              <a:buNone/>
            </a:pPr>
            <a:r>
              <a:rPr lang="en-US" sz="1000" dirty="0"/>
              <a:t>2 dislikes</a:t>
            </a:r>
          </a:p>
          <a:p>
            <a:pPr marL="0" indent="0">
              <a:lnSpc>
                <a:spcPct val="100000"/>
              </a:lnSpc>
              <a:spcBef>
                <a:spcPts val="600"/>
              </a:spcBef>
              <a:buFont typeface="Arial" panose="020B0604020202020204" pitchFamily="34" charset="0"/>
              <a:buNone/>
            </a:pPr>
            <a:r>
              <a:rPr lang="en-US" sz="1000" dirty="0"/>
              <a:t>2 comments</a:t>
            </a:r>
          </a:p>
          <a:p>
            <a:pPr marL="0" indent="0">
              <a:lnSpc>
                <a:spcPct val="100000"/>
              </a:lnSpc>
              <a:spcBef>
                <a:spcPts val="600"/>
              </a:spcBef>
              <a:buFont typeface="Arial" panose="020B0604020202020204" pitchFamily="34" charset="0"/>
              <a:buNone/>
            </a:pPr>
            <a:r>
              <a:rPr lang="en-US" sz="1000" dirty="0"/>
              <a:t>0 shares</a:t>
            </a:r>
          </a:p>
          <a:p>
            <a:pPr marL="0" indent="0">
              <a:lnSpc>
                <a:spcPct val="100000"/>
              </a:lnSpc>
              <a:spcBef>
                <a:spcPts val="600"/>
              </a:spcBef>
              <a:buFont typeface="Arial" panose="020B0604020202020204" pitchFamily="34" charset="0"/>
              <a:buNone/>
            </a:pPr>
            <a:r>
              <a:rPr lang="en-US" sz="1000" dirty="0"/>
              <a:t>+5 subscribers</a:t>
            </a:r>
          </a:p>
        </p:txBody>
      </p:sp>
      <p:sp>
        <p:nvSpPr>
          <p:cNvPr id="3" name="Content Placeholder 15">
            <a:extLst>
              <a:ext uri="{FF2B5EF4-FFF2-40B4-BE49-F238E27FC236}">
                <a16:creationId xmlns:a16="http://schemas.microsoft.com/office/drawing/2014/main" id="{7687D285-39D4-70DD-5397-F318F61FB2B2}"/>
              </a:ext>
            </a:extLst>
          </p:cNvPr>
          <p:cNvSpPr txBox="1">
            <a:spLocks/>
          </p:cNvSpPr>
          <p:nvPr/>
        </p:nvSpPr>
        <p:spPr>
          <a:xfrm>
            <a:off x="3539474" y="1649938"/>
            <a:ext cx="2532561" cy="3046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000" b="1" dirty="0"/>
              <a:t>Content: </a:t>
            </a:r>
            <a:r>
              <a:rPr lang="en-US" sz="1000" dirty="0"/>
              <a:t>Educational Video</a:t>
            </a:r>
          </a:p>
          <a:p>
            <a:pPr marL="0" indent="0">
              <a:lnSpc>
                <a:spcPct val="100000"/>
              </a:lnSpc>
              <a:spcBef>
                <a:spcPts val="600"/>
              </a:spcBef>
              <a:buFont typeface="Arial" panose="020B0604020202020204" pitchFamily="34" charset="0"/>
              <a:buNone/>
            </a:pPr>
            <a:r>
              <a:rPr lang="en-US" sz="1000" b="1" dirty="0"/>
              <a:t>Reach: </a:t>
            </a:r>
            <a:r>
              <a:rPr lang="en-US" sz="1000" dirty="0"/>
              <a:t>38.9k</a:t>
            </a:r>
          </a:p>
          <a:p>
            <a:pPr marL="0" indent="0">
              <a:lnSpc>
                <a:spcPct val="100000"/>
              </a:lnSpc>
              <a:spcBef>
                <a:spcPts val="600"/>
              </a:spcBef>
              <a:buNone/>
            </a:pPr>
            <a:r>
              <a:rPr lang="en-US" sz="1000" b="1" dirty="0"/>
              <a:t>Click-through-rate: </a:t>
            </a:r>
            <a:r>
              <a:rPr lang="en-US" sz="1000" dirty="0"/>
              <a:t>3.4% of Reach</a:t>
            </a:r>
          </a:p>
          <a:p>
            <a:pPr marL="0" indent="0">
              <a:lnSpc>
                <a:spcPct val="100000"/>
              </a:lnSpc>
              <a:spcBef>
                <a:spcPts val="600"/>
              </a:spcBef>
              <a:buFont typeface="Arial" panose="020B0604020202020204" pitchFamily="34" charset="0"/>
              <a:buNone/>
            </a:pPr>
            <a:r>
              <a:rPr lang="en-US" sz="1000" b="1" dirty="0"/>
              <a:t>Views: </a:t>
            </a:r>
            <a:r>
              <a:rPr lang="en-US" sz="1000" dirty="0"/>
              <a:t>2,142</a:t>
            </a:r>
          </a:p>
          <a:p>
            <a:pPr marL="0" indent="0">
              <a:lnSpc>
                <a:spcPct val="100000"/>
              </a:lnSpc>
              <a:spcBef>
                <a:spcPts val="600"/>
              </a:spcBef>
              <a:buFont typeface="Arial" panose="020B0604020202020204" pitchFamily="34" charset="0"/>
              <a:buNone/>
            </a:pPr>
            <a:r>
              <a:rPr lang="en-US" sz="1000" b="1" dirty="0"/>
              <a:t>Watch Time: </a:t>
            </a:r>
            <a:r>
              <a:rPr lang="en-US" sz="1000" dirty="0"/>
              <a:t>93.2 hours</a:t>
            </a:r>
          </a:p>
          <a:p>
            <a:pPr marL="0" indent="0">
              <a:lnSpc>
                <a:spcPct val="100000"/>
              </a:lnSpc>
              <a:spcBef>
                <a:spcPts val="600"/>
              </a:spcBef>
              <a:buNone/>
            </a:pPr>
            <a:r>
              <a:rPr lang="en-US" sz="1000" b="1" dirty="0"/>
              <a:t>Avg. View Duration: </a:t>
            </a:r>
            <a:r>
              <a:rPr lang="en-US" sz="1000" dirty="0"/>
              <a:t>2:36 (31% of vid)</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Engagement Breakdown:</a:t>
            </a:r>
          </a:p>
          <a:p>
            <a:pPr marL="0" indent="0">
              <a:lnSpc>
                <a:spcPct val="100000"/>
              </a:lnSpc>
              <a:spcBef>
                <a:spcPts val="600"/>
              </a:spcBef>
              <a:buFont typeface="Arial" panose="020B0604020202020204" pitchFamily="34" charset="0"/>
              <a:buNone/>
            </a:pPr>
            <a:r>
              <a:rPr lang="en-US" sz="1000" dirty="0"/>
              <a:t>48 likes</a:t>
            </a:r>
          </a:p>
          <a:p>
            <a:pPr marL="0" indent="0">
              <a:lnSpc>
                <a:spcPct val="100000"/>
              </a:lnSpc>
              <a:spcBef>
                <a:spcPts val="600"/>
              </a:spcBef>
              <a:buFont typeface="Arial" panose="020B0604020202020204" pitchFamily="34" charset="0"/>
              <a:buNone/>
            </a:pPr>
            <a:r>
              <a:rPr lang="en-US" sz="1000" dirty="0"/>
              <a:t>0 dislikes</a:t>
            </a:r>
          </a:p>
          <a:p>
            <a:pPr marL="0" indent="0">
              <a:lnSpc>
                <a:spcPct val="100000"/>
              </a:lnSpc>
              <a:spcBef>
                <a:spcPts val="600"/>
              </a:spcBef>
              <a:buFont typeface="Arial" panose="020B0604020202020204" pitchFamily="34" charset="0"/>
              <a:buNone/>
            </a:pPr>
            <a:r>
              <a:rPr lang="en-US" sz="1000" dirty="0"/>
              <a:t>1 comments</a:t>
            </a:r>
          </a:p>
          <a:p>
            <a:pPr marL="0" indent="0">
              <a:lnSpc>
                <a:spcPct val="100000"/>
              </a:lnSpc>
              <a:spcBef>
                <a:spcPts val="600"/>
              </a:spcBef>
              <a:buFont typeface="Arial" panose="020B0604020202020204" pitchFamily="34" charset="0"/>
              <a:buNone/>
            </a:pPr>
            <a:r>
              <a:rPr lang="en-US" sz="1000" dirty="0"/>
              <a:t>14 shares</a:t>
            </a:r>
          </a:p>
          <a:p>
            <a:pPr marL="0" indent="0">
              <a:lnSpc>
                <a:spcPct val="100000"/>
              </a:lnSpc>
              <a:spcBef>
                <a:spcPts val="600"/>
              </a:spcBef>
              <a:buFont typeface="Arial" panose="020B0604020202020204" pitchFamily="34" charset="0"/>
              <a:buNone/>
            </a:pPr>
            <a:r>
              <a:rPr lang="en-US" sz="1000" dirty="0"/>
              <a:t>+31 subscribers</a:t>
            </a:r>
          </a:p>
        </p:txBody>
      </p:sp>
      <p:pic>
        <p:nvPicPr>
          <p:cNvPr id="8" name="Picture 7" descr="A person in a red shirt&#10;&#10;Description automatically generated with medium confidence">
            <a:extLst>
              <a:ext uri="{FF2B5EF4-FFF2-40B4-BE49-F238E27FC236}">
                <a16:creationId xmlns:a16="http://schemas.microsoft.com/office/drawing/2014/main" id="{787E9580-4282-8AB2-A646-8FA497E10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37" y="4696926"/>
            <a:ext cx="1949349" cy="1579220"/>
          </a:xfrm>
          <a:prstGeom prst="rect">
            <a:avLst/>
          </a:prstGeom>
        </p:spPr>
      </p:pic>
      <p:pic>
        <p:nvPicPr>
          <p:cNvPr id="11" name="Picture 10" descr="A picture containing text, device, windmill, turbine&#10;&#10;Description automatically generated">
            <a:extLst>
              <a:ext uri="{FF2B5EF4-FFF2-40B4-BE49-F238E27FC236}">
                <a16:creationId xmlns:a16="http://schemas.microsoft.com/office/drawing/2014/main" id="{7A74DE73-16E9-0F42-8318-115F17DAF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335" y="4680704"/>
            <a:ext cx="1949634" cy="1603437"/>
          </a:xfrm>
          <a:prstGeom prst="rect">
            <a:avLst/>
          </a:prstGeom>
        </p:spPr>
      </p:pic>
      <p:sp>
        <p:nvSpPr>
          <p:cNvPr id="14" name="Content Placeholder 15">
            <a:extLst>
              <a:ext uri="{FF2B5EF4-FFF2-40B4-BE49-F238E27FC236}">
                <a16:creationId xmlns:a16="http://schemas.microsoft.com/office/drawing/2014/main" id="{9FEBDBEB-25ED-8800-D1B9-821FCB366EC8}"/>
              </a:ext>
            </a:extLst>
          </p:cNvPr>
          <p:cNvSpPr txBox="1">
            <a:spLocks/>
          </p:cNvSpPr>
          <p:nvPr/>
        </p:nvSpPr>
        <p:spPr>
          <a:xfrm>
            <a:off x="598720" y="6248987"/>
            <a:ext cx="2715441" cy="600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000" b="1" dirty="0">
                <a:solidFill>
                  <a:srgbClr val="007DB7"/>
                </a:solidFill>
                <a:latin typeface="+mj-lt"/>
              </a:rPr>
              <a:t>Why we think this performed well:</a:t>
            </a:r>
          </a:p>
          <a:p>
            <a:pPr>
              <a:lnSpc>
                <a:spcPct val="100000"/>
              </a:lnSpc>
              <a:spcBef>
                <a:spcPts val="0"/>
              </a:spcBef>
            </a:pPr>
            <a:r>
              <a:rPr lang="en-US" sz="1000" dirty="0">
                <a:solidFill>
                  <a:srgbClr val="007DB7"/>
                </a:solidFill>
              </a:rPr>
              <a:t>Utilizing new actors like interns</a:t>
            </a:r>
          </a:p>
          <a:p>
            <a:pPr>
              <a:lnSpc>
                <a:spcPct val="100000"/>
              </a:lnSpc>
              <a:spcBef>
                <a:spcPts val="0"/>
              </a:spcBef>
            </a:pPr>
            <a:r>
              <a:rPr lang="en-US" sz="1000" dirty="0">
                <a:solidFill>
                  <a:srgbClr val="007DB7"/>
                </a:solidFill>
              </a:rPr>
              <a:t>First time we did subtitle tracking</a:t>
            </a:r>
          </a:p>
        </p:txBody>
      </p:sp>
      <p:sp>
        <p:nvSpPr>
          <p:cNvPr id="15" name="Content Placeholder 15">
            <a:extLst>
              <a:ext uri="{FF2B5EF4-FFF2-40B4-BE49-F238E27FC236}">
                <a16:creationId xmlns:a16="http://schemas.microsoft.com/office/drawing/2014/main" id="{9E14F817-30CB-091E-A701-F6D914704F7F}"/>
              </a:ext>
            </a:extLst>
          </p:cNvPr>
          <p:cNvSpPr txBox="1">
            <a:spLocks/>
          </p:cNvSpPr>
          <p:nvPr/>
        </p:nvSpPr>
        <p:spPr>
          <a:xfrm>
            <a:off x="3453367" y="6288361"/>
            <a:ext cx="2715441" cy="4308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000" b="1" dirty="0">
                <a:solidFill>
                  <a:srgbClr val="007DB7"/>
                </a:solidFill>
                <a:latin typeface="+mj-lt"/>
              </a:rPr>
              <a:t>Why we think this performed well:</a:t>
            </a:r>
          </a:p>
          <a:p>
            <a:pPr>
              <a:lnSpc>
                <a:spcPct val="100000"/>
              </a:lnSpc>
              <a:spcBef>
                <a:spcPts val="0"/>
              </a:spcBef>
            </a:pPr>
            <a:r>
              <a:rPr lang="en-US" sz="1000" dirty="0">
                <a:solidFill>
                  <a:srgbClr val="007DB7"/>
                </a:solidFill>
              </a:rPr>
              <a:t>Common topic for students/educators</a:t>
            </a:r>
          </a:p>
        </p:txBody>
      </p:sp>
    </p:spTree>
    <p:extLst>
      <p:ext uri="{BB962C8B-B14F-4D97-AF65-F5344CB8AC3E}">
        <p14:creationId xmlns:p14="http://schemas.microsoft.com/office/powerpoint/2010/main" val="2428665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a:t>3 lowest-performing posts</a:t>
            </a:r>
            <a:br>
              <a:rPr lang="en-US" dirty="0"/>
            </a:br>
            <a:r>
              <a:rPr lang="en-US" sz="2200" dirty="0" err="1"/>
              <a:t>youtube</a:t>
            </a:r>
            <a:endParaRPr lang="en-US" dirty="0"/>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a:xfrm>
            <a:off x="8515350" y="6356351"/>
            <a:ext cx="362862" cy="365125"/>
          </a:xfrm>
        </p:spPr>
        <p:txBody>
          <a:bodyPr/>
          <a:lstStyle/>
          <a:p>
            <a:fld id="{4EC93DFA-70F6-4220-86AB-AD3183C08C91}" type="slidenum">
              <a:rPr lang="en-US" smtClean="0"/>
              <a:t>22</a:t>
            </a:fld>
            <a:endParaRPr lang="en-US" dirty="0"/>
          </a:p>
        </p:txBody>
      </p:sp>
      <p:sp>
        <p:nvSpPr>
          <p:cNvPr id="9" name="Content Placeholder 15">
            <a:extLst>
              <a:ext uri="{FF2B5EF4-FFF2-40B4-BE49-F238E27FC236}">
                <a16:creationId xmlns:a16="http://schemas.microsoft.com/office/drawing/2014/main" id="{EE71C8B4-B896-5E03-4FF2-1F810FBBEFEC}"/>
              </a:ext>
            </a:extLst>
          </p:cNvPr>
          <p:cNvSpPr txBox="1">
            <a:spLocks/>
          </p:cNvSpPr>
          <p:nvPr/>
        </p:nvSpPr>
        <p:spPr>
          <a:xfrm>
            <a:off x="619597" y="1649937"/>
            <a:ext cx="2532561" cy="3046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000" b="1" dirty="0"/>
              <a:t>Content: </a:t>
            </a:r>
            <a:r>
              <a:rPr lang="en-US" sz="1000" dirty="0"/>
              <a:t>TT Video</a:t>
            </a:r>
          </a:p>
          <a:p>
            <a:pPr marL="0" indent="0">
              <a:lnSpc>
                <a:spcPct val="100000"/>
              </a:lnSpc>
              <a:spcBef>
                <a:spcPts val="600"/>
              </a:spcBef>
              <a:buFont typeface="Arial" panose="020B0604020202020204" pitchFamily="34" charset="0"/>
              <a:buNone/>
            </a:pPr>
            <a:r>
              <a:rPr lang="en-US" sz="1000" b="1" dirty="0"/>
              <a:t>Reach: </a:t>
            </a:r>
            <a:r>
              <a:rPr lang="en-US" sz="1000" dirty="0"/>
              <a:t>610</a:t>
            </a:r>
          </a:p>
          <a:p>
            <a:pPr marL="0" indent="0">
              <a:lnSpc>
                <a:spcPct val="100000"/>
              </a:lnSpc>
              <a:spcBef>
                <a:spcPts val="600"/>
              </a:spcBef>
              <a:buNone/>
            </a:pPr>
            <a:r>
              <a:rPr lang="en-US" sz="1000" b="1" dirty="0"/>
              <a:t>Click-through-rate: </a:t>
            </a:r>
            <a:r>
              <a:rPr lang="en-US" sz="1000" dirty="0"/>
              <a:t>3.3% of Reach</a:t>
            </a:r>
          </a:p>
          <a:p>
            <a:pPr marL="0" indent="0">
              <a:lnSpc>
                <a:spcPct val="100000"/>
              </a:lnSpc>
              <a:spcBef>
                <a:spcPts val="600"/>
              </a:spcBef>
              <a:buFont typeface="Arial" panose="020B0604020202020204" pitchFamily="34" charset="0"/>
              <a:buNone/>
            </a:pPr>
            <a:r>
              <a:rPr lang="en-US" sz="1000" b="1" dirty="0"/>
              <a:t>Views: </a:t>
            </a:r>
            <a:r>
              <a:rPr lang="en-US" sz="1000" dirty="0"/>
              <a:t>30</a:t>
            </a:r>
          </a:p>
          <a:p>
            <a:pPr marL="0" indent="0">
              <a:lnSpc>
                <a:spcPct val="100000"/>
              </a:lnSpc>
              <a:spcBef>
                <a:spcPts val="600"/>
              </a:spcBef>
              <a:buFont typeface="Arial" panose="020B0604020202020204" pitchFamily="34" charset="0"/>
              <a:buNone/>
            </a:pPr>
            <a:r>
              <a:rPr lang="en-US" sz="1000" b="1" dirty="0"/>
              <a:t>Watch Time: </a:t>
            </a:r>
            <a:r>
              <a:rPr lang="en-US" sz="1000" dirty="0"/>
              <a:t>.8 hours</a:t>
            </a:r>
          </a:p>
          <a:p>
            <a:pPr marL="0" indent="0">
              <a:lnSpc>
                <a:spcPct val="100000"/>
              </a:lnSpc>
              <a:spcBef>
                <a:spcPts val="600"/>
              </a:spcBef>
              <a:buNone/>
            </a:pPr>
            <a:r>
              <a:rPr lang="en-US" sz="1000" b="1" dirty="0"/>
              <a:t>Avg. View Duration: </a:t>
            </a:r>
            <a:r>
              <a:rPr lang="en-US" sz="1000" dirty="0"/>
              <a:t>1:36</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Engagement Breakdown:</a:t>
            </a:r>
          </a:p>
          <a:p>
            <a:pPr marL="0" indent="0">
              <a:lnSpc>
                <a:spcPct val="100000"/>
              </a:lnSpc>
              <a:spcBef>
                <a:spcPts val="600"/>
              </a:spcBef>
              <a:buFont typeface="Arial" panose="020B0604020202020204" pitchFamily="34" charset="0"/>
              <a:buNone/>
            </a:pPr>
            <a:r>
              <a:rPr lang="en-US" sz="1000" dirty="0"/>
              <a:t>1 likes</a:t>
            </a:r>
          </a:p>
          <a:p>
            <a:pPr marL="0" indent="0">
              <a:lnSpc>
                <a:spcPct val="100000"/>
              </a:lnSpc>
              <a:spcBef>
                <a:spcPts val="600"/>
              </a:spcBef>
              <a:buFont typeface="Arial" panose="020B0604020202020204" pitchFamily="34" charset="0"/>
              <a:buNone/>
            </a:pPr>
            <a:r>
              <a:rPr lang="en-US" sz="1000" dirty="0"/>
              <a:t>0 dislikes</a:t>
            </a:r>
          </a:p>
          <a:p>
            <a:pPr marL="0" indent="0">
              <a:lnSpc>
                <a:spcPct val="100000"/>
              </a:lnSpc>
              <a:spcBef>
                <a:spcPts val="600"/>
              </a:spcBef>
              <a:buFont typeface="Arial" panose="020B0604020202020204" pitchFamily="34" charset="0"/>
              <a:buNone/>
            </a:pPr>
            <a:r>
              <a:rPr lang="en-US" sz="1000" dirty="0"/>
              <a:t>0 comments</a:t>
            </a:r>
          </a:p>
          <a:p>
            <a:pPr marL="0" indent="0">
              <a:lnSpc>
                <a:spcPct val="100000"/>
              </a:lnSpc>
              <a:spcBef>
                <a:spcPts val="600"/>
              </a:spcBef>
              <a:buFont typeface="Arial" panose="020B0604020202020204" pitchFamily="34" charset="0"/>
              <a:buNone/>
            </a:pPr>
            <a:r>
              <a:rPr lang="en-US" sz="1000" dirty="0"/>
              <a:t>3 shares</a:t>
            </a:r>
          </a:p>
          <a:p>
            <a:pPr marL="0" indent="0">
              <a:lnSpc>
                <a:spcPct val="100000"/>
              </a:lnSpc>
              <a:spcBef>
                <a:spcPts val="600"/>
              </a:spcBef>
              <a:buFont typeface="Arial" panose="020B0604020202020204" pitchFamily="34" charset="0"/>
              <a:buNone/>
            </a:pPr>
            <a:r>
              <a:rPr lang="en-US" sz="1000" dirty="0"/>
              <a:t>+0 subscribers</a:t>
            </a:r>
          </a:p>
        </p:txBody>
      </p:sp>
      <p:sp>
        <p:nvSpPr>
          <p:cNvPr id="3" name="Content Placeholder 15">
            <a:extLst>
              <a:ext uri="{FF2B5EF4-FFF2-40B4-BE49-F238E27FC236}">
                <a16:creationId xmlns:a16="http://schemas.microsoft.com/office/drawing/2014/main" id="{7687D285-39D4-70DD-5397-F318F61FB2B2}"/>
              </a:ext>
            </a:extLst>
          </p:cNvPr>
          <p:cNvSpPr txBox="1">
            <a:spLocks/>
          </p:cNvSpPr>
          <p:nvPr/>
        </p:nvSpPr>
        <p:spPr>
          <a:xfrm>
            <a:off x="3448556" y="1649937"/>
            <a:ext cx="2532561" cy="30623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000" b="1" dirty="0"/>
              <a:t>Content: </a:t>
            </a:r>
            <a:r>
              <a:rPr lang="en-US" sz="1000" dirty="0"/>
              <a:t>TT Video</a:t>
            </a:r>
          </a:p>
          <a:p>
            <a:pPr marL="0" indent="0">
              <a:lnSpc>
                <a:spcPct val="100000"/>
              </a:lnSpc>
              <a:spcBef>
                <a:spcPts val="600"/>
              </a:spcBef>
              <a:buFont typeface="Arial" panose="020B0604020202020204" pitchFamily="34" charset="0"/>
              <a:buNone/>
            </a:pPr>
            <a:r>
              <a:rPr lang="en-US" sz="1000" b="1" dirty="0"/>
              <a:t>Reach: </a:t>
            </a:r>
            <a:r>
              <a:rPr lang="en-US" sz="1000" dirty="0"/>
              <a:t>709</a:t>
            </a:r>
          </a:p>
          <a:p>
            <a:pPr marL="0" indent="0">
              <a:lnSpc>
                <a:spcPct val="100000"/>
              </a:lnSpc>
              <a:spcBef>
                <a:spcPts val="600"/>
              </a:spcBef>
              <a:buNone/>
            </a:pPr>
            <a:r>
              <a:rPr lang="en-US" sz="1000" b="1" dirty="0"/>
              <a:t>Click-through-rate: </a:t>
            </a:r>
            <a:r>
              <a:rPr lang="en-US" sz="1000" dirty="0"/>
              <a:t>3% of Reach</a:t>
            </a:r>
          </a:p>
          <a:p>
            <a:pPr marL="0" indent="0">
              <a:lnSpc>
                <a:spcPct val="100000"/>
              </a:lnSpc>
              <a:spcBef>
                <a:spcPts val="600"/>
              </a:spcBef>
              <a:buFont typeface="Arial" panose="020B0604020202020204" pitchFamily="34" charset="0"/>
              <a:buNone/>
            </a:pPr>
            <a:r>
              <a:rPr lang="en-US" sz="1000" b="1" dirty="0"/>
              <a:t>Views: </a:t>
            </a:r>
            <a:r>
              <a:rPr lang="en-US" sz="1000" dirty="0"/>
              <a:t>30</a:t>
            </a:r>
          </a:p>
          <a:p>
            <a:pPr marL="0" indent="0">
              <a:lnSpc>
                <a:spcPct val="100000"/>
              </a:lnSpc>
              <a:spcBef>
                <a:spcPts val="600"/>
              </a:spcBef>
              <a:buFont typeface="Arial" panose="020B0604020202020204" pitchFamily="34" charset="0"/>
              <a:buNone/>
            </a:pPr>
            <a:r>
              <a:rPr lang="en-US" sz="1000" b="1" dirty="0"/>
              <a:t>Watch Time: </a:t>
            </a:r>
            <a:r>
              <a:rPr lang="en-US" sz="1000" dirty="0"/>
              <a:t>.5 hours</a:t>
            </a:r>
          </a:p>
          <a:p>
            <a:pPr marL="0" indent="0">
              <a:lnSpc>
                <a:spcPct val="100000"/>
              </a:lnSpc>
              <a:spcBef>
                <a:spcPts val="600"/>
              </a:spcBef>
              <a:buNone/>
            </a:pPr>
            <a:r>
              <a:rPr lang="en-US" sz="1000" b="1" dirty="0"/>
              <a:t>Avg. View Duration: </a:t>
            </a:r>
            <a:r>
              <a:rPr lang="en-US" sz="1000" dirty="0"/>
              <a:t>1:09</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Engagement Breakdown:</a:t>
            </a:r>
          </a:p>
          <a:p>
            <a:pPr marL="0" indent="0">
              <a:lnSpc>
                <a:spcPct val="100000"/>
              </a:lnSpc>
              <a:spcBef>
                <a:spcPts val="600"/>
              </a:spcBef>
              <a:buFont typeface="Arial" panose="020B0604020202020204" pitchFamily="34" charset="0"/>
              <a:buNone/>
            </a:pPr>
            <a:r>
              <a:rPr lang="en-US" sz="1000" dirty="0"/>
              <a:t>2 likes</a:t>
            </a:r>
          </a:p>
          <a:p>
            <a:pPr marL="0" indent="0">
              <a:lnSpc>
                <a:spcPct val="100000"/>
              </a:lnSpc>
              <a:spcBef>
                <a:spcPts val="600"/>
              </a:spcBef>
              <a:buFont typeface="Arial" panose="020B0604020202020204" pitchFamily="34" charset="0"/>
              <a:buNone/>
            </a:pPr>
            <a:r>
              <a:rPr lang="en-US" sz="1000" dirty="0"/>
              <a:t>0 dislikes</a:t>
            </a:r>
          </a:p>
          <a:p>
            <a:pPr marL="0" indent="0">
              <a:lnSpc>
                <a:spcPct val="100000"/>
              </a:lnSpc>
              <a:spcBef>
                <a:spcPts val="600"/>
              </a:spcBef>
              <a:buFont typeface="Arial" panose="020B0604020202020204" pitchFamily="34" charset="0"/>
              <a:buNone/>
            </a:pPr>
            <a:r>
              <a:rPr lang="en-US" sz="1000" dirty="0"/>
              <a:t>1 comment</a:t>
            </a:r>
          </a:p>
          <a:p>
            <a:pPr marL="0" indent="0">
              <a:lnSpc>
                <a:spcPct val="100000"/>
              </a:lnSpc>
              <a:spcBef>
                <a:spcPts val="600"/>
              </a:spcBef>
              <a:buFont typeface="Arial" panose="020B0604020202020204" pitchFamily="34" charset="0"/>
              <a:buNone/>
            </a:pPr>
            <a:r>
              <a:rPr lang="en-US" sz="1000" dirty="0"/>
              <a:t>2 shares</a:t>
            </a:r>
          </a:p>
          <a:p>
            <a:pPr marL="0" indent="0">
              <a:lnSpc>
                <a:spcPct val="100000"/>
              </a:lnSpc>
              <a:spcBef>
                <a:spcPts val="600"/>
              </a:spcBef>
              <a:buFont typeface="Arial" panose="020B0604020202020204" pitchFamily="34" charset="0"/>
              <a:buNone/>
            </a:pPr>
            <a:r>
              <a:rPr lang="en-US" sz="1000" dirty="0"/>
              <a:t>+0 subscribers</a:t>
            </a:r>
          </a:p>
        </p:txBody>
      </p:sp>
      <p:sp>
        <p:nvSpPr>
          <p:cNvPr id="6" name="Content Placeholder 15">
            <a:extLst>
              <a:ext uri="{FF2B5EF4-FFF2-40B4-BE49-F238E27FC236}">
                <a16:creationId xmlns:a16="http://schemas.microsoft.com/office/drawing/2014/main" id="{E7FF338B-CE31-83FD-C941-ACED1A98210A}"/>
              </a:ext>
            </a:extLst>
          </p:cNvPr>
          <p:cNvSpPr txBox="1">
            <a:spLocks/>
          </p:cNvSpPr>
          <p:nvPr/>
        </p:nvSpPr>
        <p:spPr>
          <a:xfrm>
            <a:off x="6277515" y="1649937"/>
            <a:ext cx="2532561" cy="30623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000" b="1" dirty="0"/>
              <a:t>Content: </a:t>
            </a:r>
            <a:r>
              <a:rPr lang="en-US" sz="1000" dirty="0"/>
              <a:t>General Marketing Video</a:t>
            </a:r>
          </a:p>
          <a:p>
            <a:pPr marL="0" indent="0">
              <a:lnSpc>
                <a:spcPct val="100000"/>
              </a:lnSpc>
              <a:spcBef>
                <a:spcPts val="600"/>
              </a:spcBef>
              <a:buFont typeface="Arial" panose="020B0604020202020204" pitchFamily="34" charset="0"/>
              <a:buNone/>
            </a:pPr>
            <a:r>
              <a:rPr lang="en-US" sz="1000" b="1" dirty="0"/>
              <a:t>Reach: </a:t>
            </a:r>
            <a:r>
              <a:rPr lang="en-US" sz="1000" dirty="0"/>
              <a:t>473</a:t>
            </a:r>
          </a:p>
          <a:p>
            <a:pPr marL="0" indent="0">
              <a:lnSpc>
                <a:spcPct val="100000"/>
              </a:lnSpc>
              <a:spcBef>
                <a:spcPts val="600"/>
              </a:spcBef>
              <a:buNone/>
            </a:pPr>
            <a:r>
              <a:rPr lang="en-US" sz="1000" b="1" dirty="0"/>
              <a:t>Click-through-rate: </a:t>
            </a:r>
            <a:r>
              <a:rPr lang="en-US" sz="1000" dirty="0"/>
              <a:t>2.75% of Reach</a:t>
            </a:r>
          </a:p>
          <a:p>
            <a:pPr marL="0" indent="0">
              <a:lnSpc>
                <a:spcPct val="100000"/>
              </a:lnSpc>
              <a:spcBef>
                <a:spcPts val="600"/>
              </a:spcBef>
              <a:buFont typeface="Arial" panose="020B0604020202020204" pitchFamily="34" charset="0"/>
              <a:buNone/>
            </a:pPr>
            <a:r>
              <a:rPr lang="en-US" sz="1000" b="1" dirty="0"/>
              <a:t>Views: </a:t>
            </a:r>
            <a:r>
              <a:rPr lang="en-US" sz="1000" dirty="0"/>
              <a:t>33</a:t>
            </a:r>
          </a:p>
          <a:p>
            <a:pPr marL="0" indent="0">
              <a:lnSpc>
                <a:spcPct val="100000"/>
              </a:lnSpc>
              <a:spcBef>
                <a:spcPts val="600"/>
              </a:spcBef>
              <a:buFont typeface="Arial" panose="020B0604020202020204" pitchFamily="34" charset="0"/>
              <a:buNone/>
            </a:pPr>
            <a:r>
              <a:rPr lang="en-US" sz="1000" b="1" dirty="0"/>
              <a:t>Watch Time: </a:t>
            </a:r>
            <a:r>
              <a:rPr lang="en-US" sz="1000" dirty="0"/>
              <a:t>.5 hours</a:t>
            </a:r>
          </a:p>
          <a:p>
            <a:pPr marL="0" indent="0">
              <a:lnSpc>
                <a:spcPct val="100000"/>
              </a:lnSpc>
              <a:spcBef>
                <a:spcPts val="600"/>
              </a:spcBef>
              <a:buNone/>
            </a:pPr>
            <a:r>
              <a:rPr lang="en-US" sz="1000" b="1" dirty="0"/>
              <a:t>Avg. View Duration: </a:t>
            </a:r>
            <a:r>
              <a:rPr lang="en-US" sz="1000" dirty="0"/>
              <a:t>1:03</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Engagement Breakdown:</a:t>
            </a:r>
          </a:p>
          <a:p>
            <a:pPr marL="0" indent="0">
              <a:lnSpc>
                <a:spcPct val="100000"/>
              </a:lnSpc>
              <a:spcBef>
                <a:spcPts val="600"/>
              </a:spcBef>
              <a:buFont typeface="Arial" panose="020B0604020202020204" pitchFamily="34" charset="0"/>
              <a:buNone/>
            </a:pPr>
            <a:r>
              <a:rPr lang="en-US" sz="1000" dirty="0"/>
              <a:t>0 likes</a:t>
            </a:r>
          </a:p>
          <a:p>
            <a:pPr marL="0" indent="0">
              <a:lnSpc>
                <a:spcPct val="100000"/>
              </a:lnSpc>
              <a:spcBef>
                <a:spcPts val="600"/>
              </a:spcBef>
              <a:buFont typeface="Arial" panose="020B0604020202020204" pitchFamily="34" charset="0"/>
              <a:buNone/>
            </a:pPr>
            <a:r>
              <a:rPr lang="en-US" sz="1000" dirty="0"/>
              <a:t>0 dislikes</a:t>
            </a:r>
          </a:p>
          <a:p>
            <a:pPr marL="0" indent="0">
              <a:lnSpc>
                <a:spcPct val="100000"/>
              </a:lnSpc>
              <a:spcBef>
                <a:spcPts val="600"/>
              </a:spcBef>
              <a:buFont typeface="Arial" panose="020B0604020202020204" pitchFamily="34" charset="0"/>
              <a:buNone/>
            </a:pPr>
            <a:r>
              <a:rPr lang="en-US" sz="1000" dirty="0"/>
              <a:t>0 comments</a:t>
            </a:r>
          </a:p>
          <a:p>
            <a:pPr marL="0" indent="0">
              <a:lnSpc>
                <a:spcPct val="100000"/>
              </a:lnSpc>
              <a:spcBef>
                <a:spcPts val="600"/>
              </a:spcBef>
              <a:buFont typeface="Arial" panose="020B0604020202020204" pitchFamily="34" charset="0"/>
              <a:buNone/>
            </a:pPr>
            <a:r>
              <a:rPr lang="en-US" sz="1000" dirty="0"/>
              <a:t>0 shares</a:t>
            </a:r>
          </a:p>
          <a:p>
            <a:pPr marL="0" indent="0">
              <a:lnSpc>
                <a:spcPct val="100000"/>
              </a:lnSpc>
              <a:spcBef>
                <a:spcPts val="600"/>
              </a:spcBef>
              <a:buFont typeface="Arial" panose="020B0604020202020204" pitchFamily="34" charset="0"/>
              <a:buNone/>
            </a:pPr>
            <a:r>
              <a:rPr lang="en-US" sz="1000" dirty="0"/>
              <a:t>+0 subscribers</a:t>
            </a:r>
          </a:p>
        </p:txBody>
      </p:sp>
      <p:pic>
        <p:nvPicPr>
          <p:cNvPr id="10" name="Picture 9" descr="A person holding a yellow device&#10;&#10;Description automatically generated with low confidence">
            <a:extLst>
              <a:ext uri="{FF2B5EF4-FFF2-40B4-BE49-F238E27FC236}">
                <a16:creationId xmlns:a16="http://schemas.microsoft.com/office/drawing/2014/main" id="{D8EC6570-BE39-DD18-39A1-01A4EB7C4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06" y="4653141"/>
            <a:ext cx="1845354" cy="1421734"/>
          </a:xfrm>
          <a:prstGeom prst="rect">
            <a:avLst/>
          </a:prstGeom>
        </p:spPr>
      </p:pic>
      <p:pic>
        <p:nvPicPr>
          <p:cNvPr id="13" name="Picture 12" descr="A picture containing text, screenshot, person, clothing&#10;&#10;Description automatically generated">
            <a:extLst>
              <a:ext uri="{FF2B5EF4-FFF2-40B4-BE49-F238E27FC236}">
                <a16:creationId xmlns:a16="http://schemas.microsoft.com/office/drawing/2014/main" id="{8E46308C-34AB-3E27-8A58-C14FCEA02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212" y="4662194"/>
            <a:ext cx="1845353" cy="1537794"/>
          </a:xfrm>
          <a:prstGeom prst="rect">
            <a:avLst/>
          </a:prstGeom>
        </p:spPr>
      </p:pic>
      <p:pic>
        <p:nvPicPr>
          <p:cNvPr id="16" name="Picture 15" descr="A picture containing text, screenshot, aerial, outdoor&#10;&#10;Description automatically generated">
            <a:extLst>
              <a:ext uri="{FF2B5EF4-FFF2-40B4-BE49-F238E27FC236}">
                <a16:creationId xmlns:a16="http://schemas.microsoft.com/office/drawing/2014/main" id="{E933AAB7-6A3C-D91C-C5C5-1852BCA3A0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354" y="4662194"/>
            <a:ext cx="1845353" cy="1496849"/>
          </a:xfrm>
          <a:prstGeom prst="rect">
            <a:avLst/>
          </a:prstGeom>
        </p:spPr>
      </p:pic>
      <p:sp>
        <p:nvSpPr>
          <p:cNvPr id="7" name="Content Placeholder 15">
            <a:extLst>
              <a:ext uri="{FF2B5EF4-FFF2-40B4-BE49-F238E27FC236}">
                <a16:creationId xmlns:a16="http://schemas.microsoft.com/office/drawing/2014/main" id="{B3455872-BD21-960E-7144-E7560B0CBC3D}"/>
              </a:ext>
            </a:extLst>
          </p:cNvPr>
          <p:cNvSpPr txBox="1">
            <a:spLocks/>
          </p:cNvSpPr>
          <p:nvPr/>
        </p:nvSpPr>
        <p:spPr>
          <a:xfrm>
            <a:off x="583385" y="6105072"/>
            <a:ext cx="2715441" cy="5809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000" b="1" dirty="0">
                <a:solidFill>
                  <a:srgbClr val="007DB7"/>
                </a:solidFill>
                <a:latin typeface="+mj-lt"/>
              </a:rPr>
              <a:t>Why we think this didn’t perform well:</a:t>
            </a:r>
          </a:p>
          <a:p>
            <a:pPr>
              <a:lnSpc>
                <a:spcPct val="100000"/>
              </a:lnSpc>
              <a:spcBef>
                <a:spcPts val="0"/>
              </a:spcBef>
            </a:pPr>
            <a:r>
              <a:rPr lang="en-US" sz="1000" dirty="0">
                <a:solidFill>
                  <a:srgbClr val="007DB7"/>
                </a:solidFill>
              </a:rPr>
              <a:t>Very niche topic</a:t>
            </a:r>
          </a:p>
        </p:txBody>
      </p:sp>
      <p:sp>
        <p:nvSpPr>
          <p:cNvPr id="8" name="Content Placeholder 15">
            <a:extLst>
              <a:ext uri="{FF2B5EF4-FFF2-40B4-BE49-F238E27FC236}">
                <a16:creationId xmlns:a16="http://schemas.microsoft.com/office/drawing/2014/main" id="{D65775E6-71A2-CD23-368C-C932624477AB}"/>
              </a:ext>
            </a:extLst>
          </p:cNvPr>
          <p:cNvSpPr txBox="1">
            <a:spLocks/>
          </p:cNvSpPr>
          <p:nvPr/>
        </p:nvSpPr>
        <p:spPr>
          <a:xfrm>
            <a:off x="3373078" y="6204655"/>
            <a:ext cx="2715441" cy="5286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000" b="1" dirty="0">
                <a:solidFill>
                  <a:srgbClr val="007DB7"/>
                </a:solidFill>
                <a:latin typeface="+mj-lt"/>
              </a:rPr>
              <a:t>Why we think this didn’t perform well:</a:t>
            </a:r>
          </a:p>
          <a:p>
            <a:pPr>
              <a:lnSpc>
                <a:spcPct val="100000"/>
              </a:lnSpc>
              <a:spcBef>
                <a:spcPts val="0"/>
              </a:spcBef>
            </a:pPr>
            <a:r>
              <a:rPr lang="en-US" sz="1000" dirty="0">
                <a:solidFill>
                  <a:srgbClr val="007DB7"/>
                </a:solidFill>
              </a:rPr>
              <a:t>Very niche topic</a:t>
            </a:r>
          </a:p>
        </p:txBody>
      </p:sp>
      <p:sp>
        <p:nvSpPr>
          <p:cNvPr id="11" name="Content Placeholder 15">
            <a:extLst>
              <a:ext uri="{FF2B5EF4-FFF2-40B4-BE49-F238E27FC236}">
                <a16:creationId xmlns:a16="http://schemas.microsoft.com/office/drawing/2014/main" id="{CE9BB4F4-1A58-7209-F640-C6E6AAAD8819}"/>
              </a:ext>
            </a:extLst>
          </p:cNvPr>
          <p:cNvSpPr txBox="1">
            <a:spLocks/>
          </p:cNvSpPr>
          <p:nvPr/>
        </p:nvSpPr>
        <p:spPr>
          <a:xfrm>
            <a:off x="6162771" y="6204655"/>
            <a:ext cx="2715441" cy="5286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000" b="1" dirty="0">
                <a:solidFill>
                  <a:srgbClr val="007DB7"/>
                </a:solidFill>
                <a:latin typeface="+mj-lt"/>
              </a:rPr>
              <a:t>Why we think this didn’t perform well:</a:t>
            </a:r>
          </a:p>
          <a:p>
            <a:pPr>
              <a:lnSpc>
                <a:spcPct val="100000"/>
              </a:lnSpc>
              <a:spcBef>
                <a:spcPts val="0"/>
              </a:spcBef>
            </a:pPr>
            <a:r>
              <a:rPr lang="en-US" sz="1000" dirty="0">
                <a:solidFill>
                  <a:srgbClr val="007DB7"/>
                </a:solidFill>
              </a:rPr>
              <a:t>Copy is lacking personal touch</a:t>
            </a:r>
          </a:p>
          <a:p>
            <a:pPr>
              <a:lnSpc>
                <a:spcPct val="100000"/>
              </a:lnSpc>
              <a:spcBef>
                <a:spcPts val="0"/>
              </a:spcBef>
            </a:pPr>
            <a:r>
              <a:rPr lang="en-US" sz="1000" dirty="0">
                <a:solidFill>
                  <a:srgbClr val="007DB7"/>
                </a:solidFill>
              </a:rPr>
              <a:t>Non-engaging thumbnail</a:t>
            </a:r>
          </a:p>
        </p:txBody>
      </p:sp>
    </p:spTree>
    <p:extLst>
      <p:ext uri="{BB962C8B-B14F-4D97-AF65-F5344CB8AC3E}">
        <p14:creationId xmlns:p14="http://schemas.microsoft.com/office/powerpoint/2010/main" val="3268857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a:xfrm>
            <a:off x="513734" y="1652052"/>
            <a:ext cx="8304341" cy="4895851"/>
          </a:xfrm>
        </p:spPr>
        <p:txBody>
          <a:bodyPr>
            <a:noAutofit/>
          </a:bodyPr>
          <a:lstStyle/>
          <a:p>
            <a:pPr marL="0" indent="0">
              <a:lnSpc>
                <a:spcPct val="100000"/>
              </a:lnSpc>
              <a:buNone/>
            </a:pPr>
            <a:r>
              <a:rPr lang="en-US" sz="2000" b="1" dirty="0">
                <a:latin typeface="+mj-lt"/>
              </a:rPr>
              <a:t>What is working: </a:t>
            </a:r>
          </a:p>
          <a:p>
            <a:pPr>
              <a:lnSpc>
                <a:spcPct val="100000"/>
              </a:lnSpc>
            </a:pPr>
            <a:r>
              <a:rPr lang="en-US" sz="1400" dirty="0"/>
              <a:t>Tagging outside accounts – exposes posts to a larger audience and increases brand recognition</a:t>
            </a:r>
          </a:p>
          <a:p>
            <a:pPr>
              <a:lnSpc>
                <a:spcPct val="100000"/>
              </a:lnSpc>
            </a:pPr>
            <a:r>
              <a:rPr lang="en-US" sz="1400" dirty="0"/>
              <a:t>Human interest stories/celebrating employees</a:t>
            </a:r>
          </a:p>
          <a:p>
            <a:pPr>
              <a:lnSpc>
                <a:spcPct val="100000"/>
              </a:lnSpc>
            </a:pPr>
            <a:r>
              <a:rPr lang="en-US" sz="1400" dirty="0"/>
              <a:t>Feel-good/accomplishment content</a:t>
            </a:r>
          </a:p>
          <a:p>
            <a:pPr>
              <a:lnSpc>
                <a:spcPct val="100000"/>
              </a:lnSpc>
            </a:pPr>
            <a:r>
              <a:rPr lang="en-US" sz="1400" dirty="0"/>
              <a:t>Eye-catching photography/videography</a:t>
            </a:r>
          </a:p>
          <a:p>
            <a:pPr>
              <a:lnSpc>
                <a:spcPct val="100000"/>
              </a:lnSpc>
            </a:pPr>
            <a:r>
              <a:rPr lang="en-US" sz="1400" dirty="0"/>
              <a:t>Maintaining platform-specific content expectations: interesting and creative photography content for Instagram, serious and career-oriented content for LinkedIn, carousels for Instagram </a:t>
            </a:r>
          </a:p>
          <a:p>
            <a:pPr>
              <a:lnSpc>
                <a:spcPct val="100000"/>
              </a:lnSpc>
            </a:pPr>
            <a:r>
              <a:rPr lang="en-US" sz="1400" dirty="0"/>
              <a:t>Educational content and Science Shorts – maintaining our “Professor” voice</a:t>
            </a:r>
          </a:p>
        </p:txBody>
      </p:sp>
      <p:sp>
        <p:nvSpPr>
          <p:cNvPr id="9" name="Slide Number Placeholder 3">
            <a:extLst>
              <a:ext uri="{FF2B5EF4-FFF2-40B4-BE49-F238E27FC236}">
                <a16:creationId xmlns:a16="http://schemas.microsoft.com/office/drawing/2014/main" id="{6B53A93D-F834-7602-93D2-0113C9D805F1}"/>
              </a:ext>
            </a:extLst>
          </p:cNvPr>
          <p:cNvSpPr txBox="1">
            <a:spLocks/>
          </p:cNvSpPr>
          <p:nvPr/>
        </p:nvSpPr>
        <p:spPr>
          <a:xfrm>
            <a:off x="8119482" y="6356351"/>
            <a:ext cx="39586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EC93DFA-70F6-4220-86AB-AD3183C08C91}" type="slidenum">
              <a:rPr lang="en-US" smtClean="0"/>
              <a:pPr/>
              <a:t>23</a:t>
            </a:fld>
            <a:endParaRPr lang="en-US" dirty="0"/>
          </a:p>
        </p:txBody>
      </p:sp>
      <p:sp>
        <p:nvSpPr>
          <p:cNvPr id="2" name="Title 1">
            <a:extLst>
              <a:ext uri="{FF2B5EF4-FFF2-40B4-BE49-F238E27FC236}">
                <a16:creationId xmlns:a16="http://schemas.microsoft.com/office/drawing/2014/main" id="{7195EF87-9F04-E61F-E7CB-0D9B595F4E7A}"/>
              </a:ext>
            </a:extLst>
          </p:cNvPr>
          <p:cNvSpPr>
            <a:spLocks noGrp="1"/>
          </p:cNvSpPr>
          <p:nvPr>
            <p:ph type="title"/>
          </p:nvPr>
        </p:nvSpPr>
        <p:spPr>
          <a:xfrm>
            <a:off x="1803862" y="365126"/>
            <a:ext cx="6711488" cy="802447"/>
          </a:xfrm>
        </p:spPr>
        <p:txBody>
          <a:bodyPr>
            <a:normAutofit/>
          </a:bodyPr>
          <a:lstStyle/>
          <a:p>
            <a:r>
              <a:rPr lang="en-US" dirty="0"/>
              <a:t>summary</a:t>
            </a:r>
          </a:p>
        </p:txBody>
      </p:sp>
    </p:spTree>
    <p:extLst>
      <p:ext uri="{BB962C8B-B14F-4D97-AF65-F5344CB8AC3E}">
        <p14:creationId xmlns:p14="http://schemas.microsoft.com/office/powerpoint/2010/main" val="3719222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a:xfrm>
            <a:off x="513734" y="1652052"/>
            <a:ext cx="8304341" cy="4895851"/>
          </a:xfrm>
        </p:spPr>
        <p:txBody>
          <a:bodyPr>
            <a:noAutofit/>
          </a:bodyPr>
          <a:lstStyle/>
          <a:p>
            <a:pPr marL="0" indent="0">
              <a:lnSpc>
                <a:spcPct val="100000"/>
              </a:lnSpc>
              <a:buNone/>
            </a:pPr>
            <a:r>
              <a:rPr lang="en-US" sz="2000" b="1" dirty="0">
                <a:latin typeface="+mj-lt"/>
              </a:rPr>
              <a:t>What needs work:</a:t>
            </a:r>
            <a:r>
              <a:rPr lang="en-US" sz="2000" dirty="0"/>
              <a:t> </a:t>
            </a:r>
          </a:p>
          <a:p>
            <a:pPr marL="228600" lvl="1">
              <a:lnSpc>
                <a:spcPct val="100000"/>
              </a:lnSpc>
              <a:spcBef>
                <a:spcPts val="1000"/>
              </a:spcBef>
            </a:pPr>
            <a:r>
              <a:rPr lang="en-US" sz="1400" dirty="0"/>
              <a:t>Consider why our audience should care, some content isn’t connecting with our audience – doesn’t inspire engagement</a:t>
            </a:r>
          </a:p>
          <a:p>
            <a:pPr marL="228600" lvl="1">
              <a:lnSpc>
                <a:spcPct val="100000"/>
              </a:lnSpc>
              <a:spcBef>
                <a:spcPts val="1000"/>
              </a:spcBef>
            </a:pPr>
            <a:r>
              <a:rPr lang="en-US" sz="1400" dirty="0"/>
              <a:t>Topics can be too niche</a:t>
            </a:r>
          </a:p>
          <a:p>
            <a:pPr marL="228600" lvl="1">
              <a:lnSpc>
                <a:spcPct val="100000"/>
              </a:lnSpc>
              <a:spcBef>
                <a:spcPts val="1000"/>
              </a:spcBef>
            </a:pPr>
            <a:r>
              <a:rPr lang="en-US" sz="1400" dirty="0"/>
              <a:t>Tone might be too empty/corporate</a:t>
            </a:r>
          </a:p>
          <a:p>
            <a:pPr>
              <a:lnSpc>
                <a:spcPct val="100000"/>
              </a:lnSpc>
            </a:pPr>
            <a:r>
              <a:rPr lang="en-US" sz="1400" dirty="0"/>
              <a:t>Lack of visually interesting content/graphics – not catching people’s attention</a:t>
            </a:r>
          </a:p>
          <a:p>
            <a:pPr>
              <a:lnSpc>
                <a:spcPct val="100000"/>
              </a:lnSpc>
            </a:pPr>
            <a:r>
              <a:rPr lang="en-US" sz="1400" dirty="0"/>
              <a:t>Production quality could be improved</a:t>
            </a:r>
          </a:p>
          <a:p>
            <a:pPr>
              <a:lnSpc>
                <a:spcPct val="100000"/>
              </a:lnSpc>
            </a:pPr>
            <a:r>
              <a:rPr lang="en-US" sz="1400" dirty="0"/>
              <a:t>Accessibility/UX – i.e. subtitles </a:t>
            </a:r>
          </a:p>
        </p:txBody>
      </p:sp>
      <p:sp>
        <p:nvSpPr>
          <p:cNvPr id="9" name="Slide Number Placeholder 3">
            <a:extLst>
              <a:ext uri="{FF2B5EF4-FFF2-40B4-BE49-F238E27FC236}">
                <a16:creationId xmlns:a16="http://schemas.microsoft.com/office/drawing/2014/main" id="{6B53A93D-F834-7602-93D2-0113C9D805F1}"/>
              </a:ext>
            </a:extLst>
          </p:cNvPr>
          <p:cNvSpPr txBox="1">
            <a:spLocks/>
          </p:cNvSpPr>
          <p:nvPr/>
        </p:nvSpPr>
        <p:spPr>
          <a:xfrm>
            <a:off x="8119482" y="6356351"/>
            <a:ext cx="39586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EC93DFA-70F6-4220-86AB-AD3183C08C91}" type="slidenum">
              <a:rPr lang="en-US" smtClean="0"/>
              <a:pPr/>
              <a:t>24</a:t>
            </a:fld>
            <a:endParaRPr lang="en-US" dirty="0"/>
          </a:p>
        </p:txBody>
      </p:sp>
      <p:sp>
        <p:nvSpPr>
          <p:cNvPr id="6" name="Title 1">
            <a:extLst>
              <a:ext uri="{FF2B5EF4-FFF2-40B4-BE49-F238E27FC236}">
                <a16:creationId xmlns:a16="http://schemas.microsoft.com/office/drawing/2014/main" id="{5FC65355-666A-C41F-40C3-916B6EEC3FD2}"/>
              </a:ext>
            </a:extLst>
          </p:cNvPr>
          <p:cNvSpPr>
            <a:spLocks noGrp="1"/>
          </p:cNvSpPr>
          <p:nvPr>
            <p:ph type="title"/>
          </p:nvPr>
        </p:nvSpPr>
        <p:spPr>
          <a:xfrm>
            <a:off x="1803862" y="365126"/>
            <a:ext cx="6711488" cy="802447"/>
          </a:xfrm>
        </p:spPr>
        <p:txBody>
          <a:bodyPr>
            <a:normAutofit/>
          </a:bodyPr>
          <a:lstStyle/>
          <a:p>
            <a:r>
              <a:rPr lang="en-US" dirty="0"/>
              <a:t>summary</a:t>
            </a:r>
          </a:p>
        </p:txBody>
      </p:sp>
    </p:spTree>
    <p:extLst>
      <p:ext uri="{BB962C8B-B14F-4D97-AF65-F5344CB8AC3E}">
        <p14:creationId xmlns:p14="http://schemas.microsoft.com/office/powerpoint/2010/main" val="2383397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02A437-3F1A-4223-8D90-C1C3BC4ED840}"/>
              </a:ext>
            </a:extLst>
          </p:cNvPr>
          <p:cNvSpPr>
            <a:spLocks noGrp="1"/>
          </p:cNvSpPr>
          <p:nvPr>
            <p:ph idx="1"/>
          </p:nvPr>
        </p:nvSpPr>
        <p:spPr>
          <a:xfrm>
            <a:off x="513734" y="1652052"/>
            <a:ext cx="8485411" cy="4895851"/>
          </a:xfrm>
        </p:spPr>
        <p:txBody>
          <a:bodyPr>
            <a:noAutofit/>
          </a:bodyPr>
          <a:lstStyle/>
          <a:p>
            <a:pPr marL="0" indent="0">
              <a:lnSpc>
                <a:spcPct val="110000"/>
              </a:lnSpc>
              <a:buFont typeface="Arial" panose="020B0604020202020204" pitchFamily="34" charset="0"/>
              <a:buNone/>
            </a:pPr>
            <a:r>
              <a:rPr lang="en-US" sz="2000" b="1" dirty="0">
                <a:latin typeface="+mj-lt"/>
              </a:rPr>
              <a:t>Moving Forward: </a:t>
            </a:r>
          </a:p>
          <a:p>
            <a:pPr>
              <a:lnSpc>
                <a:spcPct val="110000"/>
              </a:lnSpc>
            </a:pPr>
            <a:r>
              <a:rPr lang="en-US" sz="1400" dirty="0"/>
              <a:t>Continue creating and posting platform-specific content</a:t>
            </a:r>
          </a:p>
          <a:p>
            <a:pPr>
              <a:lnSpc>
                <a:spcPct val="110000"/>
              </a:lnSpc>
            </a:pPr>
            <a:r>
              <a:rPr lang="en-US" sz="1400" dirty="0"/>
              <a:t>Keep leaning into personal </a:t>
            </a:r>
            <a:r>
              <a:rPr lang="en-US" sz="1400" i="1" dirty="0"/>
              <a:t>the people behind the company</a:t>
            </a:r>
            <a:r>
              <a:rPr lang="en-US" sz="1400" dirty="0"/>
              <a:t> posts</a:t>
            </a:r>
          </a:p>
          <a:p>
            <a:pPr>
              <a:lnSpc>
                <a:spcPct val="100000"/>
              </a:lnSpc>
            </a:pPr>
            <a:r>
              <a:rPr lang="en-US" sz="1400" dirty="0"/>
              <a:t>Rework or eliminate Technician Talks series</a:t>
            </a:r>
          </a:p>
          <a:p>
            <a:pPr>
              <a:lnSpc>
                <a:spcPct val="110000"/>
              </a:lnSpc>
            </a:pPr>
            <a:r>
              <a:rPr lang="en-US" sz="1400" dirty="0"/>
              <a:t>Create more attractive/ professional video content by taking time and resources to plan the stage, gather props, flesh out new ideas</a:t>
            </a:r>
          </a:p>
          <a:p>
            <a:pPr>
              <a:lnSpc>
                <a:spcPct val="110000"/>
              </a:lnSpc>
            </a:pPr>
            <a:r>
              <a:rPr lang="en-US" sz="1400" dirty="0"/>
              <a:t>Continue creating on-screen visuals for more engagement and understandability – subtitles, animations, photo and video examples and demonstrations</a:t>
            </a:r>
          </a:p>
          <a:p>
            <a:pPr>
              <a:lnSpc>
                <a:spcPct val="110000"/>
              </a:lnSpc>
            </a:pPr>
            <a:r>
              <a:rPr lang="en-US" sz="1400" dirty="0"/>
              <a:t>Consider: What will make them stop for a few seconds to read our post, or better yet, even </a:t>
            </a:r>
            <a:r>
              <a:rPr lang="en-US" sz="1400" i="1" dirty="0"/>
              <a:t>Like</a:t>
            </a:r>
            <a:r>
              <a:rPr lang="en-US" sz="1400" dirty="0"/>
              <a:t> it?</a:t>
            </a:r>
          </a:p>
          <a:p>
            <a:pPr lvl="1">
              <a:lnSpc>
                <a:spcPct val="110000"/>
              </a:lnSpc>
            </a:pPr>
            <a:r>
              <a:rPr lang="en-US" sz="1000" dirty="0"/>
              <a:t>Utilize engaging thumbnails</a:t>
            </a:r>
          </a:p>
          <a:p>
            <a:pPr>
              <a:lnSpc>
                <a:spcPct val="110000"/>
              </a:lnSpc>
            </a:pPr>
            <a:r>
              <a:rPr lang="en-US" sz="1400" dirty="0"/>
              <a:t>Inspire </a:t>
            </a:r>
            <a:r>
              <a:rPr lang="en-US" sz="1400" i="1" dirty="0"/>
              <a:t>younger</a:t>
            </a:r>
            <a:r>
              <a:rPr lang="en-US" sz="1400" dirty="0"/>
              <a:t> audiences to learn about OE’s technological advancements – increase their knowledge and potential impact on the world as they get older</a:t>
            </a:r>
          </a:p>
        </p:txBody>
      </p:sp>
      <p:sp>
        <p:nvSpPr>
          <p:cNvPr id="8" name="Content Placeholder 2">
            <a:extLst>
              <a:ext uri="{FF2B5EF4-FFF2-40B4-BE49-F238E27FC236}">
                <a16:creationId xmlns:a16="http://schemas.microsoft.com/office/drawing/2014/main" id="{2F2BF3B5-E111-D8E6-4468-567DD252936F}"/>
              </a:ext>
            </a:extLst>
          </p:cNvPr>
          <p:cNvSpPr txBox="1">
            <a:spLocks/>
          </p:cNvSpPr>
          <p:nvPr/>
        </p:nvSpPr>
        <p:spPr>
          <a:xfrm>
            <a:off x="4577264" y="1652052"/>
            <a:ext cx="4327557" cy="29335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10000"/>
              </a:lnSpc>
            </a:pPr>
            <a:endParaRPr lang="en-US" sz="1000" dirty="0">
              <a:solidFill>
                <a:srgbClr val="007DB7"/>
              </a:solidFill>
            </a:endParaRPr>
          </a:p>
        </p:txBody>
      </p:sp>
      <p:sp>
        <p:nvSpPr>
          <p:cNvPr id="9" name="Slide Number Placeholder 3">
            <a:extLst>
              <a:ext uri="{FF2B5EF4-FFF2-40B4-BE49-F238E27FC236}">
                <a16:creationId xmlns:a16="http://schemas.microsoft.com/office/drawing/2014/main" id="{6B53A93D-F834-7602-93D2-0113C9D805F1}"/>
              </a:ext>
            </a:extLst>
          </p:cNvPr>
          <p:cNvSpPr txBox="1">
            <a:spLocks/>
          </p:cNvSpPr>
          <p:nvPr/>
        </p:nvSpPr>
        <p:spPr>
          <a:xfrm>
            <a:off x="8119482" y="6356351"/>
            <a:ext cx="39586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EC93DFA-70F6-4220-86AB-AD3183C08C91}" type="slidenum">
              <a:rPr lang="en-US" smtClean="0"/>
              <a:pPr/>
              <a:t>25</a:t>
            </a:fld>
            <a:endParaRPr lang="en-US" dirty="0"/>
          </a:p>
        </p:txBody>
      </p:sp>
      <p:sp>
        <p:nvSpPr>
          <p:cNvPr id="6" name="Title 1">
            <a:extLst>
              <a:ext uri="{FF2B5EF4-FFF2-40B4-BE49-F238E27FC236}">
                <a16:creationId xmlns:a16="http://schemas.microsoft.com/office/drawing/2014/main" id="{6D653413-448A-50F3-4140-94FF63D4DB61}"/>
              </a:ext>
            </a:extLst>
          </p:cNvPr>
          <p:cNvSpPr>
            <a:spLocks noGrp="1"/>
          </p:cNvSpPr>
          <p:nvPr>
            <p:ph type="title"/>
          </p:nvPr>
        </p:nvSpPr>
        <p:spPr>
          <a:xfrm>
            <a:off x="1803862" y="365126"/>
            <a:ext cx="6711488" cy="802447"/>
          </a:xfrm>
        </p:spPr>
        <p:txBody>
          <a:bodyPr>
            <a:normAutofit/>
          </a:bodyPr>
          <a:lstStyle/>
          <a:p>
            <a:r>
              <a:rPr lang="en-US" dirty="0"/>
              <a:t>summary</a:t>
            </a:r>
          </a:p>
        </p:txBody>
      </p:sp>
    </p:spTree>
    <p:extLst>
      <p:ext uri="{BB962C8B-B14F-4D97-AF65-F5344CB8AC3E}">
        <p14:creationId xmlns:p14="http://schemas.microsoft.com/office/powerpoint/2010/main" val="88928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a:bodyPr>
          <a:lstStyle/>
          <a:p>
            <a:r>
              <a:rPr lang="en-US" dirty="0"/>
              <a:t>Analytics Intro</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a:xfrm>
            <a:off x="6865256" y="6333007"/>
            <a:ext cx="2057400" cy="365125"/>
          </a:xfrm>
        </p:spPr>
        <p:txBody>
          <a:bodyPr/>
          <a:lstStyle/>
          <a:p>
            <a:fld id="{4EC93DFA-70F6-4220-86AB-AD3183C08C91}" type="slidenum">
              <a:rPr lang="en-US" smtClean="0"/>
              <a:t>3</a:t>
            </a:fld>
            <a:endParaRPr lang="en-US" dirty="0"/>
          </a:p>
        </p:txBody>
      </p:sp>
      <p:sp>
        <p:nvSpPr>
          <p:cNvPr id="3" name="Content Placeholder 2">
            <a:extLst>
              <a:ext uri="{FF2B5EF4-FFF2-40B4-BE49-F238E27FC236}">
                <a16:creationId xmlns:a16="http://schemas.microsoft.com/office/drawing/2014/main" id="{50232696-4AD0-6B25-CE9A-F3905215BADB}"/>
              </a:ext>
            </a:extLst>
          </p:cNvPr>
          <p:cNvSpPr>
            <a:spLocks noGrp="1"/>
          </p:cNvSpPr>
          <p:nvPr>
            <p:ph idx="1"/>
          </p:nvPr>
        </p:nvSpPr>
        <p:spPr>
          <a:xfrm>
            <a:off x="486024" y="1644212"/>
            <a:ext cx="8001616" cy="2840031"/>
          </a:xfrm>
        </p:spPr>
        <p:txBody>
          <a:bodyPr>
            <a:noAutofit/>
          </a:bodyPr>
          <a:lstStyle/>
          <a:p>
            <a:pPr marL="0" indent="0">
              <a:lnSpc>
                <a:spcPct val="100000"/>
              </a:lnSpc>
              <a:buNone/>
            </a:pPr>
            <a:r>
              <a:rPr lang="en-US" sz="1400" dirty="0"/>
              <a:t>This presentation includes an overview of each of our social media platforms and our different social media series to allow for a side-by-side comparison of how different social media posts perform on each platform. With this, we can view which types of posts are performing well and which types of posts are not, as well as which platforms contribute to each post’s performance. </a:t>
            </a:r>
          </a:p>
          <a:p>
            <a:pPr marL="0" indent="0">
              <a:lnSpc>
                <a:spcPct val="100000"/>
              </a:lnSpc>
              <a:buNone/>
            </a:pPr>
            <a:r>
              <a:rPr lang="en-US" sz="1400" dirty="0"/>
              <a:t>The main metrics used to determine a post’s performance are Reach and Engagement. Reach indicates how many people are seeing our posts and Engagement indicates how well our content is connecting with these people. These two metrics can inform us on what platforms and which types of posts to spend more time and energy to receive the most return on investment (ROI).</a:t>
            </a:r>
          </a:p>
          <a:p>
            <a:pPr marL="0" indent="0">
              <a:lnSpc>
                <a:spcPct val="100000"/>
              </a:lnSpc>
              <a:buNone/>
            </a:pPr>
            <a:r>
              <a:rPr lang="en-US" sz="1400" dirty="0"/>
              <a:t>The social media platforms analyzed in this presentation include Facebook, Instagram, LinkedIn, and YouTube. Twitter was purposely not included because of its consistently low engagement and Threads wasn’t released until July of this year.</a:t>
            </a:r>
          </a:p>
        </p:txBody>
      </p:sp>
      <p:sp>
        <p:nvSpPr>
          <p:cNvPr id="9" name="Content Placeholder 15">
            <a:extLst>
              <a:ext uri="{FF2B5EF4-FFF2-40B4-BE49-F238E27FC236}">
                <a16:creationId xmlns:a16="http://schemas.microsoft.com/office/drawing/2014/main" id="{6B98D626-A813-A9D0-90AF-CB759695E346}"/>
              </a:ext>
            </a:extLst>
          </p:cNvPr>
          <p:cNvSpPr txBox="1">
            <a:spLocks/>
          </p:cNvSpPr>
          <p:nvPr/>
        </p:nvSpPr>
        <p:spPr>
          <a:xfrm>
            <a:off x="1756994" y="5937567"/>
            <a:ext cx="1736718" cy="383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Font typeface="Arial" panose="020B0604020202020204" pitchFamily="34" charset="0"/>
              <a:buNone/>
            </a:pPr>
            <a:r>
              <a:rPr lang="en-US" sz="1200" dirty="0">
                <a:solidFill>
                  <a:srgbClr val="004A8B"/>
                </a:solidFill>
                <a:latin typeface="+mj-lt"/>
                <a:hlinkClick r:id="rId3"/>
              </a:rPr>
              <a:t>@oneenergywind</a:t>
            </a:r>
            <a:endParaRPr lang="en-US" sz="1200" dirty="0">
              <a:solidFill>
                <a:srgbClr val="004A8B"/>
              </a:solidFill>
              <a:latin typeface="+mj-lt"/>
            </a:endParaRPr>
          </a:p>
        </p:txBody>
      </p:sp>
      <p:sp>
        <p:nvSpPr>
          <p:cNvPr id="10" name="Content Placeholder 15">
            <a:extLst>
              <a:ext uri="{FF2B5EF4-FFF2-40B4-BE49-F238E27FC236}">
                <a16:creationId xmlns:a16="http://schemas.microsoft.com/office/drawing/2014/main" id="{BF83DF9A-4889-A465-F469-368F2AF9E5F7}"/>
              </a:ext>
            </a:extLst>
          </p:cNvPr>
          <p:cNvSpPr txBox="1">
            <a:spLocks/>
          </p:cNvSpPr>
          <p:nvPr/>
        </p:nvSpPr>
        <p:spPr>
          <a:xfrm>
            <a:off x="4579495" y="5937567"/>
            <a:ext cx="2533500" cy="383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Font typeface="Arial" panose="020B0604020202020204" pitchFamily="34" charset="0"/>
              <a:buNone/>
            </a:pPr>
            <a:r>
              <a:rPr lang="en-US" sz="1200" dirty="0">
                <a:solidFill>
                  <a:srgbClr val="004A8B"/>
                </a:solidFill>
                <a:latin typeface="+mj-lt"/>
                <a:hlinkClick r:id="rId4"/>
              </a:rPr>
              <a:t>@oneenergyenterprisesinc</a:t>
            </a:r>
            <a:endParaRPr lang="en-US" sz="1200" dirty="0">
              <a:solidFill>
                <a:srgbClr val="004A8B"/>
              </a:solidFill>
              <a:latin typeface="+mj-lt"/>
            </a:endParaRPr>
          </a:p>
        </p:txBody>
      </p:sp>
      <p:sp>
        <p:nvSpPr>
          <p:cNvPr id="11" name="Content Placeholder 15">
            <a:extLst>
              <a:ext uri="{FF2B5EF4-FFF2-40B4-BE49-F238E27FC236}">
                <a16:creationId xmlns:a16="http://schemas.microsoft.com/office/drawing/2014/main" id="{40920A38-D515-992B-8935-AB5BBC64FA19}"/>
              </a:ext>
            </a:extLst>
          </p:cNvPr>
          <p:cNvSpPr txBox="1">
            <a:spLocks/>
          </p:cNvSpPr>
          <p:nvPr/>
        </p:nvSpPr>
        <p:spPr>
          <a:xfrm>
            <a:off x="6866189" y="5442038"/>
            <a:ext cx="1736718" cy="383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Font typeface="Arial" panose="020B0604020202020204" pitchFamily="34" charset="0"/>
              <a:buNone/>
            </a:pPr>
            <a:r>
              <a:rPr lang="en-US" sz="1100" dirty="0">
                <a:solidFill>
                  <a:srgbClr val="004A8B"/>
                </a:solidFill>
                <a:latin typeface="+mj-lt"/>
                <a:hlinkClick r:id="rId5"/>
              </a:rPr>
              <a:t>@oneenergyinc</a:t>
            </a:r>
            <a:endParaRPr lang="en-US" sz="1100" dirty="0">
              <a:solidFill>
                <a:srgbClr val="004A8B"/>
              </a:solidFill>
              <a:latin typeface="+mj-lt"/>
            </a:endParaRPr>
          </a:p>
        </p:txBody>
      </p:sp>
      <p:sp>
        <p:nvSpPr>
          <p:cNvPr id="12" name="Content Placeholder 15">
            <a:extLst>
              <a:ext uri="{FF2B5EF4-FFF2-40B4-BE49-F238E27FC236}">
                <a16:creationId xmlns:a16="http://schemas.microsoft.com/office/drawing/2014/main" id="{D9D2A086-D6CC-4C59-E19C-5FD0C99A5335}"/>
              </a:ext>
            </a:extLst>
          </p:cNvPr>
          <p:cNvSpPr txBox="1">
            <a:spLocks/>
          </p:cNvSpPr>
          <p:nvPr/>
        </p:nvSpPr>
        <p:spPr>
          <a:xfrm>
            <a:off x="244315" y="5937567"/>
            <a:ext cx="1736718" cy="383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Font typeface="Arial" panose="020B0604020202020204" pitchFamily="34" charset="0"/>
              <a:buNone/>
            </a:pPr>
            <a:r>
              <a:rPr lang="en-US" sz="1200" dirty="0">
                <a:solidFill>
                  <a:srgbClr val="004A8B"/>
                </a:solidFill>
                <a:latin typeface="+mj-lt"/>
                <a:hlinkClick r:id="rId6"/>
              </a:rPr>
              <a:t>@oneenergywind</a:t>
            </a:r>
            <a:endParaRPr lang="en-US" sz="1200" dirty="0">
              <a:solidFill>
                <a:srgbClr val="004A8B"/>
              </a:solidFill>
              <a:latin typeface="+mj-lt"/>
            </a:endParaRPr>
          </a:p>
        </p:txBody>
      </p:sp>
      <p:sp>
        <p:nvSpPr>
          <p:cNvPr id="15" name="Content Placeholder 15">
            <a:extLst>
              <a:ext uri="{FF2B5EF4-FFF2-40B4-BE49-F238E27FC236}">
                <a16:creationId xmlns:a16="http://schemas.microsoft.com/office/drawing/2014/main" id="{F979F55B-B4E2-3554-C87C-9E8AC7A848A8}"/>
              </a:ext>
            </a:extLst>
          </p:cNvPr>
          <p:cNvSpPr txBox="1">
            <a:spLocks/>
          </p:cNvSpPr>
          <p:nvPr/>
        </p:nvSpPr>
        <p:spPr>
          <a:xfrm>
            <a:off x="3219340" y="5936736"/>
            <a:ext cx="1736718" cy="383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Font typeface="Arial" panose="020B0604020202020204" pitchFamily="34" charset="0"/>
              <a:buNone/>
            </a:pPr>
            <a:r>
              <a:rPr lang="en-US" sz="1200" dirty="0">
                <a:solidFill>
                  <a:srgbClr val="004A8B"/>
                </a:solidFill>
                <a:latin typeface="+mj-lt"/>
                <a:hlinkClick r:id="rId7"/>
              </a:rPr>
              <a:t>@oneenergywind</a:t>
            </a:r>
            <a:endParaRPr lang="en-US" sz="1200" dirty="0">
              <a:solidFill>
                <a:srgbClr val="004A8B"/>
              </a:solidFill>
              <a:latin typeface="+mj-lt"/>
            </a:endParaRPr>
          </a:p>
        </p:txBody>
      </p:sp>
      <p:pic>
        <p:nvPicPr>
          <p:cNvPr id="22" name="Picture 21" descr="A blue square with white letters&#10;&#10;Description automatically generated">
            <a:extLst>
              <a:ext uri="{FF2B5EF4-FFF2-40B4-BE49-F238E27FC236}">
                <a16:creationId xmlns:a16="http://schemas.microsoft.com/office/drawing/2014/main" id="{456B3A5C-F3CE-83F8-C668-6D245946A2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8567" y="5081369"/>
            <a:ext cx="798265" cy="798265"/>
          </a:xfrm>
          <a:prstGeom prst="rect">
            <a:avLst/>
          </a:prstGeom>
        </p:spPr>
      </p:pic>
      <p:pic>
        <p:nvPicPr>
          <p:cNvPr id="24" name="Picture 23" descr="A blue circle with a white letter f&#10;&#10;Description automatically generated">
            <a:extLst>
              <a:ext uri="{FF2B5EF4-FFF2-40B4-BE49-F238E27FC236}">
                <a16:creationId xmlns:a16="http://schemas.microsoft.com/office/drawing/2014/main" id="{911BC453-7B36-B3AE-D4A7-646B6C7FF08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952" y="5082200"/>
            <a:ext cx="797445" cy="798265"/>
          </a:xfrm>
          <a:prstGeom prst="rect">
            <a:avLst/>
          </a:prstGeom>
        </p:spPr>
      </p:pic>
      <p:pic>
        <p:nvPicPr>
          <p:cNvPr id="26" name="Picture 25" descr="A blue bird with black background&#10;&#10;Description automatically generated">
            <a:extLst>
              <a:ext uri="{FF2B5EF4-FFF2-40B4-BE49-F238E27FC236}">
                <a16:creationId xmlns:a16="http://schemas.microsoft.com/office/drawing/2014/main" id="{D95ED3EA-58EE-6262-3757-58B8B9CF96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78437" y="4964936"/>
            <a:ext cx="512222" cy="419798"/>
          </a:xfrm>
          <a:prstGeom prst="rect">
            <a:avLst/>
          </a:prstGeom>
        </p:spPr>
      </p:pic>
      <p:pic>
        <p:nvPicPr>
          <p:cNvPr id="28" name="Picture 27" descr="A red and white play button&#10;&#10;Description automatically generated">
            <a:extLst>
              <a:ext uri="{FF2B5EF4-FFF2-40B4-BE49-F238E27FC236}">
                <a16:creationId xmlns:a16="http://schemas.microsoft.com/office/drawing/2014/main" id="{A96628CA-13D0-B720-B157-119CCD8623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11597" y="5174835"/>
            <a:ext cx="869296" cy="612994"/>
          </a:xfrm>
          <a:prstGeom prst="rect">
            <a:avLst/>
          </a:prstGeom>
        </p:spPr>
      </p:pic>
      <p:pic>
        <p:nvPicPr>
          <p:cNvPr id="30" name="Picture 29" descr="A logo of a camera&#10;&#10;Description automatically generated">
            <a:extLst>
              <a:ext uri="{FF2B5EF4-FFF2-40B4-BE49-F238E27FC236}">
                <a16:creationId xmlns:a16="http://schemas.microsoft.com/office/drawing/2014/main" id="{90D6C269-BC8F-E82C-A020-BE6E409078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36782" y="5083030"/>
            <a:ext cx="797444" cy="796604"/>
          </a:xfrm>
          <a:prstGeom prst="rect">
            <a:avLst/>
          </a:prstGeom>
        </p:spPr>
      </p:pic>
      <p:pic>
        <p:nvPicPr>
          <p:cNvPr id="6" name="Picture 5" descr="A white letter on a black background&#10;&#10;Description automatically generated">
            <a:extLst>
              <a:ext uri="{FF2B5EF4-FFF2-40B4-BE49-F238E27FC236}">
                <a16:creationId xmlns:a16="http://schemas.microsoft.com/office/drawing/2014/main" id="{11D6389B-4433-6E49-FBFB-90997B59A4B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78437" y="5811812"/>
            <a:ext cx="500727" cy="500727"/>
          </a:xfrm>
          <a:prstGeom prst="rect">
            <a:avLst/>
          </a:prstGeom>
        </p:spPr>
      </p:pic>
      <p:sp>
        <p:nvSpPr>
          <p:cNvPr id="7" name="Content Placeholder 15">
            <a:extLst>
              <a:ext uri="{FF2B5EF4-FFF2-40B4-BE49-F238E27FC236}">
                <a16:creationId xmlns:a16="http://schemas.microsoft.com/office/drawing/2014/main" id="{BFA35B34-E5FF-EED0-89D7-15BF9304B730}"/>
              </a:ext>
            </a:extLst>
          </p:cNvPr>
          <p:cNvSpPr txBox="1">
            <a:spLocks/>
          </p:cNvSpPr>
          <p:nvPr/>
        </p:nvSpPr>
        <p:spPr>
          <a:xfrm>
            <a:off x="6860441" y="6330671"/>
            <a:ext cx="1736718" cy="383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Font typeface="Arial" panose="020B0604020202020204" pitchFamily="34" charset="0"/>
              <a:buNone/>
            </a:pPr>
            <a:r>
              <a:rPr lang="en-US" sz="1100" dirty="0">
                <a:solidFill>
                  <a:srgbClr val="004A8B"/>
                </a:solidFill>
                <a:latin typeface="+mj-lt"/>
                <a:hlinkClick r:id="rId14"/>
              </a:rPr>
              <a:t>@oneenergywind</a:t>
            </a:r>
            <a:endParaRPr lang="en-US" sz="1100" dirty="0">
              <a:solidFill>
                <a:srgbClr val="004A8B"/>
              </a:solidFill>
              <a:latin typeface="+mj-lt"/>
            </a:endParaRPr>
          </a:p>
        </p:txBody>
      </p:sp>
      <p:sp>
        <p:nvSpPr>
          <p:cNvPr id="8" name="Content Placeholder 2">
            <a:extLst>
              <a:ext uri="{FF2B5EF4-FFF2-40B4-BE49-F238E27FC236}">
                <a16:creationId xmlns:a16="http://schemas.microsoft.com/office/drawing/2014/main" id="{276F90AD-A280-B0C9-2532-92AA046428CB}"/>
              </a:ext>
            </a:extLst>
          </p:cNvPr>
          <p:cNvSpPr txBox="1">
            <a:spLocks/>
          </p:cNvSpPr>
          <p:nvPr/>
        </p:nvSpPr>
        <p:spPr>
          <a:xfrm>
            <a:off x="532184" y="4507880"/>
            <a:ext cx="2926238" cy="293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dirty="0"/>
              <a:t>Social platforms analyzed: </a:t>
            </a:r>
          </a:p>
        </p:txBody>
      </p:sp>
      <p:sp>
        <p:nvSpPr>
          <p:cNvPr id="14" name="Content Placeholder 2">
            <a:extLst>
              <a:ext uri="{FF2B5EF4-FFF2-40B4-BE49-F238E27FC236}">
                <a16:creationId xmlns:a16="http://schemas.microsoft.com/office/drawing/2014/main" id="{67E942E6-BFA5-D216-F803-BB073EE5ADE0}"/>
              </a:ext>
            </a:extLst>
          </p:cNvPr>
          <p:cNvSpPr txBox="1">
            <a:spLocks/>
          </p:cNvSpPr>
          <p:nvPr/>
        </p:nvSpPr>
        <p:spPr>
          <a:xfrm>
            <a:off x="6799312" y="4541345"/>
            <a:ext cx="2344688" cy="293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dirty="0"/>
              <a:t>Other platforms: </a:t>
            </a:r>
          </a:p>
        </p:txBody>
      </p:sp>
    </p:spTree>
    <p:extLst>
      <p:ext uri="{BB962C8B-B14F-4D97-AF65-F5344CB8AC3E}">
        <p14:creationId xmlns:p14="http://schemas.microsoft.com/office/powerpoint/2010/main" val="1856777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a:bodyPr>
          <a:lstStyle/>
          <a:p>
            <a:r>
              <a:rPr lang="en-US" dirty="0"/>
              <a:t>Analytics terms</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4</a:t>
            </a:fld>
            <a:endParaRPr lang="en-US" dirty="0"/>
          </a:p>
        </p:txBody>
      </p:sp>
      <p:sp>
        <p:nvSpPr>
          <p:cNvPr id="9" name="Content Placeholder 15">
            <a:extLst>
              <a:ext uri="{FF2B5EF4-FFF2-40B4-BE49-F238E27FC236}">
                <a16:creationId xmlns:a16="http://schemas.microsoft.com/office/drawing/2014/main" id="{EE71C8B4-B896-5E03-4FF2-1F810FBBEFEC}"/>
              </a:ext>
            </a:extLst>
          </p:cNvPr>
          <p:cNvSpPr txBox="1">
            <a:spLocks/>
          </p:cNvSpPr>
          <p:nvPr/>
        </p:nvSpPr>
        <p:spPr>
          <a:xfrm>
            <a:off x="619596" y="2163108"/>
            <a:ext cx="7895754" cy="38594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Font typeface="Arial" panose="020B0604020202020204" pitchFamily="34" charset="0"/>
              <a:buNone/>
            </a:pPr>
            <a:r>
              <a:rPr lang="en-US" sz="1400" b="1" dirty="0"/>
              <a:t>Content </a:t>
            </a:r>
            <a:r>
              <a:rPr lang="en-US" sz="1400" dirty="0"/>
              <a:t>– the OE social media series and form of media</a:t>
            </a:r>
          </a:p>
          <a:p>
            <a:pPr marL="687388" indent="-687388">
              <a:lnSpc>
                <a:spcPct val="100000"/>
              </a:lnSpc>
              <a:spcBef>
                <a:spcPts val="600"/>
              </a:spcBef>
              <a:spcAft>
                <a:spcPts val="600"/>
              </a:spcAft>
              <a:buNone/>
            </a:pPr>
            <a:r>
              <a:rPr lang="en-US" sz="1400" b="1" dirty="0"/>
              <a:t>Reach (Impressions) </a:t>
            </a:r>
            <a:r>
              <a:rPr lang="en-US" sz="1400" dirty="0"/>
              <a:t>– views when the post is at least 50% on screen, or when it is clicked, whichever comes first</a:t>
            </a:r>
          </a:p>
          <a:p>
            <a:pPr marL="687388" indent="-687388">
              <a:lnSpc>
                <a:spcPct val="100000"/>
              </a:lnSpc>
              <a:spcBef>
                <a:spcPts val="600"/>
              </a:spcBef>
              <a:spcAft>
                <a:spcPts val="600"/>
              </a:spcAft>
              <a:buNone/>
            </a:pPr>
            <a:r>
              <a:rPr lang="en-US" sz="1400" b="1" dirty="0"/>
              <a:t>Total Engagement (Clicks) </a:t>
            </a:r>
            <a:r>
              <a:rPr lang="en-US" sz="1400" dirty="0"/>
              <a:t>– the sum of all interactions with a post (when someone clicks on the post and all likes, comments, shares, reactions, etc.)</a:t>
            </a:r>
          </a:p>
          <a:p>
            <a:pPr lvl="1">
              <a:lnSpc>
                <a:spcPct val="100000"/>
              </a:lnSpc>
              <a:spcBef>
                <a:spcPts val="600"/>
              </a:spcBef>
              <a:spcAft>
                <a:spcPts val="600"/>
              </a:spcAft>
            </a:pPr>
            <a:r>
              <a:rPr lang="en-US" sz="1400" b="1" dirty="0"/>
              <a:t>% of Reach </a:t>
            </a:r>
            <a:r>
              <a:rPr lang="en-US" sz="1400" dirty="0"/>
              <a:t>– total engagement divided by Reach – the total amount of interactions compared to how many people actually saw the post</a:t>
            </a:r>
          </a:p>
          <a:p>
            <a:pPr marL="0" indent="0">
              <a:lnSpc>
                <a:spcPct val="100000"/>
              </a:lnSpc>
              <a:spcBef>
                <a:spcPts val="600"/>
              </a:spcBef>
              <a:spcAft>
                <a:spcPts val="600"/>
              </a:spcAft>
              <a:buNone/>
            </a:pPr>
            <a:r>
              <a:rPr lang="en-US" sz="1400" b="1" dirty="0"/>
              <a:t>Engagement Breakdown </a:t>
            </a:r>
            <a:r>
              <a:rPr lang="en-US" sz="1400" dirty="0"/>
              <a:t>– the number of each </a:t>
            </a:r>
            <a:r>
              <a:rPr lang="en-US" sz="1400" i="1" dirty="0"/>
              <a:t>type</a:t>
            </a:r>
            <a:r>
              <a:rPr lang="en-US" sz="1400" dirty="0"/>
              <a:t> of Click that contributes to the Total Engagement (Includes: likes, comments, shares, links clicked, subscribers (YouTube), and reactions (i.e. clapping hands, heart, smiling face, and angry face) (Facebook)</a:t>
            </a:r>
          </a:p>
          <a:p>
            <a:pPr marL="0" indent="0">
              <a:lnSpc>
                <a:spcPct val="100000"/>
              </a:lnSpc>
              <a:spcBef>
                <a:spcPts val="600"/>
              </a:spcBef>
              <a:spcAft>
                <a:spcPts val="600"/>
              </a:spcAft>
              <a:buNone/>
              <a:tabLst>
                <a:tab pos="974725" algn="l"/>
              </a:tabLst>
            </a:pPr>
            <a:r>
              <a:rPr lang="en-US" sz="1400" b="1" dirty="0"/>
              <a:t>Avg. View Duration (YouTube) </a:t>
            </a:r>
            <a:r>
              <a:rPr lang="en-US" sz="1400" dirty="0"/>
              <a:t>– the average amount of time an account watched the video before clicking off the page</a:t>
            </a:r>
          </a:p>
        </p:txBody>
      </p:sp>
    </p:spTree>
    <p:extLst>
      <p:ext uri="{BB962C8B-B14F-4D97-AF65-F5344CB8AC3E}">
        <p14:creationId xmlns:p14="http://schemas.microsoft.com/office/powerpoint/2010/main" val="311719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a:t>Social media series Descriptions</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5</a:t>
            </a:fld>
            <a:endParaRPr lang="en-US" dirty="0"/>
          </a:p>
        </p:txBody>
      </p:sp>
      <p:sp>
        <p:nvSpPr>
          <p:cNvPr id="9" name="Content Placeholder 15">
            <a:extLst>
              <a:ext uri="{FF2B5EF4-FFF2-40B4-BE49-F238E27FC236}">
                <a16:creationId xmlns:a16="http://schemas.microsoft.com/office/drawing/2014/main" id="{EE71C8B4-B896-5E03-4FF2-1F810FBBEFEC}"/>
              </a:ext>
            </a:extLst>
          </p:cNvPr>
          <p:cNvSpPr txBox="1">
            <a:spLocks/>
          </p:cNvSpPr>
          <p:nvPr/>
        </p:nvSpPr>
        <p:spPr>
          <a:xfrm>
            <a:off x="404859" y="1705656"/>
            <a:ext cx="8334281" cy="4833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tabLst>
                <a:tab pos="974725" algn="l"/>
              </a:tabLst>
            </a:pPr>
            <a:r>
              <a:rPr lang="en-US" sz="1400" b="1" dirty="0"/>
              <a:t>Climb To The Top (CTTT) </a:t>
            </a:r>
            <a:r>
              <a:rPr lang="en-US" sz="1400" dirty="0"/>
              <a:t>– video series showcasing OE employees and their professional journey leading up to their experience at OE</a:t>
            </a:r>
          </a:p>
          <a:p>
            <a:pPr marL="0" indent="0">
              <a:lnSpc>
                <a:spcPct val="100000"/>
              </a:lnSpc>
              <a:spcBef>
                <a:spcPts val="600"/>
              </a:spcBef>
              <a:spcAft>
                <a:spcPts val="600"/>
              </a:spcAft>
              <a:buNone/>
              <a:tabLst>
                <a:tab pos="974725" algn="l"/>
              </a:tabLst>
            </a:pPr>
            <a:r>
              <a:rPr lang="en-US" sz="1400" b="1" dirty="0"/>
              <a:t>Science Shorts (SS) </a:t>
            </a:r>
            <a:r>
              <a:rPr lang="en-US" sz="1400" dirty="0"/>
              <a:t>– educational video series targeted to elementary and middle school students teaching topics involving STEM</a:t>
            </a:r>
          </a:p>
          <a:p>
            <a:pPr marL="0" indent="0">
              <a:lnSpc>
                <a:spcPct val="100000"/>
              </a:lnSpc>
              <a:spcBef>
                <a:spcPts val="600"/>
              </a:spcBef>
              <a:spcAft>
                <a:spcPts val="600"/>
              </a:spcAft>
              <a:buNone/>
              <a:tabLst>
                <a:tab pos="974725" algn="l"/>
              </a:tabLst>
            </a:pPr>
            <a:r>
              <a:rPr lang="en-US" sz="1400" b="1" dirty="0"/>
              <a:t>Wind View (WV) </a:t>
            </a:r>
            <a:r>
              <a:rPr lang="en-US" sz="1400" dirty="0"/>
              <a:t>– weekly photo (and some video) series showcasing what we do at OE</a:t>
            </a:r>
          </a:p>
          <a:p>
            <a:pPr marL="0" indent="0">
              <a:lnSpc>
                <a:spcPct val="100000"/>
              </a:lnSpc>
              <a:spcBef>
                <a:spcPts val="600"/>
              </a:spcBef>
              <a:spcAft>
                <a:spcPts val="600"/>
              </a:spcAft>
              <a:buNone/>
              <a:tabLst>
                <a:tab pos="974725" algn="l"/>
              </a:tabLst>
            </a:pPr>
            <a:r>
              <a:rPr lang="en-US" sz="1400" b="1" dirty="0"/>
              <a:t>Wind Study (WS) </a:t>
            </a:r>
            <a:r>
              <a:rPr lang="en-US" sz="1400" dirty="0"/>
              <a:t>– written series targeted to middle and high school students challenging them with questions regarding topics in STEM and example problems we may face during the job at OE. Answers to the problems are provided within the week for students to check their scores.</a:t>
            </a:r>
          </a:p>
          <a:p>
            <a:pPr marL="0" indent="0">
              <a:lnSpc>
                <a:spcPct val="100000"/>
              </a:lnSpc>
              <a:spcBef>
                <a:spcPts val="600"/>
              </a:spcBef>
              <a:spcAft>
                <a:spcPts val="600"/>
              </a:spcAft>
              <a:buNone/>
              <a:tabLst>
                <a:tab pos="974725" algn="l"/>
              </a:tabLst>
            </a:pPr>
            <a:r>
              <a:rPr lang="en-US" sz="1400" b="1" dirty="0"/>
              <a:t>Day In The Life (DITL) </a:t>
            </a:r>
            <a:r>
              <a:rPr lang="en-US" sz="1400" dirty="0"/>
              <a:t>– newest video series capturing interesting events from different departments that happen from day to day at OE</a:t>
            </a:r>
          </a:p>
          <a:p>
            <a:pPr marL="0" indent="0">
              <a:lnSpc>
                <a:spcPct val="100000"/>
              </a:lnSpc>
              <a:spcBef>
                <a:spcPts val="600"/>
              </a:spcBef>
              <a:spcAft>
                <a:spcPts val="600"/>
              </a:spcAft>
              <a:buNone/>
              <a:tabLst>
                <a:tab pos="974725" algn="l"/>
              </a:tabLst>
            </a:pPr>
            <a:r>
              <a:rPr lang="en-US" sz="1400" b="1" dirty="0"/>
              <a:t>Technician Talks (TT) </a:t>
            </a:r>
            <a:r>
              <a:rPr lang="en-US" sz="1400" dirty="0"/>
              <a:t>– video series from our construction team encompassing different safety features and programs integrated into OE’s culture</a:t>
            </a:r>
          </a:p>
          <a:p>
            <a:pPr marL="0" indent="0">
              <a:lnSpc>
                <a:spcPct val="100000"/>
              </a:lnSpc>
              <a:spcBef>
                <a:spcPts val="600"/>
              </a:spcBef>
              <a:spcAft>
                <a:spcPts val="600"/>
              </a:spcAft>
              <a:buNone/>
              <a:tabLst>
                <a:tab pos="974725" algn="l"/>
              </a:tabLst>
            </a:pPr>
            <a:r>
              <a:rPr lang="en-US" sz="1400" b="1" dirty="0"/>
              <a:t>Executive Thoughts (ET) </a:t>
            </a:r>
            <a:r>
              <a:rPr lang="en-US" sz="1400" dirty="0"/>
              <a:t>– written series by OE’s leadership team that brings together their opinions and insights about different topics as an executive of the company</a:t>
            </a:r>
          </a:p>
          <a:p>
            <a:pPr marL="0" indent="0">
              <a:lnSpc>
                <a:spcPct val="100000"/>
              </a:lnSpc>
              <a:spcBef>
                <a:spcPts val="600"/>
              </a:spcBef>
              <a:spcAft>
                <a:spcPts val="600"/>
              </a:spcAft>
              <a:buNone/>
              <a:tabLst>
                <a:tab pos="974725" algn="l"/>
              </a:tabLst>
            </a:pPr>
            <a:r>
              <a:rPr lang="en-US" sz="1400" b="1" dirty="0"/>
              <a:t>Evergreen</a:t>
            </a:r>
            <a:r>
              <a:rPr lang="en-US" sz="1400" dirty="0"/>
              <a:t> – photo or video series of impactful quotes from OE employees that are from previous written and video content</a:t>
            </a:r>
          </a:p>
        </p:txBody>
      </p:sp>
    </p:spTree>
    <p:extLst>
      <p:ext uri="{BB962C8B-B14F-4D97-AF65-F5344CB8AC3E}">
        <p14:creationId xmlns:p14="http://schemas.microsoft.com/office/powerpoint/2010/main" val="3650786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1ADE99-3BC9-4FE1-C2DB-9CC2FBB14001}"/>
              </a:ext>
            </a:extLst>
          </p:cNvPr>
          <p:cNvSpPr>
            <a:spLocks noGrp="1"/>
          </p:cNvSpPr>
          <p:nvPr>
            <p:ph type="ctrTitle"/>
          </p:nvPr>
        </p:nvSpPr>
        <p:spPr>
          <a:xfrm>
            <a:off x="685800" y="1578252"/>
            <a:ext cx="7772400" cy="2387600"/>
          </a:xfrm>
        </p:spPr>
        <p:txBody>
          <a:bodyPr/>
          <a:lstStyle/>
          <a:p>
            <a:r>
              <a:rPr lang="en-US" dirty="0"/>
              <a:t>Facebook</a:t>
            </a:r>
          </a:p>
        </p:txBody>
      </p:sp>
      <p:sp>
        <p:nvSpPr>
          <p:cNvPr id="4" name="Slide Number Placeholder 3">
            <a:extLst>
              <a:ext uri="{FF2B5EF4-FFF2-40B4-BE49-F238E27FC236}">
                <a16:creationId xmlns:a16="http://schemas.microsoft.com/office/drawing/2014/main" id="{77638FEF-DD40-D0B0-75B3-3FC8181072A7}"/>
              </a:ext>
            </a:extLst>
          </p:cNvPr>
          <p:cNvSpPr>
            <a:spLocks noGrp="1"/>
          </p:cNvSpPr>
          <p:nvPr>
            <p:ph type="sldNum" sz="quarter" idx="12"/>
          </p:nvPr>
        </p:nvSpPr>
        <p:spPr/>
        <p:txBody>
          <a:bodyPr/>
          <a:lstStyle/>
          <a:p>
            <a:fld id="{4EC93DFA-70F6-4220-86AB-AD3183C08C91}" type="slidenum">
              <a:rPr lang="en-US" smtClean="0"/>
              <a:t>6</a:t>
            </a:fld>
            <a:endParaRPr lang="en-US" dirty="0"/>
          </a:p>
        </p:txBody>
      </p:sp>
      <p:sp>
        <p:nvSpPr>
          <p:cNvPr id="8" name="Content Placeholder 15">
            <a:extLst>
              <a:ext uri="{FF2B5EF4-FFF2-40B4-BE49-F238E27FC236}">
                <a16:creationId xmlns:a16="http://schemas.microsoft.com/office/drawing/2014/main" id="{34176029-08B4-40A7-8F8D-C75857511741}"/>
              </a:ext>
            </a:extLst>
          </p:cNvPr>
          <p:cNvSpPr txBox="1">
            <a:spLocks/>
          </p:cNvSpPr>
          <p:nvPr/>
        </p:nvSpPr>
        <p:spPr>
          <a:xfrm>
            <a:off x="3703640" y="2868477"/>
            <a:ext cx="1736718" cy="383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Font typeface="Arial" panose="020B0604020202020204" pitchFamily="34" charset="0"/>
              <a:buNone/>
            </a:pPr>
            <a:r>
              <a:rPr lang="en-US" sz="1400" b="1" dirty="0">
                <a:solidFill>
                  <a:srgbClr val="004A8B"/>
                </a:solidFill>
                <a:latin typeface="+mj-lt"/>
                <a:hlinkClick r:id="rId2"/>
              </a:rPr>
              <a:t>@oneenergywind</a:t>
            </a:r>
            <a:endParaRPr lang="en-US" sz="1400" b="1" dirty="0">
              <a:solidFill>
                <a:srgbClr val="004A8B"/>
              </a:solidFill>
              <a:latin typeface="+mj-lt"/>
            </a:endParaRPr>
          </a:p>
        </p:txBody>
      </p:sp>
      <p:sp>
        <p:nvSpPr>
          <p:cNvPr id="9" name="Subtitle 5">
            <a:extLst>
              <a:ext uri="{FF2B5EF4-FFF2-40B4-BE49-F238E27FC236}">
                <a16:creationId xmlns:a16="http://schemas.microsoft.com/office/drawing/2014/main" id="{F1DFD866-66F7-A1CD-506D-29DAF802C717}"/>
              </a:ext>
            </a:extLst>
          </p:cNvPr>
          <p:cNvSpPr txBox="1">
            <a:spLocks/>
          </p:cNvSpPr>
          <p:nvPr/>
        </p:nvSpPr>
        <p:spPr>
          <a:xfrm>
            <a:off x="1143000" y="6072034"/>
            <a:ext cx="6858000" cy="4109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5 Best-Performing Posts | 3 Lowest-Performing Posts</a:t>
            </a:r>
          </a:p>
        </p:txBody>
      </p:sp>
      <p:sp>
        <p:nvSpPr>
          <p:cNvPr id="10" name="Subtitle 5">
            <a:extLst>
              <a:ext uri="{FF2B5EF4-FFF2-40B4-BE49-F238E27FC236}">
                <a16:creationId xmlns:a16="http://schemas.microsoft.com/office/drawing/2014/main" id="{05A9C81B-5AC2-9C12-7908-243C258FA1D9}"/>
              </a:ext>
            </a:extLst>
          </p:cNvPr>
          <p:cNvSpPr txBox="1">
            <a:spLocks/>
          </p:cNvSpPr>
          <p:nvPr/>
        </p:nvSpPr>
        <p:spPr>
          <a:xfrm>
            <a:off x="3178143" y="4007347"/>
            <a:ext cx="2787714" cy="220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995 followers</a:t>
            </a:r>
          </a:p>
        </p:txBody>
      </p:sp>
      <p:pic>
        <p:nvPicPr>
          <p:cNvPr id="2" name="Picture 1" descr="A blue circle with a white letter f&#10;&#10;Description automatically generated">
            <a:extLst>
              <a:ext uri="{FF2B5EF4-FFF2-40B4-BE49-F238E27FC236}">
                <a16:creationId xmlns:a16="http://schemas.microsoft.com/office/drawing/2014/main" id="{956B42F8-BD61-9F77-FDC4-BAB56B633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3277" y="1965363"/>
            <a:ext cx="797445" cy="798265"/>
          </a:xfrm>
          <a:prstGeom prst="rect">
            <a:avLst/>
          </a:prstGeom>
        </p:spPr>
      </p:pic>
      <p:sp>
        <p:nvSpPr>
          <p:cNvPr id="3" name="Subtitle 5">
            <a:extLst>
              <a:ext uri="{FF2B5EF4-FFF2-40B4-BE49-F238E27FC236}">
                <a16:creationId xmlns:a16="http://schemas.microsoft.com/office/drawing/2014/main" id="{64890D0C-605A-581E-9128-BA9B077B7381}"/>
              </a:ext>
            </a:extLst>
          </p:cNvPr>
          <p:cNvSpPr txBox="1">
            <a:spLocks/>
          </p:cNvSpPr>
          <p:nvPr/>
        </p:nvSpPr>
        <p:spPr>
          <a:xfrm>
            <a:off x="1101126" y="4494217"/>
            <a:ext cx="6941745" cy="10494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400" dirty="0"/>
              <a:t>Audience consists of community members, educators, and customers. </a:t>
            </a:r>
          </a:p>
          <a:p>
            <a:pPr marL="285750" indent="-285750" algn="l">
              <a:buFont typeface="Arial" panose="020B0604020202020204" pitchFamily="34" charset="0"/>
              <a:buChar char="•"/>
            </a:pPr>
            <a:r>
              <a:rPr lang="en-US" sz="1400" dirty="0"/>
              <a:t>Remains a useful platform to share relevant local information such as scholarship ceremonies, educational tours, or customer project announcements.</a:t>
            </a:r>
          </a:p>
        </p:txBody>
      </p:sp>
    </p:spTree>
    <p:extLst>
      <p:ext uri="{BB962C8B-B14F-4D97-AF65-F5344CB8AC3E}">
        <p14:creationId xmlns:p14="http://schemas.microsoft.com/office/powerpoint/2010/main" val="3748213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a:t>5 Best-performing posts</a:t>
            </a:r>
            <a:br>
              <a:rPr lang="en-US" dirty="0"/>
            </a:br>
            <a:r>
              <a:rPr lang="en-US" sz="2200" dirty="0" err="1"/>
              <a:t>facebook</a:t>
            </a:r>
            <a:endParaRPr lang="en-US" dirty="0"/>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7</a:t>
            </a:fld>
            <a:endParaRPr lang="en-US" dirty="0"/>
          </a:p>
        </p:txBody>
      </p:sp>
      <p:sp>
        <p:nvSpPr>
          <p:cNvPr id="9" name="Content Placeholder 15">
            <a:extLst>
              <a:ext uri="{FF2B5EF4-FFF2-40B4-BE49-F238E27FC236}">
                <a16:creationId xmlns:a16="http://schemas.microsoft.com/office/drawing/2014/main" id="{EE71C8B4-B896-5E03-4FF2-1F810FBBEFEC}"/>
              </a:ext>
            </a:extLst>
          </p:cNvPr>
          <p:cNvSpPr txBox="1">
            <a:spLocks/>
          </p:cNvSpPr>
          <p:nvPr/>
        </p:nvSpPr>
        <p:spPr>
          <a:xfrm>
            <a:off x="619597" y="1643630"/>
            <a:ext cx="2715441" cy="21092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CTTT Video</a:t>
            </a:r>
          </a:p>
          <a:p>
            <a:pPr marL="0" indent="0">
              <a:lnSpc>
                <a:spcPct val="100000"/>
              </a:lnSpc>
              <a:spcBef>
                <a:spcPts val="600"/>
              </a:spcBef>
              <a:buNone/>
            </a:pPr>
            <a:r>
              <a:rPr lang="en-US" sz="1100" b="1" dirty="0"/>
              <a:t>Reach: </a:t>
            </a:r>
            <a:r>
              <a:rPr lang="en-US" sz="1100" dirty="0"/>
              <a:t>1,637</a:t>
            </a:r>
          </a:p>
          <a:p>
            <a:pPr marL="0" indent="0">
              <a:lnSpc>
                <a:spcPct val="100000"/>
              </a:lnSpc>
              <a:spcBef>
                <a:spcPts val="600"/>
              </a:spcBef>
              <a:buNone/>
            </a:pPr>
            <a:r>
              <a:rPr lang="en-US" sz="1100" b="1" dirty="0"/>
              <a:t>Total Engagement: </a:t>
            </a:r>
            <a:r>
              <a:rPr lang="en-US" sz="1100" dirty="0"/>
              <a:t>888 (54% of Reach)</a:t>
            </a:r>
          </a:p>
          <a:p>
            <a:pPr marL="0" indent="0">
              <a:lnSpc>
                <a:spcPct val="100000"/>
              </a:lnSpc>
              <a:spcBef>
                <a:spcPts val="600"/>
              </a:spcBef>
              <a:buFont typeface="Arial" panose="020B0604020202020204" pitchFamily="34" charset="0"/>
              <a:buNone/>
            </a:pPr>
            <a:endParaRPr lang="en-US" sz="1100" dirty="0"/>
          </a:p>
          <a:p>
            <a:pPr marL="0" indent="0">
              <a:lnSpc>
                <a:spcPct val="100000"/>
              </a:lnSpc>
              <a:spcBef>
                <a:spcPts val="600"/>
              </a:spcBef>
              <a:buFont typeface="Arial" panose="020B0604020202020204" pitchFamily="34" charset="0"/>
              <a:buNone/>
            </a:pPr>
            <a:r>
              <a:rPr lang="en-US" sz="1000" b="1" dirty="0"/>
              <a:t>Of the 888 clicks:</a:t>
            </a:r>
          </a:p>
          <a:p>
            <a:pPr marL="0" indent="0">
              <a:lnSpc>
                <a:spcPct val="100000"/>
              </a:lnSpc>
              <a:spcBef>
                <a:spcPts val="600"/>
              </a:spcBef>
              <a:buNone/>
            </a:pPr>
            <a:r>
              <a:rPr lang="en-US" sz="1000" dirty="0"/>
              <a:t>447 reactions (50%)</a:t>
            </a:r>
          </a:p>
          <a:p>
            <a:pPr marL="0" indent="0">
              <a:lnSpc>
                <a:spcPct val="100000"/>
              </a:lnSpc>
              <a:spcBef>
                <a:spcPts val="600"/>
              </a:spcBef>
              <a:buNone/>
            </a:pPr>
            <a:r>
              <a:rPr lang="en-US" sz="1000" dirty="0"/>
              <a:t>166 comments (19%)</a:t>
            </a:r>
          </a:p>
          <a:p>
            <a:pPr marL="0" indent="0">
              <a:lnSpc>
                <a:spcPct val="100000"/>
              </a:lnSpc>
              <a:spcBef>
                <a:spcPts val="600"/>
              </a:spcBef>
              <a:buNone/>
            </a:pPr>
            <a:r>
              <a:rPr lang="en-US" sz="1000" dirty="0"/>
              <a:t>14 shares (2%)</a:t>
            </a:r>
          </a:p>
          <a:p>
            <a:pPr marL="0" indent="0">
              <a:lnSpc>
                <a:spcPct val="100000"/>
              </a:lnSpc>
              <a:spcBef>
                <a:spcPts val="600"/>
              </a:spcBef>
              <a:buNone/>
            </a:pPr>
            <a:r>
              <a:rPr lang="en-US" sz="1000" dirty="0"/>
              <a:t>261 links clicked (29%)</a:t>
            </a:r>
          </a:p>
        </p:txBody>
      </p:sp>
      <p:sp>
        <p:nvSpPr>
          <p:cNvPr id="3" name="Content Placeholder 15">
            <a:extLst>
              <a:ext uri="{FF2B5EF4-FFF2-40B4-BE49-F238E27FC236}">
                <a16:creationId xmlns:a16="http://schemas.microsoft.com/office/drawing/2014/main" id="{7687D285-39D4-70DD-5397-F318F61FB2B2}"/>
              </a:ext>
            </a:extLst>
          </p:cNvPr>
          <p:cNvSpPr txBox="1">
            <a:spLocks/>
          </p:cNvSpPr>
          <p:nvPr/>
        </p:nvSpPr>
        <p:spPr>
          <a:xfrm>
            <a:off x="3369736" y="1643631"/>
            <a:ext cx="2715441" cy="22151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Top Workplace Article</a:t>
            </a:r>
          </a:p>
          <a:p>
            <a:pPr marL="0" indent="0">
              <a:lnSpc>
                <a:spcPct val="100000"/>
              </a:lnSpc>
              <a:spcBef>
                <a:spcPts val="600"/>
              </a:spcBef>
              <a:buFont typeface="Arial" panose="020B0604020202020204" pitchFamily="34" charset="0"/>
              <a:buNone/>
            </a:pPr>
            <a:r>
              <a:rPr lang="en-US" sz="1100" b="1" dirty="0"/>
              <a:t>Reach: </a:t>
            </a:r>
            <a:r>
              <a:rPr lang="en-US" sz="1100" dirty="0"/>
              <a:t>1,225</a:t>
            </a:r>
          </a:p>
          <a:p>
            <a:pPr marL="0" indent="0">
              <a:lnSpc>
                <a:spcPct val="100000"/>
              </a:lnSpc>
              <a:spcBef>
                <a:spcPts val="600"/>
              </a:spcBef>
              <a:buFont typeface="Arial" panose="020B0604020202020204" pitchFamily="34" charset="0"/>
              <a:buNone/>
            </a:pPr>
            <a:r>
              <a:rPr lang="en-US" sz="1100" b="1" dirty="0"/>
              <a:t>Total Engagement: </a:t>
            </a:r>
            <a:r>
              <a:rPr lang="en-US" sz="1100" dirty="0"/>
              <a:t>55 (4.5% of Reach)</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Of the 55 clicks:</a:t>
            </a:r>
          </a:p>
          <a:p>
            <a:pPr marL="0" indent="0">
              <a:lnSpc>
                <a:spcPct val="100000"/>
              </a:lnSpc>
              <a:spcBef>
                <a:spcPts val="600"/>
              </a:spcBef>
              <a:buFont typeface="Arial" panose="020B0604020202020204" pitchFamily="34" charset="0"/>
              <a:buNone/>
            </a:pPr>
            <a:r>
              <a:rPr lang="en-US" sz="1000" dirty="0"/>
              <a:t>38 reactions (69%)</a:t>
            </a:r>
          </a:p>
          <a:p>
            <a:pPr marL="0" indent="0">
              <a:lnSpc>
                <a:spcPct val="100000"/>
              </a:lnSpc>
              <a:spcBef>
                <a:spcPts val="600"/>
              </a:spcBef>
              <a:buFont typeface="Arial" panose="020B0604020202020204" pitchFamily="34" charset="0"/>
              <a:buNone/>
            </a:pPr>
            <a:r>
              <a:rPr lang="en-US" sz="1000" dirty="0"/>
              <a:t>3 comments (6%)</a:t>
            </a:r>
          </a:p>
          <a:p>
            <a:pPr marL="0" indent="0">
              <a:lnSpc>
                <a:spcPct val="100000"/>
              </a:lnSpc>
              <a:spcBef>
                <a:spcPts val="600"/>
              </a:spcBef>
              <a:buFont typeface="Arial" panose="020B0604020202020204" pitchFamily="34" charset="0"/>
              <a:buNone/>
            </a:pPr>
            <a:r>
              <a:rPr lang="en-US" sz="1000" dirty="0"/>
              <a:t>4 shares (7%)</a:t>
            </a:r>
          </a:p>
          <a:p>
            <a:pPr marL="0" indent="0">
              <a:lnSpc>
                <a:spcPct val="100000"/>
              </a:lnSpc>
              <a:spcBef>
                <a:spcPts val="600"/>
              </a:spcBef>
              <a:buFont typeface="Arial" panose="020B0604020202020204" pitchFamily="34" charset="0"/>
              <a:buNone/>
            </a:pPr>
            <a:r>
              <a:rPr lang="en-US" sz="1000" dirty="0"/>
              <a:t>10 links clicked (18%)</a:t>
            </a:r>
          </a:p>
        </p:txBody>
      </p:sp>
      <p:sp>
        <p:nvSpPr>
          <p:cNvPr id="5" name="Content Placeholder 15">
            <a:extLst>
              <a:ext uri="{FF2B5EF4-FFF2-40B4-BE49-F238E27FC236}">
                <a16:creationId xmlns:a16="http://schemas.microsoft.com/office/drawing/2014/main" id="{3FAB95C1-7604-FA9B-D9FC-54F04F1EE3BC}"/>
              </a:ext>
            </a:extLst>
          </p:cNvPr>
          <p:cNvSpPr txBox="1">
            <a:spLocks/>
          </p:cNvSpPr>
          <p:nvPr/>
        </p:nvSpPr>
        <p:spPr>
          <a:xfrm>
            <a:off x="6119876" y="1643631"/>
            <a:ext cx="2715441" cy="22151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SS Video</a:t>
            </a:r>
          </a:p>
          <a:p>
            <a:pPr marL="0" indent="0">
              <a:lnSpc>
                <a:spcPct val="100000"/>
              </a:lnSpc>
              <a:spcBef>
                <a:spcPts val="600"/>
              </a:spcBef>
              <a:buFont typeface="Arial" panose="020B0604020202020204" pitchFamily="34" charset="0"/>
              <a:buNone/>
            </a:pPr>
            <a:r>
              <a:rPr lang="en-US" sz="1100" b="1" dirty="0"/>
              <a:t>Reach: </a:t>
            </a:r>
            <a:r>
              <a:rPr lang="en-US" sz="1100" dirty="0"/>
              <a:t>1,173</a:t>
            </a:r>
          </a:p>
          <a:p>
            <a:pPr marL="0" indent="0">
              <a:lnSpc>
                <a:spcPct val="100000"/>
              </a:lnSpc>
              <a:spcBef>
                <a:spcPts val="600"/>
              </a:spcBef>
              <a:buFont typeface="Arial" panose="020B0604020202020204" pitchFamily="34" charset="0"/>
              <a:buNone/>
            </a:pPr>
            <a:r>
              <a:rPr lang="en-US" sz="1100" b="1" dirty="0"/>
              <a:t>Total Engagement: </a:t>
            </a:r>
            <a:r>
              <a:rPr lang="en-US" sz="1100" dirty="0"/>
              <a:t>244 (20% of Reach)</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Of the 244 clicks:</a:t>
            </a:r>
          </a:p>
          <a:p>
            <a:pPr marL="0" indent="0">
              <a:lnSpc>
                <a:spcPct val="100000"/>
              </a:lnSpc>
              <a:spcBef>
                <a:spcPts val="600"/>
              </a:spcBef>
              <a:buFont typeface="Arial" panose="020B0604020202020204" pitchFamily="34" charset="0"/>
              <a:buNone/>
            </a:pPr>
            <a:r>
              <a:rPr lang="en-US" sz="1000" dirty="0"/>
              <a:t>113 reactions (47%)</a:t>
            </a:r>
          </a:p>
          <a:p>
            <a:pPr marL="0" indent="0">
              <a:lnSpc>
                <a:spcPct val="100000"/>
              </a:lnSpc>
              <a:spcBef>
                <a:spcPts val="600"/>
              </a:spcBef>
              <a:buFont typeface="Arial" panose="020B0604020202020204" pitchFamily="34" charset="0"/>
              <a:buNone/>
            </a:pPr>
            <a:r>
              <a:rPr lang="en-US" sz="1000" dirty="0"/>
              <a:t>25 comments (10%)</a:t>
            </a:r>
          </a:p>
          <a:p>
            <a:pPr marL="0" indent="0">
              <a:lnSpc>
                <a:spcPct val="100000"/>
              </a:lnSpc>
              <a:spcBef>
                <a:spcPts val="600"/>
              </a:spcBef>
              <a:buFont typeface="Arial" panose="020B0604020202020204" pitchFamily="34" charset="0"/>
              <a:buNone/>
            </a:pPr>
            <a:r>
              <a:rPr lang="en-US" sz="1000" dirty="0"/>
              <a:t>3 shares (1%)</a:t>
            </a:r>
          </a:p>
          <a:p>
            <a:pPr marL="0" indent="0">
              <a:lnSpc>
                <a:spcPct val="100000"/>
              </a:lnSpc>
              <a:spcBef>
                <a:spcPts val="600"/>
              </a:spcBef>
              <a:buFont typeface="Arial" panose="020B0604020202020204" pitchFamily="34" charset="0"/>
              <a:buNone/>
            </a:pPr>
            <a:r>
              <a:rPr lang="en-US" sz="1000" dirty="0"/>
              <a:t>103 links clicked (42%)</a:t>
            </a:r>
          </a:p>
        </p:txBody>
      </p:sp>
      <p:pic>
        <p:nvPicPr>
          <p:cNvPr id="6" name="Content Placeholder 5" descr="A screenshot of a social media post&#10;&#10;Description automatically generated with medium confidence">
            <a:extLst>
              <a:ext uri="{FF2B5EF4-FFF2-40B4-BE49-F238E27FC236}">
                <a16:creationId xmlns:a16="http://schemas.microsoft.com/office/drawing/2014/main" id="{06F05A4C-4B51-5C25-E430-27598536BCC7}"/>
              </a:ext>
            </a:extLst>
          </p:cNvPr>
          <p:cNvPicPr>
            <a:picLocks noChangeAspect="1"/>
          </p:cNvPicPr>
          <p:nvPr/>
        </p:nvPicPr>
        <p:blipFill rotWithShape="1">
          <a:blip r:embed="rId2">
            <a:extLst>
              <a:ext uri="{28A0092B-C50C-407E-A947-70E740481C1C}">
                <a14:useLocalDpi xmlns:a14="http://schemas.microsoft.com/office/drawing/2010/main" val="0"/>
              </a:ext>
            </a:extLst>
          </a:blip>
          <a:srcRect b="14825"/>
          <a:stretch/>
        </p:blipFill>
        <p:spPr>
          <a:xfrm>
            <a:off x="613989" y="3905309"/>
            <a:ext cx="1881119" cy="2109261"/>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91C042AA-79F3-2E05-8AEF-45BDAA26719E}"/>
              </a:ext>
            </a:extLst>
          </p:cNvPr>
          <p:cNvPicPr>
            <a:picLocks noChangeAspect="1"/>
          </p:cNvPicPr>
          <p:nvPr/>
        </p:nvPicPr>
        <p:blipFill rotWithShape="1">
          <a:blip r:embed="rId3">
            <a:extLst>
              <a:ext uri="{28A0092B-C50C-407E-A947-70E740481C1C}">
                <a14:useLocalDpi xmlns:a14="http://schemas.microsoft.com/office/drawing/2010/main" val="0"/>
              </a:ext>
            </a:extLst>
          </a:blip>
          <a:srcRect b="31662"/>
          <a:stretch/>
        </p:blipFill>
        <p:spPr>
          <a:xfrm>
            <a:off x="3390942" y="4113780"/>
            <a:ext cx="1968848" cy="1692318"/>
          </a:xfrm>
          <a:prstGeom prst="rect">
            <a:avLst/>
          </a:prstGeom>
        </p:spPr>
      </p:pic>
      <p:pic>
        <p:nvPicPr>
          <p:cNvPr id="10" name="Picture 9" descr="A person riding a bicycle&#10;&#10;Description automatically generated with medium confidence">
            <a:extLst>
              <a:ext uri="{FF2B5EF4-FFF2-40B4-BE49-F238E27FC236}">
                <a16:creationId xmlns:a16="http://schemas.microsoft.com/office/drawing/2014/main" id="{1EA38438-DA55-B936-2EEB-C8E266C4C9B8}"/>
              </a:ext>
            </a:extLst>
          </p:cNvPr>
          <p:cNvPicPr>
            <a:picLocks noChangeAspect="1"/>
          </p:cNvPicPr>
          <p:nvPr/>
        </p:nvPicPr>
        <p:blipFill rotWithShape="1">
          <a:blip r:embed="rId4">
            <a:extLst>
              <a:ext uri="{28A0092B-C50C-407E-A947-70E740481C1C}">
                <a14:useLocalDpi xmlns:a14="http://schemas.microsoft.com/office/drawing/2010/main" val="0"/>
              </a:ext>
            </a:extLst>
          </a:blip>
          <a:srcRect b="14756"/>
          <a:stretch/>
        </p:blipFill>
        <p:spPr>
          <a:xfrm>
            <a:off x="6165095" y="3906718"/>
            <a:ext cx="1752351" cy="2106442"/>
          </a:xfrm>
          <a:prstGeom prst="rect">
            <a:avLst/>
          </a:prstGeom>
        </p:spPr>
      </p:pic>
      <p:sp>
        <p:nvSpPr>
          <p:cNvPr id="11" name="Content Placeholder 15">
            <a:extLst>
              <a:ext uri="{FF2B5EF4-FFF2-40B4-BE49-F238E27FC236}">
                <a16:creationId xmlns:a16="http://schemas.microsoft.com/office/drawing/2014/main" id="{E8B175B9-F9C6-61E9-F4D5-27C7035EA124}"/>
              </a:ext>
            </a:extLst>
          </p:cNvPr>
          <p:cNvSpPr txBox="1">
            <a:spLocks/>
          </p:cNvSpPr>
          <p:nvPr/>
        </p:nvSpPr>
        <p:spPr>
          <a:xfrm>
            <a:off x="196828" y="6081329"/>
            <a:ext cx="2666908" cy="704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007DB7"/>
                </a:solidFill>
                <a:latin typeface="+mj-lt"/>
              </a:rPr>
              <a:t>Why we think this performed well:</a:t>
            </a:r>
          </a:p>
          <a:p>
            <a:pPr>
              <a:lnSpc>
                <a:spcPct val="100000"/>
              </a:lnSpc>
              <a:spcBef>
                <a:spcPts val="0"/>
              </a:spcBef>
            </a:pPr>
            <a:r>
              <a:rPr lang="en-US" sz="1100" dirty="0">
                <a:solidFill>
                  <a:srgbClr val="007DB7"/>
                </a:solidFill>
              </a:rPr>
              <a:t>Art is tagged in the post</a:t>
            </a:r>
          </a:p>
          <a:p>
            <a:pPr>
              <a:lnSpc>
                <a:spcPct val="100000"/>
              </a:lnSpc>
              <a:spcBef>
                <a:spcPts val="0"/>
              </a:spcBef>
            </a:pPr>
            <a:r>
              <a:rPr lang="en-US" sz="1100" dirty="0">
                <a:solidFill>
                  <a:srgbClr val="007DB7"/>
                </a:solidFill>
              </a:rPr>
              <a:t>Art’s well-known in the community</a:t>
            </a:r>
          </a:p>
        </p:txBody>
      </p:sp>
      <p:sp>
        <p:nvSpPr>
          <p:cNvPr id="13" name="Content Placeholder 15">
            <a:extLst>
              <a:ext uri="{FF2B5EF4-FFF2-40B4-BE49-F238E27FC236}">
                <a16:creationId xmlns:a16="http://schemas.microsoft.com/office/drawing/2014/main" id="{0F865182-7869-AC0B-6C60-C0ED8F41B4F4}"/>
              </a:ext>
            </a:extLst>
          </p:cNvPr>
          <p:cNvSpPr txBox="1">
            <a:spLocks/>
          </p:cNvSpPr>
          <p:nvPr/>
        </p:nvSpPr>
        <p:spPr>
          <a:xfrm>
            <a:off x="3149300" y="6081329"/>
            <a:ext cx="2452130" cy="704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007DB7"/>
                </a:solidFill>
                <a:latin typeface="+mj-lt"/>
              </a:rPr>
              <a:t>Why we think this performed well:</a:t>
            </a:r>
          </a:p>
          <a:p>
            <a:pPr>
              <a:lnSpc>
                <a:spcPct val="100000"/>
              </a:lnSpc>
              <a:spcBef>
                <a:spcPts val="0"/>
              </a:spcBef>
            </a:pPr>
            <a:r>
              <a:rPr lang="en-US" sz="1100" dirty="0">
                <a:solidFill>
                  <a:srgbClr val="007DB7"/>
                </a:solidFill>
              </a:rPr>
              <a:t>Tagged Toledo Blade</a:t>
            </a:r>
          </a:p>
          <a:p>
            <a:pPr>
              <a:lnSpc>
                <a:spcPct val="100000"/>
              </a:lnSpc>
              <a:spcBef>
                <a:spcPts val="0"/>
              </a:spcBef>
            </a:pPr>
            <a:r>
              <a:rPr lang="en-US" sz="1100" dirty="0">
                <a:solidFill>
                  <a:srgbClr val="007DB7"/>
                </a:solidFill>
              </a:rPr>
              <a:t>Feel-good topic</a:t>
            </a:r>
          </a:p>
        </p:txBody>
      </p:sp>
      <p:sp>
        <p:nvSpPr>
          <p:cNvPr id="15" name="Content Placeholder 15">
            <a:extLst>
              <a:ext uri="{FF2B5EF4-FFF2-40B4-BE49-F238E27FC236}">
                <a16:creationId xmlns:a16="http://schemas.microsoft.com/office/drawing/2014/main" id="{CDD0D782-9A4E-A243-26EC-86A4B4AFF9D1}"/>
              </a:ext>
            </a:extLst>
          </p:cNvPr>
          <p:cNvSpPr txBox="1">
            <a:spLocks/>
          </p:cNvSpPr>
          <p:nvPr/>
        </p:nvSpPr>
        <p:spPr>
          <a:xfrm>
            <a:off x="5838464" y="6081329"/>
            <a:ext cx="2452130" cy="704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007DB7"/>
                </a:solidFill>
                <a:latin typeface="+mj-lt"/>
              </a:rPr>
              <a:t>Why we think this performed well:</a:t>
            </a:r>
          </a:p>
          <a:p>
            <a:pPr>
              <a:lnSpc>
                <a:spcPct val="100000"/>
              </a:lnSpc>
              <a:spcBef>
                <a:spcPts val="0"/>
              </a:spcBef>
            </a:pPr>
            <a:r>
              <a:rPr lang="en-US" sz="1100" dirty="0">
                <a:solidFill>
                  <a:srgbClr val="007DB7"/>
                </a:solidFill>
              </a:rPr>
              <a:t>Engaging video/thumbnail</a:t>
            </a:r>
          </a:p>
          <a:p>
            <a:pPr>
              <a:lnSpc>
                <a:spcPct val="100000"/>
              </a:lnSpc>
              <a:spcBef>
                <a:spcPts val="0"/>
              </a:spcBef>
            </a:pPr>
            <a:r>
              <a:rPr lang="en-US" sz="1100" dirty="0">
                <a:solidFill>
                  <a:srgbClr val="007DB7"/>
                </a:solidFill>
              </a:rPr>
              <a:t>Maybe the topic of bicycles</a:t>
            </a:r>
          </a:p>
        </p:txBody>
      </p:sp>
    </p:spTree>
    <p:extLst>
      <p:ext uri="{BB962C8B-B14F-4D97-AF65-F5344CB8AC3E}">
        <p14:creationId xmlns:p14="http://schemas.microsoft.com/office/powerpoint/2010/main" val="143196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a:t>5 Best-performing posts</a:t>
            </a:r>
            <a:br>
              <a:rPr lang="en-US" dirty="0"/>
            </a:br>
            <a:r>
              <a:rPr lang="en-US" sz="2200" dirty="0" err="1"/>
              <a:t>facebook</a:t>
            </a:r>
            <a:endParaRPr lang="en-US" dirty="0"/>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8</a:t>
            </a:fld>
            <a:endParaRPr lang="en-US" dirty="0"/>
          </a:p>
        </p:txBody>
      </p:sp>
      <p:sp>
        <p:nvSpPr>
          <p:cNvPr id="9" name="Content Placeholder 15">
            <a:extLst>
              <a:ext uri="{FF2B5EF4-FFF2-40B4-BE49-F238E27FC236}">
                <a16:creationId xmlns:a16="http://schemas.microsoft.com/office/drawing/2014/main" id="{EE71C8B4-B896-5E03-4FF2-1F810FBBEFEC}"/>
              </a:ext>
            </a:extLst>
          </p:cNvPr>
          <p:cNvSpPr txBox="1">
            <a:spLocks/>
          </p:cNvSpPr>
          <p:nvPr/>
        </p:nvSpPr>
        <p:spPr>
          <a:xfrm>
            <a:off x="619597" y="1648317"/>
            <a:ext cx="2715441" cy="18437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WV Photo</a:t>
            </a:r>
          </a:p>
          <a:p>
            <a:pPr marL="0" indent="0">
              <a:lnSpc>
                <a:spcPct val="100000"/>
              </a:lnSpc>
              <a:spcBef>
                <a:spcPts val="600"/>
              </a:spcBef>
              <a:buFont typeface="Arial" panose="020B0604020202020204" pitchFamily="34" charset="0"/>
              <a:buNone/>
            </a:pPr>
            <a:r>
              <a:rPr lang="en-US" sz="1100" b="1" dirty="0"/>
              <a:t>Reach: </a:t>
            </a:r>
            <a:r>
              <a:rPr lang="en-US" sz="1100" dirty="0"/>
              <a:t>1,141</a:t>
            </a:r>
          </a:p>
          <a:p>
            <a:pPr marL="0" indent="0">
              <a:lnSpc>
                <a:spcPct val="100000"/>
              </a:lnSpc>
              <a:spcBef>
                <a:spcPts val="600"/>
              </a:spcBef>
              <a:buFont typeface="Arial" panose="020B0604020202020204" pitchFamily="34" charset="0"/>
              <a:buNone/>
            </a:pPr>
            <a:r>
              <a:rPr lang="en-US" sz="1100" b="1" dirty="0"/>
              <a:t>Total Engagement: </a:t>
            </a:r>
            <a:r>
              <a:rPr lang="en-US" sz="1100" dirty="0"/>
              <a:t>46 (4% of Reach)</a:t>
            </a:r>
          </a:p>
          <a:p>
            <a:pPr marL="0" indent="0">
              <a:lnSpc>
                <a:spcPct val="100000"/>
              </a:lnSpc>
              <a:spcBef>
                <a:spcPts val="600"/>
              </a:spcBef>
              <a:buFont typeface="Arial" panose="020B0604020202020204" pitchFamily="34" charset="0"/>
              <a:buNone/>
            </a:pPr>
            <a:endParaRPr lang="en-US" sz="1000" b="1" dirty="0"/>
          </a:p>
          <a:p>
            <a:pPr marL="0" indent="0">
              <a:lnSpc>
                <a:spcPct val="100000"/>
              </a:lnSpc>
              <a:spcBef>
                <a:spcPts val="600"/>
              </a:spcBef>
              <a:buFont typeface="Arial" panose="020B0604020202020204" pitchFamily="34" charset="0"/>
              <a:buNone/>
            </a:pPr>
            <a:r>
              <a:rPr lang="en-US" sz="1000" b="1" dirty="0"/>
              <a:t>Of the 46 clicks:</a:t>
            </a:r>
          </a:p>
          <a:p>
            <a:pPr marL="0" indent="0">
              <a:lnSpc>
                <a:spcPct val="100000"/>
              </a:lnSpc>
              <a:spcBef>
                <a:spcPts val="600"/>
              </a:spcBef>
              <a:buFont typeface="Arial" panose="020B0604020202020204" pitchFamily="34" charset="0"/>
              <a:buNone/>
            </a:pPr>
            <a:r>
              <a:rPr lang="en-US" sz="1000" dirty="0"/>
              <a:t>38 reactions (83%)</a:t>
            </a:r>
          </a:p>
          <a:p>
            <a:pPr marL="0" indent="0">
              <a:lnSpc>
                <a:spcPct val="100000"/>
              </a:lnSpc>
              <a:spcBef>
                <a:spcPts val="600"/>
              </a:spcBef>
              <a:buFont typeface="Arial" panose="020B0604020202020204" pitchFamily="34" charset="0"/>
              <a:buNone/>
            </a:pPr>
            <a:r>
              <a:rPr lang="en-US" sz="1000" dirty="0"/>
              <a:t>2 comments (4%)</a:t>
            </a:r>
          </a:p>
          <a:p>
            <a:pPr marL="0" indent="0">
              <a:lnSpc>
                <a:spcPct val="100000"/>
              </a:lnSpc>
              <a:spcBef>
                <a:spcPts val="600"/>
              </a:spcBef>
              <a:buFont typeface="Arial" panose="020B0604020202020204" pitchFamily="34" charset="0"/>
              <a:buNone/>
            </a:pPr>
            <a:r>
              <a:rPr lang="en-US" sz="1000" dirty="0"/>
              <a:t>6 shares (13%)</a:t>
            </a:r>
          </a:p>
        </p:txBody>
      </p:sp>
      <p:sp>
        <p:nvSpPr>
          <p:cNvPr id="3" name="Content Placeholder 15">
            <a:extLst>
              <a:ext uri="{FF2B5EF4-FFF2-40B4-BE49-F238E27FC236}">
                <a16:creationId xmlns:a16="http://schemas.microsoft.com/office/drawing/2014/main" id="{7687D285-39D4-70DD-5397-F318F61FB2B2}"/>
              </a:ext>
            </a:extLst>
          </p:cNvPr>
          <p:cNvSpPr txBox="1">
            <a:spLocks/>
          </p:cNvSpPr>
          <p:nvPr/>
        </p:nvSpPr>
        <p:spPr>
          <a:xfrm>
            <a:off x="4580992" y="1648317"/>
            <a:ext cx="2715441" cy="18437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1100" b="1" dirty="0"/>
              <a:t>Content: </a:t>
            </a:r>
            <a:r>
              <a:rPr lang="en-US" sz="1100" dirty="0"/>
              <a:t>WV Photo</a:t>
            </a:r>
          </a:p>
          <a:p>
            <a:pPr marL="0" indent="0">
              <a:lnSpc>
                <a:spcPct val="100000"/>
              </a:lnSpc>
              <a:spcBef>
                <a:spcPts val="600"/>
              </a:spcBef>
              <a:buFont typeface="Arial" panose="020B0604020202020204" pitchFamily="34" charset="0"/>
              <a:buNone/>
            </a:pPr>
            <a:r>
              <a:rPr lang="en-US" sz="1100" b="1" dirty="0"/>
              <a:t>Reach: </a:t>
            </a:r>
            <a:r>
              <a:rPr lang="en-US" sz="1100" dirty="0"/>
              <a:t>1,107</a:t>
            </a:r>
          </a:p>
          <a:p>
            <a:pPr marL="0" indent="0">
              <a:lnSpc>
                <a:spcPct val="100000"/>
              </a:lnSpc>
              <a:spcBef>
                <a:spcPts val="600"/>
              </a:spcBef>
              <a:buFont typeface="Arial" panose="020B0604020202020204" pitchFamily="34" charset="0"/>
              <a:buNone/>
            </a:pPr>
            <a:r>
              <a:rPr lang="en-US" sz="1100" b="1" dirty="0"/>
              <a:t>Total Engagement: </a:t>
            </a:r>
            <a:r>
              <a:rPr lang="en-US" sz="1100" dirty="0"/>
              <a:t>78 (7% of Reach)</a:t>
            </a:r>
          </a:p>
          <a:p>
            <a:pPr marL="0" indent="0">
              <a:lnSpc>
                <a:spcPct val="100000"/>
              </a:lnSpc>
              <a:spcBef>
                <a:spcPts val="600"/>
              </a:spcBef>
              <a:buFont typeface="Arial" panose="020B0604020202020204" pitchFamily="34" charset="0"/>
              <a:buNone/>
            </a:pPr>
            <a:endParaRPr lang="en-US" sz="1000" dirty="0"/>
          </a:p>
          <a:p>
            <a:pPr marL="0" indent="0">
              <a:lnSpc>
                <a:spcPct val="100000"/>
              </a:lnSpc>
              <a:spcBef>
                <a:spcPts val="600"/>
              </a:spcBef>
              <a:buFont typeface="Arial" panose="020B0604020202020204" pitchFamily="34" charset="0"/>
              <a:buNone/>
            </a:pPr>
            <a:r>
              <a:rPr lang="en-US" sz="1000" b="1" dirty="0"/>
              <a:t>Of the 78 clicks:</a:t>
            </a:r>
          </a:p>
          <a:p>
            <a:pPr marL="0" indent="0">
              <a:lnSpc>
                <a:spcPct val="100000"/>
              </a:lnSpc>
              <a:spcBef>
                <a:spcPts val="600"/>
              </a:spcBef>
              <a:buFont typeface="Arial" panose="020B0604020202020204" pitchFamily="34" charset="0"/>
              <a:buNone/>
            </a:pPr>
            <a:r>
              <a:rPr lang="en-US" sz="1000" dirty="0"/>
              <a:t>69 reactions (89%)</a:t>
            </a:r>
          </a:p>
          <a:p>
            <a:pPr marL="0" indent="0">
              <a:lnSpc>
                <a:spcPct val="100000"/>
              </a:lnSpc>
              <a:spcBef>
                <a:spcPts val="600"/>
              </a:spcBef>
              <a:buFont typeface="Arial" panose="020B0604020202020204" pitchFamily="34" charset="0"/>
              <a:buNone/>
            </a:pPr>
            <a:r>
              <a:rPr lang="en-US" sz="1000" dirty="0"/>
              <a:t>5 comments (6%)</a:t>
            </a:r>
          </a:p>
          <a:p>
            <a:pPr marL="0" indent="0">
              <a:lnSpc>
                <a:spcPct val="100000"/>
              </a:lnSpc>
              <a:spcBef>
                <a:spcPts val="600"/>
              </a:spcBef>
              <a:buFont typeface="Arial" panose="020B0604020202020204" pitchFamily="34" charset="0"/>
              <a:buNone/>
            </a:pPr>
            <a:r>
              <a:rPr lang="en-US" sz="1000" dirty="0"/>
              <a:t>4 shares (5%)</a:t>
            </a:r>
          </a:p>
        </p:txBody>
      </p:sp>
      <p:pic>
        <p:nvPicPr>
          <p:cNvPr id="8" name="Picture 7" descr="A person in a kitchen&#10;&#10;Description automatically generated with low confidence">
            <a:extLst>
              <a:ext uri="{FF2B5EF4-FFF2-40B4-BE49-F238E27FC236}">
                <a16:creationId xmlns:a16="http://schemas.microsoft.com/office/drawing/2014/main" id="{3E66C29B-1473-2F95-6757-301C2C773E41}"/>
              </a:ext>
            </a:extLst>
          </p:cNvPr>
          <p:cNvPicPr>
            <a:picLocks noChangeAspect="1"/>
          </p:cNvPicPr>
          <p:nvPr/>
        </p:nvPicPr>
        <p:blipFill rotWithShape="1">
          <a:blip r:embed="rId2">
            <a:extLst>
              <a:ext uri="{28A0092B-C50C-407E-A947-70E740481C1C}">
                <a14:useLocalDpi xmlns:a14="http://schemas.microsoft.com/office/drawing/2010/main" val="0"/>
              </a:ext>
            </a:extLst>
          </a:blip>
          <a:srcRect b="13970"/>
          <a:stretch/>
        </p:blipFill>
        <p:spPr>
          <a:xfrm>
            <a:off x="619598" y="3664606"/>
            <a:ext cx="1682569" cy="2125269"/>
          </a:xfrm>
          <a:prstGeom prst="rect">
            <a:avLst/>
          </a:prstGeom>
        </p:spPr>
      </p:pic>
      <p:pic>
        <p:nvPicPr>
          <p:cNvPr id="11" name="Picture 10" descr="A person wearing a helmet&#10;&#10;Description automatically generated with low confidence">
            <a:extLst>
              <a:ext uri="{FF2B5EF4-FFF2-40B4-BE49-F238E27FC236}">
                <a16:creationId xmlns:a16="http://schemas.microsoft.com/office/drawing/2014/main" id="{293A2514-7AB3-280C-9A89-DA40870CA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152" y="3555420"/>
            <a:ext cx="1591253" cy="2234455"/>
          </a:xfrm>
          <a:prstGeom prst="rect">
            <a:avLst/>
          </a:prstGeom>
        </p:spPr>
      </p:pic>
      <p:sp>
        <p:nvSpPr>
          <p:cNvPr id="12" name="Content Placeholder 15">
            <a:extLst>
              <a:ext uri="{FF2B5EF4-FFF2-40B4-BE49-F238E27FC236}">
                <a16:creationId xmlns:a16="http://schemas.microsoft.com/office/drawing/2014/main" id="{FE9AD268-B41B-F6D4-C1BC-82A21995306F}"/>
              </a:ext>
            </a:extLst>
          </p:cNvPr>
          <p:cNvSpPr txBox="1">
            <a:spLocks/>
          </p:cNvSpPr>
          <p:nvPr/>
        </p:nvSpPr>
        <p:spPr>
          <a:xfrm>
            <a:off x="592438" y="5865102"/>
            <a:ext cx="2569338" cy="8138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007DB7"/>
                </a:solidFill>
                <a:latin typeface="+mj-lt"/>
              </a:rPr>
              <a:t>Why we think this performed well:</a:t>
            </a:r>
          </a:p>
          <a:p>
            <a:pPr>
              <a:lnSpc>
                <a:spcPct val="100000"/>
              </a:lnSpc>
              <a:spcBef>
                <a:spcPts val="0"/>
              </a:spcBef>
            </a:pPr>
            <a:r>
              <a:rPr lang="en-US" sz="1100" dirty="0">
                <a:solidFill>
                  <a:srgbClr val="007DB7"/>
                </a:solidFill>
              </a:rPr>
              <a:t>Chef Mike’s reputation</a:t>
            </a:r>
          </a:p>
          <a:p>
            <a:pPr>
              <a:lnSpc>
                <a:spcPct val="100000"/>
              </a:lnSpc>
              <a:spcBef>
                <a:spcPts val="0"/>
              </a:spcBef>
            </a:pPr>
            <a:r>
              <a:rPr lang="en-US" sz="1100" dirty="0">
                <a:solidFill>
                  <a:srgbClr val="007DB7"/>
                </a:solidFill>
              </a:rPr>
              <a:t>Personal interest story</a:t>
            </a:r>
          </a:p>
          <a:p>
            <a:pPr>
              <a:lnSpc>
                <a:spcPct val="100000"/>
              </a:lnSpc>
              <a:spcBef>
                <a:spcPts val="0"/>
              </a:spcBef>
            </a:pPr>
            <a:r>
              <a:rPr lang="en-US" sz="1100" dirty="0">
                <a:solidFill>
                  <a:srgbClr val="007DB7"/>
                </a:solidFill>
              </a:rPr>
              <a:t>Good-looking food</a:t>
            </a:r>
          </a:p>
        </p:txBody>
      </p:sp>
      <p:sp>
        <p:nvSpPr>
          <p:cNvPr id="13" name="Content Placeholder 15">
            <a:extLst>
              <a:ext uri="{FF2B5EF4-FFF2-40B4-BE49-F238E27FC236}">
                <a16:creationId xmlns:a16="http://schemas.microsoft.com/office/drawing/2014/main" id="{E058798F-0690-8952-55B5-5D1B1C976306}"/>
              </a:ext>
            </a:extLst>
          </p:cNvPr>
          <p:cNvSpPr txBox="1">
            <a:spLocks/>
          </p:cNvSpPr>
          <p:nvPr/>
        </p:nvSpPr>
        <p:spPr>
          <a:xfrm>
            <a:off x="4580992" y="5860416"/>
            <a:ext cx="4563007" cy="6324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007DB7"/>
                </a:solidFill>
                <a:latin typeface="+mj-lt"/>
              </a:rPr>
              <a:t>Why we think this performed well:</a:t>
            </a:r>
          </a:p>
          <a:p>
            <a:pPr>
              <a:lnSpc>
                <a:spcPct val="100000"/>
              </a:lnSpc>
              <a:spcBef>
                <a:spcPts val="0"/>
              </a:spcBef>
            </a:pPr>
            <a:r>
              <a:rPr lang="en-US" sz="1100" dirty="0">
                <a:solidFill>
                  <a:srgbClr val="007DB7"/>
                </a:solidFill>
              </a:rPr>
              <a:t>Unique viewpoint</a:t>
            </a:r>
          </a:p>
          <a:p>
            <a:pPr>
              <a:lnSpc>
                <a:spcPct val="100000"/>
              </a:lnSpc>
              <a:spcBef>
                <a:spcPts val="0"/>
              </a:spcBef>
            </a:pPr>
            <a:r>
              <a:rPr lang="en-US" sz="1100" dirty="0">
                <a:solidFill>
                  <a:srgbClr val="007DB7"/>
                </a:solidFill>
              </a:rPr>
              <a:t>Photo/content gives the photo an </a:t>
            </a:r>
            <a:r>
              <a:rPr lang="en-US" sz="1100" i="1" dirty="0">
                <a:solidFill>
                  <a:srgbClr val="007DB7"/>
                </a:solidFill>
              </a:rPr>
              <a:t>authentic</a:t>
            </a:r>
            <a:r>
              <a:rPr lang="en-US" sz="1100" dirty="0">
                <a:solidFill>
                  <a:srgbClr val="007DB7"/>
                </a:solidFill>
              </a:rPr>
              <a:t> and </a:t>
            </a:r>
            <a:r>
              <a:rPr lang="en-US" sz="1100" i="1" dirty="0">
                <a:solidFill>
                  <a:srgbClr val="007DB7"/>
                </a:solidFill>
              </a:rPr>
              <a:t>real/personal </a:t>
            </a:r>
            <a:r>
              <a:rPr lang="en-US" sz="1100" dirty="0">
                <a:solidFill>
                  <a:srgbClr val="007DB7"/>
                </a:solidFill>
              </a:rPr>
              <a:t>touch</a:t>
            </a:r>
          </a:p>
        </p:txBody>
      </p:sp>
    </p:spTree>
    <p:extLst>
      <p:ext uri="{BB962C8B-B14F-4D97-AF65-F5344CB8AC3E}">
        <p14:creationId xmlns:p14="http://schemas.microsoft.com/office/powerpoint/2010/main" val="2507523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a:t>3 lowest-performing posts</a:t>
            </a:r>
            <a:br>
              <a:rPr lang="en-US" dirty="0"/>
            </a:br>
            <a:r>
              <a:rPr lang="en-US" sz="2200" dirty="0" err="1"/>
              <a:t>facebook</a:t>
            </a:r>
            <a:endParaRPr lang="en-US" dirty="0"/>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a:xfrm>
            <a:off x="8511389" y="6356351"/>
            <a:ext cx="277041" cy="365125"/>
          </a:xfrm>
        </p:spPr>
        <p:txBody>
          <a:bodyPr/>
          <a:lstStyle/>
          <a:p>
            <a:fld id="{4EC93DFA-70F6-4220-86AB-AD3183C08C91}" type="slidenum">
              <a:rPr lang="en-US" smtClean="0"/>
              <a:t>9</a:t>
            </a:fld>
            <a:endParaRPr lang="en-US" dirty="0"/>
          </a:p>
        </p:txBody>
      </p:sp>
      <p:sp>
        <p:nvSpPr>
          <p:cNvPr id="9" name="Content Placeholder 15">
            <a:extLst>
              <a:ext uri="{FF2B5EF4-FFF2-40B4-BE49-F238E27FC236}">
                <a16:creationId xmlns:a16="http://schemas.microsoft.com/office/drawing/2014/main" id="{EE71C8B4-B896-5E03-4FF2-1F810FBBEFEC}"/>
              </a:ext>
            </a:extLst>
          </p:cNvPr>
          <p:cNvSpPr txBox="1">
            <a:spLocks/>
          </p:cNvSpPr>
          <p:nvPr/>
        </p:nvSpPr>
        <p:spPr>
          <a:xfrm>
            <a:off x="365761" y="1645026"/>
            <a:ext cx="2969278" cy="2052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Can It Save the Planet Video</a:t>
            </a:r>
          </a:p>
          <a:p>
            <a:pPr marL="0" indent="0">
              <a:lnSpc>
                <a:spcPct val="100000"/>
              </a:lnSpc>
              <a:spcBef>
                <a:spcPts val="600"/>
              </a:spcBef>
              <a:buFont typeface="Arial" panose="020B0604020202020204" pitchFamily="34" charset="0"/>
              <a:buNone/>
            </a:pPr>
            <a:r>
              <a:rPr lang="en-US" sz="1100" b="1" dirty="0"/>
              <a:t>Reach: </a:t>
            </a:r>
            <a:r>
              <a:rPr lang="en-US" sz="1100" dirty="0"/>
              <a:t>81</a:t>
            </a:r>
          </a:p>
          <a:p>
            <a:pPr marL="0" indent="0">
              <a:lnSpc>
                <a:spcPct val="100000"/>
              </a:lnSpc>
              <a:spcBef>
                <a:spcPts val="600"/>
              </a:spcBef>
              <a:buFont typeface="Arial" panose="020B0604020202020204" pitchFamily="34" charset="0"/>
              <a:buNone/>
            </a:pPr>
            <a:r>
              <a:rPr lang="en-US" sz="1100" b="1" dirty="0"/>
              <a:t>Total Engagement: </a:t>
            </a:r>
            <a:r>
              <a:rPr lang="en-US" sz="1100" dirty="0"/>
              <a:t>4 (5% of Reach)</a:t>
            </a:r>
          </a:p>
          <a:p>
            <a:pPr marL="0" indent="0">
              <a:lnSpc>
                <a:spcPct val="100000"/>
              </a:lnSpc>
              <a:spcBef>
                <a:spcPts val="400"/>
              </a:spcBef>
              <a:buFont typeface="Arial" panose="020B0604020202020204" pitchFamily="34" charset="0"/>
              <a:buNone/>
            </a:pPr>
            <a:endParaRPr lang="en-US" sz="1000" dirty="0"/>
          </a:p>
          <a:p>
            <a:pPr marL="0" indent="0">
              <a:lnSpc>
                <a:spcPct val="100000"/>
              </a:lnSpc>
              <a:spcBef>
                <a:spcPts val="400"/>
              </a:spcBef>
              <a:buFont typeface="Arial" panose="020B0604020202020204" pitchFamily="34" charset="0"/>
              <a:buNone/>
            </a:pPr>
            <a:r>
              <a:rPr lang="en-US" sz="1000" b="1" dirty="0"/>
              <a:t>Of the 4 clicks</a:t>
            </a:r>
            <a:r>
              <a:rPr lang="en-US" sz="1000" dirty="0"/>
              <a:t>:</a:t>
            </a:r>
          </a:p>
          <a:p>
            <a:pPr marL="0" indent="0">
              <a:lnSpc>
                <a:spcPct val="100000"/>
              </a:lnSpc>
              <a:spcBef>
                <a:spcPts val="400"/>
              </a:spcBef>
              <a:buFont typeface="Arial" panose="020B0604020202020204" pitchFamily="34" charset="0"/>
              <a:buNone/>
            </a:pPr>
            <a:r>
              <a:rPr lang="en-US" sz="1000" dirty="0"/>
              <a:t>4 reactions (100%)</a:t>
            </a:r>
          </a:p>
          <a:p>
            <a:pPr marL="0" indent="0">
              <a:lnSpc>
                <a:spcPct val="100000"/>
              </a:lnSpc>
              <a:spcBef>
                <a:spcPts val="400"/>
              </a:spcBef>
              <a:buFont typeface="Arial" panose="020B0604020202020204" pitchFamily="34" charset="0"/>
              <a:buNone/>
            </a:pPr>
            <a:r>
              <a:rPr lang="en-US" sz="1000" dirty="0"/>
              <a:t>0 comments/shares</a:t>
            </a:r>
          </a:p>
        </p:txBody>
      </p:sp>
      <p:sp>
        <p:nvSpPr>
          <p:cNvPr id="3" name="Content Placeholder 15">
            <a:extLst>
              <a:ext uri="{FF2B5EF4-FFF2-40B4-BE49-F238E27FC236}">
                <a16:creationId xmlns:a16="http://schemas.microsoft.com/office/drawing/2014/main" id="{7687D285-39D4-70DD-5397-F318F61FB2B2}"/>
              </a:ext>
            </a:extLst>
          </p:cNvPr>
          <p:cNvSpPr txBox="1">
            <a:spLocks/>
          </p:cNvSpPr>
          <p:nvPr/>
        </p:nvSpPr>
        <p:spPr>
          <a:xfrm>
            <a:off x="3204556" y="1645026"/>
            <a:ext cx="2880621" cy="22151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Can It Save the Planet YT Video </a:t>
            </a:r>
          </a:p>
          <a:p>
            <a:pPr marL="0" indent="0">
              <a:lnSpc>
                <a:spcPct val="100000"/>
              </a:lnSpc>
              <a:spcBef>
                <a:spcPts val="600"/>
              </a:spcBef>
              <a:buFont typeface="Arial" panose="020B0604020202020204" pitchFamily="34" charset="0"/>
              <a:buNone/>
            </a:pPr>
            <a:r>
              <a:rPr lang="en-US" sz="1100" b="1" dirty="0"/>
              <a:t>Reach: </a:t>
            </a:r>
            <a:r>
              <a:rPr lang="en-US" sz="1100" dirty="0"/>
              <a:t>82</a:t>
            </a:r>
          </a:p>
          <a:p>
            <a:pPr marL="0" indent="0">
              <a:lnSpc>
                <a:spcPct val="100000"/>
              </a:lnSpc>
              <a:spcBef>
                <a:spcPts val="600"/>
              </a:spcBef>
              <a:buFont typeface="Arial" panose="020B0604020202020204" pitchFamily="34" charset="0"/>
              <a:buNone/>
            </a:pPr>
            <a:r>
              <a:rPr lang="en-US" sz="1100" b="1" dirty="0"/>
              <a:t>Total Engagement: </a:t>
            </a:r>
            <a:r>
              <a:rPr lang="en-US" sz="1100" dirty="0"/>
              <a:t>3 (4% of Reach)</a:t>
            </a:r>
          </a:p>
          <a:p>
            <a:pPr marL="0" indent="0">
              <a:lnSpc>
                <a:spcPct val="100000"/>
              </a:lnSpc>
              <a:spcBef>
                <a:spcPts val="400"/>
              </a:spcBef>
              <a:buFont typeface="Arial" panose="020B0604020202020204" pitchFamily="34" charset="0"/>
              <a:buNone/>
            </a:pPr>
            <a:endParaRPr lang="en-US" sz="1000" b="1" dirty="0"/>
          </a:p>
          <a:p>
            <a:pPr marL="0" indent="0">
              <a:lnSpc>
                <a:spcPct val="100000"/>
              </a:lnSpc>
              <a:spcBef>
                <a:spcPts val="400"/>
              </a:spcBef>
              <a:buFont typeface="Arial" panose="020B0604020202020204" pitchFamily="34" charset="0"/>
              <a:buNone/>
            </a:pPr>
            <a:r>
              <a:rPr lang="en-US" sz="1000" b="1" dirty="0"/>
              <a:t>Of the 3 clicks:</a:t>
            </a:r>
          </a:p>
          <a:p>
            <a:pPr marL="0" indent="0">
              <a:lnSpc>
                <a:spcPct val="100000"/>
              </a:lnSpc>
              <a:spcBef>
                <a:spcPts val="400"/>
              </a:spcBef>
              <a:buFont typeface="Arial" panose="020B0604020202020204" pitchFamily="34" charset="0"/>
              <a:buNone/>
            </a:pPr>
            <a:r>
              <a:rPr lang="en-US" sz="1000" dirty="0"/>
              <a:t>2 reactions (67%)</a:t>
            </a:r>
          </a:p>
          <a:p>
            <a:pPr marL="0" indent="0">
              <a:lnSpc>
                <a:spcPct val="100000"/>
              </a:lnSpc>
              <a:spcBef>
                <a:spcPts val="400"/>
              </a:spcBef>
              <a:buFont typeface="Arial" panose="020B0604020202020204" pitchFamily="34" charset="0"/>
              <a:buNone/>
            </a:pPr>
            <a:r>
              <a:rPr lang="en-US" sz="1000" dirty="0"/>
              <a:t>1 link clicked (33%)</a:t>
            </a:r>
          </a:p>
          <a:p>
            <a:pPr marL="0" indent="0">
              <a:lnSpc>
                <a:spcPct val="100000"/>
              </a:lnSpc>
              <a:spcBef>
                <a:spcPts val="400"/>
              </a:spcBef>
              <a:buNone/>
            </a:pPr>
            <a:r>
              <a:rPr lang="en-US" sz="1000" dirty="0"/>
              <a:t>0 comments/shares</a:t>
            </a:r>
          </a:p>
          <a:p>
            <a:pPr marL="0" indent="0">
              <a:lnSpc>
                <a:spcPct val="100000"/>
              </a:lnSpc>
              <a:spcBef>
                <a:spcPts val="400"/>
              </a:spcBef>
              <a:buFont typeface="Arial" panose="020B0604020202020204" pitchFamily="34" charset="0"/>
              <a:buNone/>
            </a:pPr>
            <a:endParaRPr lang="en-US" sz="1000" dirty="0"/>
          </a:p>
        </p:txBody>
      </p:sp>
      <p:sp>
        <p:nvSpPr>
          <p:cNvPr id="5" name="Content Placeholder 15">
            <a:extLst>
              <a:ext uri="{FF2B5EF4-FFF2-40B4-BE49-F238E27FC236}">
                <a16:creationId xmlns:a16="http://schemas.microsoft.com/office/drawing/2014/main" id="{3FAB95C1-7604-FA9B-D9FC-54F04F1EE3BC}"/>
              </a:ext>
            </a:extLst>
          </p:cNvPr>
          <p:cNvSpPr txBox="1">
            <a:spLocks/>
          </p:cNvSpPr>
          <p:nvPr/>
        </p:nvSpPr>
        <p:spPr>
          <a:xfrm>
            <a:off x="6119876" y="1645026"/>
            <a:ext cx="2715441" cy="22151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100" b="1" dirty="0"/>
              <a:t>Content: </a:t>
            </a:r>
            <a:r>
              <a:rPr lang="en-US" sz="1100" dirty="0"/>
              <a:t>OE YouTube Video </a:t>
            </a:r>
          </a:p>
          <a:p>
            <a:pPr marL="0" indent="0">
              <a:lnSpc>
                <a:spcPct val="100000"/>
              </a:lnSpc>
              <a:spcBef>
                <a:spcPts val="600"/>
              </a:spcBef>
              <a:buFont typeface="Arial" panose="020B0604020202020204" pitchFamily="34" charset="0"/>
              <a:buNone/>
            </a:pPr>
            <a:r>
              <a:rPr lang="en-US" sz="1100" b="1" dirty="0"/>
              <a:t>Reach: </a:t>
            </a:r>
            <a:r>
              <a:rPr lang="en-US" sz="1100" dirty="0"/>
              <a:t>86</a:t>
            </a:r>
          </a:p>
          <a:p>
            <a:pPr marL="0" indent="0">
              <a:lnSpc>
                <a:spcPct val="100000"/>
              </a:lnSpc>
              <a:spcBef>
                <a:spcPts val="600"/>
              </a:spcBef>
              <a:buFont typeface="Arial" panose="020B0604020202020204" pitchFamily="34" charset="0"/>
              <a:buNone/>
            </a:pPr>
            <a:r>
              <a:rPr lang="en-US" sz="1100" b="1" dirty="0"/>
              <a:t>Total Engagement: </a:t>
            </a:r>
            <a:r>
              <a:rPr lang="en-US" sz="1100" dirty="0"/>
              <a:t>3 (3% of Reach)</a:t>
            </a:r>
          </a:p>
          <a:p>
            <a:pPr marL="0" indent="0">
              <a:lnSpc>
                <a:spcPct val="100000"/>
              </a:lnSpc>
              <a:spcBef>
                <a:spcPts val="400"/>
              </a:spcBef>
              <a:buFont typeface="Arial" panose="020B0604020202020204" pitchFamily="34" charset="0"/>
              <a:buNone/>
            </a:pPr>
            <a:endParaRPr lang="en-US" sz="1000" dirty="0"/>
          </a:p>
          <a:p>
            <a:pPr marL="0" indent="0">
              <a:lnSpc>
                <a:spcPct val="100000"/>
              </a:lnSpc>
              <a:spcBef>
                <a:spcPts val="400"/>
              </a:spcBef>
              <a:buFont typeface="Arial" panose="020B0604020202020204" pitchFamily="34" charset="0"/>
              <a:buNone/>
            </a:pPr>
            <a:r>
              <a:rPr lang="en-US" sz="1000" b="1" dirty="0"/>
              <a:t>Of the 3 clicks:</a:t>
            </a:r>
          </a:p>
          <a:p>
            <a:pPr marL="0" indent="0">
              <a:lnSpc>
                <a:spcPct val="100000"/>
              </a:lnSpc>
              <a:spcBef>
                <a:spcPts val="400"/>
              </a:spcBef>
              <a:buFont typeface="Arial" panose="020B0604020202020204" pitchFamily="34" charset="0"/>
              <a:buNone/>
            </a:pPr>
            <a:r>
              <a:rPr lang="en-US" sz="1000" dirty="0"/>
              <a:t>2 reactions (67%)</a:t>
            </a:r>
          </a:p>
          <a:p>
            <a:pPr marL="0" indent="0">
              <a:lnSpc>
                <a:spcPct val="100000"/>
              </a:lnSpc>
              <a:spcBef>
                <a:spcPts val="400"/>
              </a:spcBef>
              <a:buFont typeface="Arial" panose="020B0604020202020204" pitchFamily="34" charset="0"/>
              <a:buNone/>
            </a:pPr>
            <a:r>
              <a:rPr lang="en-US" sz="1000" dirty="0"/>
              <a:t>1 links clicked (33%)</a:t>
            </a:r>
          </a:p>
          <a:p>
            <a:pPr marL="0" indent="0">
              <a:lnSpc>
                <a:spcPct val="100000"/>
              </a:lnSpc>
              <a:spcBef>
                <a:spcPts val="400"/>
              </a:spcBef>
              <a:buNone/>
            </a:pPr>
            <a:r>
              <a:rPr lang="en-US" sz="1000" dirty="0"/>
              <a:t>0 comments/shares</a:t>
            </a:r>
          </a:p>
          <a:p>
            <a:pPr marL="0" indent="0">
              <a:lnSpc>
                <a:spcPct val="100000"/>
              </a:lnSpc>
              <a:spcBef>
                <a:spcPts val="400"/>
              </a:spcBef>
              <a:buFont typeface="Arial" panose="020B0604020202020204" pitchFamily="34" charset="0"/>
              <a:buNone/>
            </a:pPr>
            <a:endParaRPr lang="en-US" sz="1000" dirty="0"/>
          </a:p>
        </p:txBody>
      </p:sp>
      <p:pic>
        <p:nvPicPr>
          <p:cNvPr id="8" name="Picture 7" descr="A screenshot of a social media post&#10;&#10;Description automatically generated with medium confidence">
            <a:extLst>
              <a:ext uri="{FF2B5EF4-FFF2-40B4-BE49-F238E27FC236}">
                <a16:creationId xmlns:a16="http://schemas.microsoft.com/office/drawing/2014/main" id="{29DB94E7-EA6D-F9F2-1A85-7234F4290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1" y="3469726"/>
            <a:ext cx="1915373" cy="2218019"/>
          </a:xfrm>
          <a:prstGeom prst="rect">
            <a:avLst/>
          </a:prstGeom>
        </p:spPr>
      </p:pic>
      <p:pic>
        <p:nvPicPr>
          <p:cNvPr id="12" name="Picture 11" descr="A screenshot of a social media post&#10;&#10;Description automatically generated with medium confidence">
            <a:extLst>
              <a:ext uri="{FF2B5EF4-FFF2-40B4-BE49-F238E27FC236}">
                <a16:creationId xmlns:a16="http://schemas.microsoft.com/office/drawing/2014/main" id="{5B90FA68-B0D7-02CC-430E-A9BDF6414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4556" y="3469726"/>
            <a:ext cx="2312215" cy="2435731"/>
          </a:xfrm>
          <a:prstGeom prst="rect">
            <a:avLst/>
          </a:prstGeom>
        </p:spPr>
      </p:pic>
      <p:pic>
        <p:nvPicPr>
          <p:cNvPr id="14" name="Picture 13" descr="A picture containing text, sky, generator, outdoor&#10;&#10;Description automatically generated">
            <a:extLst>
              <a:ext uri="{FF2B5EF4-FFF2-40B4-BE49-F238E27FC236}">
                <a16:creationId xmlns:a16="http://schemas.microsoft.com/office/drawing/2014/main" id="{743FF531-CDE2-0B69-FA8F-7C18028CEE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7035" y="3469726"/>
            <a:ext cx="2294291" cy="2205860"/>
          </a:xfrm>
          <a:prstGeom prst="rect">
            <a:avLst/>
          </a:prstGeom>
        </p:spPr>
      </p:pic>
      <p:sp>
        <p:nvSpPr>
          <p:cNvPr id="7" name="Content Placeholder 15">
            <a:extLst>
              <a:ext uri="{FF2B5EF4-FFF2-40B4-BE49-F238E27FC236}">
                <a16:creationId xmlns:a16="http://schemas.microsoft.com/office/drawing/2014/main" id="{466F60EA-A760-327F-086A-4D5A3B5AB11A}"/>
              </a:ext>
            </a:extLst>
          </p:cNvPr>
          <p:cNvSpPr txBox="1">
            <a:spLocks/>
          </p:cNvSpPr>
          <p:nvPr/>
        </p:nvSpPr>
        <p:spPr>
          <a:xfrm>
            <a:off x="195933" y="5986169"/>
            <a:ext cx="2715441" cy="12031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007DB7"/>
                </a:solidFill>
                <a:latin typeface="+mj-lt"/>
              </a:rPr>
              <a:t>Why we think this didn’t perform well:</a:t>
            </a:r>
          </a:p>
          <a:p>
            <a:pPr>
              <a:lnSpc>
                <a:spcPct val="100000"/>
              </a:lnSpc>
              <a:spcBef>
                <a:spcPts val="0"/>
              </a:spcBef>
            </a:pPr>
            <a:r>
              <a:rPr lang="en-US" sz="1100" dirty="0">
                <a:solidFill>
                  <a:srgbClr val="007DB7"/>
                </a:solidFill>
              </a:rPr>
              <a:t>We’re sharing someone else’s video</a:t>
            </a:r>
          </a:p>
          <a:p>
            <a:pPr>
              <a:lnSpc>
                <a:spcPct val="100000"/>
              </a:lnSpc>
              <a:spcBef>
                <a:spcPts val="0"/>
              </a:spcBef>
            </a:pPr>
            <a:r>
              <a:rPr lang="en-US" sz="1100" dirty="0">
                <a:solidFill>
                  <a:srgbClr val="007DB7"/>
                </a:solidFill>
              </a:rPr>
              <a:t>Might not have been the best time for top engagement</a:t>
            </a:r>
          </a:p>
        </p:txBody>
      </p:sp>
      <p:sp>
        <p:nvSpPr>
          <p:cNvPr id="10" name="Content Placeholder 15">
            <a:extLst>
              <a:ext uri="{FF2B5EF4-FFF2-40B4-BE49-F238E27FC236}">
                <a16:creationId xmlns:a16="http://schemas.microsoft.com/office/drawing/2014/main" id="{5ABF91F6-1A66-5267-D490-AAAC1FB9AEEA}"/>
              </a:ext>
            </a:extLst>
          </p:cNvPr>
          <p:cNvSpPr txBox="1">
            <a:spLocks/>
          </p:cNvSpPr>
          <p:nvPr/>
        </p:nvSpPr>
        <p:spPr>
          <a:xfrm>
            <a:off x="3050818" y="5986169"/>
            <a:ext cx="2715441" cy="7067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007DB7"/>
                </a:solidFill>
                <a:latin typeface="+mj-lt"/>
              </a:rPr>
              <a:t>Why we think this didn’t perform well:</a:t>
            </a:r>
          </a:p>
          <a:p>
            <a:pPr>
              <a:lnSpc>
                <a:spcPct val="100000"/>
              </a:lnSpc>
              <a:spcBef>
                <a:spcPts val="0"/>
              </a:spcBef>
            </a:pPr>
            <a:r>
              <a:rPr lang="en-US" sz="1100" dirty="0">
                <a:solidFill>
                  <a:srgbClr val="007DB7"/>
                </a:solidFill>
              </a:rPr>
              <a:t>Not entirely sure</a:t>
            </a:r>
          </a:p>
          <a:p>
            <a:pPr>
              <a:lnSpc>
                <a:spcPct val="100000"/>
              </a:lnSpc>
              <a:spcBef>
                <a:spcPts val="0"/>
              </a:spcBef>
            </a:pPr>
            <a:r>
              <a:rPr lang="en-US" sz="1100" dirty="0">
                <a:solidFill>
                  <a:srgbClr val="007DB7"/>
                </a:solidFill>
              </a:rPr>
              <a:t>Alejandro isn’t super well-known</a:t>
            </a:r>
          </a:p>
        </p:txBody>
      </p:sp>
      <p:sp>
        <p:nvSpPr>
          <p:cNvPr id="11" name="Content Placeholder 15">
            <a:extLst>
              <a:ext uri="{FF2B5EF4-FFF2-40B4-BE49-F238E27FC236}">
                <a16:creationId xmlns:a16="http://schemas.microsoft.com/office/drawing/2014/main" id="{BB962EA6-5DAE-8C69-DDD9-F6000505AE0A}"/>
              </a:ext>
            </a:extLst>
          </p:cNvPr>
          <p:cNvSpPr txBox="1">
            <a:spLocks/>
          </p:cNvSpPr>
          <p:nvPr/>
        </p:nvSpPr>
        <p:spPr>
          <a:xfrm>
            <a:off x="6099400" y="5986169"/>
            <a:ext cx="2715441" cy="600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solidFill>
                  <a:srgbClr val="007DB7"/>
                </a:solidFill>
                <a:latin typeface="+mj-lt"/>
              </a:rPr>
              <a:t>Why we think this didn’t perform well:</a:t>
            </a:r>
          </a:p>
          <a:p>
            <a:pPr>
              <a:lnSpc>
                <a:spcPct val="100000"/>
              </a:lnSpc>
              <a:spcBef>
                <a:spcPts val="0"/>
              </a:spcBef>
            </a:pPr>
            <a:r>
              <a:rPr lang="en-US" sz="1100" dirty="0">
                <a:solidFill>
                  <a:srgbClr val="007DB7"/>
                </a:solidFill>
              </a:rPr>
              <a:t>Copy is lacking personal touch</a:t>
            </a:r>
          </a:p>
          <a:p>
            <a:pPr>
              <a:lnSpc>
                <a:spcPct val="100000"/>
              </a:lnSpc>
              <a:spcBef>
                <a:spcPts val="0"/>
              </a:spcBef>
            </a:pPr>
            <a:r>
              <a:rPr lang="en-US" sz="1100" dirty="0">
                <a:solidFill>
                  <a:srgbClr val="007DB7"/>
                </a:solidFill>
              </a:rPr>
              <a:t>Topic isn’t relatable</a:t>
            </a:r>
          </a:p>
          <a:p>
            <a:pPr>
              <a:lnSpc>
                <a:spcPct val="100000"/>
              </a:lnSpc>
              <a:spcBef>
                <a:spcPts val="0"/>
              </a:spcBef>
            </a:pPr>
            <a:r>
              <a:rPr lang="en-US" sz="1100" dirty="0">
                <a:solidFill>
                  <a:srgbClr val="007DB7"/>
                </a:solidFill>
              </a:rPr>
              <a:t>Non-engaging thumbnail</a:t>
            </a:r>
          </a:p>
        </p:txBody>
      </p:sp>
    </p:spTree>
    <p:extLst>
      <p:ext uri="{BB962C8B-B14F-4D97-AF65-F5344CB8AC3E}">
        <p14:creationId xmlns:p14="http://schemas.microsoft.com/office/powerpoint/2010/main" val="278976449"/>
      </p:ext>
    </p:extLst>
  </p:cSld>
  <p:clrMapOvr>
    <a:masterClrMapping/>
  </p:clrMapOvr>
</p:sld>
</file>

<file path=ppt/theme/theme1.xml><?xml version="1.0" encoding="utf-8"?>
<a:theme xmlns:a="http://schemas.openxmlformats.org/drawingml/2006/main" name="One Energy Presentation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DB2B937-A818-43D8-A812-C248108C9190}" vid="{D02390CC-4B2C-4DB2-B3AD-42CA879F1A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Analytics</Template>
  <TotalTime>4259</TotalTime>
  <Words>2927</Words>
  <Application>Microsoft Office PowerPoint</Application>
  <PresentationFormat>On-screen Show (4:3)</PresentationFormat>
  <Paragraphs>516</Paragraphs>
  <Slides>25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Palatino Linotype</vt:lpstr>
      <vt:lpstr>One Energy Presentations</vt:lpstr>
      <vt:lpstr>PowerPoint Presentation</vt:lpstr>
      <vt:lpstr>Table of contents</vt:lpstr>
      <vt:lpstr>Analytics Intro</vt:lpstr>
      <vt:lpstr>Analytics terms</vt:lpstr>
      <vt:lpstr>Social media series Descriptions</vt:lpstr>
      <vt:lpstr>Facebook</vt:lpstr>
      <vt:lpstr>5 Best-performing posts facebook</vt:lpstr>
      <vt:lpstr>5 Best-performing posts facebook</vt:lpstr>
      <vt:lpstr>3 lowest-performing posts facebook</vt:lpstr>
      <vt:lpstr>Instagram</vt:lpstr>
      <vt:lpstr>5 Best-performing posts instagram</vt:lpstr>
      <vt:lpstr>5 Best-performing posts instagram</vt:lpstr>
      <vt:lpstr>5 Best-performing posts instagram</vt:lpstr>
      <vt:lpstr>PowerPoint Presentation</vt:lpstr>
      <vt:lpstr>Linkedin</vt:lpstr>
      <vt:lpstr>5 Best-performing posts linkedin</vt:lpstr>
      <vt:lpstr>5 Best-performing posts linkedin</vt:lpstr>
      <vt:lpstr>3 lowest-performing posts linkedin</vt:lpstr>
      <vt:lpstr>Youtube</vt:lpstr>
      <vt:lpstr>5 Best-performing posts Youtube</vt:lpstr>
      <vt:lpstr>5 Best-performing posts youtube</vt:lpstr>
      <vt:lpstr>3 lowest-performing posts youtube</vt:lpstr>
      <vt:lpstr>summary</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Dufresne</dc:creator>
  <cp:lastModifiedBy>Megan Dufresne</cp:lastModifiedBy>
  <cp:revision>92</cp:revision>
  <cp:lastPrinted>2023-08-23T15:26:32Z</cp:lastPrinted>
  <dcterms:created xsi:type="dcterms:W3CDTF">2023-05-23T14:40:41Z</dcterms:created>
  <dcterms:modified xsi:type="dcterms:W3CDTF">2023-08-25T17:59:19Z</dcterms:modified>
</cp:coreProperties>
</file>