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1" r:id="rId5"/>
    <p:sldId id="262" r:id="rId6"/>
    <p:sldId id="269" r:id="rId7"/>
    <p:sldId id="270" r:id="rId8"/>
    <p:sldId id="263" r:id="rId9"/>
    <p:sldId id="264" r:id="rId10"/>
    <p:sldId id="271" r:id="rId11"/>
    <p:sldId id="265" r:id="rId12"/>
    <p:sldId id="266" r:id="rId13"/>
    <p:sldId id="267" r:id="rId14"/>
    <p:sldId id="273" r:id="rId15"/>
    <p:sldId id="268" r:id="rId16"/>
    <p:sldId id="272" r:id="rId17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25E81-9AB4-4DC2-AD5E-B929A62441B6}">
          <p14:sldIdLst>
            <p14:sldId id="256"/>
            <p14:sldId id="259"/>
            <p14:sldId id="260"/>
            <p14:sldId id="261"/>
            <p14:sldId id="262"/>
            <p14:sldId id="269"/>
            <p14:sldId id="270"/>
            <p14:sldId id="263"/>
            <p14:sldId id="264"/>
            <p14:sldId id="271"/>
            <p14:sldId id="265"/>
            <p14:sldId id="266"/>
            <p14:sldId id="267"/>
          </p14:sldIdLst>
        </p14:section>
        <p14:section name="Untitled Section" id="{4348FF2A-D698-48E1-ADDD-CFC38C1603E1}">
          <p14:sldIdLst>
            <p14:sldId id="273"/>
            <p14:sldId id="268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rheater.com/40-000-btu-high-intensity-lp-radiant-workshop-heater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riftypropane.com/purchasetank" TargetMode="External"/><Relationship Id="rId2" Type="http://schemas.openxmlformats.org/officeDocument/2006/relationships/hyperlink" Target="https://propanewarehouse.com/shop/propane-hoses/propane-flex-lines/propane-flex-lin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9250" y="1923067"/>
            <a:ext cx="8592560" cy="2121031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Heating the Quonset hut</a:t>
            </a:r>
          </a:p>
          <a:p>
            <a:endParaRPr lang="en-US" dirty="0"/>
          </a:p>
          <a:p>
            <a:r>
              <a:rPr lang="en-US" dirty="0"/>
              <a:t>Josh Short</a:t>
            </a:r>
          </a:p>
          <a:p>
            <a:r>
              <a:rPr lang="en-US" dirty="0"/>
              <a:t>12/17/21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0DCB4A-2C40-44A2-9FDD-5E986D6A0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280" b="40555"/>
          <a:stretch/>
        </p:blipFill>
        <p:spPr>
          <a:xfrm>
            <a:off x="1281248" y="1740045"/>
            <a:ext cx="9629503" cy="43719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91A40-200B-4FB8-ACC5-B66CE3ED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94AC87-D6E1-40E8-BD1F-5EB92C1F2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 Model </a:t>
            </a:r>
          </a:p>
        </p:txBody>
      </p:sp>
    </p:spTree>
    <p:extLst>
      <p:ext uri="{BB962C8B-B14F-4D97-AF65-F5344CB8AC3E}">
        <p14:creationId xmlns:p14="http://schemas.microsoft.com/office/powerpoint/2010/main" val="333599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4416DF-66C0-4069-8188-DEFB2AA68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3"/>
          <a:stretch/>
        </p:blipFill>
        <p:spPr>
          <a:xfrm>
            <a:off x="2939308" y="1541625"/>
            <a:ext cx="6313384" cy="532705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7D119C-396B-40BD-9E0C-C21D69438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672" y="1635876"/>
            <a:ext cx="2400656" cy="5774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Heating Unit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5A2D8-5DEC-4040-BA2F-BD70B273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8BA745-32B8-4C8E-AC49-ED000627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</p:spTree>
    <p:extLst>
      <p:ext uri="{BB962C8B-B14F-4D97-AF65-F5344CB8AC3E}">
        <p14:creationId xmlns:p14="http://schemas.microsoft.com/office/powerpoint/2010/main" val="204934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AC457A-CA29-4481-B514-EC38F0602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457200">
              <a:buNone/>
            </a:pPr>
            <a:r>
              <a:rPr lang="en-US" dirty="0"/>
              <a:t>Heating Unit – 40,000 BTU High Intensity Propane Radiant Workshop Heater: $497.67</a:t>
            </a:r>
          </a:p>
          <a:p>
            <a:pPr marL="0" indent="-457200">
              <a:buNone/>
            </a:pPr>
            <a:r>
              <a:rPr lang="en-US" sz="800" dirty="0">
                <a:hlinkClick r:id="rId2"/>
              </a:rPr>
              <a:t>https://www.mrheater.com/40-000-btu-high-intensity-lp-radiant-workshop-heater.html</a:t>
            </a:r>
            <a:r>
              <a:rPr lang="en-US" sz="800" dirty="0"/>
              <a:t> </a:t>
            </a:r>
          </a:p>
          <a:p>
            <a:pPr marL="0" indent="-457200">
              <a:buNone/>
            </a:pPr>
            <a:r>
              <a:rPr lang="en-US" sz="800" dirty="0"/>
              <a:t>Heater Specs:</a:t>
            </a:r>
          </a:p>
          <a:p>
            <a:pPr marL="0" indent="-457200"/>
            <a:r>
              <a:rPr lang="en-US" sz="800" dirty="0"/>
              <a:t>40,000 BTU per hour</a:t>
            </a:r>
          </a:p>
          <a:p>
            <a:pPr marL="0" indent="-457200"/>
            <a:r>
              <a:rPr lang="en-US" sz="800" dirty="0"/>
              <a:t>For use with propane gas</a:t>
            </a:r>
          </a:p>
          <a:p>
            <a:pPr marL="0" indent="-457200"/>
            <a:r>
              <a:rPr lang="en-US" sz="800" dirty="0"/>
              <a:t>Heats up to 1000 sq. ft.</a:t>
            </a:r>
          </a:p>
          <a:p>
            <a:pPr marL="0" indent="-457200"/>
            <a:r>
              <a:rPr lang="en-US" sz="800" dirty="0"/>
              <a:t>For use in buildings with 12 to 15 ft ceilings</a:t>
            </a:r>
          </a:p>
          <a:p>
            <a:pPr marL="0" indent="-457200"/>
            <a:r>
              <a:rPr lang="en-US" sz="800" dirty="0"/>
              <a:t>Efficient infrared heat that directly heats people and objects which in turn heats surrounding air to desired temperature</a:t>
            </a:r>
          </a:p>
          <a:p>
            <a:pPr marL="0" indent="-457200"/>
            <a:r>
              <a:rPr lang="en-US" sz="800" dirty="0"/>
              <a:t>Includes adjustable thermostat for individually controlled warmth and all necessary brackets and hardware</a:t>
            </a:r>
          </a:p>
          <a:p>
            <a:pPr marL="0" indent="-457200"/>
            <a:r>
              <a:rPr lang="en-US" sz="800" dirty="0"/>
              <a:t>No electricity required</a:t>
            </a:r>
          </a:p>
          <a:p>
            <a:pPr marL="0" indent="-457200"/>
            <a:r>
              <a:rPr lang="en-US" sz="800" dirty="0"/>
              <a:t>Easy to install</a:t>
            </a:r>
          </a:p>
          <a:p>
            <a:pPr marL="0" indent="-457200"/>
            <a:r>
              <a:rPr lang="en-US" sz="800" dirty="0"/>
              <a:t>No moving parts to service</a:t>
            </a:r>
          </a:p>
          <a:p>
            <a:pPr marL="0" indent="-457200"/>
            <a:r>
              <a:rPr lang="en-US" sz="800" dirty="0"/>
              <a:t>Quiet, clean, odor-free operation</a:t>
            </a:r>
          </a:p>
          <a:p>
            <a:pPr marL="0" indent="-457200"/>
            <a:r>
              <a:rPr lang="en-US" sz="800" dirty="0"/>
              <a:t>Non-corrosive materials used throughout construction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3CCB2-5302-4740-98A9-1076DD72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F2DEE4-5D84-4E95-BB5F-FD73A17D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 Quotes</a:t>
            </a:r>
          </a:p>
        </p:txBody>
      </p:sp>
    </p:spTree>
    <p:extLst>
      <p:ext uri="{BB962C8B-B14F-4D97-AF65-F5344CB8AC3E}">
        <p14:creationId xmlns:p14="http://schemas.microsoft.com/office/powerpoint/2010/main" val="461713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A799F5-4375-494B-BE63-B2A361292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430" y="2286944"/>
            <a:ext cx="3913140" cy="29348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416B8-97E2-4FBC-B8FB-5C9026C4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9FFB1F-3D43-4A30-8765-CF6647003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F5806-3952-4381-8D28-00E03B014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370" y="2286944"/>
            <a:ext cx="3913139" cy="2934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130E2-0752-4C5E-82DF-6AD6A8E13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2286944"/>
            <a:ext cx="3913140" cy="29348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334369-8F77-4847-861E-6C674A0DBA0F}"/>
              </a:ext>
            </a:extLst>
          </p:cNvPr>
          <p:cNvSpPr/>
          <p:nvPr/>
        </p:nvSpPr>
        <p:spPr>
          <a:xfrm rot="1019319">
            <a:off x="1140492" y="3152479"/>
            <a:ext cx="981959" cy="212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CC7D6C-2CF4-45BA-AE83-A79BC9143357}"/>
              </a:ext>
            </a:extLst>
          </p:cNvPr>
          <p:cNvSpPr/>
          <p:nvPr/>
        </p:nvSpPr>
        <p:spPr>
          <a:xfrm rot="20693582">
            <a:off x="9642132" y="3257835"/>
            <a:ext cx="981959" cy="212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60DDB8-C6E3-44D4-8C8B-2726E24400E0}"/>
              </a:ext>
            </a:extLst>
          </p:cNvPr>
          <p:cNvSpPr/>
          <p:nvPr/>
        </p:nvSpPr>
        <p:spPr>
          <a:xfrm rot="16200000">
            <a:off x="5371195" y="2728087"/>
            <a:ext cx="848783" cy="212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88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C3E52D-B9FC-4044-9695-3DD9A6BB7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6"/>
            <a:ext cx="10515600" cy="48657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total was found using the sum of the following quotes:</a:t>
            </a:r>
          </a:p>
          <a:p>
            <a:pPr marL="0" indent="0">
              <a:buNone/>
            </a:pPr>
            <a:r>
              <a:rPr lang="en-US" dirty="0"/>
              <a:t>$100/</a:t>
            </a:r>
            <a:r>
              <a:rPr lang="en-US" dirty="0" err="1"/>
              <a:t>hr</a:t>
            </a:r>
            <a:r>
              <a:rPr lang="en-US" dirty="0"/>
              <a:t> x # workers = $100 x 2 people x 2 </a:t>
            </a:r>
            <a:r>
              <a:rPr lang="en-US" dirty="0" err="1"/>
              <a:t>hrs</a:t>
            </a:r>
            <a:r>
              <a:rPr lang="en-US" dirty="0"/>
              <a:t> = $400</a:t>
            </a:r>
          </a:p>
          <a:p>
            <a:pPr marL="0" indent="0">
              <a:buNone/>
            </a:pPr>
            <a:r>
              <a:rPr lang="en-US" dirty="0"/>
              <a:t>$402.57</a:t>
            </a:r>
          </a:p>
          <a:p>
            <a:pPr marL="0" indent="0">
              <a:buNone/>
            </a:pPr>
            <a:r>
              <a:rPr lang="en-US" dirty="0"/>
              <a:t>$5.56</a:t>
            </a:r>
          </a:p>
          <a:p>
            <a:pPr marL="0" indent="0">
              <a:buNone/>
            </a:pPr>
            <a:r>
              <a:rPr lang="en-US" dirty="0"/>
              <a:t>$799.00</a:t>
            </a:r>
          </a:p>
          <a:p>
            <a:pPr marL="0" indent="0">
              <a:buNone/>
            </a:pPr>
            <a:r>
              <a:rPr lang="en-US" dirty="0"/>
              <a:t>$472.50 first fill then $572.50 / fill</a:t>
            </a:r>
          </a:p>
          <a:p>
            <a:pPr marL="0" indent="0">
              <a:buNone/>
            </a:pPr>
            <a:r>
              <a:rPr lang="en-US" dirty="0"/>
              <a:t>$100/</a:t>
            </a:r>
            <a:r>
              <a:rPr lang="en-US" dirty="0" err="1"/>
              <a:t>hr</a:t>
            </a:r>
            <a:r>
              <a:rPr lang="en-US" dirty="0"/>
              <a:t> x # workers = $100 x 3 people x 4 </a:t>
            </a:r>
            <a:r>
              <a:rPr lang="en-US" dirty="0" err="1"/>
              <a:t>hrs</a:t>
            </a:r>
            <a:r>
              <a:rPr lang="en-US" dirty="0"/>
              <a:t> = $1,200</a:t>
            </a:r>
          </a:p>
          <a:p>
            <a:pPr marL="0" indent="0">
              <a:buNone/>
            </a:pPr>
            <a:r>
              <a:rPr lang="en-US" dirty="0"/>
              <a:t>$6,500</a:t>
            </a:r>
          </a:p>
          <a:p>
            <a:pPr marL="0" indent="0">
              <a:buNone/>
            </a:pPr>
            <a:r>
              <a:rPr lang="en-US" dirty="0"/>
              <a:t>$497.67</a:t>
            </a:r>
          </a:p>
          <a:p>
            <a:pPr marL="0" indent="0">
              <a:buNone/>
            </a:pPr>
            <a:r>
              <a:rPr lang="en-US" dirty="0"/>
              <a:t>Net Total: $11,956.93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A29676-D2E0-4D4B-85D1-E1FEB340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36160B-A894-4455-9600-04EEEDA3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total cost</a:t>
            </a:r>
          </a:p>
        </p:txBody>
      </p:sp>
    </p:spTree>
    <p:extLst>
      <p:ext uri="{BB962C8B-B14F-4D97-AF65-F5344CB8AC3E}">
        <p14:creationId xmlns:p14="http://schemas.microsoft.com/office/powerpoint/2010/main" val="279450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83965-EE44-4D48-8887-128AD2EDE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331" y="2286731"/>
            <a:ext cx="5944115" cy="7986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1197A1-7D46-4695-B44C-B4FB6EEA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BC259-3342-4B5D-AD85-7020DE0B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&amp; </a:t>
            </a:r>
            <a:r>
              <a:rPr lang="en-US" dirty="0" err="1"/>
              <a:t>gantt</a:t>
            </a:r>
            <a:r>
              <a:rPr lang="en-US" dirty="0"/>
              <a:t> chart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D8339-25BD-4C31-B61A-DE880E11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31" y="4427232"/>
            <a:ext cx="5944115" cy="755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E06A4-13B4-4CEC-8EF2-EED62B35ECBC}"/>
              </a:ext>
            </a:extLst>
          </p:cNvPr>
          <p:cNvSpPr txBox="1"/>
          <p:nvPr/>
        </p:nvSpPr>
        <p:spPr>
          <a:xfrm>
            <a:off x="1724295" y="1693210"/>
            <a:ext cx="301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Recommended Option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A8E23-D53B-41FD-AF2D-D7A564590CC5}"/>
              </a:ext>
            </a:extLst>
          </p:cNvPr>
          <p:cNvSpPr txBox="1"/>
          <p:nvPr/>
        </p:nvSpPr>
        <p:spPr>
          <a:xfrm>
            <a:off x="1724295" y="3957290"/>
            <a:ext cx="278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Secondary Option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E8AF30-0C73-46C8-8DB5-95A15E3CD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47" y="4269738"/>
            <a:ext cx="5401524" cy="13290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CAC889-CE6E-4730-8878-1C7F2B80E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047" y="2286731"/>
            <a:ext cx="472480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18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CA5517-E146-4EC5-B8E3-9B93D7AB0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Determine project start 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Figure out how much time can be dedicated to the project at a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procurement of materials and equipment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Begin Phase 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D91D3-AB53-4DDE-A369-4C504512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914A9-ABB7-479A-942C-A11C2257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94522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FB96B4-FB12-4B4D-B849-9D9687C10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Working in the Quonset Hut during the winter is extremely cold.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Issue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0B24D-D04C-4AD8-8918-D8A0F6B6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740" y="2542202"/>
            <a:ext cx="3837709" cy="3837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86924E-8A3D-4463-B343-FA1D3C801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" t="-4407" r="-262" b="30816"/>
          <a:stretch/>
        </p:blipFill>
        <p:spPr>
          <a:xfrm>
            <a:off x="4534097" y="4482179"/>
            <a:ext cx="3297816" cy="1897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98DC9-EEC2-4608-8098-15A944FA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1628">
            <a:off x="5585295" y="4390078"/>
            <a:ext cx="1248761" cy="726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53E69F-51B9-4C5B-B753-16DE77A91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703" y="2743931"/>
            <a:ext cx="1004333" cy="10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0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EF3D0F-5AA0-4514-BB0E-E0207955E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Heating the Quonset Hut can be done in the following three phases:</a:t>
            </a:r>
          </a:p>
          <a:p>
            <a:pPr marL="457200" lvl="1" indent="0">
              <a:buNone/>
            </a:pPr>
            <a:r>
              <a:rPr lang="en-US" sz="2800" dirty="0"/>
              <a:t>Phase I – Propane Tank Concrete Pad and Gas Line</a:t>
            </a:r>
          </a:p>
          <a:p>
            <a:pPr marL="457200" lvl="1" indent="0">
              <a:buNone/>
            </a:pPr>
            <a:r>
              <a:rPr lang="en-US" sz="2800" dirty="0"/>
              <a:t>Phase II – Insulation </a:t>
            </a:r>
          </a:p>
          <a:p>
            <a:pPr marL="457200" lvl="1" indent="0">
              <a:buNone/>
            </a:pPr>
            <a:r>
              <a:rPr lang="en-US" sz="2800" dirty="0"/>
              <a:t>Phase III – Heating Unit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Budget: $10,000 - $20,000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0F747-6EEC-497D-AD4F-06E623B8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7421C0-7A0A-471A-AECA-ACB4D8D5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and budget</a:t>
            </a:r>
          </a:p>
        </p:txBody>
      </p:sp>
    </p:spTree>
    <p:extLst>
      <p:ext uri="{BB962C8B-B14F-4D97-AF65-F5344CB8AC3E}">
        <p14:creationId xmlns:p14="http://schemas.microsoft.com/office/powerpoint/2010/main" val="64853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B67BC-1CCF-4DCB-8161-1FD07763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D1E39-38F4-4A54-87C7-6F634763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C9E74-17E5-496E-BF1B-D4CF6F86C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76" y="2895022"/>
            <a:ext cx="5191991" cy="3461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CE30B-2061-4957-A323-75FE2BED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81" y="1563621"/>
            <a:ext cx="6291984" cy="2334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DE69DD-A9EF-49FD-B632-11B545D4F1D0}"/>
              </a:ext>
            </a:extLst>
          </p:cNvPr>
          <p:cNvSpPr txBox="1"/>
          <p:nvPr/>
        </p:nvSpPr>
        <p:spPr>
          <a:xfrm>
            <a:off x="8534400" y="1926542"/>
            <a:ext cx="473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Gas 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66D04A-2AC2-4B3C-A930-D8EDCB698592}"/>
              </a:ext>
            </a:extLst>
          </p:cNvPr>
          <p:cNvSpPr txBox="1"/>
          <p:nvPr/>
        </p:nvSpPr>
        <p:spPr>
          <a:xfrm>
            <a:off x="487639" y="4824845"/>
            <a:ext cx="576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Propane Tank &amp; Concrete Pads</a:t>
            </a:r>
          </a:p>
        </p:txBody>
      </p:sp>
    </p:spTree>
    <p:extLst>
      <p:ext uri="{BB962C8B-B14F-4D97-AF65-F5344CB8AC3E}">
        <p14:creationId xmlns:p14="http://schemas.microsoft.com/office/powerpoint/2010/main" val="108626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F03CE-75B6-4AFC-971A-788CF6D43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Digging Gas Line – OE time: $100/</a:t>
            </a:r>
            <a:r>
              <a:rPr lang="en-US" dirty="0" err="1"/>
              <a:t>hr</a:t>
            </a:r>
            <a:r>
              <a:rPr lang="en-US" dirty="0"/>
              <a:t> x # workers = $400</a:t>
            </a:r>
          </a:p>
          <a:p>
            <a:pPr marL="0" indent="0">
              <a:buNone/>
            </a:pPr>
            <a:r>
              <a:rPr lang="en-US" sz="800" dirty="0"/>
              <a:t>$100 x 2 people x 2 </a:t>
            </a:r>
            <a:r>
              <a:rPr lang="en-US" sz="800" dirty="0" err="1"/>
              <a:t>hrs</a:t>
            </a:r>
            <a:r>
              <a:rPr lang="en-US" sz="800" dirty="0"/>
              <a:t> = $400</a:t>
            </a:r>
          </a:p>
          <a:p>
            <a:pPr marL="0" indent="0">
              <a:buNone/>
            </a:pPr>
            <a:r>
              <a:rPr lang="en-US" dirty="0"/>
              <a:t>Gas Line – Piping Material: $402.57</a:t>
            </a:r>
          </a:p>
          <a:p>
            <a:pPr marL="0" indent="0">
              <a:buNone/>
            </a:pPr>
            <a:r>
              <a:rPr lang="en-US" sz="800" dirty="0">
                <a:hlinkClick r:id="rId2"/>
              </a:rPr>
              <a:t>https://propanewarehouse.com/shop/propane-hoses/propane-flex-lines/propane-flex-line/</a:t>
            </a:r>
            <a:r>
              <a:rPr lang="en-US" sz="800" dirty="0"/>
              <a:t> (high estimate)</a:t>
            </a:r>
          </a:p>
          <a:p>
            <a:pPr marL="0" indent="0">
              <a:buNone/>
            </a:pPr>
            <a:r>
              <a:rPr lang="en-US" dirty="0"/>
              <a:t>Concrete Pads – 2 10-lb bags </a:t>
            </a:r>
            <a:r>
              <a:rPr lang="en-US" dirty="0" err="1"/>
              <a:t>Quikrete</a:t>
            </a:r>
            <a:r>
              <a:rPr lang="en-US" dirty="0"/>
              <a:t>: $5.56 </a:t>
            </a:r>
          </a:p>
          <a:p>
            <a:pPr marL="0" indent="0">
              <a:buNone/>
            </a:pPr>
            <a:r>
              <a:rPr lang="en-US" sz="800" dirty="0"/>
              <a:t>https://www.lowes.com/pd/QUIKRETE-10-lb-High-Strength-Concrete-Mix/3006114?cm_mmc=shp-_-c-_-prd-_-bdm-_-ggl-_-LIA_BDM_210_Concrete-Block-_-3006114-_-local-_-0-_-0&amp;ds_rl=1286981&amp;gclid=Cj0KCQiAweaNBhDEARIsAJ5hwbcTSqxlIo7e_bB-BW58mvJTRAASLdSHmob1wb0_D7mm_vInvnrFnZYaAhbeEALw_wcB&amp;gclsrc=aw.ds</a:t>
            </a:r>
          </a:p>
          <a:p>
            <a:pPr marL="0" indent="0">
              <a:buNone/>
            </a:pPr>
            <a:r>
              <a:rPr lang="en-US" dirty="0"/>
              <a:t>Propane Tank – Refurbished 250 gallon: $799.00</a:t>
            </a:r>
          </a:p>
          <a:p>
            <a:pPr marL="0" indent="0">
              <a:buNone/>
            </a:pPr>
            <a:r>
              <a:rPr lang="en-US" sz="800" dirty="0">
                <a:hlinkClick r:id="rId3"/>
              </a:rPr>
              <a:t>https://www.thriftypropane.com/purchasetank</a:t>
            </a:r>
            <a:r>
              <a:rPr lang="en-US" sz="800" dirty="0"/>
              <a:t> </a:t>
            </a:r>
          </a:p>
          <a:p>
            <a:pPr marL="0" indent="0">
              <a:buNone/>
            </a:pPr>
            <a:r>
              <a:rPr lang="en-US" dirty="0"/>
              <a:t>Propane – price per gallon: $1.89 / gal x 250 gal = $472.50 first fill</a:t>
            </a:r>
          </a:p>
          <a:p>
            <a:pPr marL="0" indent="0">
              <a:buNone/>
            </a:pPr>
            <a:r>
              <a:rPr lang="en-US" dirty="0"/>
              <a:t>Propane – price per gallon: $2.29 / gal x 250 gal = $572.50 / fill</a:t>
            </a:r>
          </a:p>
          <a:p>
            <a:pPr marL="0" indent="0">
              <a:buNone/>
            </a:pPr>
            <a:r>
              <a:rPr lang="en-US" sz="800" dirty="0"/>
              <a:t>Suburban Propane (419-422-4373) : Call back when ready because price may fluctuate give or take $50 to total.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11840-BBF4-4863-A85A-A653AFB8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68ACB8-710C-4B4D-B804-AC42F53F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 quotes</a:t>
            </a:r>
          </a:p>
        </p:txBody>
      </p:sp>
    </p:spTree>
    <p:extLst>
      <p:ext uri="{BB962C8B-B14F-4D97-AF65-F5344CB8AC3E}">
        <p14:creationId xmlns:p14="http://schemas.microsoft.com/office/powerpoint/2010/main" val="393892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52E258-04D6-4538-88E3-BCE907230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555" y="1490663"/>
            <a:ext cx="8192889" cy="46863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64A6A-8FBC-4C96-93C7-24E3A597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392714-3F36-4116-9CB1-5E0208C5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 Site layout</a:t>
            </a:r>
          </a:p>
        </p:txBody>
      </p:sp>
    </p:spTree>
    <p:extLst>
      <p:ext uri="{BB962C8B-B14F-4D97-AF65-F5344CB8AC3E}">
        <p14:creationId xmlns:p14="http://schemas.microsoft.com/office/powerpoint/2010/main" val="278091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F3F07F-E1F3-4CCC-A3C3-BB6FC9512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758" y="1490663"/>
            <a:ext cx="6628483" cy="4686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81CA3-ADE5-456C-99F7-F20FCC60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D5C937-2344-40B0-B77C-BC0F9484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 model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458E98-6298-453C-A64B-6D95B25731B2}"/>
              </a:ext>
            </a:extLst>
          </p:cNvPr>
          <p:cNvCxnSpPr>
            <a:cxnSpLocks/>
          </p:cNvCxnSpPr>
          <p:nvPr/>
        </p:nvCxnSpPr>
        <p:spPr>
          <a:xfrm>
            <a:off x="5164183" y="5199017"/>
            <a:ext cx="1802674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852ECA-61CE-4B5C-944A-36A8773B85E7}"/>
              </a:ext>
            </a:extLst>
          </p:cNvPr>
          <p:cNvCxnSpPr>
            <a:cxnSpLocks/>
          </p:cNvCxnSpPr>
          <p:nvPr/>
        </p:nvCxnSpPr>
        <p:spPr>
          <a:xfrm flipV="1">
            <a:off x="5164183" y="3823064"/>
            <a:ext cx="1123406" cy="13759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97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CB90D-8D18-4FCA-9A8C-C7404D3AA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900" y="2241550"/>
            <a:ext cx="6172200" cy="411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615B7-F2A9-48F3-8EBF-9BD7E7D0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D43B2A-1645-4D4F-8227-2D707207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F060D-9E70-484E-9872-6834C36C5CE5}"/>
              </a:ext>
            </a:extLst>
          </p:cNvPr>
          <p:cNvSpPr txBox="1"/>
          <p:nvPr/>
        </p:nvSpPr>
        <p:spPr>
          <a:xfrm>
            <a:off x="5121779" y="1614815"/>
            <a:ext cx="194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Insulation</a:t>
            </a:r>
          </a:p>
        </p:txBody>
      </p:sp>
    </p:spTree>
    <p:extLst>
      <p:ext uri="{BB962C8B-B14F-4D97-AF65-F5344CB8AC3E}">
        <p14:creationId xmlns:p14="http://schemas.microsoft.com/office/powerpoint/2010/main" val="135035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DF2EC1-72A9-4340-81D2-55D9A6B3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639"/>
            <a:ext cx="10515600" cy="46863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Clearing Quonset Hut – OE Time $100/</a:t>
            </a:r>
            <a:r>
              <a:rPr lang="en-US" dirty="0" err="1"/>
              <a:t>hr</a:t>
            </a:r>
            <a:r>
              <a:rPr lang="en-US" dirty="0"/>
              <a:t> x # workers = $1,200</a:t>
            </a:r>
          </a:p>
          <a:p>
            <a:pPr marL="0" indent="0">
              <a:buNone/>
            </a:pPr>
            <a:r>
              <a:rPr lang="en-US" sz="800" dirty="0"/>
              <a:t>$100 x 3 people x 4 </a:t>
            </a:r>
            <a:r>
              <a:rPr lang="en-US" sz="800" dirty="0" err="1"/>
              <a:t>hrs</a:t>
            </a:r>
            <a:r>
              <a:rPr lang="en-US" sz="800" dirty="0"/>
              <a:t> = $1,200</a:t>
            </a:r>
          </a:p>
          <a:p>
            <a:pPr marL="0" indent="0">
              <a:buNone/>
            </a:pPr>
            <a:r>
              <a:rPr lang="en-US" dirty="0" err="1"/>
              <a:t>Enersol</a:t>
            </a:r>
            <a:r>
              <a:rPr lang="en-US" dirty="0"/>
              <a:t> insulation installation - $6,500</a:t>
            </a:r>
          </a:p>
          <a:p>
            <a:pPr marL="0" indent="0">
              <a:buNone/>
            </a:pPr>
            <a:r>
              <a:rPr lang="en-US" sz="800" dirty="0"/>
              <a:t>Note: </a:t>
            </a:r>
            <a:r>
              <a:rPr lang="en-US" sz="800" dirty="0" err="1"/>
              <a:t>Enersol</a:t>
            </a:r>
            <a:r>
              <a:rPr lang="en-US" sz="800" dirty="0"/>
              <a:t> would need to do an onsite evaluation of the Quonset Hut to provide a written quote. The quote giving was based of the dimensions and square footage of the Quonset Hut.</a:t>
            </a:r>
          </a:p>
          <a:p>
            <a:pPr marL="0" indent="0">
              <a:buNone/>
            </a:pP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9FDCB9-E4E6-47C1-9FD0-1B455908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950F1-0849-40E9-84D5-AD5BEABD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 Quotes</a:t>
            </a:r>
          </a:p>
        </p:txBody>
      </p:sp>
    </p:spTree>
    <p:extLst>
      <p:ext uri="{BB962C8B-B14F-4D97-AF65-F5344CB8AC3E}">
        <p14:creationId xmlns:p14="http://schemas.microsoft.com/office/powerpoint/2010/main" val="3531226625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8D6C9821-A175-4749-AA5E-47A9349046E1}" vid="{3C5D64F5-1030-4299-AA3F-9E0B8CB8EA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_OE MASTER Presentation Layout - Wide Pg - blue_2019</Template>
  <TotalTime>2824</TotalTime>
  <Words>614</Words>
  <Application>Microsoft Office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The Issue</vt:lpstr>
      <vt:lpstr>Assessment and budget</vt:lpstr>
      <vt:lpstr>Phase 1</vt:lpstr>
      <vt:lpstr>Phase I quotes</vt:lpstr>
      <vt:lpstr>Phase I Site layout</vt:lpstr>
      <vt:lpstr>Phase I model</vt:lpstr>
      <vt:lpstr>Phase II</vt:lpstr>
      <vt:lpstr>Phase II Quotes</vt:lpstr>
      <vt:lpstr>Phase II Model </vt:lpstr>
      <vt:lpstr>Phase III</vt:lpstr>
      <vt:lpstr>Phase III Quotes</vt:lpstr>
      <vt:lpstr>Phase III Location</vt:lpstr>
      <vt:lpstr>Net total cost</vt:lpstr>
      <vt:lpstr>TimeLine &amp; gantt chart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Skunk</dc:creator>
  <cp:lastModifiedBy>Intern</cp:lastModifiedBy>
  <cp:revision>11</cp:revision>
  <cp:lastPrinted>2017-03-15T21:18:02Z</cp:lastPrinted>
  <dcterms:created xsi:type="dcterms:W3CDTF">2019-07-18T19:19:18Z</dcterms:created>
  <dcterms:modified xsi:type="dcterms:W3CDTF">2021-12-17T12:07:24Z</dcterms:modified>
</cp:coreProperties>
</file>