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3" r:id="rId3"/>
    <p:sldId id="266" r:id="rId4"/>
    <p:sldId id="271" r:id="rId5"/>
    <p:sldId id="272" r:id="rId6"/>
    <p:sldId id="273" r:id="rId7"/>
    <p:sldId id="274" r:id="rId8"/>
    <p:sldId id="275" r:id="rId9"/>
    <p:sldId id="276" r:id="rId10"/>
    <p:sldId id="293" r:id="rId11"/>
    <p:sldId id="277" r:id="rId12"/>
    <p:sldId id="278" r:id="rId13"/>
    <p:sldId id="279" r:id="rId14"/>
    <p:sldId id="281" r:id="rId15"/>
    <p:sldId id="280" r:id="rId16"/>
    <p:sldId id="291" r:id="rId17"/>
    <p:sldId id="292" r:id="rId18"/>
    <p:sldId id="282" r:id="rId19"/>
    <p:sldId id="283" r:id="rId20"/>
    <p:sldId id="284" r:id="rId21"/>
    <p:sldId id="286" r:id="rId22"/>
    <p:sldId id="287" r:id="rId23"/>
    <p:sldId id="288" r:id="rId24"/>
    <p:sldId id="260" r:id="rId25"/>
    <p:sldId id="289" r:id="rId26"/>
    <p:sldId id="270" r:id="rId27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A"/>
    <a:srgbClr val="007DB7"/>
    <a:srgbClr val="690B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2386012" y="2963069"/>
            <a:ext cx="7419975" cy="931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D0BA5-7E0F-4C78-8AC6-620F4A4D97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143" y="0"/>
            <a:ext cx="12232284" cy="688984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0782059-E07F-4151-81EA-3D668A4E26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4287" y="3347549"/>
            <a:ext cx="4623426" cy="841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solidFill>
                  <a:schemeClr val="bg1"/>
                </a:solidFill>
                <a:latin typeface="+mj-lt"/>
              </a:defRPr>
            </a:lvl2pPr>
            <a:lvl3pPr>
              <a:defRPr b="1">
                <a:solidFill>
                  <a:schemeClr val="bg1"/>
                </a:solidFill>
                <a:latin typeface="+mj-lt"/>
              </a:defRPr>
            </a:lvl3pPr>
            <a:lvl4pPr>
              <a:defRPr b="1">
                <a:solidFill>
                  <a:schemeClr val="bg1"/>
                </a:solidFill>
                <a:latin typeface="+mj-lt"/>
              </a:defRPr>
            </a:lvl4pPr>
            <a:lvl5pPr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CED19C-9B65-4069-AB8F-F276D745D5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9266" y="2157292"/>
            <a:ext cx="4353466" cy="86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1"/>
            <a:ext cx="12192000" cy="5486399"/>
          </a:xfrm>
          <a:prstGeom prst="rect">
            <a:avLst/>
          </a:prstGeom>
          <a:solidFill>
            <a:srgbClr val="007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2386012" y="2963069"/>
            <a:ext cx="7419975" cy="931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5549BD-C713-41E9-A00E-BFDC6BD2DB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75" b="-802"/>
          <a:stretch/>
        </p:blipFill>
        <p:spPr>
          <a:xfrm>
            <a:off x="7782964" y="871268"/>
            <a:ext cx="3633266" cy="195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328E25-76EB-4BF9-8094-01B9C2DA5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78"/>
          <a:stretch/>
        </p:blipFill>
        <p:spPr>
          <a:xfrm>
            <a:off x="7782964" y="374073"/>
            <a:ext cx="3633266" cy="49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6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4B2908-CD0A-447B-A008-584F2ADB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E46F-87FE-46F2-961E-ECA482E6E173}" type="datetime1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1315AA-0F11-4BE8-AA9F-51FC99B5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FD6BC-01DB-4187-8715-9A2EE4145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928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FW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8" b="8248"/>
          <a:stretch/>
        </p:blipFill>
        <p:spPr>
          <a:xfrm>
            <a:off x="0" y="-1"/>
            <a:ext cx="12204753" cy="568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7282" y="797691"/>
            <a:ext cx="2860921" cy="565595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23825" y="5780384"/>
            <a:ext cx="9105900" cy="82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313233" y="5911279"/>
            <a:ext cx="29313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tx1"/>
                </a:solidFill>
                <a:latin typeface="+mn-lt"/>
              </a:rPr>
              <a:t>12385 Township Rd</a:t>
            </a: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 215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Findlay, Ohio 45840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877-298-5853</a:t>
            </a:r>
            <a:r>
              <a:rPr lang="en-US" sz="11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</a:t>
            </a: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www.oneenergy.com</a:t>
            </a: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314341" y="5895575"/>
            <a:ext cx="1" cy="598864"/>
          </a:xfrm>
          <a:prstGeom prst="line">
            <a:avLst/>
          </a:prstGeom>
          <a:ln w="19050">
            <a:solidFill>
              <a:srgbClr val="007D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313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A5BA8FE6-E58A-45FC-960B-FC96BC42D3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1D33E46F-87FE-46F2-961E-ECA482E6E173}" type="datetime1">
              <a:rPr lang="en-US" smtClean="0"/>
              <a:t>2/15/2022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94E2924-4348-41AC-9A4C-BAD2EB90A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D10E4D75-0537-4EA8-8FC8-4140A3652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" name="Picture 19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C51766A3-057B-42E5-9834-F13941E9E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" t="2274" r="1099" b="24623"/>
          <a:stretch/>
        </p:blipFill>
        <p:spPr>
          <a:xfrm>
            <a:off x="0" y="2495"/>
            <a:ext cx="12192000" cy="23465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BF609E-2756-42F3-8F37-63482D3CE2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970" y="6324179"/>
            <a:ext cx="1882060" cy="216437"/>
          </a:xfrm>
          <a:prstGeom prst="rect">
            <a:avLst/>
          </a:prstGeom>
        </p:spPr>
      </p:pic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CDB07363-9AD7-40BE-B786-6E2CD29D67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7500" y="4914377"/>
            <a:ext cx="6505575" cy="347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54514E5B-EA5B-49B9-9155-8FE54F45AC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54300" y="2914650"/>
            <a:ext cx="6883400" cy="159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1830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2386012" y="2963069"/>
            <a:ext cx="7419975" cy="931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D0BA5-7E0F-4C78-8AC6-620F4A4D97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143" y="0"/>
            <a:ext cx="12232284" cy="688984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87F6D-E9EE-43CC-9D3F-D8F6C1ADD9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4287" y="3347549"/>
            <a:ext cx="4623426" cy="841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solidFill>
                  <a:schemeClr val="bg1"/>
                </a:solidFill>
                <a:latin typeface="+mj-lt"/>
              </a:defRPr>
            </a:lvl2pPr>
            <a:lvl3pPr>
              <a:defRPr b="1">
                <a:solidFill>
                  <a:schemeClr val="bg1"/>
                </a:solidFill>
                <a:latin typeface="+mj-lt"/>
              </a:defRPr>
            </a:lvl3pPr>
            <a:lvl4pPr>
              <a:defRPr b="1">
                <a:solidFill>
                  <a:schemeClr val="bg1"/>
                </a:solidFill>
                <a:latin typeface="+mj-lt"/>
              </a:defRPr>
            </a:lvl4pPr>
            <a:lvl5pPr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6F9852-6E6C-4607-80AF-E76B065266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3387" y="2185041"/>
            <a:ext cx="4405224" cy="8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17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2386012" y="2963069"/>
            <a:ext cx="7419975" cy="931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D0BA5-7E0F-4C78-8AC6-620F4A4D97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143" y="0"/>
            <a:ext cx="12232284" cy="688984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87F6D-E9EE-43CC-9D3F-D8F6C1ADD9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4287" y="3347549"/>
            <a:ext cx="4623426" cy="841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solidFill>
                  <a:schemeClr val="bg1"/>
                </a:solidFill>
                <a:latin typeface="+mj-lt"/>
              </a:defRPr>
            </a:lvl2pPr>
            <a:lvl3pPr>
              <a:defRPr b="1">
                <a:solidFill>
                  <a:schemeClr val="bg1"/>
                </a:solidFill>
                <a:latin typeface="+mj-lt"/>
              </a:defRPr>
            </a:lvl3pPr>
            <a:lvl4pPr>
              <a:defRPr b="1">
                <a:solidFill>
                  <a:schemeClr val="bg1"/>
                </a:solidFill>
                <a:latin typeface="+mj-lt"/>
              </a:defRPr>
            </a:lvl4pPr>
            <a:lvl5pPr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4547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49802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F40E1AD1-8C34-4217-B81B-B9ABC8BB3121}" type="datetime1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4EC93DFA-70F6-4220-86AB-AD3183C08C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4A2355-6A43-4CCF-8E15-A01AD9699F17}"/>
              </a:ext>
            </a:extLst>
          </p:cNvPr>
          <p:cNvSpPr/>
          <p:nvPr/>
        </p:nvSpPr>
        <p:spPr>
          <a:xfrm>
            <a:off x="0" y="0"/>
            <a:ext cx="12192000" cy="679508"/>
          </a:xfrm>
          <a:prstGeom prst="rect">
            <a:avLst/>
          </a:prstGeom>
          <a:solidFill>
            <a:srgbClr val="137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BB3922-891B-4476-9DE7-C1D0818E5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075" cy="619125"/>
          </a:xfrm>
          <a:prstGeom prst="rect">
            <a:avLst/>
          </a:prstGeom>
          <a:ln>
            <a:noFill/>
          </a:ln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1" y="136525"/>
            <a:ext cx="10515599" cy="41079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F40E1AD1-8C34-4217-B81B-B9ABC8BB3121}" type="datetime1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4EC93DFA-70F6-4220-86AB-AD3183C08C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4A2355-6A43-4CCF-8E15-A01AD9699F17}"/>
              </a:ext>
            </a:extLst>
          </p:cNvPr>
          <p:cNvSpPr/>
          <p:nvPr/>
        </p:nvSpPr>
        <p:spPr>
          <a:xfrm>
            <a:off x="0" y="0"/>
            <a:ext cx="12192000" cy="679508"/>
          </a:xfrm>
          <a:prstGeom prst="rect">
            <a:avLst/>
          </a:prstGeom>
          <a:solidFill>
            <a:srgbClr val="137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BB3922-891B-4476-9DE7-C1D0818E5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075" cy="619125"/>
          </a:xfrm>
          <a:prstGeom prst="rect">
            <a:avLst/>
          </a:prstGeom>
          <a:ln>
            <a:noFill/>
          </a:ln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1" y="136525"/>
            <a:ext cx="10515599" cy="41079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168D061D-C2E9-4E44-A5B2-A9AF09873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t="16357" r="592" b="9437"/>
          <a:stretch/>
        </p:blipFill>
        <p:spPr>
          <a:xfrm>
            <a:off x="-1" y="6023708"/>
            <a:ext cx="12192000" cy="85288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2DF7F97-8651-4740-8274-A4F200892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49802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305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49802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F40E1AD1-8C34-4217-B81B-B9ABC8BB3121}" type="datetime1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4EC93DFA-70F6-4220-86AB-AD3183C08C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4A2355-6A43-4CCF-8E15-A01AD9699F17}"/>
              </a:ext>
            </a:extLst>
          </p:cNvPr>
          <p:cNvSpPr/>
          <p:nvPr/>
        </p:nvSpPr>
        <p:spPr>
          <a:xfrm>
            <a:off x="0" y="0"/>
            <a:ext cx="12192000" cy="679508"/>
          </a:xfrm>
          <a:prstGeom prst="rect">
            <a:avLst/>
          </a:prstGeom>
          <a:solidFill>
            <a:srgbClr val="137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BB3922-891B-4476-9DE7-C1D0818E5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075" cy="619125"/>
          </a:xfrm>
          <a:prstGeom prst="rect">
            <a:avLst/>
          </a:prstGeom>
          <a:ln>
            <a:noFill/>
          </a:ln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1" y="136525"/>
            <a:ext cx="7315199" cy="41079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96EC79-C37E-46D6-8BFC-937EBEB55369}"/>
              </a:ext>
            </a:extLst>
          </p:cNvPr>
          <p:cNvSpPr/>
          <p:nvPr userDrawn="1"/>
        </p:nvSpPr>
        <p:spPr>
          <a:xfrm>
            <a:off x="8391527" y="-82"/>
            <a:ext cx="3800474" cy="679508"/>
          </a:xfrm>
          <a:prstGeom prst="rect">
            <a:avLst/>
          </a:prstGeom>
          <a:solidFill>
            <a:srgbClr val="004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BCFAC4-19DD-4073-8745-B2324B22DF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10599" y="134273"/>
            <a:ext cx="2743199" cy="41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CORPORATE VALUE: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XXXXXXXXXXXXXXXXXXXXXXXXXXXXX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603254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3A88FD-A3F8-4500-8025-33A2CF215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E46F-87FE-46F2-961E-ECA482E6E173}" type="datetime1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10FB6-5FDB-4FB0-AA84-703B41B8F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F3513-419C-49FF-BC3B-7123FCF45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1021DBC5-26F2-4683-88E7-8D1534DA1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99" y="0"/>
            <a:ext cx="2983901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B0E659-E440-4552-9E83-79C2D5839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2550" y="3546475"/>
            <a:ext cx="2862263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041CA4D-26E5-4CD0-B58C-964EF1A65A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1400" y="2340755"/>
            <a:ext cx="5231439" cy="87687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1676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3A88FD-A3F8-4500-8025-33A2CF215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E46F-87FE-46F2-961E-ECA482E6E173}" type="datetime1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10FB6-5FDB-4FB0-AA84-703B41B8F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F3513-419C-49FF-BC3B-7123FCF45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1021DBC5-26F2-4683-88E7-8D1534DA1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3901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B0E659-E440-4552-9E83-79C2D5839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2550" y="3546475"/>
            <a:ext cx="2862263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041CA4D-26E5-4CD0-B58C-964EF1A65A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1400" y="2340755"/>
            <a:ext cx="5231439" cy="87687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090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1"/>
            <a:ext cx="12192000" cy="5486399"/>
          </a:xfrm>
          <a:prstGeom prst="rect">
            <a:avLst/>
          </a:prstGeom>
          <a:solidFill>
            <a:srgbClr val="007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2964" y="374073"/>
            <a:ext cx="3633266" cy="720344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2386012" y="2963069"/>
            <a:ext cx="7419975" cy="931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7981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13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6" r:id="rId3"/>
    <p:sldLayoutId id="2147483650" r:id="rId4"/>
    <p:sldLayoutId id="2147483670" r:id="rId5"/>
    <p:sldLayoutId id="2147483672" r:id="rId6"/>
    <p:sldLayoutId id="2147483669" r:id="rId7"/>
    <p:sldLayoutId id="2147483673" r:id="rId8"/>
    <p:sldLayoutId id="2147483663" r:id="rId9"/>
    <p:sldLayoutId id="2147483665" r:id="rId10"/>
    <p:sldLayoutId id="2147483671" r:id="rId11"/>
    <p:sldLayoutId id="2147483660" r:id="rId12"/>
    <p:sldLayoutId id="2147483664" r:id="rId13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4EFCAB-6299-473B-B649-8CF3B6F3B8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86011" y="3182615"/>
            <a:ext cx="7419975" cy="86307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3200" dirty="0"/>
              <a:t>Written communication</a:t>
            </a:r>
          </a:p>
          <a:p>
            <a:pPr>
              <a:lnSpc>
                <a:spcPct val="80000"/>
              </a:lnSpc>
            </a:pPr>
            <a:r>
              <a:rPr lang="en-US" sz="3200" dirty="0"/>
              <a:t>the </a:t>
            </a:r>
            <a:r>
              <a:rPr lang="en-US" sz="3200" dirty="0" err="1"/>
              <a:t>oe</a:t>
            </a:r>
            <a:r>
              <a:rPr lang="en-US" sz="3200" dirty="0"/>
              <a:t> way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0DC258-86B5-42B7-9EEC-04142B7DDE65}"/>
              </a:ext>
            </a:extLst>
          </p:cNvPr>
          <p:cNvSpPr txBox="1">
            <a:spLocks/>
          </p:cNvSpPr>
          <p:nvPr/>
        </p:nvSpPr>
        <p:spPr>
          <a:xfrm>
            <a:off x="146691" y="6473434"/>
            <a:ext cx="2039830" cy="3299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20220215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A7DD2AA-50C0-4672-A7D4-E7EA35FD8D7E}"/>
              </a:ext>
            </a:extLst>
          </p:cNvPr>
          <p:cNvSpPr txBox="1">
            <a:spLocks/>
          </p:cNvSpPr>
          <p:nvPr/>
        </p:nvSpPr>
        <p:spPr>
          <a:xfrm>
            <a:off x="3300536" y="4013609"/>
            <a:ext cx="5590924" cy="863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cap="none" dirty="0"/>
              <a:t>Hank Doster &amp; Jessica </a:t>
            </a:r>
            <a:r>
              <a:rPr lang="en-US" sz="1800" b="0" cap="none" dirty="0" err="1"/>
              <a:t>Makolin</a:t>
            </a:r>
            <a:endParaRPr lang="en-US" sz="1800" b="0" cap="none" dirty="0"/>
          </a:p>
        </p:txBody>
      </p:sp>
    </p:spTree>
    <p:extLst>
      <p:ext uri="{BB962C8B-B14F-4D97-AF65-F5344CB8AC3E}">
        <p14:creationId xmlns:p14="http://schemas.microsoft.com/office/powerpoint/2010/main" val="32895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341723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n-lt"/>
              </a:rPr>
              <a:t>Accuracy</a:t>
            </a:r>
            <a:r>
              <a:rPr lang="en-US" sz="2000" dirty="0">
                <a:latin typeface="+mn-lt"/>
              </a:rPr>
              <a:t> </a:t>
            </a:r>
            <a:r>
              <a:rPr lang="en-US" sz="2000" b="0" dirty="0">
                <a:latin typeface="+mn-lt"/>
              </a:rPr>
              <a:t>– Is it correct?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Numbers, data, math, etc.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Addresses, job titles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Grammar, typos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Things to keep in mind – Accuracy</a:t>
            </a:r>
          </a:p>
        </p:txBody>
      </p:sp>
    </p:spTree>
    <p:extLst>
      <p:ext uri="{BB962C8B-B14F-4D97-AF65-F5344CB8AC3E}">
        <p14:creationId xmlns:p14="http://schemas.microsoft.com/office/powerpoint/2010/main" val="4057691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341723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n-lt"/>
              </a:rPr>
              <a:t>Coherence</a:t>
            </a:r>
            <a:r>
              <a:rPr lang="en-US" sz="2000" dirty="0">
                <a:latin typeface="+mn-lt"/>
              </a:rPr>
              <a:t> </a:t>
            </a:r>
            <a:r>
              <a:rPr lang="en-US" sz="2000" b="0" dirty="0">
                <a:latin typeface="+mn-lt"/>
              </a:rPr>
              <a:t>– Does it make sense?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Things to keep in mind – COHERENCE</a:t>
            </a:r>
          </a:p>
        </p:txBody>
      </p:sp>
      <p:pic>
        <p:nvPicPr>
          <p:cNvPr id="8" name="Picture 7" descr="A picture containing person, person, wearing&#10;&#10;Description automatically generated">
            <a:extLst>
              <a:ext uri="{FF2B5EF4-FFF2-40B4-BE49-F238E27FC236}">
                <a16:creationId xmlns:a16="http://schemas.microsoft.com/office/drawing/2014/main" id="{F23EF5E4-8EB9-45B5-989F-6AEA7CFCF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441" y="1953126"/>
            <a:ext cx="7605118" cy="395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86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341723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n-lt"/>
              </a:rPr>
              <a:t>Clarity</a:t>
            </a:r>
            <a:r>
              <a:rPr lang="en-US" sz="2000" dirty="0">
                <a:latin typeface="+mn-lt"/>
              </a:rPr>
              <a:t> </a:t>
            </a:r>
            <a:r>
              <a:rPr lang="en-US" sz="2000" b="0" dirty="0">
                <a:latin typeface="+mn-lt"/>
              </a:rPr>
              <a:t>– Is it clear?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Is the message (or language) vague?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Is anything left open to interpretation?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Is there ambiguity that can or should be removed?</a:t>
            </a:r>
          </a:p>
          <a:p>
            <a:endParaRPr lang="en-US" sz="2000" b="0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Things to keep in mind – </a:t>
            </a:r>
            <a:r>
              <a:rPr lang="en-US" sz="2800" dirty="0" err="1"/>
              <a:t>cLARITY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28396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341723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n-lt"/>
              </a:rPr>
              <a:t>Consistency</a:t>
            </a:r>
            <a:r>
              <a:rPr lang="en-US" sz="2000" dirty="0">
                <a:latin typeface="+mn-lt"/>
              </a:rPr>
              <a:t> </a:t>
            </a:r>
            <a:r>
              <a:rPr lang="en-US" sz="2000" b="0" dirty="0">
                <a:latin typeface="+mn-lt"/>
              </a:rPr>
              <a:t>– Is it uniform?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Across the One Energy brand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Within the document itself</a:t>
            </a:r>
          </a:p>
          <a:p>
            <a:pPr marL="457200" lvl="1" indent="0">
              <a:buNone/>
            </a:pPr>
            <a:endParaRPr lang="en-US" sz="2000" dirty="0"/>
          </a:p>
          <a:p>
            <a:pPr>
              <a:buFontTx/>
              <a:buChar char="-"/>
            </a:pP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Things to keep in mind – CONSISTENCY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0257BE-58AC-4365-A4D7-6990318B65F4}"/>
              </a:ext>
            </a:extLst>
          </p:cNvPr>
          <p:cNvGrpSpPr/>
          <p:nvPr/>
        </p:nvGrpSpPr>
        <p:grpSpPr>
          <a:xfrm>
            <a:off x="3581401" y="3198234"/>
            <a:ext cx="5070714" cy="3158116"/>
            <a:chOff x="806547" y="2238136"/>
            <a:chExt cx="5070714" cy="3158116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FBC1F3-4E69-4AA6-A4F6-3C89AF0B2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47" y="2238136"/>
              <a:ext cx="2327513" cy="31581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F330DFD-C8A0-4AB0-9624-03C1837D6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2125" y="3079895"/>
              <a:ext cx="1505136" cy="1474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605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341723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n-lt"/>
              </a:rPr>
              <a:t>Consistency – </a:t>
            </a:r>
            <a:r>
              <a:rPr lang="en-US" sz="2000" b="0" dirty="0">
                <a:solidFill>
                  <a:srgbClr val="004A8A"/>
                </a:solidFill>
                <a:latin typeface="+mn-lt"/>
              </a:rPr>
              <a:t>across the One Energy brand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Appearance (logos, colors, format, typography,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Tone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b="1" dirty="0">
              <a:latin typeface="+mn-lt"/>
            </a:endParaRPr>
          </a:p>
          <a:p>
            <a:r>
              <a:rPr lang="en-US" sz="2000" b="1" dirty="0">
                <a:latin typeface="+mn-lt"/>
              </a:rPr>
              <a:t>The Branding &amp; Style Guide is your friend! </a:t>
            </a:r>
            <a:br>
              <a:rPr lang="en-US" sz="2000" dirty="0">
                <a:latin typeface="+mn-lt"/>
              </a:rPr>
            </a:br>
            <a:r>
              <a:rPr lang="en-US" sz="2000" b="0" dirty="0">
                <a:latin typeface="+mn-lt"/>
              </a:rPr>
              <a:t>(on DB at: Marketing - Approved Templates\Brand Style Guide – and on the Intranet)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Things to keep in mind – consistency – CONT.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B55934-2080-4A50-BE01-78C49557D7E2}"/>
              </a:ext>
            </a:extLst>
          </p:cNvPr>
          <p:cNvGrpSpPr/>
          <p:nvPr/>
        </p:nvGrpSpPr>
        <p:grpSpPr>
          <a:xfrm>
            <a:off x="1380759" y="3447687"/>
            <a:ext cx="5558948" cy="3273788"/>
            <a:chOff x="3171962" y="3335795"/>
            <a:chExt cx="5558948" cy="32737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B9A183A-6056-4704-99BB-1E182ACEBFF4}"/>
                </a:ext>
              </a:extLst>
            </p:cNvPr>
            <p:cNvGrpSpPr/>
            <p:nvPr/>
          </p:nvGrpSpPr>
          <p:grpSpPr>
            <a:xfrm>
              <a:off x="6570596" y="3748372"/>
              <a:ext cx="2160314" cy="2496086"/>
              <a:chOff x="3911617" y="4123527"/>
              <a:chExt cx="2160314" cy="2496086"/>
            </a:xfrm>
          </p:grpSpPr>
          <p:pic>
            <p:nvPicPr>
              <p:cNvPr id="8" name="Picture 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C52AA809-5FEE-4F3E-9BE3-8E06BC661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1617" y="4123527"/>
                <a:ext cx="2160313" cy="428311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text, clipart, sign&#10;&#10;Description automatically generated">
                <a:extLst>
                  <a:ext uri="{FF2B5EF4-FFF2-40B4-BE49-F238E27FC236}">
                    <a16:creationId xmlns:a16="http://schemas.microsoft.com/office/drawing/2014/main" id="{8FC35157-665C-48BA-801C-186CE725B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1618" y="6224295"/>
                <a:ext cx="2160313" cy="395318"/>
              </a:xfrm>
              <a:prstGeom prst="rect">
                <a:avLst/>
              </a:prstGeom>
            </p:spPr>
          </p:pic>
          <p:pic>
            <p:nvPicPr>
              <p:cNvPr id="14" name="Picture 13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9C0CF50B-8D84-4E5C-9945-B86571128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1618" y="5214462"/>
                <a:ext cx="2160313" cy="365453"/>
              </a:xfrm>
              <a:prstGeom prst="rect">
                <a:avLst/>
              </a:prstGeom>
            </p:spPr>
          </p:pic>
        </p:grpSp>
        <p:pic>
          <p:nvPicPr>
            <p:cNvPr id="19" name="Picture 18" descr="Text, letter&#10;&#10;Description automatically generated">
              <a:extLst>
                <a:ext uri="{FF2B5EF4-FFF2-40B4-BE49-F238E27FC236}">
                  <a16:creationId xmlns:a16="http://schemas.microsoft.com/office/drawing/2014/main" id="{F106C9A0-C68D-4A95-B4C6-BB7493F9D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962" y="3335795"/>
              <a:ext cx="2493021" cy="32737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F119E5C-AEA2-4E6B-84B5-C822093291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163"/>
          <a:stretch/>
        </p:blipFill>
        <p:spPr>
          <a:xfrm>
            <a:off x="7845323" y="5578679"/>
            <a:ext cx="2537358" cy="11443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805BEA-3895-46AA-AEDD-CF613C6081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29" b="8858"/>
          <a:stretch/>
        </p:blipFill>
        <p:spPr>
          <a:xfrm>
            <a:off x="7845323" y="3447687"/>
            <a:ext cx="2537358" cy="19942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6946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341723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n-lt"/>
              </a:rPr>
              <a:t>Consistency</a:t>
            </a:r>
            <a:r>
              <a:rPr lang="en-US" sz="2000" dirty="0">
                <a:latin typeface="+mn-lt"/>
              </a:rPr>
              <a:t> – </a:t>
            </a:r>
            <a:r>
              <a:rPr lang="en-US" sz="2000" b="0" dirty="0">
                <a:solidFill>
                  <a:srgbClr val="004A8A"/>
                </a:solidFill>
                <a:latin typeface="+mn-lt"/>
              </a:rPr>
              <a:t>within the document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Tone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Point of view (first-person, third-person,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Tense (present, past)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Punctuation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Titles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Trademarks (</a:t>
            </a:r>
            <a:r>
              <a:rPr lang="en-US" sz="2000" i="1" dirty="0">
                <a:latin typeface="+mn-lt"/>
              </a:rPr>
              <a:t>Wind for Industry</a:t>
            </a:r>
            <a:r>
              <a:rPr lang="en-US" sz="2000" baseline="30000" dirty="0">
                <a:latin typeface="+mn-lt"/>
              </a:rPr>
              <a:t>®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ManagedHV</a:t>
            </a:r>
            <a:r>
              <a:rPr lang="en-US" sz="2000" baseline="30000" dirty="0" err="1">
                <a:latin typeface="+mn-lt"/>
              </a:rPr>
              <a:t>TM</a:t>
            </a:r>
            <a:r>
              <a:rPr lang="en-US" sz="2000" dirty="0">
                <a:latin typeface="+mn-lt"/>
              </a:rPr>
              <a:t>)</a:t>
            </a:r>
            <a:endParaRPr lang="en-US" sz="2000" baseline="30000" dirty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baseline="300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Consult the Branding and Style Guide, but when in doubt, select a style and stick to it</a:t>
            </a:r>
          </a:p>
          <a:p>
            <a:pPr marL="457200" lvl="1" indent="0">
              <a:buNone/>
            </a:pPr>
            <a:endParaRPr lang="en-US" sz="1900" dirty="0">
              <a:latin typeface="+mn-lt"/>
            </a:endParaRPr>
          </a:p>
          <a:p>
            <a:pPr lvl="1">
              <a:buFontTx/>
              <a:buChar char="-"/>
            </a:pPr>
            <a:endParaRPr lang="en-US" sz="1900" dirty="0">
              <a:latin typeface="+mn-lt"/>
            </a:endParaRPr>
          </a:p>
          <a:p>
            <a:endParaRPr lang="en-US" sz="1900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Things to keep in mind – consistency – CONT.</a:t>
            </a:r>
          </a:p>
        </p:txBody>
      </p:sp>
    </p:spTree>
    <p:extLst>
      <p:ext uri="{BB962C8B-B14F-4D97-AF65-F5344CB8AC3E}">
        <p14:creationId xmlns:p14="http://schemas.microsoft.com/office/powerpoint/2010/main" val="3596118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341723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n-lt"/>
              </a:rPr>
              <a:t>Consistency</a:t>
            </a:r>
            <a:r>
              <a:rPr lang="en-US" sz="2000" dirty="0">
                <a:latin typeface="+mn-lt"/>
              </a:rPr>
              <a:t> – </a:t>
            </a:r>
            <a:r>
              <a:rPr lang="en-US" sz="2000" b="0" dirty="0">
                <a:solidFill>
                  <a:srgbClr val="004A8A"/>
                </a:solidFill>
                <a:latin typeface="+mn-lt"/>
              </a:rPr>
              <a:t>within the document examples</a:t>
            </a:r>
          </a:p>
          <a:p>
            <a:pPr marL="457200" lvl="1" indent="0">
              <a:buNone/>
            </a:pPr>
            <a:endParaRPr lang="en-US" sz="1900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“</a:t>
            </a:r>
            <a:r>
              <a:rPr lang="en-US" sz="2000" b="1" dirty="0">
                <a:latin typeface="+mn-lt"/>
              </a:rPr>
              <a:t>20-year fixed rate</a:t>
            </a:r>
            <a:r>
              <a:rPr lang="en-US" sz="2000" dirty="0">
                <a:latin typeface="+mn-lt"/>
              </a:rPr>
              <a:t>” or “</a:t>
            </a:r>
            <a:r>
              <a:rPr lang="en-US" sz="2000" b="1" dirty="0">
                <a:latin typeface="+mn-lt"/>
              </a:rPr>
              <a:t>utility-scale turbines</a:t>
            </a:r>
            <a:r>
              <a:rPr lang="en-US" sz="2000" dirty="0">
                <a:latin typeface="+mn-lt"/>
              </a:rPr>
              <a:t>” vs.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“20 year fixed rate” or “utility scale turbines”* </a:t>
            </a:r>
          </a:p>
          <a:p>
            <a:pPr lvl="1"/>
            <a:endParaRPr lang="en-US" sz="2000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“</a:t>
            </a:r>
            <a:r>
              <a:rPr lang="en-US" sz="2000" b="1" dirty="0">
                <a:latin typeface="+mn-lt"/>
              </a:rPr>
              <a:t>transformers, substations, and service trucks</a:t>
            </a:r>
            <a:r>
              <a:rPr lang="en-US" sz="2000" dirty="0">
                <a:latin typeface="+mn-lt"/>
              </a:rPr>
              <a:t>” vs.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“transformers, substations and service trucks”*</a:t>
            </a:r>
          </a:p>
          <a:p>
            <a:pPr lvl="1"/>
            <a:endParaRPr lang="en-US" sz="2000" dirty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“we deploy” vs. “One Energy deploys” or “the Company deploys”^</a:t>
            </a:r>
          </a:p>
          <a:p>
            <a:pPr lvl="1"/>
            <a:endParaRPr lang="en-US" sz="2000" dirty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“we deploy” vs. “we will deploy” vs. “we deployed”</a:t>
            </a:r>
            <a:r>
              <a:rPr lang="en-US" sz="2000" baseline="30000" dirty="0">
                <a:latin typeface="+mn-lt"/>
              </a:rPr>
              <a:t>+</a:t>
            </a:r>
          </a:p>
          <a:p>
            <a:pPr lvl="1"/>
            <a:endParaRPr lang="en-US" sz="2000" dirty="0">
              <a:highlight>
                <a:srgbClr val="FFFF00"/>
              </a:highlight>
              <a:latin typeface="+mn-lt"/>
            </a:endParaRPr>
          </a:p>
          <a:p>
            <a:pPr lvl="1"/>
            <a:endParaRPr lang="en-US" sz="2000" dirty="0">
              <a:highlight>
                <a:srgbClr val="FFFF00"/>
              </a:highlight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highlight>
                <a:srgbClr val="FFFF00"/>
              </a:highlight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500" dirty="0">
              <a:highlight>
                <a:srgbClr val="FFFF00"/>
              </a:highlight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highlight>
                <a:srgbClr val="FFFF00"/>
              </a:highlight>
              <a:latin typeface="+mn-lt"/>
            </a:endParaRPr>
          </a:p>
          <a:p>
            <a:pPr lvl="1"/>
            <a:r>
              <a:rPr lang="en-US" sz="1400" dirty="0">
                <a:latin typeface="+mn-lt"/>
              </a:rPr>
              <a:t>* Note that for the first two bullets, the bolded versions are correct.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^ For the third bullet, usage depends on formality of document, but must be consistent throughout.</a:t>
            </a:r>
            <a:br>
              <a:rPr lang="en-US" sz="1400" dirty="0">
                <a:latin typeface="+mn-lt"/>
              </a:rPr>
            </a:br>
            <a:r>
              <a:rPr lang="en-US" sz="1400" baseline="30000" dirty="0">
                <a:latin typeface="+mn-lt"/>
              </a:rPr>
              <a:t>+</a:t>
            </a:r>
            <a:r>
              <a:rPr lang="en-US" sz="1400" dirty="0">
                <a:latin typeface="+mn-lt"/>
              </a:rPr>
              <a:t> For the last bullet, usage will depend, but in most cases should be consistent throughout.</a:t>
            </a:r>
          </a:p>
          <a:p>
            <a:endParaRPr lang="en-US" sz="1900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Things to keep in mind – consistency – CONT.</a:t>
            </a:r>
          </a:p>
        </p:txBody>
      </p:sp>
    </p:spTree>
    <p:extLst>
      <p:ext uri="{BB962C8B-B14F-4D97-AF65-F5344CB8AC3E}">
        <p14:creationId xmlns:p14="http://schemas.microsoft.com/office/powerpoint/2010/main" val="2139982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341723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n-lt"/>
              </a:rPr>
              <a:t>Consistency</a:t>
            </a:r>
            <a:r>
              <a:rPr lang="en-US" sz="2000" dirty="0">
                <a:latin typeface="+mn-lt"/>
              </a:rPr>
              <a:t> – </a:t>
            </a:r>
            <a:r>
              <a:rPr lang="en-US" sz="2000" dirty="0">
                <a:solidFill>
                  <a:srgbClr val="004A8A"/>
                </a:solidFill>
                <a:latin typeface="+mn-lt"/>
              </a:rPr>
              <a:t>template usage</a:t>
            </a:r>
            <a:endParaRPr lang="en-US" sz="2000" b="1" dirty="0">
              <a:solidFill>
                <a:srgbClr val="004A8A"/>
              </a:solidFill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Is there a template for this?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If yes, find it – then ask yourself: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</a:rPr>
              <a:t>Does this template successfully communicate the necessary message(s)?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</a:rPr>
              <a:t>Is it appropriate for your target audience?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</a:rPr>
              <a:t>Is it accurate, coherent, clear, consistent, and brief (or as brief as possible)?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</a:rPr>
              <a:t>Are there ways to improve upon the existing document?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500" dirty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When in doubt, ask for feedback</a:t>
            </a:r>
          </a:p>
          <a:p>
            <a:pPr lvl="1">
              <a:buFontTx/>
              <a:buChar char="-"/>
            </a:pPr>
            <a:endParaRPr lang="en-US" sz="1900" dirty="0">
              <a:highlight>
                <a:srgbClr val="FFFF00"/>
              </a:highlight>
              <a:latin typeface="+mn-lt"/>
            </a:endParaRPr>
          </a:p>
          <a:p>
            <a:endParaRPr lang="en-US" sz="1900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Things to keep in mind – consistency – CONT.</a:t>
            </a:r>
          </a:p>
        </p:txBody>
      </p:sp>
    </p:spTree>
    <p:extLst>
      <p:ext uri="{BB962C8B-B14F-4D97-AF65-F5344CB8AC3E}">
        <p14:creationId xmlns:p14="http://schemas.microsoft.com/office/powerpoint/2010/main" val="3374374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341723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Brevity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 – Is it concise?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Is there a more direct way to say it?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Is there a shorter way to say it?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Palatino Linotype" panose="02040502050505030304"/>
              </a:rPr>
              <a:t>Do the details currently included matter to the reader / audience?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Does the information 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/>
              </a:rPr>
              <a:t>currently included raise more questions than it answers?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Keep it simple, friends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Things to keep in mind – BREVITY</a:t>
            </a:r>
          </a:p>
        </p:txBody>
      </p:sp>
    </p:spTree>
    <p:extLst>
      <p:ext uri="{BB962C8B-B14F-4D97-AF65-F5344CB8AC3E}">
        <p14:creationId xmlns:p14="http://schemas.microsoft.com/office/powerpoint/2010/main" val="4184021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3417236"/>
          </a:xfrm>
        </p:spPr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Circle back to “why”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Revisit your audience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Tone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Expertise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Remember: accuracy, coherence, clarity, consistency, and brevity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Carve out more time than you think you need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Make “CTRL + F” your friend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Refer to the Branding &amp; Style 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/>
              </a:rPr>
              <a:t>G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uide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 (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/>
              </a:rPr>
              <a:t>punctuation,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/>
              </a:rPr>
              <a:t>frequently used terms, etc.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Palatino Linotype" panose="02040502050505030304"/>
              </a:rPr>
              <a:t>Print your work and mark it up!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Done editing? Review it once…and then review it again!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  <a:p>
            <a:endParaRPr lang="en-US" sz="2000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Editing / quality control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ABE213-A49A-4C5A-9E17-98AB30347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65" y="4986438"/>
            <a:ext cx="1650163" cy="1650163"/>
          </a:xfrm>
          <a:prstGeom prst="rect">
            <a:avLst/>
          </a:prstGeom>
        </p:spPr>
      </p:pic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E5C959D9-BFB3-41D3-8F44-93B6D9E088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/>
          <a:stretch/>
        </p:blipFill>
        <p:spPr>
          <a:xfrm>
            <a:off x="6356408" y="5001155"/>
            <a:ext cx="2743200" cy="162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158041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Brief Intros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Best Practices for Writing (and Editing)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Storytelling’s All-Time #1 Tip for Becoming a Better Writer</a:t>
            </a:r>
            <a:endParaRPr lang="en-US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280774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341723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Watch out for flags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Safety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Ambiguity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Opportunities for misinterpretation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Audience - community members, investor perspective(s)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Editing / quality control – cont.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1FBE61-3478-47D2-B3EB-41216DB24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35" y="3538300"/>
            <a:ext cx="2759977" cy="28491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EFDB921-77D9-4EF0-98B9-CBDC4A25B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707" y="4168463"/>
            <a:ext cx="3310855" cy="24831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sky, outdoor, ground, power shovel&#10;&#10;Description automatically generated">
            <a:extLst>
              <a:ext uri="{FF2B5EF4-FFF2-40B4-BE49-F238E27FC236}">
                <a16:creationId xmlns:a16="http://schemas.microsoft.com/office/drawing/2014/main" id="{FED09FD7-EA11-45C0-9C74-8293E78EE0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12"/>
          <a:stretch/>
        </p:blipFill>
        <p:spPr>
          <a:xfrm>
            <a:off x="6419258" y="3412995"/>
            <a:ext cx="2926659" cy="1988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662BA-1E4A-4778-89C7-69C8E8365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4134" y="4168462"/>
            <a:ext cx="2463615" cy="24831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5784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3770162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Grammarly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Read your work out loud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Refer to the Branding and Style </a:t>
            </a:r>
            <a:r>
              <a:rPr lang="en-US" sz="2400" dirty="0">
                <a:solidFill>
                  <a:prstClr val="black"/>
                </a:solidFill>
                <a:latin typeface="Palatino Linotype" panose="02040502050505030304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uide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Re-work the sentence to avoid the issue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Ex 1: if you’re tripped up by a word or punctuation (for example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customers’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) rephrase the sentence to eliminate your problem word or phrasing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Palatino Linotype" panose="02040502050505030304"/>
              </a:rPr>
              <a:t>Ex 2: avoid tricky topics or flags </a:t>
            </a:r>
          </a:p>
          <a:p>
            <a:pPr marL="1143000" lvl="2" indent="-228600">
              <a:buFont typeface="Wingdings" panose="05000000000000000000" pitchFamily="2" charset="2"/>
              <a:buChar char="§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“Wind turbine construction can be a dangerous activity if not properly trained.”</a:t>
            </a:r>
          </a:p>
          <a:p>
            <a:pPr marL="1143000" lvl="2" indent="-228600">
              <a:buFont typeface="Wingdings" panose="05000000000000000000" pitchFamily="2" charset="2"/>
              <a:buChar char="§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“At One Energy, we prioritize and provide top-of-line training to ensure the safety of our team and projects.</a:t>
            </a:r>
            <a:r>
              <a:rPr lang="en-US" sz="1200" dirty="0">
                <a:solidFill>
                  <a:prstClr val="black"/>
                </a:solidFill>
                <a:latin typeface="Palatino Linotype" panose="02040502050505030304"/>
              </a:rPr>
              <a:t>”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Google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Phone a friend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Palatino Linotype" panose="02040502050505030304"/>
              </a:rPr>
              <a:t>Just write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Resources / if you get stuck</a:t>
            </a:r>
          </a:p>
        </p:txBody>
      </p:sp>
    </p:spTree>
    <p:extLst>
      <p:ext uri="{BB962C8B-B14F-4D97-AF65-F5344CB8AC3E}">
        <p14:creationId xmlns:p14="http://schemas.microsoft.com/office/powerpoint/2010/main" val="3527307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480"/>
            <a:ext cx="10515600" cy="3770162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Make a list (mental or written) of mistakes you frequently make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Revisit this list when crafting a new document, or updating from a template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Resources cont.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46A7F9A-01F4-466F-B883-9D4A5D0D3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75" y="2303245"/>
            <a:ext cx="6464808" cy="431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04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6983E2-11D8-44BF-9340-C82BF743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31DF7-82FA-4BBF-9A02-3B669483B3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7518" y="1645675"/>
            <a:ext cx="6160169" cy="3566649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/>
              <a:t>STORYTELLING’S ALL-TIME #1 TIP FOR BECOMING A BETTER WRITER</a:t>
            </a:r>
          </a:p>
        </p:txBody>
      </p:sp>
    </p:spTree>
    <p:extLst>
      <p:ext uri="{BB962C8B-B14F-4D97-AF65-F5344CB8AC3E}">
        <p14:creationId xmlns:p14="http://schemas.microsoft.com/office/powerpoint/2010/main" val="3542073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9B6CAF-E93F-407C-8767-C0FA1D527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EC93DFA-70F6-4220-86AB-AD3183C08C9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E3B36BE-F2A8-4952-9E89-2629F8DB77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54300" y="3736771"/>
            <a:ext cx="6883400" cy="159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 algn="ctr"/>
            <a:r>
              <a:rPr lang="en-US" sz="8000" dirty="0"/>
              <a:t>Write more!!!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A080A4-6562-4820-B089-6384818BAC5F}"/>
              </a:ext>
            </a:extLst>
          </p:cNvPr>
          <p:cNvSpPr/>
          <p:nvPr/>
        </p:nvSpPr>
        <p:spPr>
          <a:xfrm>
            <a:off x="4973053" y="6240379"/>
            <a:ext cx="2253915" cy="481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39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480"/>
            <a:ext cx="5067650" cy="36979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Tip #2: Edit often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Your work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Your colleague’s work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Tip #3: Ask for feedback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Don’t be afraid to ask questions</a:t>
            </a:r>
          </a:p>
          <a:p>
            <a:pPr marL="1257300" marR="0" lvl="2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Ask your </a:t>
            </a:r>
            <a:r>
              <a:rPr lang="en-US" sz="1600" dirty="0">
                <a:solidFill>
                  <a:prstClr val="black"/>
                </a:solidFill>
                <a:latin typeface="Palatino Linotype" panose="02040502050505030304"/>
              </a:rPr>
              <a:t>teammates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Ask colleagues </a:t>
            </a:r>
            <a:r>
              <a:rPr lang="en-US" sz="1600" dirty="0">
                <a:solidFill>
                  <a:prstClr val="black"/>
                </a:solidFill>
                <a:latin typeface="Palatino Linotype" panose="02040502050505030304"/>
              </a:rPr>
              <a:t>with different expertise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Ask your managers</a:t>
            </a:r>
          </a:p>
          <a:p>
            <a:pPr marL="1257300" marR="0" lvl="2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Ask Storytelling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Bonus tips for becoming a better writer</a:t>
            </a:r>
          </a:p>
        </p:txBody>
      </p:sp>
      <p:pic>
        <p:nvPicPr>
          <p:cNvPr id="6" name="Picture 5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C0FE65A5-AA3B-46D5-BA80-41D1D6B97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67231"/>
            <a:ext cx="5312944" cy="265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22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958F-2A3C-414F-B95C-CF425AC2A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437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6983E2-11D8-44BF-9340-C82BF743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31DF7-82FA-4BBF-9A02-3B669483B3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68778" y="2990561"/>
            <a:ext cx="5231439" cy="876877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/>
              <a:t>BRIEF INTROS</a:t>
            </a:r>
          </a:p>
        </p:txBody>
      </p:sp>
    </p:spTree>
    <p:extLst>
      <p:ext uri="{BB962C8B-B14F-4D97-AF65-F5344CB8AC3E}">
        <p14:creationId xmlns:p14="http://schemas.microsoft.com/office/powerpoint/2010/main" val="2917524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D9FBEDC-08EE-42CC-A9D0-4CFD8D954310}"/>
              </a:ext>
            </a:extLst>
          </p:cNvPr>
          <p:cNvSpPr txBox="1">
            <a:spLocks/>
          </p:cNvSpPr>
          <p:nvPr/>
        </p:nvSpPr>
        <p:spPr>
          <a:xfrm>
            <a:off x="1589125" y="4739840"/>
            <a:ext cx="3725780" cy="16165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+mn-lt"/>
              </a:rPr>
              <a:t>Hank Doster</a:t>
            </a:r>
          </a:p>
          <a:p>
            <a:pPr algn="ctr"/>
            <a:r>
              <a:rPr lang="en-US" sz="1400" i="1" dirty="0">
                <a:latin typeface="+mn-lt"/>
              </a:rPr>
              <a:t>Corporate Communications Manager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Brief intros</a:t>
            </a:r>
          </a:p>
        </p:txBody>
      </p:sp>
      <p:pic>
        <p:nvPicPr>
          <p:cNvPr id="6" name="Picture 5" descr="A person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6A20CA63-30FA-4988-BA05-76F1F48D6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26" y="2084973"/>
            <a:ext cx="2582779" cy="2582779"/>
          </a:xfrm>
          <a:prstGeom prst="rect">
            <a:avLst/>
          </a:prstGeom>
        </p:spPr>
      </p:pic>
      <p:pic>
        <p:nvPicPr>
          <p:cNvPr id="8" name="Picture 7" descr="A person smiling in front of a bookshelf&#10;&#10;Description automatically generated">
            <a:extLst>
              <a:ext uri="{FF2B5EF4-FFF2-40B4-BE49-F238E27FC236}">
                <a16:creationId xmlns:a16="http://schemas.microsoft.com/office/drawing/2014/main" id="{F6A71121-3F59-4499-81A1-ED8586847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88" y="2084972"/>
            <a:ext cx="2582780" cy="258278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711BB15-ACAB-4FDB-BFDB-41CBFB8CB2E0}"/>
              </a:ext>
            </a:extLst>
          </p:cNvPr>
          <p:cNvSpPr txBox="1">
            <a:spLocks/>
          </p:cNvSpPr>
          <p:nvPr/>
        </p:nvSpPr>
        <p:spPr>
          <a:xfrm>
            <a:off x="6374862" y="4739840"/>
            <a:ext cx="3441032" cy="16165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+mn-lt"/>
              </a:rPr>
              <a:t>Jessica </a:t>
            </a:r>
            <a:r>
              <a:rPr lang="en-US" sz="1400" dirty="0" err="1">
                <a:latin typeface="+mn-lt"/>
              </a:rPr>
              <a:t>Makolin</a:t>
            </a:r>
            <a:endParaRPr lang="en-US" sz="1400" dirty="0">
              <a:latin typeface="+mn-lt"/>
            </a:endParaRPr>
          </a:p>
          <a:p>
            <a:pPr algn="ctr"/>
            <a:r>
              <a:rPr lang="en-US" sz="1400" i="1" dirty="0">
                <a:latin typeface="+mn-lt"/>
              </a:rPr>
              <a:t>Director of Special Projects</a:t>
            </a:r>
          </a:p>
        </p:txBody>
      </p:sp>
    </p:spTree>
    <p:extLst>
      <p:ext uri="{BB962C8B-B14F-4D97-AF65-F5344CB8AC3E}">
        <p14:creationId xmlns:p14="http://schemas.microsoft.com/office/powerpoint/2010/main" val="3456806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6983E2-11D8-44BF-9340-C82BF743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31DF7-82FA-4BBF-9A02-3B669483B3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1318" y="2990561"/>
            <a:ext cx="6160169" cy="876877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/>
              <a:t>BEST PRACTICES</a:t>
            </a:r>
          </a:p>
        </p:txBody>
      </p:sp>
    </p:spTree>
    <p:extLst>
      <p:ext uri="{BB962C8B-B14F-4D97-AF65-F5344CB8AC3E}">
        <p14:creationId xmlns:p14="http://schemas.microsoft.com/office/powerpoint/2010/main" val="1495250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516" y="2617365"/>
            <a:ext cx="4661483" cy="264444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Start with “why”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Consider your audience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Things to keep in mind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Editing / quality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Resources / if you get stuck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Best practices: how to write (and edit)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D21E5C-4DAB-45D6-AC1B-CDEC93B1F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4890"/>
            <a:ext cx="4286906" cy="32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34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8168" y="2632777"/>
            <a:ext cx="5686926" cy="159244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Why are you writing / creating this?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What’s the purpose / goal of the document?</a:t>
            </a:r>
            <a:endParaRPr lang="en-US" sz="20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What do you want to communicate?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What are the key takeaways for the reader?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Start with “why”</a:t>
            </a:r>
          </a:p>
        </p:txBody>
      </p:sp>
      <p:pic>
        <p:nvPicPr>
          <p:cNvPr id="7" name="Picture 6" descr="A picture containing text, pencil, vector graphics, document&#10;&#10;Description automatically generated">
            <a:extLst>
              <a:ext uri="{FF2B5EF4-FFF2-40B4-BE49-F238E27FC236}">
                <a16:creationId xmlns:a16="http://schemas.microsoft.com/office/drawing/2014/main" id="{CAAE9B26-2B06-48AF-B6E1-2A4F9CE4E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61" y="1884948"/>
            <a:ext cx="4134486" cy="30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3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849" y="2051316"/>
            <a:ext cx="5297905" cy="275536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Tone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Formality (or lack thereof)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Technical details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Jargon, acronyms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Level of expertise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What do they care about?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What do they need to know?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Consider your audience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94ABD2B-0D23-4965-A913-D78EC5283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63" y="1525712"/>
            <a:ext cx="3988092" cy="3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650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E8D965-84F1-4F7A-8A5B-560C336B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254" y="2384124"/>
            <a:ext cx="2237874" cy="208975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Accuracy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Coherence</a:t>
            </a:r>
            <a:r>
              <a:rPr lang="en-US" sz="2000" dirty="0">
                <a:latin typeface="+mn-lt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Clarity</a:t>
            </a:r>
            <a:endParaRPr lang="en-US" sz="20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Consistency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Brevity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8091C-0506-408B-9A25-FD0A5B4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21D7B7-2D00-41EC-9540-169C9A19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Things to keep in mind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E77E339-E428-4DE8-B849-C53316E8E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63" y="1570488"/>
            <a:ext cx="307670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2672"/>
      </p:ext>
    </p:extLst>
  </p:cSld>
  <p:clrMapOvr>
    <a:masterClrMapping/>
  </p:clrMapOvr>
</p:sld>
</file>

<file path=ppt/theme/theme1.xml><?xml version="1.0" encoding="utf-8"?>
<a:theme xmlns:a="http://schemas.openxmlformats.org/drawingml/2006/main" name="One Energy Presenta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_OEE MASTER Presentation Layout - Wide Pg - schematic_2021" id="{861F49C7-60C5-4EBE-8A8C-71D89C6E5DE7}" vid="{BCC01597-BE96-4C14-A926-4ACC0DFD05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_OEE MASTER Presentation Layout - Wide Pg - schematic_2021</Template>
  <TotalTime>1554</TotalTime>
  <Words>1004</Words>
  <Application>Microsoft Office PowerPoint</Application>
  <PresentationFormat>Widescreen</PresentationFormat>
  <Paragraphs>179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Century Gothic</vt:lpstr>
      <vt:lpstr>Courier New</vt:lpstr>
      <vt:lpstr>Palatino Linotype</vt:lpstr>
      <vt:lpstr>Wingdings</vt:lpstr>
      <vt:lpstr>One Energy Presentations</vt:lpstr>
      <vt:lpstr>PowerPoint Presentation</vt:lpstr>
      <vt:lpstr>outline</vt:lpstr>
      <vt:lpstr>PowerPoint Presentation</vt:lpstr>
      <vt:lpstr>Brief intros</vt:lpstr>
      <vt:lpstr>PowerPoint Presentation</vt:lpstr>
      <vt:lpstr>Best practices: how to write (and edit)</vt:lpstr>
      <vt:lpstr>Start with “why”</vt:lpstr>
      <vt:lpstr>Consider your audience</vt:lpstr>
      <vt:lpstr>Things to keep in mind</vt:lpstr>
      <vt:lpstr>Things to keep in mind – Accuracy</vt:lpstr>
      <vt:lpstr>Things to keep in mind – COHERENCE</vt:lpstr>
      <vt:lpstr>Things to keep in mind – cLARITY</vt:lpstr>
      <vt:lpstr>Things to keep in mind – CONSISTENCY</vt:lpstr>
      <vt:lpstr>Things to keep in mind – consistency – CONT.</vt:lpstr>
      <vt:lpstr>Things to keep in mind – consistency – CONT.</vt:lpstr>
      <vt:lpstr>Things to keep in mind – consistency – CONT.</vt:lpstr>
      <vt:lpstr>Things to keep in mind – consistency – CONT.</vt:lpstr>
      <vt:lpstr>Things to keep in mind – BREVITY</vt:lpstr>
      <vt:lpstr>Editing / quality control</vt:lpstr>
      <vt:lpstr>Editing / quality control – cont. </vt:lpstr>
      <vt:lpstr>Resources / if you get stuck</vt:lpstr>
      <vt:lpstr>Resources cont.</vt:lpstr>
      <vt:lpstr>PowerPoint Presentation</vt:lpstr>
      <vt:lpstr>PowerPoint Presentation</vt:lpstr>
      <vt:lpstr>Bonus tips for becoming a better writer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Hank Doster</dc:creator>
  <cp:lastModifiedBy>Jessica Makolin</cp:lastModifiedBy>
  <cp:revision>38</cp:revision>
  <cp:lastPrinted>2017-03-15T21:18:02Z</cp:lastPrinted>
  <dcterms:created xsi:type="dcterms:W3CDTF">2022-02-14T15:48:48Z</dcterms:created>
  <dcterms:modified xsi:type="dcterms:W3CDTF">2022-02-15T19:50:01Z</dcterms:modified>
</cp:coreProperties>
</file>