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0"/>
  </p:notesMasterIdLst>
  <p:sldIdLst>
    <p:sldId id="256"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5" r:id="rId23"/>
    <p:sldId id="280" r:id="rId24"/>
    <p:sldId id="283" r:id="rId25"/>
    <p:sldId id="281" r:id="rId26"/>
    <p:sldId id="284" r:id="rId27"/>
    <p:sldId id="282" r:id="rId28"/>
    <p:sldId id="257"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A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067" autoAdjust="0"/>
  </p:normalViewPr>
  <p:slideViewPr>
    <p:cSldViewPr snapToGrid="0">
      <p:cViewPr varScale="1">
        <p:scale>
          <a:sx n="106" d="100"/>
          <a:sy n="106" d="100"/>
        </p:scale>
        <p:origin x="1800" y="102"/>
      </p:cViewPr>
      <p:guideLst/>
    </p:cSldViewPr>
  </p:slideViewPr>
  <p:notesTextViewPr>
    <p:cViewPr>
      <p:scale>
        <a:sx n="3" d="2"/>
        <a:sy n="3" d="2"/>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3B8DED-EBA2-4766-908C-A1784D075350}" type="datetimeFigureOut">
              <a:rPr lang="en-US" smtClean="0"/>
              <a:t>10/13/2021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0F8B05-337B-4454-B558-930237D0DB5A}" type="slidenum">
              <a:rPr lang="en-US" smtClean="0"/>
              <a:t>‹#›</a:t>
            </a:fld>
            <a:endParaRPr lang="en-US"/>
          </a:p>
        </p:txBody>
      </p:sp>
    </p:spTree>
    <p:extLst>
      <p:ext uri="{BB962C8B-B14F-4D97-AF65-F5344CB8AC3E}">
        <p14:creationId xmlns:p14="http://schemas.microsoft.com/office/powerpoint/2010/main" val="721734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Important to remember 3 dimensional objects, additive process, layer based approach</a:t>
            </a:r>
          </a:p>
          <a:p>
            <a:pPr marL="171450" indent="-171450">
              <a:buFont typeface="Arial" panose="020B0604020202020204" pitchFamily="34" charset="0"/>
              <a:buChar char="•"/>
            </a:pPr>
            <a:r>
              <a:rPr lang="en-US" dirty="0"/>
              <a:t>We all know what 3 dimensional objects or structures are but what does additive mean</a:t>
            </a:r>
          </a:p>
          <a:p>
            <a:pPr marL="171450" indent="-171450">
              <a:buFont typeface="Arial" panose="020B0604020202020204" pitchFamily="34" charset="0"/>
              <a:buChar char="•"/>
            </a:pPr>
            <a:r>
              <a:rPr lang="en-US" dirty="0"/>
              <a:t>It refers to additive manufacturing. </a:t>
            </a:r>
          </a:p>
          <a:p>
            <a:pPr marL="171450" indent="-171450">
              <a:buFont typeface="Arial" panose="020B0604020202020204" pitchFamily="34" charset="0"/>
              <a:buChar char="•"/>
            </a:pPr>
            <a:r>
              <a:rPr lang="en-US" dirty="0"/>
              <a:t>Additive manufacturing is where you add material to create an object. 3d printing, directed energy deposition </a:t>
            </a:r>
            <a:r>
              <a:rPr lang="en-US" dirty="0" err="1"/>
              <a:t>etc</a:t>
            </a:r>
            <a:r>
              <a:rPr lang="en-US" dirty="0"/>
              <a:t> </a:t>
            </a:r>
          </a:p>
          <a:p>
            <a:pPr marL="171450" indent="-171450">
              <a:buFont typeface="Arial" panose="020B0604020202020204" pitchFamily="34" charset="0"/>
              <a:buChar char="•"/>
            </a:pPr>
            <a:r>
              <a:rPr lang="en-US" dirty="0"/>
              <a:t>In contrast is subtractive manufacturing, where you remove material to end up with a finished object. Example: milling, turning, </a:t>
            </a:r>
            <a:r>
              <a:rPr lang="en-US" dirty="0" err="1"/>
              <a:t>cnc</a:t>
            </a:r>
            <a:r>
              <a:rPr lang="en-US" dirty="0"/>
              <a:t> machining</a:t>
            </a:r>
          </a:p>
          <a:p>
            <a:pPr marL="171450" indent="-171450">
              <a:buFont typeface="Arial" panose="020B0604020202020204" pitchFamily="34" charset="0"/>
              <a:buChar char="•"/>
            </a:pPr>
            <a:r>
              <a:rPr lang="en-US" dirty="0"/>
              <a:t>And the 3</a:t>
            </a:r>
            <a:r>
              <a:rPr lang="en-US" baseline="30000" dirty="0"/>
              <a:t>rd</a:t>
            </a:r>
            <a:r>
              <a:rPr lang="en-US" dirty="0"/>
              <a:t> thing defining a 3d printer is a layer based approach. </a:t>
            </a:r>
          </a:p>
          <a:p>
            <a:pPr marL="171450" indent="-171450">
              <a:buFont typeface="Arial" panose="020B0604020202020204" pitchFamily="34" charset="0"/>
              <a:buChar char="•"/>
            </a:pPr>
            <a:r>
              <a:rPr lang="en-US" dirty="0"/>
              <a:t>This means the printer will print a single layer at a time. It does this by slicing the 3d object into multiple layers</a:t>
            </a:r>
          </a:p>
          <a:p>
            <a:pPr marL="171450" indent="-171450">
              <a:buFont typeface="Arial" panose="020B0604020202020204" pitchFamily="34" charset="0"/>
              <a:buChar char="•"/>
            </a:pPr>
            <a:r>
              <a:rPr lang="en-US" dirty="0"/>
              <a:t>So essentially the printer is only working on a single 2d layer at a time. Once completed it moves to the next layer</a:t>
            </a:r>
          </a:p>
          <a:p>
            <a:pPr marL="171450" indent="-171450">
              <a:buFont typeface="Arial" panose="020B0604020202020204" pitchFamily="34" charset="0"/>
              <a:buChar char="•"/>
            </a:pPr>
            <a:r>
              <a:rPr lang="en-US" dirty="0"/>
              <a:t>And almost all 3d printers utilize this approach</a:t>
            </a:r>
          </a:p>
        </p:txBody>
      </p:sp>
      <p:sp>
        <p:nvSpPr>
          <p:cNvPr id="4" name="Slide Number Placeholder 3"/>
          <p:cNvSpPr>
            <a:spLocks noGrp="1"/>
          </p:cNvSpPr>
          <p:nvPr>
            <p:ph type="sldNum" sz="quarter" idx="5"/>
          </p:nvPr>
        </p:nvSpPr>
        <p:spPr/>
        <p:txBody>
          <a:bodyPr/>
          <a:lstStyle/>
          <a:p>
            <a:fld id="{320F8B05-337B-4454-B558-930237D0DB5A}" type="slidenum">
              <a:rPr lang="en-US" smtClean="0"/>
              <a:t>3</a:t>
            </a:fld>
            <a:endParaRPr lang="en-US"/>
          </a:p>
        </p:txBody>
      </p:sp>
    </p:spTree>
    <p:extLst>
      <p:ext uri="{BB962C8B-B14F-4D97-AF65-F5344CB8AC3E}">
        <p14:creationId xmlns:p14="http://schemas.microsoft.com/office/powerpoint/2010/main" val="4257245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Slicer divides part into multiple layers and plans a tool path for the toolhead to follow. </a:t>
            </a:r>
          </a:p>
          <a:p>
            <a:pPr marL="171450" indent="-171450">
              <a:buFont typeface="Arial" panose="020B0604020202020204" pitchFamily="34" charset="0"/>
              <a:buChar char="•"/>
            </a:pPr>
            <a:r>
              <a:rPr lang="en-US" dirty="0"/>
              <a:t>Can view inside the model to see the infill pattern</a:t>
            </a:r>
          </a:p>
          <a:p>
            <a:pPr marL="171450" indent="-171450">
              <a:buFont typeface="Arial" panose="020B0604020202020204" pitchFamily="34" charset="0"/>
              <a:buChar char="•"/>
            </a:pPr>
            <a:r>
              <a:rPr lang="en-US" dirty="0"/>
              <a:t>Shows what support structures will look like, what orientation the part is in</a:t>
            </a:r>
          </a:p>
          <a:p>
            <a:endParaRPr lang="en-US" dirty="0"/>
          </a:p>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12</a:t>
            </a:fld>
            <a:endParaRPr lang="en-US"/>
          </a:p>
        </p:txBody>
      </p:sp>
    </p:spTree>
    <p:extLst>
      <p:ext uri="{BB962C8B-B14F-4D97-AF65-F5344CB8AC3E}">
        <p14:creationId xmlns:p14="http://schemas.microsoft.com/office/powerpoint/2010/main" val="2342021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Talks about how thick each printed layer is. </a:t>
            </a:r>
          </a:p>
          <a:p>
            <a:pPr marL="171450" indent="-171450">
              <a:buFont typeface="Arial" panose="020B0604020202020204" pitchFamily="34" charset="0"/>
              <a:buChar char="•"/>
            </a:pPr>
            <a:r>
              <a:rPr lang="en-US" dirty="0"/>
              <a:t>Printers offering a smaller layer resolution will produce better quality prints</a:t>
            </a:r>
          </a:p>
          <a:p>
            <a:pPr marL="171450" indent="-171450">
              <a:buFont typeface="Arial" panose="020B0604020202020204" pitchFamily="34" charset="0"/>
              <a:buChar char="•"/>
            </a:pPr>
            <a:r>
              <a:rPr lang="en-US" dirty="0"/>
              <a:t>Thinner layers offer better surface finish but take longer to print</a:t>
            </a:r>
          </a:p>
        </p:txBody>
      </p:sp>
      <p:sp>
        <p:nvSpPr>
          <p:cNvPr id="4" name="Slide Number Placeholder 3"/>
          <p:cNvSpPr>
            <a:spLocks noGrp="1"/>
          </p:cNvSpPr>
          <p:nvPr>
            <p:ph type="sldNum" sz="quarter" idx="5"/>
          </p:nvPr>
        </p:nvSpPr>
        <p:spPr/>
        <p:txBody>
          <a:bodyPr/>
          <a:lstStyle/>
          <a:p>
            <a:fld id="{320F8B05-337B-4454-B558-930237D0DB5A}" type="slidenum">
              <a:rPr lang="en-US" smtClean="0"/>
              <a:t>13</a:t>
            </a:fld>
            <a:endParaRPr lang="en-US"/>
          </a:p>
        </p:txBody>
      </p:sp>
    </p:spTree>
    <p:extLst>
      <p:ext uri="{BB962C8B-B14F-4D97-AF65-F5344CB8AC3E}">
        <p14:creationId xmlns:p14="http://schemas.microsoft.com/office/powerpoint/2010/main" val="216880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Print orientation matters a lot. </a:t>
            </a:r>
          </a:p>
          <a:p>
            <a:pPr marL="171450" indent="-171450">
              <a:buFont typeface="Arial" panose="020B0604020202020204" pitchFamily="34" charset="0"/>
              <a:buChar char="•"/>
            </a:pPr>
            <a:r>
              <a:rPr lang="en-US" dirty="0"/>
              <a:t>How you orient objects can influence, print quality and time </a:t>
            </a:r>
          </a:p>
          <a:p>
            <a:pPr marL="171450" indent="-171450">
              <a:buFont typeface="Arial" panose="020B0604020202020204" pitchFamily="34" charset="0"/>
              <a:buChar char="•"/>
            </a:pPr>
            <a:r>
              <a:rPr lang="en-US" dirty="0"/>
              <a:t>Orientation also done to fit multiple parts in a limited space</a:t>
            </a:r>
          </a:p>
          <a:p>
            <a:pPr marL="171450" indent="-171450">
              <a:buFont typeface="Arial" panose="020B0604020202020204" pitchFamily="34" charset="0"/>
              <a:buChar char="•"/>
            </a:pPr>
            <a:r>
              <a:rPr lang="en-US" dirty="0"/>
              <a:t>Also think about internal channels when positioning objects</a:t>
            </a:r>
          </a:p>
        </p:txBody>
      </p:sp>
      <p:sp>
        <p:nvSpPr>
          <p:cNvPr id="4" name="Slide Number Placeholder 3"/>
          <p:cNvSpPr>
            <a:spLocks noGrp="1"/>
          </p:cNvSpPr>
          <p:nvPr>
            <p:ph type="sldNum" sz="quarter" idx="5"/>
          </p:nvPr>
        </p:nvSpPr>
        <p:spPr/>
        <p:txBody>
          <a:bodyPr/>
          <a:lstStyle/>
          <a:p>
            <a:fld id="{320F8B05-337B-4454-B558-930237D0DB5A}" type="slidenum">
              <a:rPr lang="en-US" smtClean="0"/>
              <a:t>14</a:t>
            </a:fld>
            <a:endParaRPr lang="en-US"/>
          </a:p>
        </p:txBody>
      </p:sp>
    </p:spTree>
    <p:extLst>
      <p:ext uri="{BB962C8B-B14F-4D97-AF65-F5344CB8AC3E}">
        <p14:creationId xmlns:p14="http://schemas.microsoft.com/office/powerpoint/2010/main" val="2362402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Support structures support the actual printed object. </a:t>
            </a:r>
          </a:p>
          <a:p>
            <a:pPr marL="171450" indent="-171450">
              <a:buFont typeface="Arial" panose="020B0604020202020204" pitchFamily="34" charset="0"/>
              <a:buChar char="•"/>
            </a:pPr>
            <a:r>
              <a:rPr lang="en-US" dirty="0"/>
              <a:t>Support density can be changed to increase/decrease print time</a:t>
            </a:r>
          </a:p>
          <a:p>
            <a:pPr marL="171450" indent="-171450">
              <a:buFont typeface="Arial" panose="020B0604020202020204" pitchFamily="34" charset="0"/>
              <a:buChar char="•"/>
            </a:pPr>
            <a:r>
              <a:rPr lang="en-US" dirty="0"/>
              <a:t>Supports usually printed slower </a:t>
            </a:r>
          </a:p>
          <a:p>
            <a:pPr marL="171450" indent="-171450">
              <a:buFont typeface="Arial" panose="020B0604020202020204" pitchFamily="34" charset="0"/>
              <a:buChar char="•"/>
            </a:pPr>
            <a:r>
              <a:rPr lang="en-US" dirty="0"/>
              <a:t>Some supports can be snapped off or can be dissolved</a:t>
            </a:r>
          </a:p>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15</a:t>
            </a:fld>
            <a:endParaRPr lang="en-US"/>
          </a:p>
        </p:txBody>
      </p:sp>
    </p:spTree>
    <p:extLst>
      <p:ext uri="{BB962C8B-B14F-4D97-AF65-F5344CB8AC3E}">
        <p14:creationId xmlns:p14="http://schemas.microsoft.com/office/powerpoint/2010/main" val="2796770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Material that makes up the inside of the printed object</a:t>
            </a:r>
          </a:p>
          <a:p>
            <a:pPr marL="171450" indent="-171450">
              <a:buFont typeface="Arial" panose="020B0604020202020204" pitchFamily="34" charset="0"/>
              <a:buChar char="•"/>
            </a:pPr>
            <a:r>
              <a:rPr lang="en-US" dirty="0"/>
              <a:t>Can choose from multiple patterns and densities</a:t>
            </a:r>
          </a:p>
          <a:p>
            <a:pPr marL="171450" indent="-171450">
              <a:buFont typeface="Arial" panose="020B0604020202020204" pitchFamily="34" charset="0"/>
              <a:buChar char="•"/>
            </a:pPr>
            <a:r>
              <a:rPr lang="en-US" dirty="0"/>
              <a:t>based on what you choose, can affect the weight, strength, print time, flexibility how much material you use</a:t>
            </a:r>
          </a:p>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16</a:t>
            </a:fld>
            <a:endParaRPr lang="en-US"/>
          </a:p>
        </p:txBody>
      </p:sp>
    </p:spTree>
    <p:extLst>
      <p:ext uri="{BB962C8B-B14F-4D97-AF65-F5344CB8AC3E}">
        <p14:creationId xmlns:p14="http://schemas.microsoft.com/office/powerpoint/2010/main" val="2492188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17</a:t>
            </a:fld>
            <a:endParaRPr lang="en-US"/>
          </a:p>
        </p:txBody>
      </p:sp>
    </p:spTree>
    <p:extLst>
      <p:ext uri="{BB962C8B-B14F-4D97-AF65-F5344CB8AC3E}">
        <p14:creationId xmlns:p14="http://schemas.microsoft.com/office/powerpoint/2010/main" val="2884302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Make sure to have enough filament</a:t>
            </a:r>
          </a:p>
          <a:p>
            <a:pPr marL="171450" indent="-171450">
              <a:buFont typeface="Arial" panose="020B0604020202020204" pitchFamily="34" charset="0"/>
              <a:buChar char="•"/>
            </a:pPr>
            <a:r>
              <a:rPr lang="en-US" dirty="0"/>
              <a:t>Don’t want to start print and have the filament run out mid-process</a:t>
            </a:r>
          </a:p>
          <a:p>
            <a:pPr marL="171450" indent="-171450">
              <a:buFont typeface="Arial" panose="020B0604020202020204" pitchFamily="34" charset="0"/>
              <a:buChar char="•"/>
            </a:pPr>
            <a:r>
              <a:rPr lang="en-US" dirty="0"/>
              <a:t>Some printers automatically stop printing when out of filament</a:t>
            </a:r>
          </a:p>
        </p:txBody>
      </p:sp>
      <p:sp>
        <p:nvSpPr>
          <p:cNvPr id="4" name="Slide Number Placeholder 3"/>
          <p:cNvSpPr>
            <a:spLocks noGrp="1"/>
          </p:cNvSpPr>
          <p:nvPr>
            <p:ph type="sldNum" sz="quarter" idx="5"/>
          </p:nvPr>
        </p:nvSpPr>
        <p:spPr/>
        <p:txBody>
          <a:bodyPr/>
          <a:lstStyle/>
          <a:p>
            <a:fld id="{320F8B05-337B-4454-B558-930237D0DB5A}" type="slidenum">
              <a:rPr lang="en-US" smtClean="0"/>
              <a:t>19</a:t>
            </a:fld>
            <a:endParaRPr lang="en-US"/>
          </a:p>
        </p:txBody>
      </p:sp>
    </p:spTree>
    <p:extLst>
      <p:ext uri="{BB962C8B-B14F-4D97-AF65-F5344CB8AC3E}">
        <p14:creationId xmlns:p14="http://schemas.microsoft.com/office/powerpoint/2010/main" val="1313748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Blocked nozzle can occur for multiple reasons</a:t>
            </a:r>
          </a:p>
          <a:p>
            <a:pPr marL="171450" indent="-171450">
              <a:buFont typeface="Arial" panose="020B0604020202020204" pitchFamily="34" charset="0"/>
              <a:buChar char="•"/>
            </a:pPr>
            <a:r>
              <a:rPr lang="en-US" dirty="0"/>
              <a:t>Nozzle stops extruding material out</a:t>
            </a:r>
          </a:p>
          <a:p>
            <a:pPr marL="171450" indent="-171450">
              <a:buFont typeface="Arial" panose="020B0604020202020204" pitchFamily="34" charset="0"/>
              <a:buChar char="•"/>
            </a:pPr>
            <a:r>
              <a:rPr lang="en-US" dirty="0"/>
              <a:t>Can be if small filament is stuck inside</a:t>
            </a:r>
          </a:p>
          <a:p>
            <a:pPr marL="171450" indent="-171450">
              <a:buFont typeface="Arial" panose="020B0604020202020204" pitchFamily="34" charset="0"/>
              <a:buChar char="•"/>
            </a:pPr>
            <a:r>
              <a:rPr lang="en-US" dirty="0"/>
              <a:t>can occur in between material changes. Previous material with different heat settings gets stuck and carbonizes inside</a:t>
            </a:r>
          </a:p>
          <a:p>
            <a:pPr marL="171450" indent="-171450">
              <a:buFont typeface="Arial" panose="020B0604020202020204" pitchFamily="34" charset="0"/>
              <a:buChar char="•"/>
            </a:pPr>
            <a:r>
              <a:rPr lang="en-US" dirty="0"/>
              <a:t>Make sure nozzle can extrude before starting print</a:t>
            </a:r>
          </a:p>
        </p:txBody>
      </p:sp>
      <p:sp>
        <p:nvSpPr>
          <p:cNvPr id="4" name="Slide Number Placeholder 3"/>
          <p:cNvSpPr>
            <a:spLocks noGrp="1"/>
          </p:cNvSpPr>
          <p:nvPr>
            <p:ph type="sldNum" sz="quarter" idx="5"/>
          </p:nvPr>
        </p:nvSpPr>
        <p:spPr/>
        <p:txBody>
          <a:bodyPr/>
          <a:lstStyle/>
          <a:p>
            <a:fld id="{320F8B05-337B-4454-B558-930237D0DB5A}" type="slidenum">
              <a:rPr lang="en-US" smtClean="0"/>
              <a:t>20</a:t>
            </a:fld>
            <a:endParaRPr lang="en-US"/>
          </a:p>
        </p:txBody>
      </p:sp>
    </p:spTree>
    <p:extLst>
      <p:ext uri="{BB962C8B-B14F-4D97-AF65-F5344CB8AC3E}">
        <p14:creationId xmlns:p14="http://schemas.microsoft.com/office/powerpoint/2010/main" val="1726220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Parts come out with slightly different dimensions and don’t fit together</a:t>
            </a:r>
          </a:p>
          <a:p>
            <a:pPr marL="171450" indent="-171450">
              <a:buFont typeface="Arial" panose="020B0604020202020204" pitchFamily="34" charset="0"/>
              <a:buChar char="•"/>
            </a:pPr>
            <a:r>
              <a:rPr lang="en-US" dirty="0"/>
              <a:t>Check model before printing</a:t>
            </a:r>
          </a:p>
          <a:p>
            <a:pPr marL="171450" indent="-171450">
              <a:buFont typeface="Arial" panose="020B0604020202020204" pitchFamily="34" charset="0"/>
              <a:buChar char="•"/>
            </a:pPr>
            <a:r>
              <a:rPr lang="en-US" dirty="0"/>
              <a:t>Choose correct print settings, low quality, high quality. These have different error margins</a:t>
            </a:r>
          </a:p>
          <a:p>
            <a:pPr marL="171450" indent="-171450">
              <a:buFont typeface="Arial" panose="020B0604020202020204" pitchFamily="34" charset="0"/>
              <a:buChar char="•"/>
            </a:pPr>
            <a:r>
              <a:rPr lang="en-US" dirty="0"/>
              <a:t>Account for material expansion through heating and cooling</a:t>
            </a:r>
          </a:p>
          <a:p>
            <a:pPr marL="171450" indent="-171450">
              <a:buFont typeface="Arial" panose="020B0604020202020204" pitchFamily="34" charset="0"/>
              <a:buChar char="•"/>
            </a:pPr>
            <a:r>
              <a:rPr lang="en-US" dirty="0"/>
              <a:t>Do test prints if possible</a:t>
            </a:r>
          </a:p>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21</a:t>
            </a:fld>
            <a:endParaRPr lang="en-US"/>
          </a:p>
        </p:txBody>
      </p:sp>
    </p:spTree>
    <p:extLst>
      <p:ext uri="{BB962C8B-B14F-4D97-AF65-F5344CB8AC3E}">
        <p14:creationId xmlns:p14="http://schemas.microsoft.com/office/powerpoint/2010/main" val="866065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print does not stick to the print bed due to poor adhesion</a:t>
            </a:r>
          </a:p>
          <a:p>
            <a:pPr marL="171450" indent="-171450">
              <a:buFont typeface="Arial" panose="020B0604020202020204" pitchFamily="34" charset="0"/>
              <a:buChar char="•"/>
            </a:pPr>
            <a:r>
              <a:rPr lang="en-US" dirty="0"/>
              <a:t>Nozzle has enough friction to move the print away</a:t>
            </a:r>
          </a:p>
          <a:p>
            <a:pPr marL="171450" indent="-171450">
              <a:buFont typeface="Arial" panose="020B0604020202020204" pitchFamily="34" charset="0"/>
              <a:buChar char="•"/>
            </a:pPr>
            <a:r>
              <a:rPr lang="en-US" dirty="0"/>
              <a:t>Provide maximum contact surface</a:t>
            </a:r>
          </a:p>
          <a:p>
            <a:pPr marL="171450" indent="-171450">
              <a:buFont typeface="Arial" panose="020B0604020202020204" pitchFamily="34" charset="0"/>
              <a:buChar char="•"/>
            </a:pPr>
            <a:r>
              <a:rPr lang="en-US" dirty="0"/>
              <a:t>Adjust print bed temp based on material</a:t>
            </a:r>
          </a:p>
          <a:p>
            <a:endParaRPr lang="en-US" dirty="0"/>
          </a:p>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23</a:t>
            </a:fld>
            <a:endParaRPr lang="en-US"/>
          </a:p>
        </p:txBody>
      </p:sp>
    </p:spTree>
    <p:extLst>
      <p:ext uri="{BB962C8B-B14F-4D97-AF65-F5344CB8AC3E}">
        <p14:creationId xmlns:p14="http://schemas.microsoft.com/office/powerpoint/2010/main" val="2554379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Moving on to the types of 3d printers, there are 3 basic types: starting with </a:t>
            </a:r>
            <a:r>
              <a:rPr lang="en-US" dirty="0" err="1"/>
              <a:t>fdm</a:t>
            </a:r>
            <a:r>
              <a:rPr lang="en-US" dirty="0"/>
              <a:t> or fused deposition modelling. This is also called </a:t>
            </a:r>
            <a:r>
              <a:rPr lang="en-US" dirty="0" err="1"/>
              <a:t>fff</a:t>
            </a:r>
            <a:r>
              <a:rPr lang="en-US" dirty="0"/>
              <a:t> or fused filament fabrication sometimes. </a:t>
            </a:r>
          </a:p>
          <a:p>
            <a:pPr marL="171450" indent="-171450">
              <a:buFont typeface="Arial" panose="020B0604020202020204" pitchFamily="34" charset="0"/>
              <a:buChar char="•"/>
            </a:pPr>
            <a:r>
              <a:rPr lang="en-US" dirty="0"/>
              <a:t>Both of these refer to the same process</a:t>
            </a:r>
          </a:p>
          <a:p>
            <a:pPr marL="171450" indent="-171450">
              <a:buFont typeface="Arial" panose="020B0604020202020204" pitchFamily="34" charset="0"/>
              <a:buChar char="•"/>
            </a:pPr>
            <a:r>
              <a:rPr lang="en-US" dirty="0"/>
              <a:t>The second process is SLA or stereolithography</a:t>
            </a:r>
          </a:p>
          <a:p>
            <a:pPr marL="171450" indent="-171450">
              <a:buFont typeface="Arial" panose="020B0604020202020204" pitchFamily="34" charset="0"/>
              <a:buChar char="•"/>
            </a:pPr>
            <a:r>
              <a:rPr lang="en-US" dirty="0"/>
              <a:t>And finally, SLS or SLM, selective laser sintering or selective laser melting</a:t>
            </a:r>
          </a:p>
          <a:p>
            <a:pPr marL="171450" indent="-171450">
              <a:buFont typeface="Arial" panose="020B0604020202020204" pitchFamily="34" charset="0"/>
              <a:buChar char="•"/>
            </a:pPr>
            <a:r>
              <a:rPr lang="en-US" dirty="0"/>
              <a:t>The biggest difference between these processes is how they’re used</a:t>
            </a:r>
          </a:p>
          <a:p>
            <a:pPr marL="171450" indent="-171450">
              <a:buFont typeface="Arial" panose="020B0604020202020204" pitchFamily="34" charset="0"/>
              <a:buChar char="•"/>
            </a:pPr>
            <a:r>
              <a:rPr lang="en-US" dirty="0"/>
              <a:t>Generally, FDM printers tend to be used more by hobbyists or people curious about 3d printing. </a:t>
            </a:r>
          </a:p>
          <a:p>
            <a:pPr marL="171450" indent="-171450">
              <a:buFont typeface="Arial" panose="020B0604020202020204" pitchFamily="34" charset="0"/>
              <a:buChar char="•"/>
            </a:pPr>
            <a:r>
              <a:rPr lang="en-US" dirty="0"/>
              <a:t>Mainly because of ease of use and low cost</a:t>
            </a:r>
          </a:p>
          <a:p>
            <a:pPr marL="171450" indent="-171450">
              <a:buFont typeface="Arial" panose="020B0604020202020204" pitchFamily="34" charset="0"/>
              <a:buChar char="•"/>
            </a:pPr>
            <a:r>
              <a:rPr lang="en-US" dirty="0"/>
              <a:t>SLA printers are used more by professional model makers or product designers looking for some serious prototyping. </a:t>
            </a:r>
          </a:p>
          <a:p>
            <a:pPr marL="171450" indent="-171450">
              <a:buFont typeface="Arial" panose="020B0604020202020204" pitchFamily="34" charset="0"/>
              <a:buChar char="•"/>
            </a:pPr>
            <a:r>
              <a:rPr lang="en-US" dirty="0"/>
              <a:t>SLA printers provide better reliability or durability meaning parts last longer. They also have a better surface finish and accuracy. </a:t>
            </a:r>
          </a:p>
          <a:p>
            <a:pPr marL="171450" indent="-171450">
              <a:buFont typeface="Arial" panose="020B0604020202020204" pitchFamily="34" charset="0"/>
              <a:buChar char="•"/>
            </a:pPr>
            <a:r>
              <a:rPr lang="en-US" dirty="0"/>
              <a:t>SLS or SLM printers tend to be more industrial in nature. They are not at all entry-level devices. Parts they produce are manufacturing grade in some cases.</a:t>
            </a:r>
          </a:p>
        </p:txBody>
      </p:sp>
      <p:sp>
        <p:nvSpPr>
          <p:cNvPr id="4" name="Slide Number Placeholder 3"/>
          <p:cNvSpPr>
            <a:spLocks noGrp="1"/>
          </p:cNvSpPr>
          <p:nvPr>
            <p:ph type="sldNum" sz="quarter" idx="5"/>
          </p:nvPr>
        </p:nvSpPr>
        <p:spPr/>
        <p:txBody>
          <a:bodyPr/>
          <a:lstStyle/>
          <a:p>
            <a:fld id="{320F8B05-337B-4454-B558-930237D0DB5A}" type="slidenum">
              <a:rPr lang="en-US" smtClean="0"/>
              <a:t>4</a:t>
            </a:fld>
            <a:endParaRPr lang="en-US"/>
          </a:p>
        </p:txBody>
      </p:sp>
    </p:spTree>
    <p:extLst>
      <p:ext uri="{BB962C8B-B14F-4D97-AF65-F5344CB8AC3E}">
        <p14:creationId xmlns:p14="http://schemas.microsoft.com/office/powerpoint/2010/main" val="1435584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Parts bend upwards at the edges due to rapid cooling</a:t>
            </a:r>
          </a:p>
          <a:p>
            <a:pPr marL="171450" indent="-171450">
              <a:buFont typeface="Arial" panose="020B0604020202020204" pitchFamily="34" charset="0"/>
              <a:buChar char="•"/>
            </a:pPr>
            <a:r>
              <a:rPr lang="en-US" dirty="0"/>
              <a:t>Use a heated print bed if possible</a:t>
            </a:r>
          </a:p>
          <a:p>
            <a:pPr marL="171450" indent="-171450">
              <a:buFont typeface="Arial" panose="020B0604020202020204" pitchFamily="34" charset="0"/>
              <a:buChar char="•"/>
            </a:pPr>
            <a:r>
              <a:rPr lang="en-US" dirty="0"/>
              <a:t>Adjust bed temp settings</a:t>
            </a:r>
          </a:p>
          <a:p>
            <a:pPr marL="171450" indent="-171450">
              <a:buFont typeface="Arial" panose="020B0604020202020204" pitchFamily="34" charset="0"/>
              <a:buChar char="•"/>
            </a:pPr>
            <a:r>
              <a:rPr lang="en-US" dirty="0"/>
              <a:t>Increase print bed adhesion</a:t>
            </a:r>
          </a:p>
        </p:txBody>
      </p:sp>
      <p:sp>
        <p:nvSpPr>
          <p:cNvPr id="4" name="Slide Number Placeholder 3"/>
          <p:cNvSpPr>
            <a:spLocks noGrp="1"/>
          </p:cNvSpPr>
          <p:nvPr>
            <p:ph type="sldNum" sz="quarter" idx="5"/>
          </p:nvPr>
        </p:nvSpPr>
        <p:spPr/>
        <p:txBody>
          <a:bodyPr/>
          <a:lstStyle/>
          <a:p>
            <a:fld id="{320F8B05-337B-4454-B558-930237D0DB5A}" type="slidenum">
              <a:rPr lang="en-US" smtClean="0"/>
              <a:t>25</a:t>
            </a:fld>
            <a:endParaRPr lang="en-US"/>
          </a:p>
        </p:txBody>
      </p:sp>
    </p:spTree>
    <p:extLst>
      <p:ext uri="{BB962C8B-B14F-4D97-AF65-F5344CB8AC3E}">
        <p14:creationId xmlns:p14="http://schemas.microsoft.com/office/powerpoint/2010/main" val="2262132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Wind Industry – largest binder jet 3d printer to make sand molds to cast nacelle components</a:t>
            </a:r>
          </a:p>
        </p:txBody>
      </p:sp>
      <p:sp>
        <p:nvSpPr>
          <p:cNvPr id="4" name="Slide Number Placeholder 3"/>
          <p:cNvSpPr>
            <a:spLocks noGrp="1"/>
          </p:cNvSpPr>
          <p:nvPr>
            <p:ph type="sldNum" sz="quarter" idx="5"/>
          </p:nvPr>
        </p:nvSpPr>
        <p:spPr/>
        <p:txBody>
          <a:bodyPr/>
          <a:lstStyle/>
          <a:p>
            <a:fld id="{320F8B05-337B-4454-B558-930237D0DB5A}" type="slidenum">
              <a:rPr lang="en-US" smtClean="0"/>
              <a:t>27</a:t>
            </a:fld>
            <a:endParaRPr lang="en-US"/>
          </a:p>
        </p:txBody>
      </p:sp>
    </p:spTree>
    <p:extLst>
      <p:ext uri="{BB962C8B-B14F-4D97-AF65-F5344CB8AC3E}">
        <p14:creationId xmlns:p14="http://schemas.microsoft.com/office/powerpoint/2010/main" val="37528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28</a:t>
            </a:fld>
            <a:endParaRPr lang="en-US"/>
          </a:p>
        </p:txBody>
      </p:sp>
    </p:spTree>
    <p:extLst>
      <p:ext uri="{BB962C8B-B14F-4D97-AF65-F5344CB8AC3E}">
        <p14:creationId xmlns:p14="http://schemas.microsoft.com/office/powerpoint/2010/main" val="4146334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One of the most common and affordable type of printing process, mainly because it’s so simple.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way it works is the material is passed through a nozzle. This nozzle heats up the material, enough to make it malleable and then deposits in a 2d layer. Once the material cools it solidifies, creating a 3d structure. The printer then moves on to the next 2d layer.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Fdm</a:t>
            </a:r>
            <a:r>
              <a:rPr lang="en-US" dirty="0"/>
              <a:t> printers can also print with a variety of materials other than basic polymers, so things like carbon </a:t>
            </a:r>
            <a:r>
              <a:rPr lang="en-US" dirty="0" err="1"/>
              <a:t>fibre</a:t>
            </a:r>
            <a:r>
              <a:rPr lang="en-US" dirty="0"/>
              <a:t> filaments or wood filaments. </a:t>
            </a:r>
          </a:p>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5</a:t>
            </a:fld>
            <a:endParaRPr lang="en-US"/>
          </a:p>
        </p:txBody>
      </p:sp>
    </p:spTree>
    <p:extLst>
      <p:ext uri="{BB962C8B-B14F-4D97-AF65-F5344CB8AC3E}">
        <p14:creationId xmlns:p14="http://schemas.microsoft.com/office/powerpoint/2010/main" val="3006343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 printers use liquid resin as raw material to print objects from. The way this works is you have a chamber full of some resin and a laser positioned underneath it. The laser selectively shines on certain regions and cures the resin in those areas. It does this until the entire layer is hardened. Once that is done the print head pulls the print up and a new layer of resin occupies that space, ready to be cured.</a:t>
            </a:r>
          </a:p>
          <a:p>
            <a:pPr marL="171450" indent="-171450">
              <a:buFont typeface="Arial" panose="020B0604020202020204" pitchFamily="34" charset="0"/>
              <a:buChar char="•"/>
            </a:pPr>
            <a:r>
              <a:rPr lang="en-US" dirty="0"/>
              <a:t>Because this process uses a laser, it provides exceptional detail and resolution in the prints.</a:t>
            </a:r>
          </a:p>
          <a:p>
            <a:pPr marL="171450" indent="-171450">
              <a:buFont typeface="Arial" panose="020B0604020202020204" pitchFamily="34" charset="0"/>
              <a:buChar char="•"/>
            </a:pPr>
            <a:r>
              <a:rPr lang="en-US" dirty="0"/>
              <a:t>The only disadvantage is that this process most often requires some post processing. Mainly washing and </a:t>
            </a:r>
            <a:r>
              <a:rPr lang="en-US" dirty="0" err="1"/>
              <a:t>uv</a:t>
            </a:r>
            <a:r>
              <a:rPr lang="en-US" dirty="0"/>
              <a:t> curing. The washing is to get rid of any excess uncured resin on the object and </a:t>
            </a:r>
            <a:r>
              <a:rPr lang="en-US" dirty="0" err="1"/>
              <a:t>uv</a:t>
            </a:r>
            <a:r>
              <a:rPr lang="en-US" dirty="0"/>
              <a:t> curing is to finalize the curing process. </a:t>
            </a:r>
          </a:p>
          <a:p>
            <a:pPr marL="171450" indent="-171450">
              <a:buFont typeface="Arial" panose="020B0604020202020204" pitchFamily="34" charset="0"/>
              <a:buChar char="•"/>
            </a:pPr>
            <a:r>
              <a:rPr lang="en-US" dirty="0"/>
              <a:t>The resins can be toxic and so you need to be careful when handling or disposing them.</a:t>
            </a:r>
          </a:p>
        </p:txBody>
      </p:sp>
      <p:sp>
        <p:nvSpPr>
          <p:cNvPr id="4" name="Slide Number Placeholder 3"/>
          <p:cNvSpPr>
            <a:spLocks noGrp="1"/>
          </p:cNvSpPr>
          <p:nvPr>
            <p:ph type="sldNum" sz="quarter" idx="5"/>
          </p:nvPr>
        </p:nvSpPr>
        <p:spPr/>
        <p:txBody>
          <a:bodyPr/>
          <a:lstStyle/>
          <a:p>
            <a:fld id="{320F8B05-337B-4454-B558-930237D0DB5A}" type="slidenum">
              <a:rPr lang="en-US" smtClean="0"/>
              <a:t>6</a:t>
            </a:fld>
            <a:endParaRPr lang="en-US"/>
          </a:p>
        </p:txBody>
      </p:sp>
    </p:spTree>
    <p:extLst>
      <p:ext uri="{BB962C8B-B14F-4D97-AF65-F5344CB8AC3E}">
        <p14:creationId xmlns:p14="http://schemas.microsoft.com/office/powerpoint/2010/main" val="66663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SLS is mainly used with plastic, glass or ceramic materials. If metal or metal alloys are used, then the process is called selective laser melting. Inside a SLS printer you have a powder reserve where the material is stored. Some of this is then laid down on the print platform and a laser then sinters or atomically fuses these powder particles together. Then a new layer is laid down on top this sintered layer and the laser sinters again. This continues till the part is completed. </a:t>
            </a:r>
          </a:p>
          <a:p>
            <a:pPr marL="171450" indent="-171450">
              <a:buFont typeface="Arial" panose="020B0604020202020204" pitchFamily="34" charset="0"/>
              <a:buChar char="•"/>
            </a:pPr>
            <a:r>
              <a:rPr lang="en-US" dirty="0"/>
              <a:t>Because of the way it works it is capable of producing extremely intricate parts. </a:t>
            </a:r>
          </a:p>
          <a:p>
            <a:pPr marL="171450" indent="-171450">
              <a:buFont typeface="Arial" panose="020B0604020202020204" pitchFamily="34" charset="0"/>
              <a:buChar char="•"/>
            </a:pPr>
            <a:r>
              <a:rPr lang="en-US" dirty="0"/>
              <a:t>The only drawback is that the machines are often expensive, and require some level of expertise to operate. </a:t>
            </a:r>
          </a:p>
          <a:p>
            <a:pPr marL="171450" indent="-171450">
              <a:buFont typeface="Arial" panose="020B0604020202020204" pitchFamily="34" charset="0"/>
              <a:buChar char="•"/>
            </a:pPr>
            <a:r>
              <a:rPr lang="en-US" dirty="0"/>
              <a:t>One company selling the machine for ~$18,000 and the full setup for around $30,000</a:t>
            </a:r>
          </a:p>
          <a:p>
            <a:pPr marL="171450" indent="-171450">
              <a:buFont typeface="Arial" panose="020B0604020202020204" pitchFamily="34" charset="0"/>
              <a:buChar char="•"/>
            </a:pPr>
            <a:r>
              <a:rPr lang="en-US" dirty="0"/>
              <a:t>Mostly industrial uses.</a:t>
            </a:r>
          </a:p>
        </p:txBody>
      </p:sp>
      <p:sp>
        <p:nvSpPr>
          <p:cNvPr id="4" name="Slide Number Placeholder 3"/>
          <p:cNvSpPr>
            <a:spLocks noGrp="1"/>
          </p:cNvSpPr>
          <p:nvPr>
            <p:ph type="sldNum" sz="quarter" idx="5"/>
          </p:nvPr>
        </p:nvSpPr>
        <p:spPr/>
        <p:txBody>
          <a:bodyPr/>
          <a:lstStyle/>
          <a:p>
            <a:fld id="{320F8B05-337B-4454-B558-930237D0DB5A}" type="slidenum">
              <a:rPr lang="en-US" smtClean="0"/>
              <a:t>7</a:t>
            </a:fld>
            <a:endParaRPr lang="en-US"/>
          </a:p>
        </p:txBody>
      </p:sp>
    </p:spTree>
    <p:extLst>
      <p:ext uri="{BB962C8B-B14F-4D97-AF65-F5344CB8AC3E}">
        <p14:creationId xmlns:p14="http://schemas.microsoft.com/office/powerpoint/2010/main" val="1209237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took this from a company’s website that makes SLA printers which is why the SLA is shown as the best performer here but if you disregard that, then you’ll notice that the FDM is probably the easiest to use. </a:t>
            </a:r>
          </a:p>
          <a:p>
            <a:pPr marL="171450" indent="-171450">
              <a:buFont typeface="Arial" panose="020B0604020202020204" pitchFamily="34" charset="0"/>
              <a:buChar char="•"/>
            </a:pPr>
            <a:r>
              <a:rPr lang="en-US" dirty="0"/>
              <a:t>The SLA provides the best surface finish and the SLS is capable of producing complex designs. </a:t>
            </a:r>
          </a:p>
          <a:p>
            <a:pPr marL="171450" indent="-171450">
              <a:buFont typeface="Arial" panose="020B0604020202020204" pitchFamily="34" charset="0"/>
              <a:buChar char="•"/>
            </a:pPr>
            <a:r>
              <a:rPr lang="en-US" dirty="0"/>
              <a:t>They all work with a variety of different material. </a:t>
            </a:r>
          </a:p>
          <a:p>
            <a:pPr marL="171450" indent="-171450">
              <a:buFont typeface="Arial" panose="020B0604020202020204" pitchFamily="34" charset="0"/>
              <a:buChar char="•"/>
            </a:pPr>
            <a:r>
              <a:rPr lang="en-US" dirty="0"/>
              <a:t>Their applications are also different. There is no clear answer as to the best type of printer. It depends on your use case or what you plan on printing. </a:t>
            </a:r>
          </a:p>
        </p:txBody>
      </p:sp>
      <p:sp>
        <p:nvSpPr>
          <p:cNvPr id="4" name="Slide Number Placeholder 3"/>
          <p:cNvSpPr>
            <a:spLocks noGrp="1"/>
          </p:cNvSpPr>
          <p:nvPr>
            <p:ph type="sldNum" sz="quarter" idx="5"/>
          </p:nvPr>
        </p:nvSpPr>
        <p:spPr/>
        <p:txBody>
          <a:bodyPr/>
          <a:lstStyle/>
          <a:p>
            <a:fld id="{320F8B05-337B-4454-B558-930237D0DB5A}" type="slidenum">
              <a:rPr lang="en-US" smtClean="0"/>
              <a:t>8</a:t>
            </a:fld>
            <a:endParaRPr lang="en-US"/>
          </a:p>
        </p:txBody>
      </p:sp>
    </p:spTree>
    <p:extLst>
      <p:ext uri="{BB962C8B-B14F-4D97-AF65-F5344CB8AC3E}">
        <p14:creationId xmlns:p14="http://schemas.microsoft.com/office/powerpoint/2010/main" val="3872414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Filament comes in a variety of color and material. </a:t>
            </a:r>
          </a:p>
          <a:p>
            <a:pPr marL="171450" indent="-171450">
              <a:buFont typeface="Arial" panose="020B0604020202020204" pitchFamily="34" charset="0"/>
              <a:buChar char="•"/>
            </a:pPr>
            <a:r>
              <a:rPr lang="en-US" dirty="0"/>
              <a:t>SLA printers have liquid resin as their raw material</a:t>
            </a:r>
          </a:p>
          <a:p>
            <a:endParaRPr lang="en-US" dirty="0"/>
          </a:p>
        </p:txBody>
      </p:sp>
      <p:sp>
        <p:nvSpPr>
          <p:cNvPr id="4" name="Slide Number Placeholder 3"/>
          <p:cNvSpPr>
            <a:spLocks noGrp="1"/>
          </p:cNvSpPr>
          <p:nvPr>
            <p:ph type="sldNum" sz="quarter" idx="5"/>
          </p:nvPr>
        </p:nvSpPr>
        <p:spPr/>
        <p:txBody>
          <a:bodyPr/>
          <a:lstStyle/>
          <a:p>
            <a:fld id="{320F8B05-337B-4454-B558-930237D0DB5A}" type="slidenum">
              <a:rPr lang="en-US" smtClean="0"/>
              <a:t>9</a:t>
            </a:fld>
            <a:endParaRPr lang="en-US"/>
          </a:p>
        </p:txBody>
      </p:sp>
    </p:spTree>
    <p:extLst>
      <p:ext uri="{BB962C8B-B14F-4D97-AF65-F5344CB8AC3E}">
        <p14:creationId xmlns:p14="http://schemas.microsoft.com/office/powerpoint/2010/main" val="1296426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Come with automatic leveling or some that you have to manually level each time. </a:t>
            </a:r>
          </a:p>
          <a:p>
            <a:pPr marL="171450" indent="-171450">
              <a:buFont typeface="Arial" panose="020B0604020202020204" pitchFamily="34" charset="0"/>
              <a:buChar char="•"/>
            </a:pPr>
            <a:r>
              <a:rPr lang="en-US" dirty="0"/>
              <a:t>Some print beds can be heated as well, helps with print adhesion</a:t>
            </a:r>
          </a:p>
        </p:txBody>
      </p:sp>
      <p:sp>
        <p:nvSpPr>
          <p:cNvPr id="4" name="Slide Number Placeholder 3"/>
          <p:cNvSpPr>
            <a:spLocks noGrp="1"/>
          </p:cNvSpPr>
          <p:nvPr>
            <p:ph type="sldNum" sz="quarter" idx="5"/>
          </p:nvPr>
        </p:nvSpPr>
        <p:spPr/>
        <p:txBody>
          <a:bodyPr/>
          <a:lstStyle/>
          <a:p>
            <a:fld id="{320F8B05-337B-4454-B558-930237D0DB5A}" type="slidenum">
              <a:rPr lang="en-US" smtClean="0"/>
              <a:t>10</a:t>
            </a:fld>
            <a:endParaRPr lang="en-US"/>
          </a:p>
        </p:txBody>
      </p:sp>
    </p:spTree>
    <p:extLst>
      <p:ext uri="{BB962C8B-B14F-4D97-AF65-F5344CB8AC3E}">
        <p14:creationId xmlns:p14="http://schemas.microsoft.com/office/powerpoint/2010/main" val="1216604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Extruder grips the filament and pushes it through the nozzle. The nozzle is heated to make the filament material malleable. </a:t>
            </a:r>
          </a:p>
          <a:p>
            <a:pPr marL="171450" indent="-171450">
              <a:buFont typeface="Arial" panose="020B0604020202020204" pitchFamily="34" charset="0"/>
              <a:buChar char="•"/>
            </a:pPr>
            <a:r>
              <a:rPr lang="en-US" dirty="0"/>
              <a:t>A bunch of fans on these. </a:t>
            </a:r>
          </a:p>
          <a:p>
            <a:pPr marL="171450" indent="-171450">
              <a:buFont typeface="Arial" panose="020B0604020202020204" pitchFamily="34" charset="0"/>
              <a:buChar char="•"/>
            </a:pPr>
            <a:r>
              <a:rPr lang="en-US" dirty="0"/>
              <a:t>Some are to cool the nozzle, some to cool the print. </a:t>
            </a:r>
          </a:p>
          <a:p>
            <a:pPr marL="171450" indent="-171450">
              <a:buFont typeface="Arial" panose="020B0604020202020204" pitchFamily="34" charset="0"/>
              <a:buChar char="•"/>
            </a:pPr>
            <a:r>
              <a:rPr lang="en-US" dirty="0"/>
              <a:t>Image on the right is a dual extruder. Can print 2 colors at the same time, can print solid and flexible material together.</a:t>
            </a:r>
          </a:p>
          <a:p>
            <a:pPr marL="171450" indent="-171450">
              <a:buFont typeface="Arial" panose="020B0604020202020204" pitchFamily="34" charset="0"/>
              <a:buChar char="•"/>
            </a:pPr>
            <a:r>
              <a:rPr lang="en-US" dirty="0"/>
              <a:t>Can also print soluble supports with one extruder and regular material with the other.</a:t>
            </a:r>
          </a:p>
        </p:txBody>
      </p:sp>
      <p:sp>
        <p:nvSpPr>
          <p:cNvPr id="4" name="Slide Number Placeholder 3"/>
          <p:cNvSpPr>
            <a:spLocks noGrp="1"/>
          </p:cNvSpPr>
          <p:nvPr>
            <p:ph type="sldNum" sz="quarter" idx="5"/>
          </p:nvPr>
        </p:nvSpPr>
        <p:spPr/>
        <p:txBody>
          <a:bodyPr/>
          <a:lstStyle/>
          <a:p>
            <a:fld id="{320F8B05-337B-4454-B558-930237D0DB5A}" type="slidenum">
              <a:rPr lang="en-US" smtClean="0"/>
              <a:t>11</a:t>
            </a:fld>
            <a:endParaRPr lang="en-US"/>
          </a:p>
        </p:txBody>
      </p:sp>
    </p:spTree>
    <p:extLst>
      <p:ext uri="{BB962C8B-B14F-4D97-AF65-F5344CB8AC3E}">
        <p14:creationId xmlns:p14="http://schemas.microsoft.com/office/powerpoint/2010/main" val="236879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pSp>
        <p:nvGrpSpPr>
          <p:cNvPr id="12" name="Group 11"/>
          <p:cNvGrpSpPr/>
          <p:nvPr userDrawn="1"/>
        </p:nvGrpSpPr>
        <p:grpSpPr>
          <a:xfrm>
            <a:off x="0" y="1354976"/>
            <a:ext cx="9144000" cy="5503024"/>
            <a:chOff x="687278" y="1354975"/>
            <a:chExt cx="9144000" cy="5503025"/>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7255" t="20859" r="73275" b="953"/>
            <a:stretch/>
          </p:blipFill>
          <p:spPr>
            <a:xfrm>
              <a:off x="687278" y="1354975"/>
              <a:ext cx="1844366" cy="5503025"/>
            </a:xfrm>
            <a:prstGeom prst="rect">
              <a:avLst/>
            </a:prstGeom>
          </p:spPr>
        </p:pic>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27447" t="78760" r="3411"/>
            <a:stretch/>
          </p:blipFill>
          <p:spPr>
            <a:xfrm>
              <a:off x="2474284" y="5037513"/>
              <a:ext cx="7356994" cy="1820487"/>
            </a:xfrm>
            <a:prstGeom prst="rect">
              <a:avLst/>
            </a:prstGeom>
          </p:spPr>
        </p:pic>
        <p:sp>
          <p:nvSpPr>
            <p:cNvPr id="16" name="Rectangle 15"/>
            <p:cNvSpPr/>
            <p:nvPr userDrawn="1"/>
          </p:nvSpPr>
          <p:spPr>
            <a:xfrm>
              <a:off x="2474284" y="1354976"/>
              <a:ext cx="7356994" cy="3682537"/>
            </a:xfrm>
            <a:prstGeom prst="rect">
              <a:avLst/>
            </a:prstGeom>
            <a:solidFill>
              <a:srgbClr val="004A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73389" y="159447"/>
            <a:ext cx="1619585" cy="1030658"/>
          </a:xfrm>
          <a:prstGeom prst="rect">
            <a:avLst/>
          </a:prstGeom>
        </p:spPr>
      </p:pic>
      <p:sp>
        <p:nvSpPr>
          <p:cNvPr id="15" name="Text Placeholder 14"/>
          <p:cNvSpPr>
            <a:spLocks noGrp="1"/>
          </p:cNvSpPr>
          <p:nvPr>
            <p:ph type="body" sz="quarter" idx="10"/>
          </p:nvPr>
        </p:nvSpPr>
        <p:spPr>
          <a:xfrm>
            <a:off x="2738880" y="2299018"/>
            <a:ext cx="5564981" cy="931862"/>
          </a:xfrm>
        </p:spPr>
        <p:txBody>
          <a:bodyPr>
            <a:noAutofit/>
          </a:bodyPr>
          <a:lstStyle>
            <a:lvl1pPr marL="0" indent="0" algn="ctr">
              <a:buNone/>
              <a:defRPr sz="4800" b="1" cap="all" baseline="0">
                <a:solidFill>
                  <a:schemeClr val="bg1"/>
                </a:solidFill>
                <a:latin typeface="+mj-lt"/>
              </a:defRPr>
            </a:lvl1pPr>
            <a:lvl2pPr>
              <a:defRPr b="1" cap="all" baseline="0">
                <a:solidFill>
                  <a:schemeClr val="bg1"/>
                </a:solidFill>
                <a:latin typeface="+mj-lt"/>
              </a:defRPr>
            </a:lvl2pPr>
            <a:lvl3pPr>
              <a:defRPr b="1" cap="all" baseline="0">
                <a:solidFill>
                  <a:schemeClr val="bg1"/>
                </a:solidFill>
                <a:latin typeface="+mj-lt"/>
              </a:defRPr>
            </a:lvl3pPr>
            <a:lvl4pPr>
              <a:defRPr b="1" cap="all" baseline="0">
                <a:solidFill>
                  <a:schemeClr val="bg1"/>
                </a:solidFill>
                <a:latin typeface="+mj-lt"/>
              </a:defRPr>
            </a:lvl4pPr>
            <a:lvl5pPr>
              <a:defRPr b="1" cap="all" baseline="0">
                <a:solidFill>
                  <a:schemeClr val="bg1"/>
                </a:solidFill>
                <a:latin typeface="+mj-lt"/>
              </a:defRPr>
            </a:lvl5pPr>
          </a:lstStyle>
          <a:p>
            <a:pPr lvl="0"/>
            <a:r>
              <a:rPr lang="en-US"/>
              <a:t>Click to edit Master text styles</a:t>
            </a:r>
          </a:p>
        </p:txBody>
      </p:sp>
    </p:spTree>
    <p:extLst>
      <p:ext uri="{BB962C8B-B14F-4D97-AF65-F5344CB8AC3E}">
        <p14:creationId xmlns:p14="http://schemas.microsoft.com/office/powerpoint/2010/main" val="2656300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DF9001-50EA-470E-A2C4-93317094E12C}" type="datetime1">
              <a:rPr lang="en-US" smtClean="0"/>
              <a:t>10/13/2021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1147723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1471353"/>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6200" y="1471353"/>
            <a:ext cx="4629150" cy="463734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8650" y="3148791"/>
            <a:ext cx="2949178" cy="29599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3C09D4-84DB-4B78-AF1D-B934C8797209}" type="datetime1">
              <a:rPr lang="en-US" smtClean="0"/>
              <a:t>10/13/2021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2718223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8650" y="1482826"/>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6200" y="1482826"/>
            <a:ext cx="4629150" cy="467690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8650" y="3150524"/>
            <a:ext cx="2949178" cy="300920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F9F6BC-BD2C-480D-AE7A-AC0D1779272C}" type="datetime1">
              <a:rPr lang="en-US" smtClean="0"/>
              <a:t>10/13/2021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831755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3741A1-E075-4A77-8317-1C6D1E49FF66}" type="datetime1">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454754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454727"/>
            <a:ext cx="1971675" cy="472223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57225" y="1454727"/>
            <a:ext cx="5800725" cy="47222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AC7A17-4B7D-4D6E-B9C2-D28203B9BD80}" type="datetime1">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1235276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100" b="1">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0E1AD1-8C34-4217-B81B-B9ABC8BB3121}" type="datetime1">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
        <p:nvSpPr>
          <p:cNvPr id="16" name="Title 1"/>
          <p:cNvSpPr>
            <a:spLocks noGrp="1"/>
          </p:cNvSpPr>
          <p:nvPr>
            <p:ph type="title"/>
          </p:nvPr>
        </p:nvSpPr>
        <p:spPr>
          <a:xfrm>
            <a:off x="1293227" y="365135"/>
            <a:ext cx="7222127" cy="787269"/>
          </a:xfrm>
        </p:spPr>
        <p:txBody>
          <a:bodyPr/>
          <a:lstStyle/>
          <a:p>
            <a:r>
              <a:rPr lang="en-US"/>
              <a:t>Click to edit Master title style</a:t>
            </a:r>
          </a:p>
        </p:txBody>
      </p:sp>
    </p:spTree>
    <p:extLst>
      <p:ext uri="{BB962C8B-B14F-4D97-AF65-F5344CB8AC3E}">
        <p14:creationId xmlns:p14="http://schemas.microsoft.com/office/powerpoint/2010/main" val="197054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0E1AD1-8C34-4217-B81B-B9ABC8BB3121}" type="datetime1">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1514006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16074" t="20847" r="8681" b="9286"/>
          <a:stretch/>
        </p:blipFill>
        <p:spPr>
          <a:xfrm>
            <a:off x="0" y="0"/>
            <a:ext cx="9183469" cy="5686425"/>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69081" y="264830"/>
            <a:ext cx="1689697" cy="1060988"/>
          </a:xfrm>
          <a:prstGeom prst="rect">
            <a:avLst/>
          </a:prstGeom>
        </p:spPr>
      </p:pic>
      <p:sp>
        <p:nvSpPr>
          <p:cNvPr id="11" name="Title Placeholder 1"/>
          <p:cNvSpPr>
            <a:spLocks noGrp="1"/>
          </p:cNvSpPr>
          <p:nvPr>
            <p:ph type="title"/>
          </p:nvPr>
        </p:nvSpPr>
        <p:spPr>
          <a:xfrm>
            <a:off x="92870" y="5780384"/>
            <a:ext cx="6829425" cy="829246"/>
          </a:xfrm>
          <a:prstGeom prst="rect">
            <a:avLst/>
          </a:prstGeom>
        </p:spPr>
        <p:txBody>
          <a:bodyPr vert="horz" lIns="91440" tIns="45720" rIns="91440" bIns="45720" rtlCol="0" anchor="ctr">
            <a:normAutofit/>
          </a:bodyPr>
          <a:lstStyle>
            <a:lvl1pPr algn="l">
              <a:defRPr/>
            </a:lvl1pPr>
          </a:lstStyle>
          <a:p>
            <a:r>
              <a:rPr lang="en-US"/>
              <a:t>Click to edit Master title style</a:t>
            </a:r>
            <a:endParaRPr lang="en-US" dirty="0"/>
          </a:p>
        </p:txBody>
      </p:sp>
      <p:sp>
        <p:nvSpPr>
          <p:cNvPr id="12" name="TextBox 11"/>
          <p:cNvSpPr txBox="1"/>
          <p:nvPr userDrawn="1"/>
        </p:nvSpPr>
        <p:spPr>
          <a:xfrm>
            <a:off x="6985760" y="5828900"/>
            <a:ext cx="2158240" cy="473206"/>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825" b="1" dirty="0">
                <a:solidFill>
                  <a:schemeClr val="tx1"/>
                </a:solidFill>
                <a:latin typeface="+mn-lt"/>
              </a:rPr>
              <a:t>12385 Township Rd</a:t>
            </a:r>
            <a:r>
              <a:rPr lang="en-US" sz="825" b="1" baseline="0" dirty="0">
                <a:solidFill>
                  <a:schemeClr val="tx1"/>
                </a:solidFill>
                <a:latin typeface="+mn-lt"/>
              </a:rPr>
              <a:t> 215 | PO Box 894</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825" b="1" baseline="0" dirty="0">
                <a:solidFill>
                  <a:schemeClr val="tx1"/>
                </a:solidFill>
                <a:latin typeface="+mn-lt"/>
              </a:rPr>
              <a:t>Findlay, Ohio 45840</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825" b="1" kern="1200" dirty="0">
                <a:solidFill>
                  <a:schemeClr val="tx1"/>
                </a:solidFill>
                <a:latin typeface="+mn-lt"/>
                <a:ea typeface="+mn-ea"/>
                <a:cs typeface="+mn-cs"/>
              </a:rPr>
              <a:t>877-298-5853</a:t>
            </a:r>
            <a:r>
              <a:rPr lang="en-US" sz="825" b="1" kern="1200" baseline="0" dirty="0">
                <a:solidFill>
                  <a:schemeClr val="tx1"/>
                </a:solidFill>
                <a:latin typeface="+mn-lt"/>
                <a:ea typeface="+mn-ea"/>
                <a:cs typeface="+mn-cs"/>
              </a:rPr>
              <a:t> | </a:t>
            </a:r>
            <a:r>
              <a:rPr lang="en-US" sz="825" b="1" kern="1200" dirty="0">
                <a:solidFill>
                  <a:schemeClr val="tx1"/>
                </a:solidFill>
                <a:latin typeface="+mn-lt"/>
                <a:ea typeface="+mn-ea"/>
                <a:cs typeface="+mn-cs"/>
              </a:rPr>
              <a:t>www.oneenergy.com</a:t>
            </a:r>
            <a:endParaRPr lang="en-US" sz="825" b="1" dirty="0">
              <a:solidFill>
                <a:schemeClr val="tx1"/>
              </a:solidFill>
              <a:latin typeface="+mn-lt"/>
            </a:endParaRPr>
          </a:p>
        </p:txBody>
      </p:sp>
      <p:cxnSp>
        <p:nvCxnSpPr>
          <p:cNvPr id="3" name="Straight Connector 2"/>
          <p:cNvCxnSpPr/>
          <p:nvPr userDrawn="1"/>
        </p:nvCxnSpPr>
        <p:spPr>
          <a:xfrm>
            <a:off x="6985760" y="5895575"/>
            <a:ext cx="1" cy="598864"/>
          </a:xfrm>
          <a:prstGeom prst="line">
            <a:avLst/>
          </a:prstGeom>
          <a:ln w="19050">
            <a:solidFill>
              <a:srgbClr val="004A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853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0E1AD1-8C34-4217-B81B-B9ABC8BB3121}" type="datetime1">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1443963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FDA33A-E54C-442D-9186-352CD1C3D61D}" type="datetime1">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3397893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A9B29F-4592-471E-BAC3-27AE3182B56C}" type="datetime1">
              <a:rPr lang="en-US" smtClean="0"/>
              <a:t>10/13/2021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2961801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95941"/>
            <a:ext cx="7772400" cy="2387600"/>
          </a:xfrm>
        </p:spPr>
        <p:txBody>
          <a:bodyPr anchor="b">
            <a:normAutofit/>
          </a:bodyPr>
          <a:lstStyle>
            <a:lvl1pPr algn="ctr">
              <a:defRPr sz="4400"/>
            </a:lvl1pPr>
          </a:lstStyle>
          <a:p>
            <a:r>
              <a:rPr lang="en-US"/>
              <a:t>Click to edit Master title style</a:t>
            </a:r>
            <a:endParaRPr lang="en-US" dirty="0"/>
          </a:p>
        </p:txBody>
      </p:sp>
      <p:sp>
        <p:nvSpPr>
          <p:cNvPr id="3" name="Subtitle 2"/>
          <p:cNvSpPr>
            <a:spLocks noGrp="1"/>
          </p:cNvSpPr>
          <p:nvPr>
            <p:ph type="subTitle" idx="1"/>
          </p:nvPr>
        </p:nvSpPr>
        <p:spPr>
          <a:xfrm>
            <a:off x="1143000" y="4341871"/>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33E46F-87FE-46F2-961E-ECA482E6E173}" type="datetime1">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Tree>
    <p:extLst>
      <p:ext uri="{BB962C8B-B14F-4D97-AF65-F5344CB8AC3E}">
        <p14:creationId xmlns:p14="http://schemas.microsoft.com/office/powerpoint/2010/main" val="295656672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86989" y="374073"/>
            <a:ext cx="6629552" cy="79802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8650" y="1514475"/>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514475"/>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6BD660-C672-4606-9D09-165DFF4FC29C}" type="datetime1">
              <a:rPr lang="en-US" smtClean="0"/>
              <a:t>10/13/2021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1383451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C463DC-FC82-4ED9-AC86-9975A7C3DDCC}" type="datetime1">
              <a:rPr lang="en-US" smtClean="0"/>
              <a:t>10/13/2021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1420478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03862" y="365126"/>
            <a:ext cx="6711488" cy="80244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3E46F-87FE-46F2-961E-ECA482E6E173}" type="datetime1">
              <a:rPr lang="en-US" smtClean="0"/>
              <a:t>10/13/2021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93DFA-70F6-4220-86AB-AD3183C08C91}" type="slidenum">
              <a:rPr lang="en-US" smtClean="0"/>
              <a:t>‹#›</a:t>
            </a:fld>
            <a:endParaRPr lang="en-US" dirty="0"/>
          </a:p>
        </p:txBody>
      </p:sp>
      <p:sp>
        <p:nvSpPr>
          <p:cNvPr id="7" name="Rectangle 19"/>
          <p:cNvSpPr>
            <a:spLocks noChangeArrowheads="1"/>
          </p:cNvSpPr>
          <p:nvPr userDrawn="1"/>
        </p:nvSpPr>
        <p:spPr bwMode="auto">
          <a:xfrm flipV="1">
            <a:off x="0" y="1346961"/>
            <a:ext cx="9144000" cy="53951"/>
          </a:xfrm>
          <a:prstGeom prst="rect">
            <a:avLst/>
          </a:prstGeom>
          <a:solidFill>
            <a:srgbClr val="004A8B"/>
          </a:solidFill>
          <a:ln>
            <a:noFill/>
          </a:ln>
          <a:effectLst/>
        </p:spPr>
        <p:txBody>
          <a:bodyPr vert="horz" wrap="square" lIns="20596" tIns="20596" rIns="20596" bIns="20596" numCol="1" anchor="t" anchorCtr="0" compatLnSpc="1">
            <a:prstTxWarp prst="textNoShape">
              <a:avLst/>
            </a:prstTxWarp>
          </a:bodyPr>
          <a:lstStyle/>
          <a:p>
            <a:endParaRPr lang="en-US" sz="1013" dirty="0"/>
          </a:p>
        </p:txBody>
      </p:sp>
      <p:pic>
        <p:nvPicPr>
          <p:cNvPr id="8" name="Picture 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28650" y="379612"/>
            <a:ext cx="826075" cy="773474"/>
          </a:xfrm>
          <a:prstGeom prst="rect">
            <a:avLst/>
          </a:prstGeom>
        </p:spPr>
      </p:pic>
    </p:spTree>
    <p:extLst>
      <p:ext uri="{BB962C8B-B14F-4D97-AF65-F5344CB8AC3E}">
        <p14:creationId xmlns:p14="http://schemas.microsoft.com/office/powerpoint/2010/main" val="1307707659"/>
      </p:ext>
    </p:extLst>
  </p:cSld>
  <p:clrMap bg1="lt1" tx1="dk1" bg2="lt2" tx2="dk2" accent1="accent1" accent2="accent2" accent3="accent3" accent4="accent4" accent5="accent5" accent6="accent6" hlink="hlink" folHlink="folHlink"/>
  <p:sldLayoutIdLst>
    <p:sldLayoutId id="2147483673" r:id="rId1"/>
    <p:sldLayoutId id="2147483663" r:id="rId2"/>
    <p:sldLayoutId id="2147483674" r:id="rId3"/>
    <p:sldLayoutId id="2147483675" r:id="rId4"/>
    <p:sldLayoutId id="2147483664" r:id="rId5"/>
    <p:sldLayoutId id="2147483665" r:id="rId6"/>
    <p:sldLayoutId id="2147483662" r:id="rId7"/>
    <p:sldLayoutId id="2147483666" r:id="rId8"/>
    <p:sldLayoutId id="2147483667" r:id="rId9"/>
    <p:sldLayoutId id="2147483668" r:id="rId10"/>
    <p:sldLayoutId id="2147483669" r:id="rId11"/>
    <p:sldLayoutId id="2147483670" r:id="rId12"/>
    <p:sldLayoutId id="2147483671" r:id="rId13"/>
    <p:sldLayoutId id="2147483672" r:id="rId14"/>
    <p:sldLayoutId id="2147483650" r:id="rId15"/>
  </p:sldLayoutIdLst>
  <p:hf hdr="0" ftr="0" dt="0"/>
  <p:txStyles>
    <p:titleStyle>
      <a:lvl1pPr algn="r" defTabSz="914400" rtl="0" eaLnBrk="1" latinLnBrk="0" hangingPunct="1">
        <a:lnSpc>
          <a:spcPct val="90000"/>
        </a:lnSpc>
        <a:spcBef>
          <a:spcPct val="0"/>
        </a:spcBef>
        <a:buNone/>
        <a:defRPr sz="3000" b="1" i="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kz165f1g8-E" TargetMode="External"/><Relationship Id="rId7" Type="http://schemas.openxmlformats.org/officeDocument/2006/relationships/hyperlink" Target="https://www.ge.com/news/press-releases/ge-renewable-energy-fraunhofer-igcv-voxeljet-plan-develop-world-largest-sand-binder-jetting-3D-printer-offshore-wind-turbine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allevi3d.com/" TargetMode="External"/><Relationship Id="rId5" Type="http://schemas.openxmlformats.org/officeDocument/2006/relationships/hyperlink" Target="https://www.youtube.com/watch?v=V4dtT5sHtm8" TargetMode="External"/><Relationship Id="rId4" Type="http://schemas.openxmlformats.org/officeDocument/2006/relationships/hyperlink" Target="https://www.iconbuild.com/"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C10741-A0E5-4B6A-8F04-7EA613470AF1}"/>
              </a:ext>
            </a:extLst>
          </p:cNvPr>
          <p:cNvSpPr/>
          <p:nvPr/>
        </p:nvSpPr>
        <p:spPr>
          <a:xfrm>
            <a:off x="1819835" y="1380565"/>
            <a:ext cx="7283823" cy="2748445"/>
          </a:xfrm>
          <a:prstGeom prst="rect">
            <a:avLst/>
          </a:prstGeom>
        </p:spPr>
        <p:txBody>
          <a:bodyPr wrap="square">
            <a:spAutoFit/>
          </a:bodyPr>
          <a:lstStyle/>
          <a:p>
            <a:pPr lvl="0" algn="ctr" defTabSz="914400">
              <a:lnSpc>
                <a:spcPct val="200000"/>
              </a:lnSpc>
              <a:spcBef>
                <a:spcPts val="1800"/>
              </a:spcBef>
            </a:pPr>
            <a:r>
              <a:rPr lang="en-US" sz="3600" b="1" cap="all" dirty="0">
                <a:solidFill>
                  <a:prstClr val="white"/>
                </a:solidFill>
                <a:latin typeface="Century Gothic" panose="020B0502020202020204"/>
              </a:rPr>
              <a:t>3D Printing Basics</a:t>
            </a:r>
          </a:p>
          <a:p>
            <a:pPr lvl="0" algn="ctr" defTabSz="914400">
              <a:lnSpc>
                <a:spcPct val="90000"/>
              </a:lnSpc>
              <a:spcBef>
                <a:spcPts val="1000"/>
              </a:spcBef>
            </a:pPr>
            <a:endParaRPr lang="en-US" sz="2800" b="1" cap="all" dirty="0">
              <a:solidFill>
                <a:prstClr val="white"/>
              </a:solidFill>
              <a:latin typeface="Century Gothic" panose="020B0502020202020204"/>
            </a:endParaRPr>
          </a:p>
          <a:p>
            <a:pPr lvl="0" algn="ctr" defTabSz="914400">
              <a:lnSpc>
                <a:spcPct val="90000"/>
              </a:lnSpc>
              <a:spcBef>
                <a:spcPts val="1000"/>
              </a:spcBef>
            </a:pPr>
            <a:r>
              <a:rPr lang="en-US" sz="2800" b="1" cap="all" dirty="0">
                <a:solidFill>
                  <a:prstClr val="white"/>
                </a:solidFill>
                <a:latin typeface="Century Gothic" panose="020B0502020202020204"/>
              </a:rPr>
              <a:t>Darshan Bhosale</a:t>
            </a:r>
          </a:p>
          <a:p>
            <a:pPr lvl="0" algn="ctr" defTabSz="914400">
              <a:lnSpc>
                <a:spcPct val="90000"/>
              </a:lnSpc>
              <a:spcBef>
                <a:spcPts val="1000"/>
              </a:spcBef>
            </a:pPr>
            <a:r>
              <a:rPr lang="en-US" sz="2800" b="1" cap="all" dirty="0">
                <a:solidFill>
                  <a:prstClr val="white"/>
                </a:solidFill>
                <a:latin typeface="Century Gothic" panose="020B0502020202020204"/>
              </a:rPr>
              <a:t>10/12/2021</a:t>
            </a:r>
          </a:p>
        </p:txBody>
      </p:sp>
    </p:spTree>
    <p:extLst>
      <p:ext uri="{BB962C8B-B14F-4D97-AF65-F5344CB8AC3E}">
        <p14:creationId xmlns:p14="http://schemas.microsoft.com/office/powerpoint/2010/main" val="328952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70320-C397-4A4B-A683-5E5A8F775DA8}"/>
              </a:ext>
            </a:extLst>
          </p:cNvPr>
          <p:cNvSpPr>
            <a:spLocks noGrp="1"/>
          </p:cNvSpPr>
          <p:nvPr>
            <p:ph type="title"/>
          </p:nvPr>
        </p:nvSpPr>
        <p:spPr/>
        <p:txBody>
          <a:bodyPr/>
          <a:lstStyle/>
          <a:p>
            <a:r>
              <a:rPr lang="en-US" dirty="0"/>
              <a:t>terminology</a:t>
            </a:r>
          </a:p>
        </p:txBody>
      </p:sp>
      <p:sp>
        <p:nvSpPr>
          <p:cNvPr id="3" name="Content Placeholder 2">
            <a:extLst>
              <a:ext uri="{FF2B5EF4-FFF2-40B4-BE49-F238E27FC236}">
                <a16:creationId xmlns:a16="http://schemas.microsoft.com/office/drawing/2014/main" id="{A5081691-9FA5-474C-8565-C7DDCBFC3951}"/>
              </a:ext>
            </a:extLst>
          </p:cNvPr>
          <p:cNvSpPr>
            <a:spLocks noGrp="1"/>
          </p:cNvSpPr>
          <p:nvPr>
            <p:ph idx="1"/>
          </p:nvPr>
        </p:nvSpPr>
        <p:spPr/>
        <p:txBody>
          <a:bodyPr/>
          <a:lstStyle/>
          <a:p>
            <a:r>
              <a:rPr lang="en-US" dirty="0"/>
              <a:t>Print Platform/Build Platform: heated print bed/base on which the print is created</a:t>
            </a:r>
          </a:p>
        </p:txBody>
      </p:sp>
      <p:sp>
        <p:nvSpPr>
          <p:cNvPr id="4" name="Slide Number Placeholder 3">
            <a:extLst>
              <a:ext uri="{FF2B5EF4-FFF2-40B4-BE49-F238E27FC236}">
                <a16:creationId xmlns:a16="http://schemas.microsoft.com/office/drawing/2014/main" id="{95C82E1E-9399-4E2E-89A6-EBEDCCB28D6E}"/>
              </a:ext>
            </a:extLst>
          </p:cNvPr>
          <p:cNvSpPr>
            <a:spLocks noGrp="1"/>
          </p:cNvSpPr>
          <p:nvPr>
            <p:ph type="sldNum" sz="quarter" idx="12"/>
          </p:nvPr>
        </p:nvSpPr>
        <p:spPr/>
        <p:txBody>
          <a:bodyPr/>
          <a:lstStyle/>
          <a:p>
            <a:fld id="{4EC93DFA-70F6-4220-86AB-AD3183C08C91}" type="slidenum">
              <a:rPr lang="en-US" smtClean="0"/>
              <a:t>10</a:t>
            </a:fld>
            <a:endParaRPr lang="en-US" dirty="0"/>
          </a:p>
        </p:txBody>
      </p:sp>
      <p:pic>
        <p:nvPicPr>
          <p:cNvPr id="5" name="Picture 4">
            <a:extLst>
              <a:ext uri="{FF2B5EF4-FFF2-40B4-BE49-F238E27FC236}">
                <a16:creationId xmlns:a16="http://schemas.microsoft.com/office/drawing/2014/main" id="{4592DD8F-A19A-40AD-B9BF-453E659FE377}"/>
              </a:ext>
            </a:extLst>
          </p:cNvPr>
          <p:cNvPicPr>
            <a:picLocks noChangeAspect="1"/>
          </p:cNvPicPr>
          <p:nvPr/>
        </p:nvPicPr>
        <p:blipFill>
          <a:blip r:embed="rId3"/>
          <a:stretch>
            <a:fillRect/>
          </a:stretch>
        </p:blipFill>
        <p:spPr>
          <a:xfrm>
            <a:off x="474663" y="2806698"/>
            <a:ext cx="3686176" cy="3686176"/>
          </a:xfrm>
          <a:prstGeom prst="rect">
            <a:avLst/>
          </a:prstGeom>
        </p:spPr>
      </p:pic>
      <p:pic>
        <p:nvPicPr>
          <p:cNvPr id="6" name="Picture 5">
            <a:extLst>
              <a:ext uri="{FF2B5EF4-FFF2-40B4-BE49-F238E27FC236}">
                <a16:creationId xmlns:a16="http://schemas.microsoft.com/office/drawing/2014/main" id="{F3C56258-4408-4561-858F-BBE2F071491E}"/>
              </a:ext>
            </a:extLst>
          </p:cNvPr>
          <p:cNvPicPr>
            <a:picLocks noChangeAspect="1"/>
          </p:cNvPicPr>
          <p:nvPr/>
        </p:nvPicPr>
        <p:blipFill>
          <a:blip r:embed="rId4"/>
          <a:stretch>
            <a:fillRect/>
          </a:stretch>
        </p:blipFill>
        <p:spPr>
          <a:xfrm>
            <a:off x="3740945" y="3894667"/>
            <a:ext cx="4774405" cy="1971148"/>
          </a:xfrm>
          <a:prstGeom prst="rect">
            <a:avLst/>
          </a:prstGeom>
        </p:spPr>
      </p:pic>
    </p:spTree>
    <p:extLst>
      <p:ext uri="{BB962C8B-B14F-4D97-AF65-F5344CB8AC3E}">
        <p14:creationId xmlns:p14="http://schemas.microsoft.com/office/powerpoint/2010/main" val="1003032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7D440-2AB8-415C-994B-578372672441}"/>
              </a:ext>
            </a:extLst>
          </p:cNvPr>
          <p:cNvSpPr>
            <a:spLocks noGrp="1"/>
          </p:cNvSpPr>
          <p:nvPr>
            <p:ph type="title"/>
          </p:nvPr>
        </p:nvSpPr>
        <p:spPr/>
        <p:txBody>
          <a:bodyPr/>
          <a:lstStyle/>
          <a:p>
            <a:r>
              <a:rPr lang="en-US" dirty="0"/>
              <a:t>terminology</a:t>
            </a:r>
          </a:p>
        </p:txBody>
      </p:sp>
      <p:sp>
        <p:nvSpPr>
          <p:cNvPr id="3" name="Content Placeholder 2">
            <a:extLst>
              <a:ext uri="{FF2B5EF4-FFF2-40B4-BE49-F238E27FC236}">
                <a16:creationId xmlns:a16="http://schemas.microsoft.com/office/drawing/2014/main" id="{5A4AEA1B-2389-47FB-A218-5D8653C87935}"/>
              </a:ext>
            </a:extLst>
          </p:cNvPr>
          <p:cNvSpPr>
            <a:spLocks noGrp="1"/>
          </p:cNvSpPr>
          <p:nvPr>
            <p:ph idx="1"/>
          </p:nvPr>
        </p:nvSpPr>
        <p:spPr/>
        <p:txBody>
          <a:bodyPr/>
          <a:lstStyle/>
          <a:p>
            <a:r>
              <a:rPr lang="en-US" dirty="0"/>
              <a:t>Toolhead: the combined extruder and nozzle assembly in the case of FDM printers. Extruder pushes filament through, and the nozzle heats it up</a:t>
            </a:r>
          </a:p>
        </p:txBody>
      </p:sp>
      <p:sp>
        <p:nvSpPr>
          <p:cNvPr id="4" name="Slide Number Placeholder 3">
            <a:extLst>
              <a:ext uri="{FF2B5EF4-FFF2-40B4-BE49-F238E27FC236}">
                <a16:creationId xmlns:a16="http://schemas.microsoft.com/office/drawing/2014/main" id="{7EE5864E-7130-45B3-BA6D-163B4E29B1B7}"/>
              </a:ext>
            </a:extLst>
          </p:cNvPr>
          <p:cNvSpPr>
            <a:spLocks noGrp="1"/>
          </p:cNvSpPr>
          <p:nvPr>
            <p:ph type="sldNum" sz="quarter" idx="12"/>
          </p:nvPr>
        </p:nvSpPr>
        <p:spPr/>
        <p:txBody>
          <a:bodyPr/>
          <a:lstStyle/>
          <a:p>
            <a:fld id="{4EC93DFA-70F6-4220-86AB-AD3183C08C91}" type="slidenum">
              <a:rPr lang="en-US" smtClean="0"/>
              <a:t>11</a:t>
            </a:fld>
            <a:endParaRPr lang="en-US" dirty="0"/>
          </a:p>
        </p:txBody>
      </p:sp>
      <p:pic>
        <p:nvPicPr>
          <p:cNvPr id="5" name="Picture 4">
            <a:extLst>
              <a:ext uri="{FF2B5EF4-FFF2-40B4-BE49-F238E27FC236}">
                <a16:creationId xmlns:a16="http://schemas.microsoft.com/office/drawing/2014/main" id="{9EBB8A78-DCB3-493E-9B36-2738BFC1C403}"/>
              </a:ext>
            </a:extLst>
          </p:cNvPr>
          <p:cNvPicPr>
            <a:picLocks noChangeAspect="1"/>
          </p:cNvPicPr>
          <p:nvPr/>
        </p:nvPicPr>
        <p:blipFill>
          <a:blip r:embed="rId3"/>
          <a:stretch>
            <a:fillRect/>
          </a:stretch>
        </p:blipFill>
        <p:spPr>
          <a:xfrm>
            <a:off x="937003" y="2924301"/>
            <a:ext cx="3896531" cy="3568573"/>
          </a:xfrm>
          <a:prstGeom prst="rect">
            <a:avLst/>
          </a:prstGeom>
        </p:spPr>
      </p:pic>
      <p:pic>
        <p:nvPicPr>
          <p:cNvPr id="6" name="Picture 5">
            <a:extLst>
              <a:ext uri="{FF2B5EF4-FFF2-40B4-BE49-F238E27FC236}">
                <a16:creationId xmlns:a16="http://schemas.microsoft.com/office/drawing/2014/main" id="{BA91F769-8C6B-4533-964F-BABF67B838B4}"/>
              </a:ext>
            </a:extLst>
          </p:cNvPr>
          <p:cNvPicPr>
            <a:picLocks noChangeAspect="1"/>
          </p:cNvPicPr>
          <p:nvPr/>
        </p:nvPicPr>
        <p:blipFill>
          <a:blip r:embed="rId4"/>
          <a:stretch>
            <a:fillRect/>
          </a:stretch>
        </p:blipFill>
        <p:spPr>
          <a:xfrm>
            <a:off x="4572000" y="3063874"/>
            <a:ext cx="3429000" cy="3429000"/>
          </a:xfrm>
          <a:prstGeom prst="rect">
            <a:avLst/>
          </a:prstGeom>
        </p:spPr>
      </p:pic>
    </p:spTree>
    <p:extLst>
      <p:ext uri="{BB962C8B-B14F-4D97-AF65-F5344CB8AC3E}">
        <p14:creationId xmlns:p14="http://schemas.microsoft.com/office/powerpoint/2010/main" val="2079297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CF4CA-DBD4-4A10-921E-BE485B07915E}"/>
              </a:ext>
            </a:extLst>
          </p:cNvPr>
          <p:cNvSpPr>
            <a:spLocks noGrp="1"/>
          </p:cNvSpPr>
          <p:nvPr>
            <p:ph type="title"/>
          </p:nvPr>
        </p:nvSpPr>
        <p:spPr/>
        <p:txBody>
          <a:bodyPr/>
          <a:lstStyle/>
          <a:p>
            <a:r>
              <a:rPr lang="en-US" dirty="0"/>
              <a:t>terminology</a:t>
            </a:r>
          </a:p>
        </p:txBody>
      </p:sp>
      <p:sp>
        <p:nvSpPr>
          <p:cNvPr id="3" name="Content Placeholder 2">
            <a:extLst>
              <a:ext uri="{FF2B5EF4-FFF2-40B4-BE49-F238E27FC236}">
                <a16:creationId xmlns:a16="http://schemas.microsoft.com/office/drawing/2014/main" id="{19F1CDC5-1E41-4A5E-9794-6CCAFCF0E848}"/>
              </a:ext>
            </a:extLst>
          </p:cNvPr>
          <p:cNvSpPr>
            <a:spLocks noGrp="1"/>
          </p:cNvSpPr>
          <p:nvPr>
            <p:ph idx="1"/>
          </p:nvPr>
        </p:nvSpPr>
        <p:spPr/>
        <p:txBody>
          <a:bodyPr/>
          <a:lstStyle/>
          <a:p>
            <a:r>
              <a:rPr lang="en-US" dirty="0"/>
              <a:t>Slicer: software that converts the 3D object into multiple layers. Each layer provides a tool path for the toolhead to follow. It also adds other instructions such as tool head temp, bed temp etc.</a:t>
            </a:r>
          </a:p>
        </p:txBody>
      </p:sp>
      <p:sp>
        <p:nvSpPr>
          <p:cNvPr id="4" name="Slide Number Placeholder 3">
            <a:extLst>
              <a:ext uri="{FF2B5EF4-FFF2-40B4-BE49-F238E27FC236}">
                <a16:creationId xmlns:a16="http://schemas.microsoft.com/office/drawing/2014/main" id="{EC77F024-EA3A-4C57-BBE3-A501E8690EBE}"/>
              </a:ext>
            </a:extLst>
          </p:cNvPr>
          <p:cNvSpPr>
            <a:spLocks noGrp="1"/>
          </p:cNvSpPr>
          <p:nvPr>
            <p:ph type="sldNum" sz="quarter" idx="12"/>
          </p:nvPr>
        </p:nvSpPr>
        <p:spPr/>
        <p:txBody>
          <a:bodyPr/>
          <a:lstStyle/>
          <a:p>
            <a:fld id="{4EC93DFA-70F6-4220-86AB-AD3183C08C91}" type="slidenum">
              <a:rPr lang="en-US" smtClean="0"/>
              <a:t>12</a:t>
            </a:fld>
            <a:endParaRPr lang="en-US" dirty="0"/>
          </a:p>
        </p:txBody>
      </p:sp>
      <p:pic>
        <p:nvPicPr>
          <p:cNvPr id="5" name="Picture 4">
            <a:extLst>
              <a:ext uri="{FF2B5EF4-FFF2-40B4-BE49-F238E27FC236}">
                <a16:creationId xmlns:a16="http://schemas.microsoft.com/office/drawing/2014/main" id="{ED2368F9-EF3E-47EF-8DD5-3E6FE441A8E8}"/>
              </a:ext>
            </a:extLst>
          </p:cNvPr>
          <p:cNvPicPr>
            <a:picLocks noChangeAspect="1"/>
          </p:cNvPicPr>
          <p:nvPr/>
        </p:nvPicPr>
        <p:blipFill rotWithShape="1">
          <a:blip r:embed="rId3"/>
          <a:srcRect l="24783" t="9622" r="3114" b="21398"/>
          <a:stretch/>
        </p:blipFill>
        <p:spPr>
          <a:xfrm>
            <a:off x="4806950" y="3496330"/>
            <a:ext cx="3708400" cy="2547341"/>
          </a:xfrm>
          <a:prstGeom prst="rect">
            <a:avLst/>
          </a:prstGeom>
        </p:spPr>
      </p:pic>
      <p:pic>
        <p:nvPicPr>
          <p:cNvPr id="6" name="Picture 5">
            <a:extLst>
              <a:ext uri="{FF2B5EF4-FFF2-40B4-BE49-F238E27FC236}">
                <a16:creationId xmlns:a16="http://schemas.microsoft.com/office/drawing/2014/main" id="{44EB962F-5BC1-484F-A145-FAF0C0BF348D}"/>
              </a:ext>
            </a:extLst>
          </p:cNvPr>
          <p:cNvPicPr>
            <a:picLocks noChangeAspect="1"/>
          </p:cNvPicPr>
          <p:nvPr/>
        </p:nvPicPr>
        <p:blipFill rotWithShape="1">
          <a:blip r:embed="rId4"/>
          <a:srcRect l="5530" r="3425"/>
          <a:stretch/>
        </p:blipFill>
        <p:spPr>
          <a:xfrm>
            <a:off x="520700" y="3496330"/>
            <a:ext cx="4051300" cy="2499867"/>
          </a:xfrm>
          <a:prstGeom prst="rect">
            <a:avLst/>
          </a:prstGeom>
        </p:spPr>
      </p:pic>
    </p:spTree>
    <p:extLst>
      <p:ext uri="{BB962C8B-B14F-4D97-AF65-F5344CB8AC3E}">
        <p14:creationId xmlns:p14="http://schemas.microsoft.com/office/powerpoint/2010/main" val="3389165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C80E7-F8A9-4F42-98BB-7FEA5A76B9A3}"/>
              </a:ext>
            </a:extLst>
          </p:cNvPr>
          <p:cNvSpPr>
            <a:spLocks noGrp="1"/>
          </p:cNvSpPr>
          <p:nvPr>
            <p:ph type="title"/>
          </p:nvPr>
        </p:nvSpPr>
        <p:spPr/>
        <p:txBody>
          <a:bodyPr/>
          <a:lstStyle/>
          <a:p>
            <a:r>
              <a:rPr lang="en-US" dirty="0"/>
              <a:t>terminology</a:t>
            </a:r>
          </a:p>
        </p:txBody>
      </p:sp>
      <p:sp>
        <p:nvSpPr>
          <p:cNvPr id="3" name="Content Placeholder 2">
            <a:extLst>
              <a:ext uri="{FF2B5EF4-FFF2-40B4-BE49-F238E27FC236}">
                <a16:creationId xmlns:a16="http://schemas.microsoft.com/office/drawing/2014/main" id="{8EA9CB0D-9A4B-461E-8981-8135654FD0F7}"/>
              </a:ext>
            </a:extLst>
          </p:cNvPr>
          <p:cNvSpPr>
            <a:spLocks noGrp="1"/>
          </p:cNvSpPr>
          <p:nvPr>
            <p:ph idx="1"/>
          </p:nvPr>
        </p:nvSpPr>
        <p:spPr/>
        <p:txBody>
          <a:bodyPr/>
          <a:lstStyle/>
          <a:p>
            <a:r>
              <a:rPr lang="en-US" dirty="0"/>
              <a:t>Layer resolution: refers to how thick a layer can be printed. Thinner layers offer better surface finish but take longer to print. </a:t>
            </a:r>
          </a:p>
        </p:txBody>
      </p:sp>
      <p:sp>
        <p:nvSpPr>
          <p:cNvPr id="4" name="Slide Number Placeholder 3">
            <a:extLst>
              <a:ext uri="{FF2B5EF4-FFF2-40B4-BE49-F238E27FC236}">
                <a16:creationId xmlns:a16="http://schemas.microsoft.com/office/drawing/2014/main" id="{DA2DF57C-985D-485F-8CFC-F127ED6ED568}"/>
              </a:ext>
            </a:extLst>
          </p:cNvPr>
          <p:cNvSpPr>
            <a:spLocks noGrp="1"/>
          </p:cNvSpPr>
          <p:nvPr>
            <p:ph type="sldNum" sz="quarter" idx="12"/>
          </p:nvPr>
        </p:nvSpPr>
        <p:spPr/>
        <p:txBody>
          <a:bodyPr/>
          <a:lstStyle/>
          <a:p>
            <a:fld id="{4EC93DFA-70F6-4220-86AB-AD3183C08C91}" type="slidenum">
              <a:rPr lang="en-US" smtClean="0"/>
              <a:t>13</a:t>
            </a:fld>
            <a:endParaRPr lang="en-US" dirty="0"/>
          </a:p>
        </p:txBody>
      </p:sp>
      <p:pic>
        <p:nvPicPr>
          <p:cNvPr id="5" name="Picture 4">
            <a:extLst>
              <a:ext uri="{FF2B5EF4-FFF2-40B4-BE49-F238E27FC236}">
                <a16:creationId xmlns:a16="http://schemas.microsoft.com/office/drawing/2014/main" id="{6C9AF5DB-6078-4E0B-A493-5468B2061EC3}"/>
              </a:ext>
            </a:extLst>
          </p:cNvPr>
          <p:cNvPicPr>
            <a:picLocks noChangeAspect="1"/>
          </p:cNvPicPr>
          <p:nvPr/>
        </p:nvPicPr>
        <p:blipFill>
          <a:blip r:embed="rId3"/>
          <a:stretch>
            <a:fillRect/>
          </a:stretch>
        </p:blipFill>
        <p:spPr>
          <a:xfrm>
            <a:off x="2330450" y="4644280"/>
            <a:ext cx="3943350" cy="1712071"/>
          </a:xfrm>
          <a:prstGeom prst="rect">
            <a:avLst/>
          </a:prstGeom>
        </p:spPr>
      </p:pic>
      <p:pic>
        <p:nvPicPr>
          <p:cNvPr id="6" name="Picture 5">
            <a:extLst>
              <a:ext uri="{FF2B5EF4-FFF2-40B4-BE49-F238E27FC236}">
                <a16:creationId xmlns:a16="http://schemas.microsoft.com/office/drawing/2014/main" id="{31958BB5-5E5B-486B-95CB-5BC26883C87A}"/>
              </a:ext>
            </a:extLst>
          </p:cNvPr>
          <p:cNvPicPr>
            <a:picLocks noChangeAspect="1"/>
          </p:cNvPicPr>
          <p:nvPr/>
        </p:nvPicPr>
        <p:blipFill>
          <a:blip r:embed="rId4"/>
          <a:stretch>
            <a:fillRect/>
          </a:stretch>
        </p:blipFill>
        <p:spPr>
          <a:xfrm>
            <a:off x="2001837" y="3033665"/>
            <a:ext cx="4600575" cy="1281589"/>
          </a:xfrm>
          <a:prstGeom prst="rect">
            <a:avLst/>
          </a:prstGeom>
        </p:spPr>
      </p:pic>
    </p:spTree>
    <p:extLst>
      <p:ext uri="{BB962C8B-B14F-4D97-AF65-F5344CB8AC3E}">
        <p14:creationId xmlns:p14="http://schemas.microsoft.com/office/powerpoint/2010/main" val="2718732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F9621-8F5F-4245-9220-EB82B168275E}"/>
              </a:ext>
            </a:extLst>
          </p:cNvPr>
          <p:cNvSpPr>
            <a:spLocks noGrp="1"/>
          </p:cNvSpPr>
          <p:nvPr>
            <p:ph type="title"/>
          </p:nvPr>
        </p:nvSpPr>
        <p:spPr/>
        <p:txBody>
          <a:bodyPr/>
          <a:lstStyle/>
          <a:p>
            <a:r>
              <a:rPr lang="en-US" dirty="0"/>
              <a:t>terminology</a:t>
            </a:r>
          </a:p>
        </p:txBody>
      </p:sp>
      <p:sp>
        <p:nvSpPr>
          <p:cNvPr id="3" name="Content Placeholder 2">
            <a:extLst>
              <a:ext uri="{FF2B5EF4-FFF2-40B4-BE49-F238E27FC236}">
                <a16:creationId xmlns:a16="http://schemas.microsoft.com/office/drawing/2014/main" id="{ADDF18C0-F250-4805-ACCD-D0CE8C4ACA46}"/>
              </a:ext>
            </a:extLst>
          </p:cNvPr>
          <p:cNvSpPr>
            <a:spLocks noGrp="1"/>
          </p:cNvSpPr>
          <p:nvPr>
            <p:ph idx="1"/>
          </p:nvPr>
        </p:nvSpPr>
        <p:spPr/>
        <p:txBody>
          <a:bodyPr/>
          <a:lstStyle/>
          <a:p>
            <a:r>
              <a:rPr lang="en-US" dirty="0"/>
              <a:t>Print orientation: describes how the print is positioned on the print bed. Orientation can affect overall print time and quality. </a:t>
            </a:r>
          </a:p>
        </p:txBody>
      </p:sp>
      <p:sp>
        <p:nvSpPr>
          <p:cNvPr id="4" name="Slide Number Placeholder 3">
            <a:extLst>
              <a:ext uri="{FF2B5EF4-FFF2-40B4-BE49-F238E27FC236}">
                <a16:creationId xmlns:a16="http://schemas.microsoft.com/office/drawing/2014/main" id="{92915560-ABA6-4E1A-B755-0D1A80642E7B}"/>
              </a:ext>
            </a:extLst>
          </p:cNvPr>
          <p:cNvSpPr>
            <a:spLocks noGrp="1"/>
          </p:cNvSpPr>
          <p:nvPr>
            <p:ph type="sldNum" sz="quarter" idx="12"/>
          </p:nvPr>
        </p:nvSpPr>
        <p:spPr/>
        <p:txBody>
          <a:bodyPr/>
          <a:lstStyle/>
          <a:p>
            <a:fld id="{4EC93DFA-70F6-4220-86AB-AD3183C08C91}" type="slidenum">
              <a:rPr lang="en-US" smtClean="0"/>
              <a:t>14</a:t>
            </a:fld>
            <a:endParaRPr lang="en-US" dirty="0"/>
          </a:p>
        </p:txBody>
      </p:sp>
      <p:pic>
        <p:nvPicPr>
          <p:cNvPr id="5" name="Picture 4">
            <a:extLst>
              <a:ext uri="{FF2B5EF4-FFF2-40B4-BE49-F238E27FC236}">
                <a16:creationId xmlns:a16="http://schemas.microsoft.com/office/drawing/2014/main" id="{2A58C0C9-A774-4F7D-A68D-718D548940AB}"/>
              </a:ext>
            </a:extLst>
          </p:cNvPr>
          <p:cNvPicPr>
            <a:picLocks noChangeAspect="1"/>
          </p:cNvPicPr>
          <p:nvPr/>
        </p:nvPicPr>
        <p:blipFill>
          <a:blip r:embed="rId3"/>
          <a:stretch>
            <a:fillRect/>
          </a:stretch>
        </p:blipFill>
        <p:spPr>
          <a:xfrm>
            <a:off x="733425" y="3225800"/>
            <a:ext cx="4095750" cy="2743200"/>
          </a:xfrm>
          <a:prstGeom prst="rect">
            <a:avLst/>
          </a:prstGeom>
        </p:spPr>
      </p:pic>
      <p:pic>
        <p:nvPicPr>
          <p:cNvPr id="6" name="Picture 5">
            <a:extLst>
              <a:ext uri="{FF2B5EF4-FFF2-40B4-BE49-F238E27FC236}">
                <a16:creationId xmlns:a16="http://schemas.microsoft.com/office/drawing/2014/main" id="{C45BE4E7-532B-4CC3-B0ED-40A9F97CBA27}"/>
              </a:ext>
            </a:extLst>
          </p:cNvPr>
          <p:cNvPicPr>
            <a:picLocks noChangeAspect="1"/>
          </p:cNvPicPr>
          <p:nvPr/>
        </p:nvPicPr>
        <p:blipFill>
          <a:blip r:embed="rId4"/>
          <a:stretch>
            <a:fillRect/>
          </a:stretch>
        </p:blipFill>
        <p:spPr>
          <a:xfrm>
            <a:off x="4686300" y="3225800"/>
            <a:ext cx="4343400" cy="2748558"/>
          </a:xfrm>
          <a:prstGeom prst="rect">
            <a:avLst/>
          </a:prstGeom>
        </p:spPr>
      </p:pic>
    </p:spTree>
    <p:extLst>
      <p:ext uri="{BB962C8B-B14F-4D97-AF65-F5344CB8AC3E}">
        <p14:creationId xmlns:p14="http://schemas.microsoft.com/office/powerpoint/2010/main" val="4103776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33A3A-E5B3-48F5-BCCD-3C2007DA3801}"/>
              </a:ext>
            </a:extLst>
          </p:cNvPr>
          <p:cNvSpPr>
            <a:spLocks noGrp="1"/>
          </p:cNvSpPr>
          <p:nvPr>
            <p:ph type="title"/>
          </p:nvPr>
        </p:nvSpPr>
        <p:spPr/>
        <p:txBody>
          <a:bodyPr/>
          <a:lstStyle/>
          <a:p>
            <a:r>
              <a:rPr lang="en-US" dirty="0"/>
              <a:t>terminology</a:t>
            </a:r>
          </a:p>
        </p:txBody>
      </p:sp>
      <p:sp>
        <p:nvSpPr>
          <p:cNvPr id="3" name="Content Placeholder 2">
            <a:extLst>
              <a:ext uri="{FF2B5EF4-FFF2-40B4-BE49-F238E27FC236}">
                <a16:creationId xmlns:a16="http://schemas.microsoft.com/office/drawing/2014/main" id="{66DFCF22-5EA3-4F7D-8C38-7E494D33127E}"/>
              </a:ext>
            </a:extLst>
          </p:cNvPr>
          <p:cNvSpPr>
            <a:spLocks noGrp="1"/>
          </p:cNvSpPr>
          <p:nvPr>
            <p:ph idx="1"/>
          </p:nvPr>
        </p:nvSpPr>
        <p:spPr/>
        <p:txBody>
          <a:bodyPr/>
          <a:lstStyle/>
          <a:p>
            <a:r>
              <a:rPr lang="en-US" dirty="0"/>
              <a:t>Support structures: used in supporting overhangs. Usually break away easily. Some methods utilize dissolvable supports. </a:t>
            </a:r>
          </a:p>
        </p:txBody>
      </p:sp>
      <p:sp>
        <p:nvSpPr>
          <p:cNvPr id="4" name="Slide Number Placeholder 3">
            <a:extLst>
              <a:ext uri="{FF2B5EF4-FFF2-40B4-BE49-F238E27FC236}">
                <a16:creationId xmlns:a16="http://schemas.microsoft.com/office/drawing/2014/main" id="{97A95CB2-0231-43BC-8FFB-9E3DC28F5AEE}"/>
              </a:ext>
            </a:extLst>
          </p:cNvPr>
          <p:cNvSpPr>
            <a:spLocks noGrp="1"/>
          </p:cNvSpPr>
          <p:nvPr>
            <p:ph type="sldNum" sz="quarter" idx="12"/>
          </p:nvPr>
        </p:nvSpPr>
        <p:spPr/>
        <p:txBody>
          <a:bodyPr/>
          <a:lstStyle/>
          <a:p>
            <a:fld id="{4EC93DFA-70F6-4220-86AB-AD3183C08C91}" type="slidenum">
              <a:rPr lang="en-US" smtClean="0"/>
              <a:t>15</a:t>
            </a:fld>
            <a:endParaRPr lang="en-US" dirty="0"/>
          </a:p>
        </p:txBody>
      </p:sp>
      <p:pic>
        <p:nvPicPr>
          <p:cNvPr id="5" name="Picture 4">
            <a:extLst>
              <a:ext uri="{FF2B5EF4-FFF2-40B4-BE49-F238E27FC236}">
                <a16:creationId xmlns:a16="http://schemas.microsoft.com/office/drawing/2014/main" id="{CD8D06F8-F6AB-4949-A980-6997DFE3BFEE}"/>
              </a:ext>
            </a:extLst>
          </p:cNvPr>
          <p:cNvPicPr>
            <a:picLocks noChangeAspect="1"/>
          </p:cNvPicPr>
          <p:nvPr/>
        </p:nvPicPr>
        <p:blipFill>
          <a:blip r:embed="rId3"/>
          <a:stretch>
            <a:fillRect/>
          </a:stretch>
        </p:blipFill>
        <p:spPr>
          <a:xfrm>
            <a:off x="4572000" y="3429000"/>
            <a:ext cx="4084175" cy="2551851"/>
          </a:xfrm>
          <a:prstGeom prst="rect">
            <a:avLst/>
          </a:prstGeom>
        </p:spPr>
      </p:pic>
      <p:pic>
        <p:nvPicPr>
          <p:cNvPr id="6" name="Picture 5">
            <a:extLst>
              <a:ext uri="{FF2B5EF4-FFF2-40B4-BE49-F238E27FC236}">
                <a16:creationId xmlns:a16="http://schemas.microsoft.com/office/drawing/2014/main" id="{C1A059F0-D9F9-4257-8104-B41BDB950446}"/>
              </a:ext>
            </a:extLst>
          </p:cNvPr>
          <p:cNvPicPr>
            <a:picLocks noChangeAspect="1"/>
          </p:cNvPicPr>
          <p:nvPr/>
        </p:nvPicPr>
        <p:blipFill>
          <a:blip r:embed="rId4"/>
          <a:stretch>
            <a:fillRect/>
          </a:stretch>
        </p:blipFill>
        <p:spPr>
          <a:xfrm>
            <a:off x="487825" y="3420687"/>
            <a:ext cx="3844000" cy="2560164"/>
          </a:xfrm>
          <a:prstGeom prst="rect">
            <a:avLst/>
          </a:prstGeom>
        </p:spPr>
      </p:pic>
    </p:spTree>
    <p:extLst>
      <p:ext uri="{BB962C8B-B14F-4D97-AF65-F5344CB8AC3E}">
        <p14:creationId xmlns:p14="http://schemas.microsoft.com/office/powerpoint/2010/main" val="4125638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475FD-E5E5-4F5B-BBC0-984AA303C833}"/>
              </a:ext>
            </a:extLst>
          </p:cNvPr>
          <p:cNvSpPr>
            <a:spLocks noGrp="1"/>
          </p:cNvSpPr>
          <p:nvPr>
            <p:ph type="title"/>
          </p:nvPr>
        </p:nvSpPr>
        <p:spPr/>
        <p:txBody>
          <a:bodyPr/>
          <a:lstStyle/>
          <a:p>
            <a:r>
              <a:rPr lang="en-US" dirty="0"/>
              <a:t>terminology</a:t>
            </a:r>
          </a:p>
        </p:txBody>
      </p:sp>
      <p:sp>
        <p:nvSpPr>
          <p:cNvPr id="3" name="Content Placeholder 2">
            <a:extLst>
              <a:ext uri="{FF2B5EF4-FFF2-40B4-BE49-F238E27FC236}">
                <a16:creationId xmlns:a16="http://schemas.microsoft.com/office/drawing/2014/main" id="{21981E03-ECAD-46E1-896F-4C29AADB3BFD}"/>
              </a:ext>
            </a:extLst>
          </p:cNvPr>
          <p:cNvSpPr>
            <a:spLocks noGrp="1"/>
          </p:cNvSpPr>
          <p:nvPr>
            <p:ph idx="1"/>
          </p:nvPr>
        </p:nvSpPr>
        <p:spPr/>
        <p:txBody>
          <a:bodyPr/>
          <a:lstStyle/>
          <a:p>
            <a:r>
              <a:rPr lang="en-US" dirty="0"/>
              <a:t>Infill: material that exists inside the printed object. Can choose from multiple infill densities and patterns. These affect weight, print time, strength, flexibility and material used. </a:t>
            </a:r>
          </a:p>
        </p:txBody>
      </p:sp>
      <p:sp>
        <p:nvSpPr>
          <p:cNvPr id="4" name="Slide Number Placeholder 3">
            <a:extLst>
              <a:ext uri="{FF2B5EF4-FFF2-40B4-BE49-F238E27FC236}">
                <a16:creationId xmlns:a16="http://schemas.microsoft.com/office/drawing/2014/main" id="{8C33F890-63AB-48E3-A5FC-2BED2F65A340}"/>
              </a:ext>
            </a:extLst>
          </p:cNvPr>
          <p:cNvSpPr>
            <a:spLocks noGrp="1"/>
          </p:cNvSpPr>
          <p:nvPr>
            <p:ph type="sldNum" sz="quarter" idx="12"/>
          </p:nvPr>
        </p:nvSpPr>
        <p:spPr/>
        <p:txBody>
          <a:bodyPr/>
          <a:lstStyle/>
          <a:p>
            <a:fld id="{4EC93DFA-70F6-4220-86AB-AD3183C08C91}" type="slidenum">
              <a:rPr lang="en-US" smtClean="0"/>
              <a:t>16</a:t>
            </a:fld>
            <a:endParaRPr lang="en-US" dirty="0"/>
          </a:p>
        </p:txBody>
      </p:sp>
      <p:pic>
        <p:nvPicPr>
          <p:cNvPr id="5" name="Picture 4">
            <a:extLst>
              <a:ext uri="{FF2B5EF4-FFF2-40B4-BE49-F238E27FC236}">
                <a16:creationId xmlns:a16="http://schemas.microsoft.com/office/drawing/2014/main" id="{48EE220F-D65E-46C6-B866-02295D339512}"/>
              </a:ext>
            </a:extLst>
          </p:cNvPr>
          <p:cNvPicPr>
            <a:picLocks noChangeAspect="1"/>
          </p:cNvPicPr>
          <p:nvPr/>
        </p:nvPicPr>
        <p:blipFill rotWithShape="1">
          <a:blip r:embed="rId3"/>
          <a:srcRect t="17384" b="25888"/>
          <a:stretch/>
        </p:blipFill>
        <p:spPr>
          <a:xfrm>
            <a:off x="4267200" y="4001294"/>
            <a:ext cx="4610100" cy="1630878"/>
          </a:xfrm>
          <a:prstGeom prst="rect">
            <a:avLst/>
          </a:prstGeom>
        </p:spPr>
      </p:pic>
      <p:pic>
        <p:nvPicPr>
          <p:cNvPr id="6" name="Picture 5">
            <a:extLst>
              <a:ext uri="{FF2B5EF4-FFF2-40B4-BE49-F238E27FC236}">
                <a16:creationId xmlns:a16="http://schemas.microsoft.com/office/drawing/2014/main" id="{55E984B3-E539-471B-9C77-FEED2981D234}"/>
              </a:ext>
            </a:extLst>
          </p:cNvPr>
          <p:cNvPicPr>
            <a:picLocks noChangeAspect="1"/>
          </p:cNvPicPr>
          <p:nvPr/>
        </p:nvPicPr>
        <p:blipFill>
          <a:blip r:embed="rId4"/>
          <a:stretch>
            <a:fillRect/>
          </a:stretch>
        </p:blipFill>
        <p:spPr>
          <a:xfrm>
            <a:off x="266700" y="3588892"/>
            <a:ext cx="3886200" cy="2273427"/>
          </a:xfrm>
          <a:prstGeom prst="rect">
            <a:avLst/>
          </a:prstGeom>
        </p:spPr>
      </p:pic>
    </p:spTree>
    <p:extLst>
      <p:ext uri="{BB962C8B-B14F-4D97-AF65-F5344CB8AC3E}">
        <p14:creationId xmlns:p14="http://schemas.microsoft.com/office/powerpoint/2010/main" val="2463220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852D6-86C3-4EFB-817E-287427783D43}"/>
              </a:ext>
            </a:extLst>
          </p:cNvPr>
          <p:cNvSpPr>
            <a:spLocks noGrp="1"/>
          </p:cNvSpPr>
          <p:nvPr>
            <p:ph type="title"/>
          </p:nvPr>
        </p:nvSpPr>
        <p:spPr/>
        <p:txBody>
          <a:bodyPr/>
          <a:lstStyle/>
          <a:p>
            <a:r>
              <a:rPr lang="en-US" dirty="0"/>
              <a:t>3D Printing process</a:t>
            </a:r>
          </a:p>
        </p:txBody>
      </p:sp>
      <p:sp>
        <p:nvSpPr>
          <p:cNvPr id="4" name="Slide Number Placeholder 3">
            <a:extLst>
              <a:ext uri="{FF2B5EF4-FFF2-40B4-BE49-F238E27FC236}">
                <a16:creationId xmlns:a16="http://schemas.microsoft.com/office/drawing/2014/main" id="{36955DE5-42A7-4562-A353-3E0056CEED72}"/>
              </a:ext>
            </a:extLst>
          </p:cNvPr>
          <p:cNvSpPr>
            <a:spLocks noGrp="1"/>
          </p:cNvSpPr>
          <p:nvPr>
            <p:ph type="sldNum" sz="quarter" idx="12"/>
          </p:nvPr>
        </p:nvSpPr>
        <p:spPr/>
        <p:txBody>
          <a:bodyPr/>
          <a:lstStyle/>
          <a:p>
            <a:fld id="{4EC93DFA-70F6-4220-86AB-AD3183C08C91}" type="slidenum">
              <a:rPr lang="en-US" smtClean="0"/>
              <a:t>17</a:t>
            </a:fld>
            <a:endParaRPr lang="en-US" dirty="0"/>
          </a:p>
        </p:txBody>
      </p:sp>
      <p:sp>
        <p:nvSpPr>
          <p:cNvPr id="9" name="Content Placeholder 8">
            <a:extLst>
              <a:ext uri="{FF2B5EF4-FFF2-40B4-BE49-F238E27FC236}">
                <a16:creationId xmlns:a16="http://schemas.microsoft.com/office/drawing/2014/main" id="{81C4B3C6-134B-4E2F-89D2-95B306863B9C}"/>
              </a:ext>
            </a:extLst>
          </p:cNvPr>
          <p:cNvSpPr>
            <a:spLocks noGrp="1"/>
          </p:cNvSpPr>
          <p:nvPr>
            <p:ph idx="1"/>
          </p:nvPr>
        </p:nvSpPr>
        <p:spPr/>
        <p:txBody>
          <a:bodyPr/>
          <a:lstStyle/>
          <a:p>
            <a:r>
              <a:rPr lang="en-US" dirty="0"/>
              <a:t>Create 3D object using CAD software</a:t>
            </a:r>
          </a:p>
          <a:p>
            <a:r>
              <a:rPr lang="en-US" dirty="0"/>
              <a:t>Export to the slicing software</a:t>
            </a:r>
          </a:p>
          <a:p>
            <a:r>
              <a:rPr lang="en-US" dirty="0"/>
              <a:t>Alter print settings</a:t>
            </a:r>
          </a:p>
          <a:p>
            <a:r>
              <a:rPr lang="en-US" dirty="0"/>
              <a:t>Print and post-process</a:t>
            </a:r>
          </a:p>
          <a:p>
            <a:endParaRPr lang="en-US" dirty="0"/>
          </a:p>
        </p:txBody>
      </p:sp>
      <p:pic>
        <p:nvPicPr>
          <p:cNvPr id="11" name="Picture 10">
            <a:extLst>
              <a:ext uri="{FF2B5EF4-FFF2-40B4-BE49-F238E27FC236}">
                <a16:creationId xmlns:a16="http://schemas.microsoft.com/office/drawing/2014/main" id="{375E36F4-677B-4673-AF63-EA325CF62199}"/>
              </a:ext>
            </a:extLst>
          </p:cNvPr>
          <p:cNvPicPr>
            <a:picLocks noChangeAspect="1"/>
          </p:cNvPicPr>
          <p:nvPr/>
        </p:nvPicPr>
        <p:blipFill>
          <a:blip r:embed="rId3"/>
          <a:stretch>
            <a:fillRect/>
          </a:stretch>
        </p:blipFill>
        <p:spPr>
          <a:xfrm>
            <a:off x="628650" y="3804788"/>
            <a:ext cx="7907252" cy="2372175"/>
          </a:xfrm>
          <a:prstGeom prst="rect">
            <a:avLst/>
          </a:prstGeom>
        </p:spPr>
      </p:pic>
    </p:spTree>
    <p:extLst>
      <p:ext uri="{BB962C8B-B14F-4D97-AF65-F5344CB8AC3E}">
        <p14:creationId xmlns:p14="http://schemas.microsoft.com/office/powerpoint/2010/main" val="2566942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0D27A-DDB0-461E-8EF7-F3C1246064AE}"/>
              </a:ext>
            </a:extLst>
          </p:cNvPr>
          <p:cNvSpPr>
            <a:spLocks noGrp="1"/>
          </p:cNvSpPr>
          <p:nvPr>
            <p:ph type="title"/>
          </p:nvPr>
        </p:nvSpPr>
        <p:spPr/>
        <p:txBody>
          <a:bodyPr/>
          <a:lstStyle/>
          <a:p>
            <a:r>
              <a:rPr lang="en-US" dirty="0" err="1"/>
              <a:t>Lulzbot</a:t>
            </a:r>
            <a:r>
              <a:rPr lang="en-US" dirty="0"/>
              <a:t> printing process</a:t>
            </a:r>
          </a:p>
        </p:txBody>
      </p:sp>
      <p:sp>
        <p:nvSpPr>
          <p:cNvPr id="4" name="Slide Number Placeholder 3">
            <a:extLst>
              <a:ext uri="{FF2B5EF4-FFF2-40B4-BE49-F238E27FC236}">
                <a16:creationId xmlns:a16="http://schemas.microsoft.com/office/drawing/2014/main" id="{04797A07-B85F-4110-BBA0-6551C64AE2DB}"/>
              </a:ext>
            </a:extLst>
          </p:cNvPr>
          <p:cNvSpPr>
            <a:spLocks noGrp="1"/>
          </p:cNvSpPr>
          <p:nvPr>
            <p:ph type="sldNum" sz="quarter" idx="12"/>
          </p:nvPr>
        </p:nvSpPr>
        <p:spPr/>
        <p:txBody>
          <a:bodyPr/>
          <a:lstStyle/>
          <a:p>
            <a:fld id="{4EC93DFA-70F6-4220-86AB-AD3183C08C91}" type="slidenum">
              <a:rPr lang="en-US" smtClean="0"/>
              <a:t>18</a:t>
            </a:fld>
            <a:endParaRPr lang="en-US" dirty="0"/>
          </a:p>
        </p:txBody>
      </p:sp>
      <p:sp>
        <p:nvSpPr>
          <p:cNvPr id="9" name="Content Placeholder 8">
            <a:extLst>
              <a:ext uri="{FF2B5EF4-FFF2-40B4-BE49-F238E27FC236}">
                <a16:creationId xmlns:a16="http://schemas.microsoft.com/office/drawing/2014/main" id="{66E5C4DE-3248-45C1-8570-6290D6B4B907}"/>
              </a:ext>
            </a:extLst>
          </p:cNvPr>
          <p:cNvSpPr>
            <a:spLocks noGrp="1"/>
          </p:cNvSpPr>
          <p:nvPr>
            <p:ph idx="1"/>
          </p:nvPr>
        </p:nvSpPr>
        <p:spPr/>
        <p:txBody>
          <a:bodyPr/>
          <a:lstStyle/>
          <a:p>
            <a:r>
              <a:rPr lang="en-US" dirty="0"/>
              <a:t>Demo after the presentation</a:t>
            </a:r>
          </a:p>
        </p:txBody>
      </p:sp>
    </p:spTree>
    <p:extLst>
      <p:ext uri="{BB962C8B-B14F-4D97-AF65-F5344CB8AC3E}">
        <p14:creationId xmlns:p14="http://schemas.microsoft.com/office/powerpoint/2010/main" val="3306025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32322-3AD3-4F86-A1C0-CF9FD34BF55C}"/>
              </a:ext>
            </a:extLst>
          </p:cNvPr>
          <p:cNvSpPr>
            <a:spLocks noGrp="1"/>
          </p:cNvSpPr>
          <p:nvPr>
            <p:ph type="title"/>
          </p:nvPr>
        </p:nvSpPr>
        <p:spPr/>
        <p:txBody>
          <a:bodyPr/>
          <a:lstStyle/>
          <a:p>
            <a:r>
              <a:rPr lang="en-US" dirty="0"/>
              <a:t>Common issues </a:t>
            </a:r>
          </a:p>
        </p:txBody>
      </p:sp>
      <p:sp>
        <p:nvSpPr>
          <p:cNvPr id="3" name="Content Placeholder 2">
            <a:extLst>
              <a:ext uri="{FF2B5EF4-FFF2-40B4-BE49-F238E27FC236}">
                <a16:creationId xmlns:a16="http://schemas.microsoft.com/office/drawing/2014/main" id="{F1433712-B6EA-4CF4-A8EE-FA36841A9258}"/>
              </a:ext>
            </a:extLst>
          </p:cNvPr>
          <p:cNvSpPr>
            <a:spLocks noGrp="1"/>
          </p:cNvSpPr>
          <p:nvPr>
            <p:ph idx="1"/>
          </p:nvPr>
        </p:nvSpPr>
        <p:spPr/>
        <p:txBody>
          <a:bodyPr/>
          <a:lstStyle/>
          <a:p>
            <a:r>
              <a:rPr lang="en-US" dirty="0"/>
              <a:t>Out of filament: make sure to have enough filament to print your part. Load new reel if in doubt. </a:t>
            </a:r>
          </a:p>
        </p:txBody>
      </p:sp>
      <p:sp>
        <p:nvSpPr>
          <p:cNvPr id="4" name="Slide Number Placeholder 3">
            <a:extLst>
              <a:ext uri="{FF2B5EF4-FFF2-40B4-BE49-F238E27FC236}">
                <a16:creationId xmlns:a16="http://schemas.microsoft.com/office/drawing/2014/main" id="{00FBE517-FD39-4F2D-8CF6-24835BA67C34}"/>
              </a:ext>
            </a:extLst>
          </p:cNvPr>
          <p:cNvSpPr>
            <a:spLocks noGrp="1"/>
          </p:cNvSpPr>
          <p:nvPr>
            <p:ph type="sldNum" sz="quarter" idx="12"/>
          </p:nvPr>
        </p:nvSpPr>
        <p:spPr/>
        <p:txBody>
          <a:bodyPr/>
          <a:lstStyle/>
          <a:p>
            <a:fld id="{4EC93DFA-70F6-4220-86AB-AD3183C08C91}" type="slidenum">
              <a:rPr lang="en-US" smtClean="0"/>
              <a:t>19</a:t>
            </a:fld>
            <a:endParaRPr lang="en-US" dirty="0"/>
          </a:p>
        </p:txBody>
      </p:sp>
      <p:pic>
        <p:nvPicPr>
          <p:cNvPr id="5" name="Picture 4">
            <a:extLst>
              <a:ext uri="{FF2B5EF4-FFF2-40B4-BE49-F238E27FC236}">
                <a16:creationId xmlns:a16="http://schemas.microsoft.com/office/drawing/2014/main" id="{DFF511B3-B6C3-44F2-9072-3B33297BF0FC}"/>
              </a:ext>
            </a:extLst>
          </p:cNvPr>
          <p:cNvPicPr>
            <a:picLocks noChangeAspect="1"/>
          </p:cNvPicPr>
          <p:nvPr/>
        </p:nvPicPr>
        <p:blipFill>
          <a:blip r:embed="rId3"/>
          <a:stretch>
            <a:fillRect/>
          </a:stretch>
        </p:blipFill>
        <p:spPr>
          <a:xfrm>
            <a:off x="1343025" y="2630831"/>
            <a:ext cx="6457950" cy="3635826"/>
          </a:xfrm>
          <a:prstGeom prst="rect">
            <a:avLst/>
          </a:prstGeom>
        </p:spPr>
      </p:pic>
    </p:spTree>
    <p:extLst>
      <p:ext uri="{BB962C8B-B14F-4D97-AF65-F5344CB8AC3E}">
        <p14:creationId xmlns:p14="http://schemas.microsoft.com/office/powerpoint/2010/main" val="3625437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D8A8B-A3F7-45EF-B495-DBBB16905554}"/>
              </a:ext>
            </a:extLst>
          </p:cNvPr>
          <p:cNvSpPr>
            <a:spLocks noGrp="1"/>
          </p:cNvSpPr>
          <p:nvPr>
            <p:ph type="title"/>
          </p:nvPr>
        </p:nvSpPr>
        <p:spPr/>
        <p:txBody>
          <a:bodyPr>
            <a:normAutofit/>
          </a:bodyPr>
          <a:lstStyle/>
          <a:p>
            <a:r>
              <a:rPr lang="en-US" dirty="0"/>
              <a:t>Content</a:t>
            </a:r>
          </a:p>
        </p:txBody>
      </p:sp>
      <p:sp>
        <p:nvSpPr>
          <p:cNvPr id="3" name="Content Placeholder 2">
            <a:extLst>
              <a:ext uri="{FF2B5EF4-FFF2-40B4-BE49-F238E27FC236}">
                <a16:creationId xmlns:a16="http://schemas.microsoft.com/office/drawing/2014/main" id="{36C72D26-9827-459D-9EE0-C833E3B73C43}"/>
              </a:ext>
            </a:extLst>
          </p:cNvPr>
          <p:cNvSpPr>
            <a:spLocks noGrp="1"/>
          </p:cNvSpPr>
          <p:nvPr>
            <p:ph idx="1"/>
          </p:nvPr>
        </p:nvSpPr>
        <p:spPr/>
        <p:txBody>
          <a:bodyPr/>
          <a:lstStyle/>
          <a:p>
            <a:r>
              <a:rPr lang="en-US" dirty="0"/>
              <a:t>What is 3D printing?</a:t>
            </a:r>
          </a:p>
          <a:p>
            <a:pPr lvl="1"/>
            <a:r>
              <a:rPr lang="en-US" dirty="0"/>
              <a:t>Types of 3D printers</a:t>
            </a:r>
          </a:p>
          <a:p>
            <a:pPr lvl="1"/>
            <a:r>
              <a:rPr lang="en-US" dirty="0"/>
              <a:t>Terminology</a:t>
            </a:r>
          </a:p>
          <a:p>
            <a:pPr lvl="2"/>
            <a:r>
              <a:rPr lang="en-US" dirty="0"/>
              <a:t>Support structures</a:t>
            </a:r>
          </a:p>
          <a:p>
            <a:pPr lvl="2"/>
            <a:r>
              <a:rPr lang="en-US" dirty="0"/>
              <a:t>Infill</a:t>
            </a:r>
          </a:p>
          <a:p>
            <a:pPr lvl="2"/>
            <a:r>
              <a:rPr lang="en-US" dirty="0"/>
              <a:t>Print orientation</a:t>
            </a:r>
          </a:p>
          <a:p>
            <a:pPr lvl="1"/>
            <a:r>
              <a:rPr lang="en-US" dirty="0"/>
              <a:t>3D printing process</a:t>
            </a:r>
          </a:p>
          <a:p>
            <a:r>
              <a:rPr lang="en-US" dirty="0"/>
              <a:t>Using the </a:t>
            </a:r>
            <a:r>
              <a:rPr lang="en-US" dirty="0" err="1"/>
              <a:t>Lulzbot</a:t>
            </a:r>
            <a:r>
              <a:rPr lang="en-US" dirty="0"/>
              <a:t> 3D printer</a:t>
            </a:r>
          </a:p>
          <a:p>
            <a:pPr lvl="1"/>
            <a:r>
              <a:rPr lang="en-US" dirty="0"/>
              <a:t>Setting it up</a:t>
            </a:r>
          </a:p>
          <a:p>
            <a:pPr lvl="1"/>
            <a:r>
              <a:rPr lang="en-US" dirty="0"/>
              <a:t>Common issues</a:t>
            </a:r>
          </a:p>
          <a:p>
            <a:r>
              <a:rPr lang="en-US" dirty="0"/>
              <a:t>Applications</a:t>
            </a:r>
          </a:p>
          <a:p>
            <a:pPr lvl="1"/>
            <a:endParaRPr lang="en-US" dirty="0"/>
          </a:p>
          <a:p>
            <a:endParaRPr lang="en-US" dirty="0"/>
          </a:p>
        </p:txBody>
      </p:sp>
      <p:sp>
        <p:nvSpPr>
          <p:cNvPr id="4" name="Slide Number Placeholder 3">
            <a:extLst>
              <a:ext uri="{FF2B5EF4-FFF2-40B4-BE49-F238E27FC236}">
                <a16:creationId xmlns:a16="http://schemas.microsoft.com/office/drawing/2014/main" id="{1EFF8238-D401-495A-840C-C6E4B444CFF3}"/>
              </a:ext>
            </a:extLst>
          </p:cNvPr>
          <p:cNvSpPr>
            <a:spLocks noGrp="1"/>
          </p:cNvSpPr>
          <p:nvPr>
            <p:ph type="sldNum" sz="quarter" idx="12"/>
          </p:nvPr>
        </p:nvSpPr>
        <p:spPr/>
        <p:txBody>
          <a:bodyPr/>
          <a:lstStyle/>
          <a:p>
            <a:fld id="{4EC93DFA-70F6-4220-86AB-AD3183C08C91}" type="slidenum">
              <a:rPr lang="en-US" smtClean="0"/>
              <a:t>2</a:t>
            </a:fld>
            <a:endParaRPr lang="en-US" dirty="0"/>
          </a:p>
        </p:txBody>
      </p:sp>
    </p:spTree>
    <p:extLst>
      <p:ext uri="{BB962C8B-B14F-4D97-AF65-F5344CB8AC3E}">
        <p14:creationId xmlns:p14="http://schemas.microsoft.com/office/powerpoint/2010/main" val="2101753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40D56-803B-4052-8E8C-5104B14AB6CA}"/>
              </a:ext>
            </a:extLst>
          </p:cNvPr>
          <p:cNvSpPr>
            <a:spLocks noGrp="1"/>
          </p:cNvSpPr>
          <p:nvPr>
            <p:ph type="title"/>
          </p:nvPr>
        </p:nvSpPr>
        <p:spPr/>
        <p:txBody>
          <a:bodyPr/>
          <a:lstStyle/>
          <a:p>
            <a:r>
              <a:rPr lang="en-US" dirty="0"/>
              <a:t>Common issues</a:t>
            </a:r>
          </a:p>
        </p:txBody>
      </p:sp>
      <p:sp>
        <p:nvSpPr>
          <p:cNvPr id="3" name="Content Placeholder 2">
            <a:extLst>
              <a:ext uri="{FF2B5EF4-FFF2-40B4-BE49-F238E27FC236}">
                <a16:creationId xmlns:a16="http://schemas.microsoft.com/office/drawing/2014/main" id="{1F7A9B1E-A1D8-40FB-8687-4B189C0676A3}"/>
              </a:ext>
            </a:extLst>
          </p:cNvPr>
          <p:cNvSpPr>
            <a:spLocks noGrp="1"/>
          </p:cNvSpPr>
          <p:nvPr>
            <p:ph idx="1"/>
          </p:nvPr>
        </p:nvSpPr>
        <p:spPr/>
        <p:txBody>
          <a:bodyPr/>
          <a:lstStyle/>
          <a:p>
            <a:r>
              <a:rPr lang="en-US" dirty="0"/>
              <a:t>Blocked nozzle: can occur if filament snaps and a small piece is stuck inside. Always make sure to extrude before starting print. </a:t>
            </a:r>
          </a:p>
        </p:txBody>
      </p:sp>
      <p:sp>
        <p:nvSpPr>
          <p:cNvPr id="4" name="Slide Number Placeholder 3">
            <a:extLst>
              <a:ext uri="{FF2B5EF4-FFF2-40B4-BE49-F238E27FC236}">
                <a16:creationId xmlns:a16="http://schemas.microsoft.com/office/drawing/2014/main" id="{820B96F8-F8CD-41AD-A053-04394CAE7622}"/>
              </a:ext>
            </a:extLst>
          </p:cNvPr>
          <p:cNvSpPr>
            <a:spLocks noGrp="1"/>
          </p:cNvSpPr>
          <p:nvPr>
            <p:ph type="sldNum" sz="quarter" idx="12"/>
          </p:nvPr>
        </p:nvSpPr>
        <p:spPr/>
        <p:txBody>
          <a:bodyPr/>
          <a:lstStyle/>
          <a:p>
            <a:fld id="{4EC93DFA-70F6-4220-86AB-AD3183C08C91}" type="slidenum">
              <a:rPr lang="en-US" smtClean="0"/>
              <a:t>20</a:t>
            </a:fld>
            <a:endParaRPr lang="en-US" dirty="0"/>
          </a:p>
        </p:txBody>
      </p:sp>
      <p:pic>
        <p:nvPicPr>
          <p:cNvPr id="5" name="Picture 4">
            <a:extLst>
              <a:ext uri="{FF2B5EF4-FFF2-40B4-BE49-F238E27FC236}">
                <a16:creationId xmlns:a16="http://schemas.microsoft.com/office/drawing/2014/main" id="{B1F7D890-3986-4976-9342-0BFA0F0EEC61}"/>
              </a:ext>
            </a:extLst>
          </p:cNvPr>
          <p:cNvPicPr>
            <a:picLocks noChangeAspect="1"/>
          </p:cNvPicPr>
          <p:nvPr/>
        </p:nvPicPr>
        <p:blipFill>
          <a:blip r:embed="rId3"/>
          <a:stretch>
            <a:fillRect/>
          </a:stretch>
        </p:blipFill>
        <p:spPr>
          <a:xfrm>
            <a:off x="1403350" y="2977350"/>
            <a:ext cx="6337300" cy="3561563"/>
          </a:xfrm>
          <a:prstGeom prst="rect">
            <a:avLst/>
          </a:prstGeom>
        </p:spPr>
      </p:pic>
    </p:spTree>
    <p:extLst>
      <p:ext uri="{BB962C8B-B14F-4D97-AF65-F5344CB8AC3E}">
        <p14:creationId xmlns:p14="http://schemas.microsoft.com/office/powerpoint/2010/main" val="833333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862F1-2EEE-4EAC-B7F6-BA4E918A54BE}"/>
              </a:ext>
            </a:extLst>
          </p:cNvPr>
          <p:cNvSpPr>
            <a:spLocks noGrp="1"/>
          </p:cNvSpPr>
          <p:nvPr>
            <p:ph type="title"/>
          </p:nvPr>
        </p:nvSpPr>
        <p:spPr/>
        <p:txBody>
          <a:bodyPr/>
          <a:lstStyle/>
          <a:p>
            <a:r>
              <a:rPr lang="en-US" dirty="0"/>
              <a:t>Common issues</a:t>
            </a:r>
          </a:p>
        </p:txBody>
      </p:sp>
      <p:sp>
        <p:nvSpPr>
          <p:cNvPr id="3" name="Content Placeholder 2">
            <a:extLst>
              <a:ext uri="{FF2B5EF4-FFF2-40B4-BE49-F238E27FC236}">
                <a16:creationId xmlns:a16="http://schemas.microsoft.com/office/drawing/2014/main" id="{1D4F8DCA-0264-4D81-B5B5-2A975686EFF1}"/>
              </a:ext>
            </a:extLst>
          </p:cNvPr>
          <p:cNvSpPr>
            <a:spLocks noGrp="1"/>
          </p:cNvSpPr>
          <p:nvPr>
            <p:ph idx="1"/>
          </p:nvPr>
        </p:nvSpPr>
        <p:spPr/>
        <p:txBody>
          <a:bodyPr/>
          <a:lstStyle/>
          <a:p>
            <a:r>
              <a:rPr lang="en-US" dirty="0"/>
              <a:t>Dimensional accuracy: parts don’t fit together. Make sure all units are correct. Choose appropriate print quality settings. Allow enough tolerance to account for material expansion and contraction. Make test prints if required. </a:t>
            </a:r>
          </a:p>
        </p:txBody>
      </p:sp>
      <p:sp>
        <p:nvSpPr>
          <p:cNvPr id="4" name="Slide Number Placeholder 3">
            <a:extLst>
              <a:ext uri="{FF2B5EF4-FFF2-40B4-BE49-F238E27FC236}">
                <a16:creationId xmlns:a16="http://schemas.microsoft.com/office/drawing/2014/main" id="{BE3EF25E-3516-4679-B1BD-B2FDCD400302}"/>
              </a:ext>
            </a:extLst>
          </p:cNvPr>
          <p:cNvSpPr>
            <a:spLocks noGrp="1"/>
          </p:cNvSpPr>
          <p:nvPr>
            <p:ph type="sldNum" sz="quarter" idx="12"/>
          </p:nvPr>
        </p:nvSpPr>
        <p:spPr/>
        <p:txBody>
          <a:bodyPr/>
          <a:lstStyle/>
          <a:p>
            <a:fld id="{4EC93DFA-70F6-4220-86AB-AD3183C08C91}" type="slidenum">
              <a:rPr lang="en-US" smtClean="0"/>
              <a:t>21</a:t>
            </a:fld>
            <a:endParaRPr lang="en-US" dirty="0"/>
          </a:p>
        </p:txBody>
      </p:sp>
      <p:pic>
        <p:nvPicPr>
          <p:cNvPr id="5" name="Picture 4">
            <a:extLst>
              <a:ext uri="{FF2B5EF4-FFF2-40B4-BE49-F238E27FC236}">
                <a16:creationId xmlns:a16="http://schemas.microsoft.com/office/drawing/2014/main" id="{9D171371-52EC-4941-AF7C-5BCEBC76F04C}"/>
              </a:ext>
            </a:extLst>
          </p:cNvPr>
          <p:cNvPicPr>
            <a:picLocks noChangeAspect="1"/>
          </p:cNvPicPr>
          <p:nvPr/>
        </p:nvPicPr>
        <p:blipFill>
          <a:blip r:embed="rId3"/>
          <a:stretch>
            <a:fillRect/>
          </a:stretch>
        </p:blipFill>
        <p:spPr>
          <a:xfrm>
            <a:off x="1758950" y="3559608"/>
            <a:ext cx="5626100" cy="3161868"/>
          </a:xfrm>
          <a:prstGeom prst="rect">
            <a:avLst/>
          </a:prstGeom>
        </p:spPr>
      </p:pic>
    </p:spTree>
    <p:extLst>
      <p:ext uri="{BB962C8B-B14F-4D97-AF65-F5344CB8AC3E}">
        <p14:creationId xmlns:p14="http://schemas.microsoft.com/office/powerpoint/2010/main" val="2815356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7CF06-3044-4E87-9D5B-0C59F51C9F6F}"/>
              </a:ext>
            </a:extLst>
          </p:cNvPr>
          <p:cNvSpPr>
            <a:spLocks noGrp="1"/>
          </p:cNvSpPr>
          <p:nvPr>
            <p:ph type="title"/>
          </p:nvPr>
        </p:nvSpPr>
        <p:spPr/>
        <p:txBody>
          <a:bodyPr/>
          <a:lstStyle/>
          <a:p>
            <a:r>
              <a:rPr lang="en-US" dirty="0"/>
              <a:t>TEST prints</a:t>
            </a:r>
          </a:p>
        </p:txBody>
      </p:sp>
      <p:pic>
        <p:nvPicPr>
          <p:cNvPr id="6" name="Content Placeholder 5" descr="A picture containing wall, indoor, toilet, blue&#10;&#10;Description automatically generated">
            <a:extLst>
              <a:ext uri="{FF2B5EF4-FFF2-40B4-BE49-F238E27FC236}">
                <a16:creationId xmlns:a16="http://schemas.microsoft.com/office/drawing/2014/main" id="{F6A4E1DE-E8FD-4A5E-A853-9A48C1F885E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8729" r="33369"/>
          <a:stretch/>
        </p:blipFill>
        <p:spPr>
          <a:xfrm>
            <a:off x="575927" y="1668711"/>
            <a:ext cx="2271886" cy="4580104"/>
          </a:xfrm>
        </p:spPr>
      </p:pic>
      <p:sp>
        <p:nvSpPr>
          <p:cNvPr id="4" name="Slide Number Placeholder 3">
            <a:extLst>
              <a:ext uri="{FF2B5EF4-FFF2-40B4-BE49-F238E27FC236}">
                <a16:creationId xmlns:a16="http://schemas.microsoft.com/office/drawing/2014/main" id="{79B1F1F0-4FF3-4D1F-8BDD-65CDE4A94030}"/>
              </a:ext>
            </a:extLst>
          </p:cNvPr>
          <p:cNvSpPr>
            <a:spLocks noGrp="1"/>
          </p:cNvSpPr>
          <p:nvPr>
            <p:ph type="sldNum" sz="quarter" idx="12"/>
          </p:nvPr>
        </p:nvSpPr>
        <p:spPr/>
        <p:txBody>
          <a:bodyPr/>
          <a:lstStyle/>
          <a:p>
            <a:fld id="{4EC93DFA-70F6-4220-86AB-AD3183C08C91}" type="slidenum">
              <a:rPr lang="en-US" smtClean="0"/>
              <a:t>22</a:t>
            </a:fld>
            <a:endParaRPr lang="en-US" dirty="0"/>
          </a:p>
        </p:txBody>
      </p:sp>
      <p:pic>
        <p:nvPicPr>
          <p:cNvPr id="8" name="Picture 7" descr="A picture containing wall, indoor&#10;&#10;Description automatically generated">
            <a:extLst>
              <a:ext uri="{FF2B5EF4-FFF2-40B4-BE49-F238E27FC236}">
                <a16:creationId xmlns:a16="http://schemas.microsoft.com/office/drawing/2014/main" id="{71494C22-3BA2-4947-B362-BCA7DF223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108410" y="2670609"/>
            <a:ext cx="4580103" cy="2576308"/>
          </a:xfrm>
          <a:prstGeom prst="rect">
            <a:avLst/>
          </a:prstGeom>
        </p:spPr>
      </p:pic>
      <p:pic>
        <p:nvPicPr>
          <p:cNvPr id="10" name="Picture 9" descr="A picture containing text, case&#10;&#10;Description automatically generated">
            <a:extLst>
              <a:ext uri="{FF2B5EF4-FFF2-40B4-BE49-F238E27FC236}">
                <a16:creationId xmlns:a16="http://schemas.microsoft.com/office/drawing/2014/main" id="{BC0B318D-8036-4F7A-9B33-4CA32D8E95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937140" y="2670611"/>
            <a:ext cx="4580109" cy="2576310"/>
          </a:xfrm>
          <a:prstGeom prst="rect">
            <a:avLst/>
          </a:prstGeom>
        </p:spPr>
      </p:pic>
    </p:spTree>
    <p:extLst>
      <p:ext uri="{BB962C8B-B14F-4D97-AF65-F5344CB8AC3E}">
        <p14:creationId xmlns:p14="http://schemas.microsoft.com/office/powerpoint/2010/main" val="2692579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8D628-7DC9-43A0-A66C-A70BA962B664}"/>
              </a:ext>
            </a:extLst>
          </p:cNvPr>
          <p:cNvSpPr>
            <a:spLocks noGrp="1"/>
          </p:cNvSpPr>
          <p:nvPr>
            <p:ph type="title"/>
          </p:nvPr>
        </p:nvSpPr>
        <p:spPr/>
        <p:txBody>
          <a:bodyPr/>
          <a:lstStyle/>
          <a:p>
            <a:r>
              <a:rPr lang="en-US" dirty="0"/>
              <a:t>Common issues</a:t>
            </a:r>
          </a:p>
        </p:txBody>
      </p:sp>
      <p:sp>
        <p:nvSpPr>
          <p:cNvPr id="3" name="Content Placeholder 2">
            <a:extLst>
              <a:ext uri="{FF2B5EF4-FFF2-40B4-BE49-F238E27FC236}">
                <a16:creationId xmlns:a16="http://schemas.microsoft.com/office/drawing/2014/main" id="{8BB3963B-9F64-45A5-AF65-4FE922BD55E3}"/>
              </a:ext>
            </a:extLst>
          </p:cNvPr>
          <p:cNvSpPr>
            <a:spLocks noGrp="1"/>
          </p:cNvSpPr>
          <p:nvPr>
            <p:ph idx="1"/>
          </p:nvPr>
        </p:nvSpPr>
        <p:spPr/>
        <p:txBody>
          <a:bodyPr/>
          <a:lstStyle/>
          <a:p>
            <a:r>
              <a:rPr lang="en-US" dirty="0"/>
              <a:t>Adhesion issues: print does not stick to the print platform. Can lead to lost time and failed prints. Provide maximum contact with print bed through orientation and build plate adhesion.</a:t>
            </a:r>
          </a:p>
        </p:txBody>
      </p:sp>
      <p:sp>
        <p:nvSpPr>
          <p:cNvPr id="4" name="Slide Number Placeholder 3">
            <a:extLst>
              <a:ext uri="{FF2B5EF4-FFF2-40B4-BE49-F238E27FC236}">
                <a16:creationId xmlns:a16="http://schemas.microsoft.com/office/drawing/2014/main" id="{DEAA8B83-39C4-4E8A-8D94-5106D2B6B92F}"/>
              </a:ext>
            </a:extLst>
          </p:cNvPr>
          <p:cNvSpPr>
            <a:spLocks noGrp="1"/>
          </p:cNvSpPr>
          <p:nvPr>
            <p:ph type="sldNum" sz="quarter" idx="12"/>
          </p:nvPr>
        </p:nvSpPr>
        <p:spPr/>
        <p:txBody>
          <a:bodyPr/>
          <a:lstStyle/>
          <a:p>
            <a:fld id="{4EC93DFA-70F6-4220-86AB-AD3183C08C91}" type="slidenum">
              <a:rPr lang="en-US" smtClean="0"/>
              <a:t>23</a:t>
            </a:fld>
            <a:endParaRPr lang="en-US" dirty="0"/>
          </a:p>
        </p:txBody>
      </p:sp>
      <p:pic>
        <p:nvPicPr>
          <p:cNvPr id="5" name="Picture 4">
            <a:extLst>
              <a:ext uri="{FF2B5EF4-FFF2-40B4-BE49-F238E27FC236}">
                <a16:creationId xmlns:a16="http://schemas.microsoft.com/office/drawing/2014/main" id="{BEB37F45-2CDC-461F-BCE2-BE9064D1F25A}"/>
              </a:ext>
            </a:extLst>
          </p:cNvPr>
          <p:cNvPicPr>
            <a:picLocks noChangeAspect="1"/>
          </p:cNvPicPr>
          <p:nvPr/>
        </p:nvPicPr>
        <p:blipFill>
          <a:blip r:embed="rId3"/>
          <a:stretch>
            <a:fillRect/>
          </a:stretch>
        </p:blipFill>
        <p:spPr>
          <a:xfrm>
            <a:off x="4586308" y="3405947"/>
            <a:ext cx="3990934" cy="2649537"/>
          </a:xfrm>
          <a:prstGeom prst="rect">
            <a:avLst/>
          </a:prstGeom>
        </p:spPr>
      </p:pic>
      <p:sp>
        <p:nvSpPr>
          <p:cNvPr id="6" name="Rectangle 5">
            <a:extLst>
              <a:ext uri="{FF2B5EF4-FFF2-40B4-BE49-F238E27FC236}">
                <a16:creationId xmlns:a16="http://schemas.microsoft.com/office/drawing/2014/main" id="{F9A27D9B-22AB-4928-8EC6-52E418115502}"/>
              </a:ext>
            </a:extLst>
          </p:cNvPr>
          <p:cNvSpPr/>
          <p:nvPr/>
        </p:nvSpPr>
        <p:spPr>
          <a:xfrm>
            <a:off x="7759700" y="5715000"/>
            <a:ext cx="769958" cy="30797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3EBAD2B-F277-40E6-8211-7264CA875D97}"/>
              </a:ext>
            </a:extLst>
          </p:cNvPr>
          <p:cNvPicPr>
            <a:picLocks noChangeAspect="1"/>
          </p:cNvPicPr>
          <p:nvPr/>
        </p:nvPicPr>
        <p:blipFill>
          <a:blip r:embed="rId4"/>
          <a:stretch>
            <a:fillRect/>
          </a:stretch>
        </p:blipFill>
        <p:spPr>
          <a:xfrm>
            <a:off x="628650" y="3471862"/>
            <a:ext cx="3875432" cy="2583622"/>
          </a:xfrm>
          <a:prstGeom prst="rect">
            <a:avLst/>
          </a:prstGeom>
        </p:spPr>
      </p:pic>
    </p:spTree>
    <p:extLst>
      <p:ext uri="{BB962C8B-B14F-4D97-AF65-F5344CB8AC3E}">
        <p14:creationId xmlns:p14="http://schemas.microsoft.com/office/powerpoint/2010/main" val="2428357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03052-A314-4C52-979F-2F64A7796399}"/>
              </a:ext>
            </a:extLst>
          </p:cNvPr>
          <p:cNvSpPr>
            <a:spLocks noGrp="1"/>
          </p:cNvSpPr>
          <p:nvPr>
            <p:ph type="title"/>
          </p:nvPr>
        </p:nvSpPr>
        <p:spPr/>
        <p:txBody>
          <a:bodyPr/>
          <a:lstStyle/>
          <a:p>
            <a:r>
              <a:rPr lang="en-US" dirty="0"/>
              <a:t>ADHESION ISSUES</a:t>
            </a:r>
          </a:p>
        </p:txBody>
      </p:sp>
      <p:pic>
        <p:nvPicPr>
          <p:cNvPr id="6" name="Content Placeholder 5" descr="A picture containing sewing machine, appliance, projector&#10;&#10;Description automatically generated">
            <a:extLst>
              <a:ext uri="{FF2B5EF4-FFF2-40B4-BE49-F238E27FC236}">
                <a16:creationId xmlns:a16="http://schemas.microsoft.com/office/drawing/2014/main" id="{31C43C0D-9964-45AF-9D11-E557688D9C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0101" y="1663994"/>
            <a:ext cx="7683798" cy="4322136"/>
          </a:xfrm>
        </p:spPr>
      </p:pic>
      <p:sp>
        <p:nvSpPr>
          <p:cNvPr id="4" name="Slide Number Placeholder 3">
            <a:extLst>
              <a:ext uri="{FF2B5EF4-FFF2-40B4-BE49-F238E27FC236}">
                <a16:creationId xmlns:a16="http://schemas.microsoft.com/office/drawing/2014/main" id="{265875CF-4868-49D5-87EE-54E29B12E1D4}"/>
              </a:ext>
            </a:extLst>
          </p:cNvPr>
          <p:cNvSpPr>
            <a:spLocks noGrp="1"/>
          </p:cNvSpPr>
          <p:nvPr>
            <p:ph type="sldNum" sz="quarter" idx="12"/>
          </p:nvPr>
        </p:nvSpPr>
        <p:spPr/>
        <p:txBody>
          <a:bodyPr/>
          <a:lstStyle/>
          <a:p>
            <a:fld id="{4EC93DFA-70F6-4220-86AB-AD3183C08C91}" type="slidenum">
              <a:rPr lang="en-US" smtClean="0"/>
              <a:t>24</a:t>
            </a:fld>
            <a:endParaRPr lang="en-US" dirty="0"/>
          </a:p>
        </p:txBody>
      </p:sp>
    </p:spTree>
    <p:extLst>
      <p:ext uri="{BB962C8B-B14F-4D97-AF65-F5344CB8AC3E}">
        <p14:creationId xmlns:p14="http://schemas.microsoft.com/office/powerpoint/2010/main" val="4016519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B5DDF-54E3-4B77-A5B2-F6B1D34A2197}"/>
              </a:ext>
            </a:extLst>
          </p:cNvPr>
          <p:cNvSpPr>
            <a:spLocks noGrp="1"/>
          </p:cNvSpPr>
          <p:nvPr>
            <p:ph type="title"/>
          </p:nvPr>
        </p:nvSpPr>
        <p:spPr/>
        <p:txBody>
          <a:bodyPr/>
          <a:lstStyle/>
          <a:p>
            <a:r>
              <a:rPr lang="en-US" dirty="0"/>
              <a:t>Common issues</a:t>
            </a:r>
          </a:p>
        </p:txBody>
      </p:sp>
      <p:sp>
        <p:nvSpPr>
          <p:cNvPr id="3" name="Content Placeholder 2">
            <a:extLst>
              <a:ext uri="{FF2B5EF4-FFF2-40B4-BE49-F238E27FC236}">
                <a16:creationId xmlns:a16="http://schemas.microsoft.com/office/drawing/2014/main" id="{F535E2EB-1ABA-46A3-99F0-4AE84A4162D7}"/>
              </a:ext>
            </a:extLst>
          </p:cNvPr>
          <p:cNvSpPr>
            <a:spLocks noGrp="1"/>
          </p:cNvSpPr>
          <p:nvPr>
            <p:ph idx="1"/>
          </p:nvPr>
        </p:nvSpPr>
        <p:spPr/>
        <p:txBody>
          <a:bodyPr/>
          <a:lstStyle/>
          <a:p>
            <a:r>
              <a:rPr lang="en-US" dirty="0"/>
              <a:t>Warping: print base layer bends upwards and loses contact with print bed. Occurs due to rapid cooling of the print. Use a heated print platform. Adjust print platform temp settings. </a:t>
            </a:r>
          </a:p>
        </p:txBody>
      </p:sp>
      <p:sp>
        <p:nvSpPr>
          <p:cNvPr id="4" name="Slide Number Placeholder 3">
            <a:extLst>
              <a:ext uri="{FF2B5EF4-FFF2-40B4-BE49-F238E27FC236}">
                <a16:creationId xmlns:a16="http://schemas.microsoft.com/office/drawing/2014/main" id="{17F64827-6DFA-4143-B869-100F9BF51667}"/>
              </a:ext>
            </a:extLst>
          </p:cNvPr>
          <p:cNvSpPr>
            <a:spLocks noGrp="1"/>
          </p:cNvSpPr>
          <p:nvPr>
            <p:ph type="sldNum" sz="quarter" idx="12"/>
          </p:nvPr>
        </p:nvSpPr>
        <p:spPr/>
        <p:txBody>
          <a:bodyPr/>
          <a:lstStyle/>
          <a:p>
            <a:fld id="{4EC93DFA-70F6-4220-86AB-AD3183C08C91}" type="slidenum">
              <a:rPr lang="en-US" smtClean="0"/>
              <a:t>25</a:t>
            </a:fld>
            <a:endParaRPr lang="en-US" dirty="0"/>
          </a:p>
        </p:txBody>
      </p:sp>
      <p:pic>
        <p:nvPicPr>
          <p:cNvPr id="6" name="Picture 5">
            <a:extLst>
              <a:ext uri="{FF2B5EF4-FFF2-40B4-BE49-F238E27FC236}">
                <a16:creationId xmlns:a16="http://schemas.microsoft.com/office/drawing/2014/main" id="{4385DB71-11EF-43B7-9A92-A2B3DC863578}"/>
              </a:ext>
            </a:extLst>
          </p:cNvPr>
          <p:cNvPicPr>
            <a:picLocks noChangeAspect="1"/>
          </p:cNvPicPr>
          <p:nvPr/>
        </p:nvPicPr>
        <p:blipFill>
          <a:blip r:embed="rId3"/>
          <a:stretch>
            <a:fillRect/>
          </a:stretch>
        </p:blipFill>
        <p:spPr>
          <a:xfrm>
            <a:off x="742950" y="3876675"/>
            <a:ext cx="3429000" cy="1924050"/>
          </a:xfrm>
          <a:prstGeom prst="rect">
            <a:avLst/>
          </a:prstGeom>
        </p:spPr>
      </p:pic>
      <p:pic>
        <p:nvPicPr>
          <p:cNvPr id="7" name="Picture 6">
            <a:extLst>
              <a:ext uri="{FF2B5EF4-FFF2-40B4-BE49-F238E27FC236}">
                <a16:creationId xmlns:a16="http://schemas.microsoft.com/office/drawing/2014/main" id="{685C4EA4-3724-4709-83C0-193CD0C126F4}"/>
              </a:ext>
            </a:extLst>
          </p:cNvPr>
          <p:cNvPicPr>
            <a:picLocks noChangeAspect="1"/>
          </p:cNvPicPr>
          <p:nvPr/>
        </p:nvPicPr>
        <p:blipFill>
          <a:blip r:embed="rId4"/>
          <a:stretch>
            <a:fillRect/>
          </a:stretch>
        </p:blipFill>
        <p:spPr>
          <a:xfrm>
            <a:off x="4972052" y="3743613"/>
            <a:ext cx="3281363" cy="2190173"/>
          </a:xfrm>
          <a:prstGeom prst="rect">
            <a:avLst/>
          </a:prstGeom>
        </p:spPr>
      </p:pic>
    </p:spTree>
    <p:extLst>
      <p:ext uri="{BB962C8B-B14F-4D97-AF65-F5344CB8AC3E}">
        <p14:creationId xmlns:p14="http://schemas.microsoft.com/office/powerpoint/2010/main" val="2265358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8DF6D-26EC-4BF8-9552-C27101293A64}"/>
              </a:ext>
            </a:extLst>
          </p:cNvPr>
          <p:cNvSpPr>
            <a:spLocks noGrp="1"/>
          </p:cNvSpPr>
          <p:nvPr>
            <p:ph type="title"/>
          </p:nvPr>
        </p:nvSpPr>
        <p:spPr/>
        <p:txBody>
          <a:bodyPr/>
          <a:lstStyle/>
          <a:p>
            <a:r>
              <a:rPr lang="en-US" dirty="0"/>
              <a:t>WARPING</a:t>
            </a:r>
          </a:p>
        </p:txBody>
      </p:sp>
      <p:pic>
        <p:nvPicPr>
          <p:cNvPr id="6" name="Content Placeholder 5" descr="A picture containing indoor&#10;&#10;Description automatically generated">
            <a:extLst>
              <a:ext uri="{FF2B5EF4-FFF2-40B4-BE49-F238E27FC236}">
                <a16:creationId xmlns:a16="http://schemas.microsoft.com/office/drawing/2014/main" id="{26AFC984-6BA8-4C18-A779-0D212ACFCE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4144" y="1825625"/>
            <a:ext cx="7735712" cy="4351338"/>
          </a:xfrm>
        </p:spPr>
      </p:pic>
      <p:sp>
        <p:nvSpPr>
          <p:cNvPr id="4" name="Slide Number Placeholder 3">
            <a:extLst>
              <a:ext uri="{FF2B5EF4-FFF2-40B4-BE49-F238E27FC236}">
                <a16:creationId xmlns:a16="http://schemas.microsoft.com/office/drawing/2014/main" id="{F42E1B74-CD10-4D18-812A-B229697481ED}"/>
              </a:ext>
            </a:extLst>
          </p:cNvPr>
          <p:cNvSpPr>
            <a:spLocks noGrp="1"/>
          </p:cNvSpPr>
          <p:nvPr>
            <p:ph type="sldNum" sz="quarter" idx="12"/>
          </p:nvPr>
        </p:nvSpPr>
        <p:spPr/>
        <p:txBody>
          <a:bodyPr/>
          <a:lstStyle/>
          <a:p>
            <a:fld id="{4EC93DFA-70F6-4220-86AB-AD3183C08C91}" type="slidenum">
              <a:rPr lang="en-US" smtClean="0"/>
              <a:t>26</a:t>
            </a:fld>
            <a:endParaRPr lang="en-US" dirty="0"/>
          </a:p>
        </p:txBody>
      </p:sp>
    </p:spTree>
    <p:extLst>
      <p:ext uri="{BB962C8B-B14F-4D97-AF65-F5344CB8AC3E}">
        <p14:creationId xmlns:p14="http://schemas.microsoft.com/office/powerpoint/2010/main" val="1588659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86697-8B78-46A4-9897-464C870DEEAF}"/>
              </a:ext>
            </a:extLst>
          </p:cNvPr>
          <p:cNvSpPr>
            <a:spLocks noGrp="1"/>
          </p:cNvSpPr>
          <p:nvPr>
            <p:ph type="title"/>
          </p:nvPr>
        </p:nvSpPr>
        <p:spPr>
          <a:xfrm>
            <a:off x="1803862" y="445337"/>
            <a:ext cx="6711488" cy="802447"/>
          </a:xfrm>
        </p:spPr>
        <p:txBody>
          <a:bodyPr/>
          <a:lstStyle/>
          <a:p>
            <a:r>
              <a:rPr lang="en-US" dirty="0"/>
              <a:t>applications</a:t>
            </a:r>
          </a:p>
        </p:txBody>
      </p:sp>
      <p:sp>
        <p:nvSpPr>
          <p:cNvPr id="3" name="Content Placeholder 2">
            <a:extLst>
              <a:ext uri="{FF2B5EF4-FFF2-40B4-BE49-F238E27FC236}">
                <a16:creationId xmlns:a16="http://schemas.microsoft.com/office/drawing/2014/main" id="{F63CF244-73ED-4395-9D26-7ED9D87D5BB8}"/>
              </a:ext>
            </a:extLst>
          </p:cNvPr>
          <p:cNvSpPr>
            <a:spLocks noGrp="1"/>
          </p:cNvSpPr>
          <p:nvPr>
            <p:ph idx="1"/>
          </p:nvPr>
        </p:nvSpPr>
        <p:spPr>
          <a:xfrm>
            <a:off x="628650" y="1907512"/>
            <a:ext cx="7886700" cy="2473659"/>
          </a:xfrm>
        </p:spPr>
        <p:txBody>
          <a:bodyPr/>
          <a:lstStyle/>
          <a:p>
            <a:r>
              <a:rPr lang="en-US" dirty="0"/>
              <a:t>Rocket Parts – </a:t>
            </a:r>
            <a:r>
              <a:rPr lang="en-US" dirty="0">
                <a:hlinkClick r:id="rId3"/>
              </a:rPr>
              <a:t>Relativity Space</a:t>
            </a:r>
            <a:endParaRPr lang="en-US" dirty="0"/>
          </a:p>
          <a:p>
            <a:r>
              <a:rPr lang="en-US" dirty="0"/>
              <a:t>Houses – </a:t>
            </a:r>
            <a:r>
              <a:rPr lang="en-US" dirty="0">
                <a:hlinkClick r:id="rId4"/>
              </a:rPr>
              <a:t>Icon</a:t>
            </a:r>
            <a:endParaRPr lang="en-US" dirty="0"/>
          </a:p>
          <a:p>
            <a:r>
              <a:rPr lang="en-US" dirty="0"/>
              <a:t>Food – </a:t>
            </a:r>
            <a:r>
              <a:rPr lang="en-US" dirty="0">
                <a:hlinkClick r:id="rId5"/>
              </a:rPr>
              <a:t>Cocoa Press</a:t>
            </a:r>
            <a:endParaRPr lang="en-US" dirty="0"/>
          </a:p>
          <a:p>
            <a:r>
              <a:rPr lang="en-US" dirty="0"/>
              <a:t>Bioprinting – </a:t>
            </a:r>
            <a:r>
              <a:rPr lang="en-US" dirty="0" err="1">
                <a:hlinkClick r:id="rId6"/>
              </a:rPr>
              <a:t>Allevi</a:t>
            </a:r>
            <a:endParaRPr lang="en-US" dirty="0"/>
          </a:p>
          <a:p>
            <a:r>
              <a:rPr lang="en-US" dirty="0"/>
              <a:t>Wind Industry - </a:t>
            </a:r>
            <a:r>
              <a:rPr lang="en-US" dirty="0">
                <a:hlinkClick r:id="rId7"/>
              </a:rPr>
              <a:t>GE</a:t>
            </a:r>
            <a:endParaRPr lang="en-US" dirty="0"/>
          </a:p>
          <a:p>
            <a:endParaRPr lang="en-US" dirty="0"/>
          </a:p>
        </p:txBody>
      </p:sp>
      <p:sp>
        <p:nvSpPr>
          <p:cNvPr id="4" name="Slide Number Placeholder 3">
            <a:extLst>
              <a:ext uri="{FF2B5EF4-FFF2-40B4-BE49-F238E27FC236}">
                <a16:creationId xmlns:a16="http://schemas.microsoft.com/office/drawing/2014/main" id="{1D783848-D24F-4193-8A57-040445311D79}"/>
              </a:ext>
            </a:extLst>
          </p:cNvPr>
          <p:cNvSpPr>
            <a:spLocks noGrp="1"/>
          </p:cNvSpPr>
          <p:nvPr>
            <p:ph type="sldNum" sz="quarter" idx="12"/>
          </p:nvPr>
        </p:nvSpPr>
        <p:spPr/>
        <p:txBody>
          <a:bodyPr/>
          <a:lstStyle/>
          <a:p>
            <a:fld id="{4EC93DFA-70F6-4220-86AB-AD3183C08C91}" type="slidenum">
              <a:rPr lang="en-US" smtClean="0"/>
              <a:t>27</a:t>
            </a:fld>
            <a:endParaRPr lang="en-US" dirty="0"/>
          </a:p>
        </p:txBody>
      </p:sp>
    </p:spTree>
    <p:extLst>
      <p:ext uri="{BB962C8B-B14F-4D97-AF65-F5344CB8AC3E}">
        <p14:creationId xmlns:p14="http://schemas.microsoft.com/office/powerpoint/2010/main" val="1558834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TextBox 2">
            <a:extLst>
              <a:ext uri="{FF2B5EF4-FFF2-40B4-BE49-F238E27FC236}">
                <a16:creationId xmlns:a16="http://schemas.microsoft.com/office/drawing/2014/main" id="{F5785564-5413-4F3E-BB47-3F4EFE268F2F}"/>
              </a:ext>
            </a:extLst>
          </p:cNvPr>
          <p:cNvSpPr txBox="1"/>
          <p:nvPr/>
        </p:nvSpPr>
        <p:spPr>
          <a:xfrm>
            <a:off x="6989669" y="6223451"/>
            <a:ext cx="530915" cy="338554"/>
          </a:xfrm>
          <a:prstGeom prst="rect">
            <a:avLst/>
          </a:prstGeom>
          <a:noFill/>
        </p:spPr>
        <p:txBody>
          <a:bodyPr wrap="none" rtlCol="0">
            <a:spAutoFit/>
          </a:bodyPr>
          <a:lstStyle/>
          <a:p>
            <a:r>
              <a:rPr lang="en-US" sz="800" b="1" dirty="0"/>
              <a:t>[Name]</a:t>
            </a:r>
          </a:p>
          <a:p>
            <a:r>
              <a:rPr lang="en-US" sz="800" b="1" dirty="0"/>
              <a:t>[Date]</a:t>
            </a:r>
          </a:p>
        </p:txBody>
      </p:sp>
    </p:spTree>
    <p:extLst>
      <p:ext uri="{BB962C8B-B14F-4D97-AF65-F5344CB8AC3E}">
        <p14:creationId xmlns:p14="http://schemas.microsoft.com/office/powerpoint/2010/main" val="246043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A9B75-F134-4E10-9B27-FFA57E9AA190}"/>
              </a:ext>
            </a:extLst>
          </p:cNvPr>
          <p:cNvSpPr>
            <a:spLocks noGrp="1"/>
          </p:cNvSpPr>
          <p:nvPr>
            <p:ph type="title"/>
          </p:nvPr>
        </p:nvSpPr>
        <p:spPr/>
        <p:txBody>
          <a:bodyPr/>
          <a:lstStyle/>
          <a:p>
            <a:r>
              <a:rPr lang="en-US" dirty="0"/>
              <a:t>What is 3D printing?</a:t>
            </a:r>
          </a:p>
        </p:txBody>
      </p:sp>
      <p:sp>
        <p:nvSpPr>
          <p:cNvPr id="3" name="Content Placeholder 2">
            <a:extLst>
              <a:ext uri="{FF2B5EF4-FFF2-40B4-BE49-F238E27FC236}">
                <a16:creationId xmlns:a16="http://schemas.microsoft.com/office/drawing/2014/main" id="{A81B7BBD-73AE-4CA8-A9CD-52AAAA6184AB}"/>
              </a:ext>
            </a:extLst>
          </p:cNvPr>
          <p:cNvSpPr>
            <a:spLocks noGrp="1"/>
          </p:cNvSpPr>
          <p:nvPr>
            <p:ph idx="1"/>
          </p:nvPr>
        </p:nvSpPr>
        <p:spPr>
          <a:xfrm>
            <a:off x="279400" y="1825625"/>
            <a:ext cx="4292600" cy="4351338"/>
          </a:xfrm>
        </p:spPr>
        <p:txBody>
          <a:bodyPr/>
          <a:lstStyle/>
          <a:p>
            <a:r>
              <a:rPr lang="en-US" dirty="0"/>
              <a:t>A process that produces </a:t>
            </a:r>
            <a:r>
              <a:rPr lang="en-US" b="1" dirty="0"/>
              <a:t>three dimensional objects</a:t>
            </a:r>
            <a:r>
              <a:rPr lang="en-US" dirty="0"/>
              <a:t> using an </a:t>
            </a:r>
            <a:r>
              <a:rPr lang="en-US" b="1" dirty="0"/>
              <a:t>additive</a:t>
            </a:r>
            <a:r>
              <a:rPr lang="en-US" dirty="0"/>
              <a:t> </a:t>
            </a:r>
            <a:r>
              <a:rPr lang="en-US" b="1" dirty="0"/>
              <a:t>layer-based</a:t>
            </a:r>
            <a:r>
              <a:rPr lang="en-US" dirty="0"/>
              <a:t> process</a:t>
            </a:r>
          </a:p>
          <a:p>
            <a:r>
              <a:rPr lang="en-US" dirty="0"/>
              <a:t> What is additive manufacturing?</a:t>
            </a:r>
          </a:p>
          <a:p>
            <a:pPr lvl="1"/>
            <a:r>
              <a:rPr lang="en-US" dirty="0"/>
              <a:t>Additive vs subtractive manufacturing</a:t>
            </a:r>
          </a:p>
          <a:p>
            <a:r>
              <a:rPr lang="en-US" dirty="0"/>
              <a:t>Layer-based approach</a:t>
            </a:r>
          </a:p>
          <a:p>
            <a:pPr lvl="1"/>
            <a:r>
              <a:rPr lang="en-US" dirty="0"/>
              <a:t>Printing one layer at a time</a:t>
            </a:r>
          </a:p>
          <a:p>
            <a:pPr lvl="1"/>
            <a:r>
              <a:rPr lang="en-US" dirty="0"/>
              <a:t>Almost all 3D printers utilize this method</a:t>
            </a:r>
          </a:p>
        </p:txBody>
      </p:sp>
      <p:sp>
        <p:nvSpPr>
          <p:cNvPr id="4" name="Slide Number Placeholder 3">
            <a:extLst>
              <a:ext uri="{FF2B5EF4-FFF2-40B4-BE49-F238E27FC236}">
                <a16:creationId xmlns:a16="http://schemas.microsoft.com/office/drawing/2014/main" id="{49C255BB-F81C-4FEB-AD1F-36611E9EFD8B}"/>
              </a:ext>
            </a:extLst>
          </p:cNvPr>
          <p:cNvSpPr>
            <a:spLocks noGrp="1"/>
          </p:cNvSpPr>
          <p:nvPr>
            <p:ph type="sldNum" sz="quarter" idx="12"/>
          </p:nvPr>
        </p:nvSpPr>
        <p:spPr/>
        <p:txBody>
          <a:bodyPr/>
          <a:lstStyle/>
          <a:p>
            <a:fld id="{4EC93DFA-70F6-4220-86AB-AD3183C08C91}" type="slidenum">
              <a:rPr lang="en-US" smtClean="0"/>
              <a:t>3</a:t>
            </a:fld>
            <a:endParaRPr lang="en-US" dirty="0"/>
          </a:p>
        </p:txBody>
      </p:sp>
      <p:pic>
        <p:nvPicPr>
          <p:cNvPr id="6" name="Picture 5">
            <a:extLst>
              <a:ext uri="{FF2B5EF4-FFF2-40B4-BE49-F238E27FC236}">
                <a16:creationId xmlns:a16="http://schemas.microsoft.com/office/drawing/2014/main" id="{5C55D3AF-3111-4611-8E95-33FA5178866F}"/>
              </a:ext>
            </a:extLst>
          </p:cNvPr>
          <p:cNvPicPr>
            <a:picLocks noChangeAspect="1"/>
          </p:cNvPicPr>
          <p:nvPr/>
        </p:nvPicPr>
        <p:blipFill rotWithShape="1">
          <a:blip r:embed="rId3"/>
          <a:srcRect l="13333" t="10495" r="29375" b="13614"/>
          <a:stretch/>
        </p:blipFill>
        <p:spPr>
          <a:xfrm>
            <a:off x="4572000" y="1825625"/>
            <a:ext cx="4292600" cy="4045527"/>
          </a:xfrm>
          <a:prstGeom prst="rect">
            <a:avLst/>
          </a:prstGeom>
        </p:spPr>
      </p:pic>
    </p:spTree>
    <p:extLst>
      <p:ext uri="{BB962C8B-B14F-4D97-AF65-F5344CB8AC3E}">
        <p14:creationId xmlns:p14="http://schemas.microsoft.com/office/powerpoint/2010/main" val="4042398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728F0-964B-45E4-9EEA-4BB3FAD09E28}"/>
              </a:ext>
            </a:extLst>
          </p:cNvPr>
          <p:cNvSpPr>
            <a:spLocks noGrp="1"/>
          </p:cNvSpPr>
          <p:nvPr>
            <p:ph type="title"/>
          </p:nvPr>
        </p:nvSpPr>
        <p:spPr/>
        <p:txBody>
          <a:bodyPr/>
          <a:lstStyle/>
          <a:p>
            <a:r>
              <a:rPr lang="en-US" dirty="0"/>
              <a:t>Types of 3d printers</a:t>
            </a:r>
          </a:p>
        </p:txBody>
      </p:sp>
      <p:sp>
        <p:nvSpPr>
          <p:cNvPr id="3" name="Content Placeholder 2">
            <a:extLst>
              <a:ext uri="{FF2B5EF4-FFF2-40B4-BE49-F238E27FC236}">
                <a16:creationId xmlns:a16="http://schemas.microsoft.com/office/drawing/2014/main" id="{03F0D52F-2D36-40DA-B5B7-17BA68FE20B1}"/>
              </a:ext>
            </a:extLst>
          </p:cNvPr>
          <p:cNvSpPr>
            <a:spLocks noGrp="1"/>
          </p:cNvSpPr>
          <p:nvPr>
            <p:ph idx="1"/>
          </p:nvPr>
        </p:nvSpPr>
        <p:spPr>
          <a:xfrm>
            <a:off x="628650" y="1825625"/>
            <a:ext cx="3778250" cy="4351338"/>
          </a:xfrm>
        </p:spPr>
        <p:txBody>
          <a:bodyPr/>
          <a:lstStyle/>
          <a:p>
            <a:r>
              <a:rPr lang="en-US" dirty="0"/>
              <a:t>3 basic types of printers:</a:t>
            </a:r>
          </a:p>
          <a:p>
            <a:pPr lvl="1"/>
            <a:r>
              <a:rPr lang="en-US" dirty="0"/>
              <a:t>Fused Deposition Modelling (FDM) or Fused Filament Fabrication (FFF)</a:t>
            </a:r>
          </a:p>
          <a:p>
            <a:pPr lvl="1"/>
            <a:r>
              <a:rPr lang="en-US" dirty="0"/>
              <a:t>Stereolithography (SLA)</a:t>
            </a:r>
          </a:p>
          <a:p>
            <a:pPr lvl="1"/>
            <a:r>
              <a:rPr lang="en-US" dirty="0"/>
              <a:t>Selective Laser Sintering (SLS) or Selective Laser Melting (SLM)</a:t>
            </a:r>
          </a:p>
          <a:p>
            <a:r>
              <a:rPr lang="en-US" dirty="0"/>
              <a:t>Different Use Cases</a:t>
            </a:r>
          </a:p>
          <a:p>
            <a:pPr lvl="1"/>
            <a:r>
              <a:rPr lang="en-US" dirty="0"/>
              <a:t>Hobbyist</a:t>
            </a:r>
          </a:p>
          <a:p>
            <a:pPr lvl="1"/>
            <a:r>
              <a:rPr lang="en-US" dirty="0"/>
              <a:t>Professional</a:t>
            </a:r>
          </a:p>
          <a:p>
            <a:pPr lvl="1"/>
            <a:r>
              <a:rPr lang="en-US" dirty="0"/>
              <a:t>Industrial</a:t>
            </a:r>
          </a:p>
        </p:txBody>
      </p:sp>
      <p:sp>
        <p:nvSpPr>
          <p:cNvPr id="4" name="Slide Number Placeholder 3">
            <a:extLst>
              <a:ext uri="{FF2B5EF4-FFF2-40B4-BE49-F238E27FC236}">
                <a16:creationId xmlns:a16="http://schemas.microsoft.com/office/drawing/2014/main" id="{12959B7D-84EC-4F42-8D99-0B35EC177367}"/>
              </a:ext>
            </a:extLst>
          </p:cNvPr>
          <p:cNvSpPr>
            <a:spLocks noGrp="1"/>
          </p:cNvSpPr>
          <p:nvPr>
            <p:ph type="sldNum" sz="quarter" idx="12"/>
          </p:nvPr>
        </p:nvSpPr>
        <p:spPr/>
        <p:txBody>
          <a:bodyPr/>
          <a:lstStyle/>
          <a:p>
            <a:fld id="{4EC93DFA-70F6-4220-86AB-AD3183C08C91}" type="slidenum">
              <a:rPr lang="en-US" smtClean="0"/>
              <a:t>4</a:t>
            </a:fld>
            <a:endParaRPr lang="en-US" dirty="0"/>
          </a:p>
        </p:txBody>
      </p:sp>
      <p:pic>
        <p:nvPicPr>
          <p:cNvPr id="5" name="Picture 4">
            <a:extLst>
              <a:ext uri="{FF2B5EF4-FFF2-40B4-BE49-F238E27FC236}">
                <a16:creationId xmlns:a16="http://schemas.microsoft.com/office/drawing/2014/main" id="{63B6FC4C-8CBD-432A-A5CB-0F98E5441F2A}"/>
              </a:ext>
            </a:extLst>
          </p:cNvPr>
          <p:cNvPicPr>
            <a:picLocks noChangeAspect="1"/>
          </p:cNvPicPr>
          <p:nvPr/>
        </p:nvPicPr>
        <p:blipFill rotWithShape="1">
          <a:blip r:embed="rId3"/>
          <a:srcRect l="13408" r="22889" b="4061"/>
          <a:stretch/>
        </p:blipFill>
        <p:spPr>
          <a:xfrm>
            <a:off x="4572000" y="1839119"/>
            <a:ext cx="4203700" cy="4417551"/>
          </a:xfrm>
          <a:prstGeom prst="rect">
            <a:avLst/>
          </a:prstGeom>
        </p:spPr>
      </p:pic>
    </p:spTree>
    <p:extLst>
      <p:ext uri="{BB962C8B-B14F-4D97-AF65-F5344CB8AC3E}">
        <p14:creationId xmlns:p14="http://schemas.microsoft.com/office/powerpoint/2010/main" val="4103343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72C42-777F-4701-81F3-493B91CAF60F}"/>
              </a:ext>
            </a:extLst>
          </p:cNvPr>
          <p:cNvSpPr>
            <a:spLocks noGrp="1"/>
          </p:cNvSpPr>
          <p:nvPr>
            <p:ph type="title"/>
          </p:nvPr>
        </p:nvSpPr>
        <p:spPr/>
        <p:txBody>
          <a:bodyPr/>
          <a:lstStyle/>
          <a:p>
            <a:r>
              <a:rPr lang="en-US" dirty="0"/>
              <a:t>Fused deposition modelling</a:t>
            </a:r>
          </a:p>
        </p:txBody>
      </p:sp>
      <p:sp>
        <p:nvSpPr>
          <p:cNvPr id="3" name="Content Placeholder 2">
            <a:extLst>
              <a:ext uri="{FF2B5EF4-FFF2-40B4-BE49-F238E27FC236}">
                <a16:creationId xmlns:a16="http://schemas.microsoft.com/office/drawing/2014/main" id="{71F5F0F9-7447-463F-BA38-8960EF438505}"/>
              </a:ext>
            </a:extLst>
          </p:cNvPr>
          <p:cNvSpPr>
            <a:spLocks noGrp="1"/>
          </p:cNvSpPr>
          <p:nvPr>
            <p:ph idx="1"/>
          </p:nvPr>
        </p:nvSpPr>
        <p:spPr>
          <a:xfrm>
            <a:off x="664573" y="1859756"/>
            <a:ext cx="4565650" cy="4351338"/>
          </a:xfrm>
        </p:spPr>
        <p:txBody>
          <a:bodyPr/>
          <a:lstStyle/>
          <a:p>
            <a:r>
              <a:rPr lang="en-US" dirty="0"/>
              <a:t>One of the most common and affordable type of printing process</a:t>
            </a:r>
          </a:p>
          <a:p>
            <a:r>
              <a:rPr lang="en-US" dirty="0"/>
              <a:t>Thermoplastic material is extruded through a heated nozzle and deposited layer-by-layer</a:t>
            </a:r>
          </a:p>
          <a:p>
            <a:r>
              <a:rPr lang="en-US" dirty="0"/>
              <a:t>Other than base polymer materials, can also use composite filaments </a:t>
            </a:r>
          </a:p>
        </p:txBody>
      </p:sp>
      <p:sp>
        <p:nvSpPr>
          <p:cNvPr id="4" name="Slide Number Placeholder 3">
            <a:extLst>
              <a:ext uri="{FF2B5EF4-FFF2-40B4-BE49-F238E27FC236}">
                <a16:creationId xmlns:a16="http://schemas.microsoft.com/office/drawing/2014/main" id="{C83003A7-81F3-4D2F-ACD7-9AC8B4C5A507}"/>
              </a:ext>
            </a:extLst>
          </p:cNvPr>
          <p:cNvSpPr>
            <a:spLocks noGrp="1"/>
          </p:cNvSpPr>
          <p:nvPr>
            <p:ph type="sldNum" sz="quarter" idx="12"/>
          </p:nvPr>
        </p:nvSpPr>
        <p:spPr/>
        <p:txBody>
          <a:bodyPr/>
          <a:lstStyle/>
          <a:p>
            <a:fld id="{4EC93DFA-70F6-4220-86AB-AD3183C08C91}" type="slidenum">
              <a:rPr lang="en-US" smtClean="0"/>
              <a:t>5</a:t>
            </a:fld>
            <a:endParaRPr lang="en-US" dirty="0"/>
          </a:p>
        </p:txBody>
      </p:sp>
      <p:pic>
        <p:nvPicPr>
          <p:cNvPr id="7" name="Picture 6">
            <a:extLst>
              <a:ext uri="{FF2B5EF4-FFF2-40B4-BE49-F238E27FC236}">
                <a16:creationId xmlns:a16="http://schemas.microsoft.com/office/drawing/2014/main" id="{7BB1D5EE-4EAA-4107-B77F-74C53B336523}"/>
              </a:ext>
            </a:extLst>
          </p:cNvPr>
          <p:cNvPicPr>
            <a:picLocks noChangeAspect="1"/>
          </p:cNvPicPr>
          <p:nvPr/>
        </p:nvPicPr>
        <p:blipFill>
          <a:blip r:embed="rId3"/>
          <a:stretch>
            <a:fillRect/>
          </a:stretch>
        </p:blipFill>
        <p:spPr>
          <a:xfrm>
            <a:off x="5758684" y="1531938"/>
            <a:ext cx="1727966" cy="5006975"/>
          </a:xfrm>
          <a:prstGeom prst="rect">
            <a:avLst/>
          </a:prstGeom>
        </p:spPr>
      </p:pic>
    </p:spTree>
    <p:extLst>
      <p:ext uri="{BB962C8B-B14F-4D97-AF65-F5344CB8AC3E}">
        <p14:creationId xmlns:p14="http://schemas.microsoft.com/office/powerpoint/2010/main" val="2052897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C4D77-50B7-48CC-8D5A-86DEBBAF7A8C}"/>
              </a:ext>
            </a:extLst>
          </p:cNvPr>
          <p:cNvSpPr>
            <a:spLocks noGrp="1"/>
          </p:cNvSpPr>
          <p:nvPr>
            <p:ph type="title"/>
          </p:nvPr>
        </p:nvSpPr>
        <p:spPr/>
        <p:txBody>
          <a:bodyPr/>
          <a:lstStyle/>
          <a:p>
            <a:r>
              <a:rPr lang="en-US" dirty="0"/>
              <a:t>Stereolithography</a:t>
            </a:r>
          </a:p>
        </p:txBody>
      </p:sp>
      <p:sp>
        <p:nvSpPr>
          <p:cNvPr id="3" name="Content Placeholder 2">
            <a:extLst>
              <a:ext uri="{FF2B5EF4-FFF2-40B4-BE49-F238E27FC236}">
                <a16:creationId xmlns:a16="http://schemas.microsoft.com/office/drawing/2014/main" id="{3981F5AA-EAF7-44E6-BCB4-9025ABF6ED97}"/>
              </a:ext>
            </a:extLst>
          </p:cNvPr>
          <p:cNvSpPr>
            <a:spLocks noGrp="1"/>
          </p:cNvSpPr>
          <p:nvPr>
            <p:ph idx="1"/>
          </p:nvPr>
        </p:nvSpPr>
        <p:spPr>
          <a:xfrm>
            <a:off x="628650" y="1825625"/>
            <a:ext cx="4223032" cy="4351338"/>
          </a:xfrm>
        </p:spPr>
        <p:txBody>
          <a:bodyPr>
            <a:normAutofit/>
          </a:bodyPr>
          <a:lstStyle/>
          <a:p>
            <a:r>
              <a:rPr lang="en-US" dirty="0"/>
              <a:t>Uses liquid resin as raw material to print objects</a:t>
            </a:r>
          </a:p>
          <a:p>
            <a:r>
              <a:rPr lang="en-US" dirty="0"/>
              <a:t>Laser selectively cures parts of the liquid resin</a:t>
            </a:r>
          </a:p>
          <a:p>
            <a:r>
              <a:rPr lang="en-US" dirty="0"/>
              <a:t>As the resin cures, it hardens </a:t>
            </a:r>
          </a:p>
          <a:p>
            <a:r>
              <a:rPr lang="en-US" dirty="0"/>
              <a:t>Provide exceptional detail</a:t>
            </a:r>
          </a:p>
          <a:p>
            <a:r>
              <a:rPr lang="en-US" dirty="0"/>
              <a:t>Requires washing and UV curing as post-processing </a:t>
            </a:r>
          </a:p>
          <a:p>
            <a:endParaRPr lang="en-US" dirty="0"/>
          </a:p>
        </p:txBody>
      </p:sp>
      <p:sp>
        <p:nvSpPr>
          <p:cNvPr id="4" name="Slide Number Placeholder 3">
            <a:extLst>
              <a:ext uri="{FF2B5EF4-FFF2-40B4-BE49-F238E27FC236}">
                <a16:creationId xmlns:a16="http://schemas.microsoft.com/office/drawing/2014/main" id="{68DAD7EF-BBFB-4F1A-ACE8-CAB35B609A8E}"/>
              </a:ext>
            </a:extLst>
          </p:cNvPr>
          <p:cNvSpPr>
            <a:spLocks noGrp="1"/>
          </p:cNvSpPr>
          <p:nvPr>
            <p:ph type="sldNum" sz="quarter" idx="12"/>
          </p:nvPr>
        </p:nvSpPr>
        <p:spPr/>
        <p:txBody>
          <a:bodyPr/>
          <a:lstStyle/>
          <a:p>
            <a:fld id="{4EC93DFA-70F6-4220-86AB-AD3183C08C91}" type="slidenum">
              <a:rPr lang="en-US" smtClean="0"/>
              <a:t>6</a:t>
            </a:fld>
            <a:endParaRPr lang="en-US" dirty="0"/>
          </a:p>
        </p:txBody>
      </p:sp>
      <p:pic>
        <p:nvPicPr>
          <p:cNvPr id="6" name="Picture 5">
            <a:extLst>
              <a:ext uri="{FF2B5EF4-FFF2-40B4-BE49-F238E27FC236}">
                <a16:creationId xmlns:a16="http://schemas.microsoft.com/office/drawing/2014/main" id="{6445F11F-DFD7-4495-94CC-2B3D6543364B}"/>
              </a:ext>
            </a:extLst>
          </p:cNvPr>
          <p:cNvPicPr>
            <a:picLocks noChangeAspect="1"/>
          </p:cNvPicPr>
          <p:nvPr/>
        </p:nvPicPr>
        <p:blipFill>
          <a:blip r:embed="rId3"/>
          <a:stretch>
            <a:fillRect/>
          </a:stretch>
        </p:blipFill>
        <p:spPr>
          <a:xfrm>
            <a:off x="5799904" y="1438276"/>
            <a:ext cx="1767224" cy="5283200"/>
          </a:xfrm>
          <a:prstGeom prst="rect">
            <a:avLst/>
          </a:prstGeom>
        </p:spPr>
      </p:pic>
    </p:spTree>
    <p:extLst>
      <p:ext uri="{BB962C8B-B14F-4D97-AF65-F5344CB8AC3E}">
        <p14:creationId xmlns:p14="http://schemas.microsoft.com/office/powerpoint/2010/main" val="3693046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27D14-F1A4-496A-9315-5EC1684B6309}"/>
              </a:ext>
            </a:extLst>
          </p:cNvPr>
          <p:cNvSpPr>
            <a:spLocks noGrp="1"/>
          </p:cNvSpPr>
          <p:nvPr>
            <p:ph type="title"/>
          </p:nvPr>
        </p:nvSpPr>
        <p:spPr/>
        <p:txBody>
          <a:bodyPr/>
          <a:lstStyle/>
          <a:p>
            <a:r>
              <a:rPr lang="en-US" dirty="0"/>
              <a:t>Selective laser sintering</a:t>
            </a:r>
          </a:p>
        </p:txBody>
      </p:sp>
      <p:sp>
        <p:nvSpPr>
          <p:cNvPr id="3" name="Content Placeholder 2">
            <a:extLst>
              <a:ext uri="{FF2B5EF4-FFF2-40B4-BE49-F238E27FC236}">
                <a16:creationId xmlns:a16="http://schemas.microsoft.com/office/drawing/2014/main" id="{ABF2DCFA-E621-4F63-BAAE-D678C437FA77}"/>
              </a:ext>
            </a:extLst>
          </p:cNvPr>
          <p:cNvSpPr>
            <a:spLocks noGrp="1"/>
          </p:cNvSpPr>
          <p:nvPr>
            <p:ph idx="1"/>
          </p:nvPr>
        </p:nvSpPr>
        <p:spPr>
          <a:xfrm>
            <a:off x="628650" y="1825625"/>
            <a:ext cx="4502150" cy="4351338"/>
          </a:xfrm>
        </p:spPr>
        <p:txBody>
          <a:bodyPr>
            <a:normAutofit/>
          </a:bodyPr>
          <a:lstStyle/>
          <a:p>
            <a:r>
              <a:rPr lang="en-US" dirty="0"/>
              <a:t>SLS mainly used with plastic, glass or ceramic materials</a:t>
            </a:r>
          </a:p>
          <a:p>
            <a:r>
              <a:rPr lang="en-US" dirty="0"/>
              <a:t>A layer of powdered material is put down and sintered using a laser</a:t>
            </a:r>
          </a:p>
          <a:p>
            <a:r>
              <a:rPr lang="en-US" dirty="0"/>
              <a:t>The process is repeated till the part is finished</a:t>
            </a:r>
          </a:p>
          <a:p>
            <a:r>
              <a:rPr lang="en-US" dirty="0"/>
              <a:t>Capable of producing highly intricate parts</a:t>
            </a:r>
          </a:p>
          <a:p>
            <a:r>
              <a:rPr lang="en-US" dirty="0"/>
              <a:t>Process is expensive and required expertise to use</a:t>
            </a:r>
          </a:p>
        </p:txBody>
      </p:sp>
      <p:sp>
        <p:nvSpPr>
          <p:cNvPr id="4" name="Slide Number Placeholder 3">
            <a:extLst>
              <a:ext uri="{FF2B5EF4-FFF2-40B4-BE49-F238E27FC236}">
                <a16:creationId xmlns:a16="http://schemas.microsoft.com/office/drawing/2014/main" id="{D96C81DF-60EE-4F70-A180-8345B62F720D}"/>
              </a:ext>
            </a:extLst>
          </p:cNvPr>
          <p:cNvSpPr>
            <a:spLocks noGrp="1"/>
          </p:cNvSpPr>
          <p:nvPr>
            <p:ph type="sldNum" sz="quarter" idx="12"/>
          </p:nvPr>
        </p:nvSpPr>
        <p:spPr/>
        <p:txBody>
          <a:bodyPr/>
          <a:lstStyle/>
          <a:p>
            <a:fld id="{4EC93DFA-70F6-4220-86AB-AD3183C08C91}" type="slidenum">
              <a:rPr lang="en-US" smtClean="0"/>
              <a:t>7</a:t>
            </a:fld>
            <a:endParaRPr lang="en-US" dirty="0"/>
          </a:p>
        </p:txBody>
      </p:sp>
      <p:pic>
        <p:nvPicPr>
          <p:cNvPr id="6" name="Picture 5">
            <a:extLst>
              <a:ext uri="{FF2B5EF4-FFF2-40B4-BE49-F238E27FC236}">
                <a16:creationId xmlns:a16="http://schemas.microsoft.com/office/drawing/2014/main" id="{D4F453AB-F74F-4CF5-BD53-7A61831F5112}"/>
              </a:ext>
            </a:extLst>
          </p:cNvPr>
          <p:cNvPicPr>
            <a:picLocks noChangeAspect="1"/>
          </p:cNvPicPr>
          <p:nvPr/>
        </p:nvPicPr>
        <p:blipFill>
          <a:blip r:embed="rId3"/>
          <a:stretch>
            <a:fillRect/>
          </a:stretch>
        </p:blipFill>
        <p:spPr>
          <a:xfrm>
            <a:off x="6051333" y="1506538"/>
            <a:ext cx="1645771" cy="5032375"/>
          </a:xfrm>
          <a:prstGeom prst="rect">
            <a:avLst/>
          </a:prstGeom>
        </p:spPr>
      </p:pic>
    </p:spTree>
    <p:extLst>
      <p:ext uri="{BB962C8B-B14F-4D97-AF65-F5344CB8AC3E}">
        <p14:creationId xmlns:p14="http://schemas.microsoft.com/office/powerpoint/2010/main" val="3952787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B9E29-6110-4A25-8A2A-CC894B2291E8}"/>
              </a:ext>
            </a:extLst>
          </p:cNvPr>
          <p:cNvSpPr>
            <a:spLocks noGrp="1"/>
          </p:cNvSpPr>
          <p:nvPr>
            <p:ph type="title"/>
          </p:nvPr>
        </p:nvSpPr>
        <p:spPr/>
        <p:txBody>
          <a:bodyPr/>
          <a:lstStyle/>
          <a:p>
            <a:r>
              <a:rPr lang="en-US" dirty="0"/>
              <a:t>Process comparison</a:t>
            </a:r>
          </a:p>
        </p:txBody>
      </p:sp>
      <p:sp>
        <p:nvSpPr>
          <p:cNvPr id="4" name="Slide Number Placeholder 3">
            <a:extLst>
              <a:ext uri="{FF2B5EF4-FFF2-40B4-BE49-F238E27FC236}">
                <a16:creationId xmlns:a16="http://schemas.microsoft.com/office/drawing/2014/main" id="{DE7B057B-8FB1-44D3-AF04-3EF8101FE7D3}"/>
              </a:ext>
            </a:extLst>
          </p:cNvPr>
          <p:cNvSpPr>
            <a:spLocks noGrp="1"/>
          </p:cNvSpPr>
          <p:nvPr>
            <p:ph type="sldNum" sz="quarter" idx="12"/>
          </p:nvPr>
        </p:nvSpPr>
        <p:spPr/>
        <p:txBody>
          <a:bodyPr/>
          <a:lstStyle/>
          <a:p>
            <a:fld id="{4EC93DFA-70F6-4220-86AB-AD3183C08C91}" type="slidenum">
              <a:rPr lang="en-US" smtClean="0"/>
              <a:t>8</a:t>
            </a:fld>
            <a:endParaRPr lang="en-US" dirty="0"/>
          </a:p>
        </p:txBody>
      </p:sp>
      <p:pic>
        <p:nvPicPr>
          <p:cNvPr id="5" name="Content Placeholder 4" descr="Graphical user interface, text, table&#10;&#10;Description automatically generated with medium confidence">
            <a:extLst>
              <a:ext uri="{FF2B5EF4-FFF2-40B4-BE49-F238E27FC236}">
                <a16:creationId xmlns:a16="http://schemas.microsoft.com/office/drawing/2014/main" id="{A53973BC-A96C-4EA9-807F-063E2000261A}"/>
              </a:ext>
            </a:extLst>
          </p:cNvPr>
          <p:cNvPicPr>
            <a:picLocks noGrp="1"/>
          </p:cNvPicPr>
          <p:nvPr>
            <p:ph idx="1"/>
          </p:nvPr>
        </p:nvPicPr>
        <p:blipFill>
          <a:blip r:embed="rId3"/>
          <a:stretch>
            <a:fillRect/>
          </a:stretch>
        </p:blipFill>
        <p:spPr>
          <a:xfrm>
            <a:off x="766868" y="1699116"/>
            <a:ext cx="7748482" cy="4568335"/>
          </a:xfrm>
          <a:prstGeom prst="rect">
            <a:avLst/>
          </a:prstGeom>
        </p:spPr>
      </p:pic>
    </p:spTree>
    <p:extLst>
      <p:ext uri="{BB962C8B-B14F-4D97-AF65-F5344CB8AC3E}">
        <p14:creationId xmlns:p14="http://schemas.microsoft.com/office/powerpoint/2010/main" val="817456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B0005-BA77-435E-8FFF-3355358363BE}"/>
              </a:ext>
            </a:extLst>
          </p:cNvPr>
          <p:cNvSpPr>
            <a:spLocks noGrp="1"/>
          </p:cNvSpPr>
          <p:nvPr>
            <p:ph type="title"/>
          </p:nvPr>
        </p:nvSpPr>
        <p:spPr/>
        <p:txBody>
          <a:bodyPr/>
          <a:lstStyle/>
          <a:p>
            <a:r>
              <a:rPr lang="en-US" dirty="0"/>
              <a:t>terminology</a:t>
            </a:r>
          </a:p>
        </p:txBody>
      </p:sp>
      <p:sp>
        <p:nvSpPr>
          <p:cNvPr id="3" name="Content Placeholder 2">
            <a:extLst>
              <a:ext uri="{FF2B5EF4-FFF2-40B4-BE49-F238E27FC236}">
                <a16:creationId xmlns:a16="http://schemas.microsoft.com/office/drawing/2014/main" id="{E0E77D3A-513F-4A86-839D-653C561FDFF6}"/>
              </a:ext>
            </a:extLst>
          </p:cNvPr>
          <p:cNvSpPr>
            <a:spLocks noGrp="1"/>
          </p:cNvSpPr>
          <p:nvPr>
            <p:ph idx="1"/>
          </p:nvPr>
        </p:nvSpPr>
        <p:spPr/>
        <p:txBody>
          <a:bodyPr/>
          <a:lstStyle/>
          <a:p>
            <a:r>
              <a:rPr lang="en-US" dirty="0"/>
              <a:t>Filament: spool of material used in printing the object. Liquid resin for SLA printers and powdered material for SLS printers.</a:t>
            </a:r>
          </a:p>
        </p:txBody>
      </p:sp>
      <p:sp>
        <p:nvSpPr>
          <p:cNvPr id="4" name="Slide Number Placeholder 3">
            <a:extLst>
              <a:ext uri="{FF2B5EF4-FFF2-40B4-BE49-F238E27FC236}">
                <a16:creationId xmlns:a16="http://schemas.microsoft.com/office/drawing/2014/main" id="{B42DD699-697B-4484-9053-36E0DC18CE58}"/>
              </a:ext>
            </a:extLst>
          </p:cNvPr>
          <p:cNvSpPr>
            <a:spLocks noGrp="1"/>
          </p:cNvSpPr>
          <p:nvPr>
            <p:ph type="sldNum" sz="quarter" idx="12"/>
          </p:nvPr>
        </p:nvSpPr>
        <p:spPr/>
        <p:txBody>
          <a:bodyPr/>
          <a:lstStyle/>
          <a:p>
            <a:fld id="{4EC93DFA-70F6-4220-86AB-AD3183C08C91}" type="slidenum">
              <a:rPr lang="en-US" smtClean="0"/>
              <a:t>9</a:t>
            </a:fld>
            <a:endParaRPr lang="en-US" dirty="0"/>
          </a:p>
        </p:txBody>
      </p:sp>
      <p:pic>
        <p:nvPicPr>
          <p:cNvPr id="6" name="Picture 5">
            <a:extLst>
              <a:ext uri="{FF2B5EF4-FFF2-40B4-BE49-F238E27FC236}">
                <a16:creationId xmlns:a16="http://schemas.microsoft.com/office/drawing/2014/main" id="{CFC2B60F-B48F-45F7-B51E-AAD45D1474AB}"/>
              </a:ext>
            </a:extLst>
          </p:cNvPr>
          <p:cNvPicPr>
            <a:picLocks noChangeAspect="1"/>
          </p:cNvPicPr>
          <p:nvPr/>
        </p:nvPicPr>
        <p:blipFill>
          <a:blip r:embed="rId3"/>
          <a:stretch>
            <a:fillRect/>
          </a:stretch>
        </p:blipFill>
        <p:spPr>
          <a:xfrm>
            <a:off x="4614863" y="3632202"/>
            <a:ext cx="4058732" cy="2378868"/>
          </a:xfrm>
          <a:prstGeom prst="rect">
            <a:avLst/>
          </a:prstGeom>
        </p:spPr>
      </p:pic>
      <p:pic>
        <p:nvPicPr>
          <p:cNvPr id="7" name="Picture 6">
            <a:extLst>
              <a:ext uri="{FF2B5EF4-FFF2-40B4-BE49-F238E27FC236}">
                <a16:creationId xmlns:a16="http://schemas.microsoft.com/office/drawing/2014/main" id="{D5A8C7D4-FA97-4989-868F-9DED0B01EDE2}"/>
              </a:ext>
            </a:extLst>
          </p:cNvPr>
          <p:cNvPicPr>
            <a:picLocks noChangeAspect="1"/>
          </p:cNvPicPr>
          <p:nvPr/>
        </p:nvPicPr>
        <p:blipFill>
          <a:blip r:embed="rId4"/>
          <a:stretch>
            <a:fillRect/>
          </a:stretch>
        </p:blipFill>
        <p:spPr>
          <a:xfrm>
            <a:off x="995951" y="3632201"/>
            <a:ext cx="3147425" cy="2378868"/>
          </a:xfrm>
          <a:prstGeom prst="rect">
            <a:avLst/>
          </a:prstGeom>
        </p:spPr>
      </p:pic>
    </p:spTree>
    <p:extLst>
      <p:ext uri="{BB962C8B-B14F-4D97-AF65-F5344CB8AC3E}">
        <p14:creationId xmlns:p14="http://schemas.microsoft.com/office/powerpoint/2010/main" val="2421230365"/>
      </p:ext>
    </p:extLst>
  </p:cSld>
  <p:clrMapOvr>
    <a:masterClrMapping/>
  </p:clrMapOvr>
</p:sld>
</file>

<file path=ppt/theme/theme1.xml><?xml version="1.0" encoding="utf-8"?>
<a:theme xmlns:a="http://schemas.openxmlformats.org/drawingml/2006/main" name="One Energy Presentation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_OE MASTER Presentation Layout - Standard Page_20190429" id="{9A4FFCF9-717A-4A76-8E13-CBA647C257D6}" vid="{7FEEE67B-B7F2-4F58-85B4-5BE7860371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_OE MASTER Presentation Layout - Standard Page_20190429</Template>
  <TotalTime>2838</TotalTime>
  <Words>2063</Words>
  <Application>Microsoft Office PowerPoint</Application>
  <PresentationFormat>On-screen Show (4:3)</PresentationFormat>
  <Paragraphs>225</Paragraphs>
  <Slides>28</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Century Gothic</vt:lpstr>
      <vt:lpstr>Palatino Linotype</vt:lpstr>
      <vt:lpstr>One Energy Presentations</vt:lpstr>
      <vt:lpstr>PowerPoint Presentation</vt:lpstr>
      <vt:lpstr>Content</vt:lpstr>
      <vt:lpstr>What is 3D printing?</vt:lpstr>
      <vt:lpstr>Types of 3d printers</vt:lpstr>
      <vt:lpstr>Fused deposition modelling</vt:lpstr>
      <vt:lpstr>Stereolithography</vt:lpstr>
      <vt:lpstr>Selective laser sintering</vt:lpstr>
      <vt:lpstr>Process comparison</vt:lpstr>
      <vt:lpstr>terminology</vt:lpstr>
      <vt:lpstr>terminology</vt:lpstr>
      <vt:lpstr>terminology</vt:lpstr>
      <vt:lpstr>terminology</vt:lpstr>
      <vt:lpstr>terminology</vt:lpstr>
      <vt:lpstr>terminology</vt:lpstr>
      <vt:lpstr>terminology</vt:lpstr>
      <vt:lpstr>terminology</vt:lpstr>
      <vt:lpstr>3D Printing process</vt:lpstr>
      <vt:lpstr>Lulzbot printing process</vt:lpstr>
      <vt:lpstr>Common issues </vt:lpstr>
      <vt:lpstr>Common issues</vt:lpstr>
      <vt:lpstr>Common issues</vt:lpstr>
      <vt:lpstr>TEST prints</vt:lpstr>
      <vt:lpstr>Common issues</vt:lpstr>
      <vt:lpstr>ADHESION ISSUES</vt:lpstr>
      <vt:lpstr>Common issues</vt:lpstr>
      <vt:lpstr>WARPING</vt:lpstr>
      <vt:lpstr>applications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Darshan Bhosale</dc:creator>
  <cp:lastModifiedBy>Darshan Bhosale</cp:lastModifiedBy>
  <cp:revision>16</cp:revision>
  <dcterms:created xsi:type="dcterms:W3CDTF">2021-10-10T21:32:01Z</dcterms:created>
  <dcterms:modified xsi:type="dcterms:W3CDTF">2021-10-13T12:18:17Z</dcterms:modified>
</cp:coreProperties>
</file>