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7"/>
  </p:notesMasterIdLst>
  <p:sldIdLst>
    <p:sldId id="256" r:id="rId3"/>
    <p:sldId id="259" r:id="rId4"/>
    <p:sldId id="262" r:id="rId5"/>
    <p:sldId id="268" r:id="rId6"/>
    <p:sldId id="264" r:id="rId7"/>
    <p:sldId id="263" r:id="rId8"/>
    <p:sldId id="261" r:id="rId9"/>
    <p:sldId id="267" r:id="rId10"/>
    <p:sldId id="266" r:id="rId11"/>
    <p:sldId id="260" r:id="rId12"/>
    <p:sldId id="265" r:id="rId13"/>
    <p:sldId id="269" r:id="rId14"/>
    <p:sldId id="270" r:id="rId15"/>
    <p:sldId id="271" r:id="rId16"/>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F3AD51-BC94-47C9-AF89-1589AFC6F264}">
          <p14:sldIdLst>
            <p14:sldId id="256"/>
            <p14:sldId id="259"/>
            <p14:sldId id="262"/>
            <p14:sldId id="268"/>
            <p14:sldId id="264"/>
            <p14:sldId id="263"/>
            <p14:sldId id="261"/>
            <p14:sldId id="267"/>
            <p14:sldId id="266"/>
            <p14:sldId id="260"/>
            <p14:sldId id="265"/>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4" autoAdjust="0"/>
    <p:restoredTop sz="94660"/>
  </p:normalViewPr>
  <p:slideViewPr>
    <p:cSldViewPr snapToGrid="0">
      <p:cViewPr varScale="1">
        <p:scale>
          <a:sx n="108" d="100"/>
          <a:sy n="108" d="100"/>
        </p:scale>
        <p:origin x="70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12/17/2021</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for the graph goes to Geoff </a:t>
            </a:r>
            <a:r>
              <a:rPr lang="en-US" dirty="0" err="1"/>
              <a:t>Leventhall</a:t>
            </a:r>
            <a:r>
              <a:rPr lang="en-US" dirty="0"/>
              <a:t>, author of “What is infrasound?”</a:t>
            </a:r>
          </a:p>
        </p:txBody>
      </p:sp>
      <p:sp>
        <p:nvSpPr>
          <p:cNvPr id="4" name="Slide Number Placeholder 3"/>
          <p:cNvSpPr>
            <a:spLocks noGrp="1"/>
          </p:cNvSpPr>
          <p:nvPr>
            <p:ph type="sldNum" sz="quarter" idx="5"/>
          </p:nvPr>
        </p:nvSpPr>
        <p:spPr/>
        <p:txBody>
          <a:bodyPr/>
          <a:lstStyle/>
          <a:p>
            <a:fld id="{320F8B05-337B-4454-B558-930237D0DB5A}" type="slidenum">
              <a:rPr lang="en-US" smtClean="0"/>
              <a:t>4</a:t>
            </a:fld>
            <a:endParaRPr lang="en-US"/>
          </a:p>
        </p:txBody>
      </p:sp>
    </p:spTree>
    <p:extLst>
      <p:ext uri="{BB962C8B-B14F-4D97-AF65-F5344CB8AC3E}">
        <p14:creationId xmlns:p14="http://schemas.microsoft.com/office/powerpoint/2010/main" val="220108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(L&gt;R): Gras 26AB Preamplifier, GRAS 40AN Low Frequency Microphone, GRAS AA0047 LEMO 7-pin cable</a:t>
            </a:r>
          </a:p>
        </p:txBody>
      </p:sp>
      <p:sp>
        <p:nvSpPr>
          <p:cNvPr id="4" name="Slide Number Placeholder 3"/>
          <p:cNvSpPr>
            <a:spLocks noGrp="1"/>
          </p:cNvSpPr>
          <p:nvPr>
            <p:ph type="sldNum" sz="quarter" idx="5"/>
          </p:nvPr>
        </p:nvSpPr>
        <p:spPr/>
        <p:txBody>
          <a:bodyPr/>
          <a:lstStyle/>
          <a:p>
            <a:fld id="{320F8B05-337B-4454-B558-930237D0DB5A}" type="slidenum">
              <a:rPr lang="en-US" smtClean="0"/>
              <a:t>7</a:t>
            </a:fld>
            <a:endParaRPr lang="en-US"/>
          </a:p>
        </p:txBody>
      </p:sp>
    </p:spTree>
    <p:extLst>
      <p:ext uri="{BB962C8B-B14F-4D97-AF65-F5344CB8AC3E}">
        <p14:creationId xmlns:p14="http://schemas.microsoft.com/office/powerpoint/2010/main" val="284199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(L&gt;R): Earthworks M50 50kHz Omnidirectional Measurement Microphone, GRAS 40AN ½” Ext. Polarized Free-field Microphone, Low Frequency, </a:t>
            </a:r>
            <a:r>
              <a:rPr lang="en-US" dirty="0" err="1"/>
              <a:t>Bruel</a:t>
            </a:r>
            <a:r>
              <a:rPr lang="en-US" dirty="0"/>
              <a:t> &amp; </a:t>
            </a:r>
            <a:r>
              <a:rPr lang="en-US" dirty="0" err="1"/>
              <a:t>Kjaer</a:t>
            </a:r>
            <a:r>
              <a:rPr lang="en-US" dirty="0"/>
              <a:t> ½-Inch Infrasound Microphone </a:t>
            </a:r>
            <a:r>
              <a:rPr lang="en-US" dirty="0" err="1"/>
              <a:t>Prepolarized</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9</a:t>
            </a:fld>
            <a:endParaRPr lang="en-US"/>
          </a:p>
        </p:txBody>
      </p:sp>
    </p:spTree>
    <p:extLst>
      <p:ext uri="{BB962C8B-B14F-4D97-AF65-F5344CB8AC3E}">
        <p14:creationId xmlns:p14="http://schemas.microsoft.com/office/powerpoint/2010/main" val="241582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36" rtl="0" eaLnBrk="1" fontAlgn="auto" latinLnBrk="0" hangingPunct="1">
              <a:lnSpc>
                <a:spcPct val="100000"/>
              </a:lnSpc>
              <a:spcBef>
                <a:spcPts val="0"/>
              </a:spcBef>
              <a:spcAft>
                <a:spcPts val="0"/>
              </a:spcAft>
              <a:buClrTx/>
              <a:buSzTx/>
              <a:buFontTx/>
              <a:buNone/>
              <a:tabLst/>
              <a:defRPr/>
            </a:pPr>
            <a:fld id="{320F8B05-337B-4454-B558-930237D0D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3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61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6"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3"/>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7"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118317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5"/>
            <a:ext cx="9105900" cy="829246"/>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327"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32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p:nvPr userDrawn="1"/>
        </p:nvCxnSpPr>
        <p:spPr>
          <a:xfrm>
            <a:off x="9314343" y="5895576"/>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50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8" y="365128"/>
            <a:ext cx="9629503" cy="787269"/>
          </a:xfrm>
        </p:spPr>
        <p:txBody>
          <a:bodyPr/>
          <a:lstStyle/>
          <a:p>
            <a:r>
              <a:rPr lang="en-US"/>
              <a:t>Click to edit Master title style</a:t>
            </a:r>
          </a:p>
        </p:txBody>
      </p:sp>
    </p:spTree>
    <p:extLst>
      <p:ext uri="{BB962C8B-B14F-4D97-AF65-F5344CB8AC3E}">
        <p14:creationId xmlns:p14="http://schemas.microsoft.com/office/powerpoint/2010/main" val="162512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8" y="365128"/>
            <a:ext cx="9629503" cy="444771"/>
          </a:xfrm>
        </p:spPr>
        <p:txBody>
          <a:bodyPr/>
          <a:lstStyle/>
          <a:p>
            <a:r>
              <a:rPr lang="en-US" dirty="0"/>
              <a:t>Click to edit Master title style</a:t>
            </a:r>
          </a:p>
        </p:txBody>
      </p:sp>
      <p:sp>
        <p:nvSpPr>
          <p:cNvPr id="7" name="Text Placeholder 6"/>
          <p:cNvSpPr>
            <a:spLocks noGrp="1"/>
          </p:cNvSpPr>
          <p:nvPr>
            <p:ph type="body" sz="quarter" idx="13"/>
          </p:nvPr>
        </p:nvSpPr>
        <p:spPr>
          <a:xfrm>
            <a:off x="1724295" y="809899"/>
            <a:ext cx="9629503" cy="417513"/>
          </a:xfrm>
        </p:spPr>
        <p:txBody>
          <a:bodyPr/>
          <a:lstStyle>
            <a:lvl1pPr marL="0" indent="0" algn="r">
              <a:buNone/>
              <a:defRPr b="1">
                <a:latin typeface="+mj-lt"/>
              </a:defRPr>
            </a:lvl1pPr>
          </a:lstStyle>
          <a:p>
            <a:pPr lvl="0"/>
            <a:r>
              <a:rPr lang="en-US" dirty="0"/>
              <a:t>Edit Master text styles</a:t>
            </a:r>
          </a:p>
        </p:txBody>
      </p:sp>
    </p:spTree>
    <p:extLst>
      <p:ext uri="{BB962C8B-B14F-4D97-AF65-F5344CB8AC3E}">
        <p14:creationId xmlns:p14="http://schemas.microsoft.com/office/powerpoint/2010/main" val="207731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63" indent="0">
              <a:buNone/>
              <a:defRPr sz="2000">
                <a:solidFill>
                  <a:schemeClr val="tx1">
                    <a:tint val="75000"/>
                  </a:schemeClr>
                </a:solidFill>
              </a:defRPr>
            </a:lvl2pPr>
            <a:lvl3pPr marL="914327" indent="0">
              <a:buNone/>
              <a:defRPr sz="1800">
                <a:solidFill>
                  <a:schemeClr val="tx1">
                    <a:tint val="75000"/>
                  </a:schemeClr>
                </a:solidFill>
              </a:defRPr>
            </a:lvl3pPr>
            <a:lvl4pPr marL="1371490" indent="0">
              <a:buNone/>
              <a:defRPr sz="1600">
                <a:solidFill>
                  <a:schemeClr val="tx1">
                    <a:tint val="75000"/>
                  </a:schemeClr>
                </a:solidFill>
              </a:defRPr>
            </a:lvl4pPr>
            <a:lvl5pPr marL="1828654" indent="0">
              <a:buNone/>
              <a:defRPr sz="1600">
                <a:solidFill>
                  <a:schemeClr val="tx1">
                    <a:tint val="75000"/>
                  </a:schemeClr>
                </a:solidFill>
              </a:defRPr>
            </a:lvl5pPr>
            <a:lvl6pPr marL="2285818" indent="0">
              <a:buNone/>
              <a:defRPr sz="1600">
                <a:solidFill>
                  <a:schemeClr val="tx1">
                    <a:tint val="75000"/>
                  </a:schemeClr>
                </a:solidFill>
              </a:defRPr>
            </a:lvl6pPr>
            <a:lvl7pPr marL="2742980" indent="0">
              <a:buNone/>
              <a:defRPr sz="1600">
                <a:solidFill>
                  <a:schemeClr val="tx1">
                    <a:tint val="75000"/>
                  </a:schemeClr>
                </a:solidFill>
              </a:defRPr>
            </a:lvl7pPr>
            <a:lvl8pPr marL="3200144" indent="0">
              <a:buNone/>
              <a:defRPr sz="1600">
                <a:solidFill>
                  <a:schemeClr val="tx1">
                    <a:tint val="75000"/>
                  </a:schemeClr>
                </a:solidFill>
              </a:defRPr>
            </a:lvl8pPr>
            <a:lvl9pPr marL="365730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6361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6860"/>
            <a:ext cx="5181600" cy="4680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78480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10"/>
            <a:ext cx="5157787" cy="770351"/>
          </a:xfrm>
        </p:spPr>
        <p:txBody>
          <a:bodyPr anchor="b"/>
          <a:lstStyle>
            <a:lvl1pPr marL="0" indent="0">
              <a:buNone/>
              <a:defRPr sz="2400" b="1"/>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a:t>Edit Master text styles</a:t>
            </a:r>
          </a:p>
        </p:txBody>
      </p:sp>
      <p:sp>
        <p:nvSpPr>
          <p:cNvPr id="4" name="Content Placeholder 3"/>
          <p:cNvSpPr>
            <a:spLocks noGrp="1"/>
          </p:cNvSpPr>
          <p:nvPr>
            <p:ph sz="half" idx="2"/>
          </p:nvPr>
        </p:nvSpPr>
        <p:spPr>
          <a:xfrm>
            <a:off x="839788" y="2242161"/>
            <a:ext cx="5157787" cy="3947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10"/>
            <a:ext cx="5183188" cy="770351"/>
          </a:xfrm>
        </p:spPr>
        <p:txBody>
          <a:bodyPr anchor="b"/>
          <a:lstStyle>
            <a:lvl1pPr marL="0" indent="0">
              <a:buNone/>
              <a:defRPr sz="2400" b="1"/>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42161"/>
            <a:ext cx="5183188" cy="3947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6BD660-C672-4606-9D09-165DFF4FC29C}" type="datetime1">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5579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676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3478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90"/>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3"/>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2"/>
            <a:ext cx="3932237" cy="4328287"/>
          </a:xfrm>
        </p:spPr>
        <p:txBody>
          <a:bodyPr/>
          <a:lstStyle>
            <a:lvl1pPr marL="0" indent="0">
              <a:buNone/>
              <a:defRPr sz="1600"/>
            </a:lvl1pPr>
            <a:lvl2pPr marL="457163" indent="0">
              <a:buNone/>
              <a:defRPr sz="1400"/>
            </a:lvl2pPr>
            <a:lvl3pPr marL="914327" indent="0">
              <a:buNone/>
              <a:defRPr sz="1200"/>
            </a:lvl3pPr>
            <a:lvl4pPr marL="1371490" indent="0">
              <a:buNone/>
              <a:defRPr sz="1000"/>
            </a:lvl4pPr>
            <a:lvl5pPr marL="1828654" indent="0">
              <a:buNone/>
              <a:defRPr sz="1000"/>
            </a:lvl5pPr>
            <a:lvl6pPr marL="2285818" indent="0">
              <a:buNone/>
              <a:defRPr sz="1000"/>
            </a:lvl6pPr>
            <a:lvl7pPr marL="2742980" indent="0">
              <a:buNone/>
              <a:defRPr sz="1000"/>
            </a:lvl7pPr>
            <a:lvl8pPr marL="3200144" indent="0">
              <a:buNone/>
              <a:defRPr sz="1000"/>
            </a:lvl8pPr>
            <a:lvl9pPr marL="365730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605377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509389"/>
            <a:ext cx="6172200" cy="4351663"/>
          </a:xfrm>
        </p:spPr>
        <p:txBody>
          <a:bodyPr/>
          <a:lstStyle>
            <a:lvl1pPr marL="0" indent="0">
              <a:buNone/>
              <a:defRPr sz="3200"/>
            </a:lvl1pPr>
            <a:lvl2pPr marL="457163" indent="0">
              <a:buNone/>
              <a:defRPr sz="2800"/>
            </a:lvl2pPr>
            <a:lvl3pPr marL="914327" indent="0">
              <a:buNone/>
              <a:defRPr sz="2400"/>
            </a:lvl3pPr>
            <a:lvl4pPr marL="1371490" indent="0">
              <a:buNone/>
              <a:defRPr sz="2000"/>
            </a:lvl4pPr>
            <a:lvl5pPr marL="1828654" indent="0">
              <a:buNone/>
              <a:defRPr sz="2000"/>
            </a:lvl5pPr>
            <a:lvl6pPr marL="2285818" indent="0">
              <a:buNone/>
              <a:defRPr sz="2000"/>
            </a:lvl6pPr>
            <a:lvl7pPr marL="2742980" indent="0">
              <a:buNone/>
              <a:defRPr sz="2000"/>
            </a:lvl7pPr>
            <a:lvl8pPr marL="3200144" indent="0">
              <a:buNone/>
              <a:defRPr sz="2000"/>
            </a:lvl8pPr>
            <a:lvl9pPr marL="3657308" indent="0">
              <a:buNone/>
              <a:defRPr sz="2000"/>
            </a:lvl9pPr>
          </a:lstStyle>
          <a:p>
            <a:endParaRPr lang="en-US"/>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163" indent="0">
              <a:buNone/>
              <a:defRPr sz="1400"/>
            </a:lvl2pPr>
            <a:lvl3pPr marL="914327" indent="0">
              <a:buNone/>
              <a:defRPr sz="1200"/>
            </a:lvl3pPr>
            <a:lvl4pPr marL="1371490" indent="0">
              <a:buNone/>
              <a:defRPr sz="1000"/>
            </a:lvl4pPr>
            <a:lvl5pPr marL="1828654" indent="0">
              <a:buNone/>
              <a:defRPr sz="1000"/>
            </a:lvl5pPr>
            <a:lvl6pPr marL="2285818" indent="0">
              <a:buNone/>
              <a:defRPr sz="1000"/>
            </a:lvl6pPr>
            <a:lvl7pPr marL="2742980" indent="0">
              <a:buNone/>
              <a:defRPr sz="1000"/>
            </a:lvl7pPr>
            <a:lvl8pPr marL="3200144" indent="0">
              <a:buNone/>
              <a:defRPr sz="1000"/>
            </a:lvl8pPr>
            <a:lvl9pPr marL="365730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66120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20105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6066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p:nvPr userDrawn="1"/>
        </p:nvCxnSpPr>
        <p:spPr>
          <a:xfrm>
            <a:off x="9314341"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8" y="365126"/>
            <a:ext cx="9629503" cy="7734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90599"/>
            <a:ext cx="10515600" cy="46863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12/17/2021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4"/>
            <a:ext cx="12192000" cy="53951"/>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17894966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r" defTabSz="914327"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582" indent="-228582" algn="l" defTabSz="914327"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746" indent="-228582" algn="l" defTabSz="914327"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2908" indent="-228582" algn="l" defTabSz="914327"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07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3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399"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90"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250" y="1923067"/>
            <a:ext cx="8592560" cy="2121031"/>
          </a:xfrm>
        </p:spPr>
        <p:txBody>
          <a:bodyPr>
            <a:normAutofit lnSpcReduction="10000"/>
          </a:bodyPr>
          <a:lstStyle/>
          <a:p>
            <a:r>
              <a:rPr lang="en-US" sz="4800" dirty="0"/>
              <a:t>Infrasound First Steps</a:t>
            </a:r>
          </a:p>
          <a:p>
            <a:endParaRPr lang="en-US" dirty="0"/>
          </a:p>
          <a:p>
            <a:r>
              <a:rPr lang="en-US" dirty="0"/>
              <a:t>Spencer </a:t>
            </a:r>
            <a:r>
              <a:rPr lang="en-US" dirty="0" err="1"/>
              <a:t>Rinebolt</a:t>
            </a:r>
            <a:endParaRPr lang="en-US" dirty="0"/>
          </a:p>
          <a:p>
            <a:r>
              <a:rPr lang="en-US" dirty="0"/>
              <a:t>12/17/2021</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normAutofit/>
          </a:bodyPr>
          <a:lstStyle/>
          <a:p>
            <a:r>
              <a:rPr lang="en-US" dirty="0"/>
              <a:t>While researching I came across an article talking about how wind screens can adversely affect infrasound measurements, so I looked into modified wind screens that work better for this measurement type</a:t>
            </a:r>
          </a:p>
          <a:p>
            <a:pPr lvl="1"/>
            <a:r>
              <a:rPr lang="en-US" dirty="0"/>
              <a:t>First thing I came across was a semi porous shroud developed by NASA</a:t>
            </a:r>
          </a:p>
          <a:p>
            <a:pPr lvl="1"/>
            <a:r>
              <a:rPr lang="en-US" dirty="0"/>
              <a:t>Second was creating a double wind screen, think double paned window</a:t>
            </a:r>
          </a:p>
          <a:p>
            <a:pPr lvl="1"/>
            <a:r>
              <a:rPr lang="en-US" dirty="0"/>
              <a:t>Third would be to bury it in the ground and covering it with a permeable material but that would hinder out low end pickup</a:t>
            </a:r>
          </a:p>
          <a:p>
            <a:pPr lvl="1"/>
            <a:r>
              <a:rPr lang="en-US" dirty="0"/>
              <a:t>Lastly, I came across a NASA article that mentions how 8 </a:t>
            </a:r>
            <a:r>
              <a:rPr lang="en-US" dirty="0" err="1"/>
              <a:t>lb</a:t>
            </a:r>
            <a:r>
              <a:rPr lang="en-US" dirty="0"/>
              <a:t>/ft</a:t>
            </a:r>
            <a:r>
              <a:rPr lang="en-US" baseline="30000" dirty="0"/>
              <a:t>3</a:t>
            </a:r>
            <a:r>
              <a:rPr lang="en-US" dirty="0"/>
              <a:t> polyurethane foam in a cylindrical shape works very well</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Fabricating a Wind Screen for infrasound</a:t>
            </a:r>
          </a:p>
        </p:txBody>
      </p:sp>
      <p:pic>
        <p:nvPicPr>
          <p:cNvPr id="5" name="Picture 4">
            <a:extLst>
              <a:ext uri="{FF2B5EF4-FFF2-40B4-BE49-F238E27FC236}">
                <a16:creationId xmlns:a16="http://schemas.microsoft.com/office/drawing/2014/main" id="{4B9BA8CD-FBA1-468B-B5B2-77FEA550B21D}"/>
              </a:ext>
            </a:extLst>
          </p:cNvPr>
          <p:cNvPicPr>
            <a:picLocks noChangeAspect="1"/>
          </p:cNvPicPr>
          <p:nvPr/>
        </p:nvPicPr>
        <p:blipFill>
          <a:blip r:embed="rId2"/>
          <a:stretch>
            <a:fillRect/>
          </a:stretch>
        </p:blipFill>
        <p:spPr>
          <a:xfrm>
            <a:off x="10120614" y="3833780"/>
            <a:ext cx="1998955" cy="2071456"/>
          </a:xfrm>
          <a:prstGeom prst="rect">
            <a:avLst/>
          </a:prstGeom>
        </p:spPr>
      </p:pic>
    </p:spTree>
    <p:extLst>
      <p:ext uri="{BB962C8B-B14F-4D97-AF65-F5344CB8AC3E}">
        <p14:creationId xmlns:p14="http://schemas.microsoft.com/office/powerpoint/2010/main" val="261626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Currently I am yet to select any preamplifiers, analyzer input modules, or sound level meters for the desired microphones</a:t>
            </a:r>
          </a:p>
          <a:p>
            <a:r>
              <a:rPr lang="en-US" dirty="0"/>
              <a:t>The reason for this is I would like to consult with somebody with more expertise in the field and the audio experts I have reached out to thus far have little to no knowledge on specifically infrasound and the equipment associated with measuring it</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fontScale="90000"/>
          </a:bodyPr>
          <a:lstStyle/>
          <a:p>
            <a:r>
              <a:rPr lang="en-US" dirty="0"/>
              <a:t>preamplifier, analyzer input module, or sound level meter</a:t>
            </a:r>
          </a:p>
        </p:txBody>
      </p:sp>
    </p:spTree>
    <p:extLst>
      <p:ext uri="{BB962C8B-B14F-4D97-AF65-F5344CB8AC3E}">
        <p14:creationId xmlns:p14="http://schemas.microsoft.com/office/powerpoint/2010/main" val="213669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The next steps for this project would be to consult with more audio experts to make sure we are making an educated decision on the correct preamplifier, analyzer input module, or sound level meter for the microphone we choose</a:t>
            </a:r>
          </a:p>
          <a:p>
            <a:r>
              <a:rPr lang="en-US" dirty="0"/>
              <a:t>While speaking to that specialist, inquiring about additional options for wind screens would also prove beneficial</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Next Steps: Research</a:t>
            </a:r>
          </a:p>
        </p:txBody>
      </p:sp>
    </p:spTree>
    <p:extLst>
      <p:ext uri="{BB962C8B-B14F-4D97-AF65-F5344CB8AC3E}">
        <p14:creationId xmlns:p14="http://schemas.microsoft.com/office/powerpoint/2010/main" val="167337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After all the materials have been acquired the next step would be to perform the infrasound study</a:t>
            </a:r>
          </a:p>
          <a:p>
            <a:r>
              <a:rPr lang="en-US" dirty="0"/>
              <a:t>I believe in order to get useful data from this study we should have multiple 12-24hr data collection periods at varying distances from a turbine (potentially reuse the house at Z6)</a:t>
            </a:r>
          </a:p>
          <a:p>
            <a:pPr lvl="1"/>
            <a:r>
              <a:rPr lang="en-US" dirty="0"/>
              <a:t>Trying at least two different wind screens would also be beneficial</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Next Steps: Study</a:t>
            </a:r>
          </a:p>
        </p:txBody>
      </p:sp>
    </p:spTree>
    <p:extLst>
      <p:ext uri="{BB962C8B-B14F-4D97-AF65-F5344CB8AC3E}">
        <p14:creationId xmlns:p14="http://schemas.microsoft.com/office/powerpoint/2010/main" val="305174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709FE3-51FC-4316-8B5B-C307F4AECF7F}"/>
              </a:ext>
            </a:extLst>
          </p:cNvPr>
          <p:cNvSpPr>
            <a:spLocks noGrp="1"/>
          </p:cNvSpPr>
          <p:nvPr>
            <p:ph type="title"/>
          </p:nvPr>
        </p:nvSpPr>
        <p:spPr/>
        <p:txBody>
          <a:bodyPr/>
          <a:lstStyle/>
          <a:p>
            <a:r>
              <a:rPr lang="en-US" dirty="0"/>
              <a:t>Questions?</a:t>
            </a:r>
          </a:p>
        </p:txBody>
      </p:sp>
      <p:sp>
        <p:nvSpPr>
          <p:cNvPr id="5" name="Content Placeholder 1">
            <a:extLst>
              <a:ext uri="{FF2B5EF4-FFF2-40B4-BE49-F238E27FC236}">
                <a16:creationId xmlns:a16="http://schemas.microsoft.com/office/drawing/2014/main" id="{65D17609-1C88-40AD-8C36-BB512C482DC2}"/>
              </a:ext>
            </a:extLst>
          </p:cNvPr>
          <p:cNvSpPr txBox="1">
            <a:spLocks/>
          </p:cNvSpPr>
          <p:nvPr/>
        </p:nvSpPr>
        <p:spPr>
          <a:xfrm>
            <a:off x="3520115" y="2449173"/>
            <a:ext cx="6037869" cy="74350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1970">
              <a:spcBef>
                <a:spcPts val="833"/>
              </a:spcBef>
              <a:buNone/>
            </a:pPr>
            <a:r>
              <a:rPr lang="en-US" sz="2333" dirty="0">
                <a:solidFill>
                  <a:prstClr val="black"/>
                </a:solidFill>
              </a:rPr>
              <a:t>Questions? Comments? Concerns?</a:t>
            </a:r>
          </a:p>
          <a:p>
            <a:pPr marL="0" indent="0" defTabSz="761970">
              <a:spcBef>
                <a:spcPts val="833"/>
              </a:spcBef>
              <a:buNone/>
            </a:pPr>
            <a:endParaRPr lang="en-US" sz="2333" dirty="0">
              <a:solidFill>
                <a:prstClr val="black"/>
              </a:solidFill>
            </a:endParaRPr>
          </a:p>
        </p:txBody>
      </p:sp>
      <p:grpSp>
        <p:nvGrpSpPr>
          <p:cNvPr id="2" name="Group 1">
            <a:extLst>
              <a:ext uri="{FF2B5EF4-FFF2-40B4-BE49-F238E27FC236}">
                <a16:creationId xmlns:a16="http://schemas.microsoft.com/office/drawing/2014/main" id="{A105C4E9-E7D4-47C2-B5CF-AE89CA143721}"/>
              </a:ext>
            </a:extLst>
          </p:cNvPr>
          <p:cNvGrpSpPr/>
          <p:nvPr/>
        </p:nvGrpSpPr>
        <p:grpSpPr>
          <a:xfrm>
            <a:off x="134471" y="2952246"/>
            <a:ext cx="3458474" cy="3841295"/>
            <a:chOff x="219422" y="4908024"/>
            <a:chExt cx="3108263" cy="3429153"/>
          </a:xfrm>
        </p:grpSpPr>
        <p:pic>
          <p:nvPicPr>
            <p:cNvPr id="1026" name="Picture 2">
              <a:extLst>
                <a:ext uri="{FF2B5EF4-FFF2-40B4-BE49-F238E27FC236}">
                  <a16:creationId xmlns:a16="http://schemas.microsoft.com/office/drawing/2014/main" id="{9F33EEF4-D4E8-4DC4-8D48-F0122F6271E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2044" y1="59532" x2="55977" y2="59693"/>
                          <a14:foregroundMark x1="41882" y1="59006" x2="47698" y2="68134"/>
                          <a14:foregroundMark x1="51090" y1="60662" x2="55372" y2="65065"/>
                          <a14:foregroundMark x1="57512" y1="60905" x2="57512" y2="60905"/>
                          <a14:foregroundMark x1="59128" y1="58683" x2="60460" y2="62884"/>
                          <a14:foregroundMark x1="54725" y1="62964" x2="58037" y2="62480"/>
                          <a14:foregroundMark x1="58724" y1="62843" x2="53837" y2="62116"/>
                          <a14:foregroundMark x1="39136" y1="55856" x2="42851" y2="65630"/>
                          <a14:backgroundMark x1="42128" y1="61313" x2="42573" y2="61686"/>
                          <a14:backgroundMark x1="38004" y1="57850" x2="39431" y2="59048"/>
                          <a14:backgroundMark x1="46291" y1="64330" x2="53024" y2="63874"/>
                          <a14:backgroundMark x1="60579" y1="60420" x2="61671" y2="59775"/>
                          <a14:backgroundMark x1="57843" y1="62034" x2="59062" y2="61315"/>
                          <a14:backgroundMark x1="55157" y1="63620" x2="56009" y2="63117"/>
                          <a14:backgroundMark x1="61671" y1="59775" x2="63418" y2="72305"/>
                          <a14:backgroundMark x1="63418" y1="72305" x2="38596" y2="74911"/>
                          <a14:backgroundMark x1="38596" y1="74911" x2="22305" y2="64988"/>
                          <a14:backgroundMark x1="22305" y1="64988" x2="34123" y2="70646"/>
                          <a14:backgroundMark x1="34123" y1="70646" x2="35249" y2="81132"/>
                          <a14:backgroundMark x1="35249" y1="81132" x2="70142" y2="74467"/>
                          <a14:backgroundMark x1="70142" y1="74467" x2="82790" y2="75296"/>
                          <a14:backgroundMark x1="59517" y1="58564" x2="60723" y2="56368"/>
                          <a14:backgroundMark x1="58231" y1="60905" x2="58675" y2="60096"/>
                          <a14:backgroundMark x1="57923" y1="61467" x2="58231" y2="60905"/>
                          <a14:backgroundMark x1="57086" y1="63298" x2="56339" y2="64722"/>
                          <a14:backgroundMark x1="58342" y1="60905" x2="57858" y2="61828"/>
                          <a14:backgroundMark x1="58710" y1="60205" x2="58342" y2="60905"/>
                          <a14:backgroundMark x1="60723" y1="56368" x2="59581" y2="58544"/>
                          <a14:backgroundMark x1="30856" y1="48102" x2="17003" y2="42730"/>
                          <a14:backgroundMark x1="22375" y1="45032" x2="38772" y2="71002"/>
                        </a14:backgroundRemoval>
                      </a14:imgEffect>
                    </a14:imgLayer>
                  </a14:imgProps>
                </a:ext>
                <a:ext uri="{28A0092B-C50C-407E-A947-70E740481C1C}">
                  <a14:useLocalDpi xmlns:a14="http://schemas.microsoft.com/office/drawing/2010/main" val="0"/>
                </a:ext>
              </a:extLst>
            </a:blip>
            <a:srcRect/>
            <a:stretch>
              <a:fillRect/>
            </a:stretch>
          </p:blipFill>
          <p:spPr bwMode="auto">
            <a:xfrm rot="1068428">
              <a:off x="1372495" y="4908024"/>
              <a:ext cx="1955190" cy="1955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zephir lidar">
              <a:extLst>
                <a:ext uri="{FF2B5EF4-FFF2-40B4-BE49-F238E27FC236}">
                  <a16:creationId xmlns:a16="http://schemas.microsoft.com/office/drawing/2014/main" id="{38B68DA6-A082-4363-AE59-F5B365A3FA5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000" b="99500" l="8500" r="90000">
                          <a14:foregroundMark x1="49000" y1="93000" x2="69000" y2="91000"/>
                          <a14:foregroundMark x1="69000" y1="91000" x2="72500" y2="91500"/>
                          <a14:foregroundMark x1="48500" y1="98000" x2="73500" y2="99500"/>
                          <a14:foregroundMark x1="8500" y1="8000" x2="22500" y2="77500"/>
                          <a14:foregroundMark x1="64000" y1="12500" x2="65000" y2="16000"/>
                          <a14:backgroundMark x1="73554" y1="9841" x2="76500" y2="8000"/>
                        </a14:backgroundRemoval>
                      </a14:imgEffect>
                    </a14:imgLayer>
                  </a14:imgProps>
                </a:ext>
                <a:ext uri="{28A0092B-C50C-407E-A947-70E740481C1C}">
                  <a14:useLocalDpi xmlns:a14="http://schemas.microsoft.com/office/drawing/2010/main" val="0"/>
                </a:ext>
              </a:extLst>
            </a:blip>
            <a:srcRect/>
            <a:stretch>
              <a:fillRect/>
            </a:stretch>
          </p:blipFill>
          <p:spPr bwMode="auto">
            <a:xfrm>
              <a:off x="219422" y="5498898"/>
              <a:ext cx="2838279" cy="28382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FA7FDE1-D29D-43D1-B054-23FD073DFD56}"/>
              </a:ext>
            </a:extLst>
          </p:cNvPr>
          <p:cNvGrpSpPr/>
          <p:nvPr/>
        </p:nvGrpSpPr>
        <p:grpSpPr>
          <a:xfrm flipH="1">
            <a:off x="8601097" y="2953061"/>
            <a:ext cx="3456432" cy="3840480"/>
            <a:chOff x="219422" y="4908024"/>
            <a:chExt cx="3108263" cy="3429153"/>
          </a:xfrm>
        </p:grpSpPr>
        <p:pic>
          <p:nvPicPr>
            <p:cNvPr id="11" name="Picture 2">
              <a:extLst>
                <a:ext uri="{FF2B5EF4-FFF2-40B4-BE49-F238E27FC236}">
                  <a16:creationId xmlns:a16="http://schemas.microsoft.com/office/drawing/2014/main" id="{123522CF-D4BA-49B3-A053-D322C96600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2044" y1="59532" x2="55977" y2="59693"/>
                          <a14:foregroundMark x1="41882" y1="59006" x2="47698" y2="68134"/>
                          <a14:foregroundMark x1="51090" y1="60662" x2="55372" y2="65065"/>
                          <a14:foregroundMark x1="57512" y1="60905" x2="57512" y2="60905"/>
                          <a14:foregroundMark x1="59128" y1="58683" x2="60460" y2="62884"/>
                          <a14:foregroundMark x1="54725" y1="62964" x2="58037" y2="62480"/>
                          <a14:foregroundMark x1="58724" y1="62843" x2="53837" y2="62116"/>
                          <a14:foregroundMark x1="39136" y1="55856" x2="42851" y2="65630"/>
                          <a14:backgroundMark x1="42128" y1="61313" x2="42573" y2="61686"/>
                          <a14:backgroundMark x1="38004" y1="57850" x2="39431" y2="59048"/>
                          <a14:backgroundMark x1="46291" y1="64330" x2="53024" y2="63874"/>
                          <a14:backgroundMark x1="60579" y1="60420" x2="61671" y2="59775"/>
                          <a14:backgroundMark x1="57843" y1="62034" x2="59062" y2="61315"/>
                          <a14:backgroundMark x1="55157" y1="63620" x2="56009" y2="63117"/>
                          <a14:backgroundMark x1="61671" y1="59775" x2="63418" y2="72305"/>
                          <a14:backgroundMark x1="63418" y1="72305" x2="38596" y2="74911"/>
                          <a14:backgroundMark x1="38596" y1="74911" x2="22305" y2="64988"/>
                          <a14:backgroundMark x1="22305" y1="64988" x2="34123" y2="70646"/>
                          <a14:backgroundMark x1="34123" y1="70646" x2="35249" y2="81132"/>
                          <a14:backgroundMark x1="35249" y1="81132" x2="70142" y2="74467"/>
                          <a14:backgroundMark x1="70142" y1="74467" x2="82790" y2="75296"/>
                          <a14:backgroundMark x1="59517" y1="58564" x2="60723" y2="56368"/>
                          <a14:backgroundMark x1="58231" y1="60905" x2="58675" y2="60096"/>
                          <a14:backgroundMark x1="57923" y1="61467" x2="58231" y2="60905"/>
                          <a14:backgroundMark x1="57086" y1="63298" x2="56339" y2="64722"/>
                          <a14:backgroundMark x1="58342" y1="60905" x2="57858" y2="61828"/>
                          <a14:backgroundMark x1="58710" y1="60205" x2="58342" y2="60905"/>
                          <a14:backgroundMark x1="60723" y1="56368" x2="59581" y2="58544"/>
                          <a14:backgroundMark x1="30856" y1="48102" x2="17003" y2="42730"/>
                          <a14:backgroundMark x1="22375" y1="45032" x2="38772" y2="71002"/>
                        </a14:backgroundRemoval>
                      </a14:imgEffect>
                    </a14:imgLayer>
                  </a14:imgProps>
                </a:ext>
                <a:ext uri="{28A0092B-C50C-407E-A947-70E740481C1C}">
                  <a14:useLocalDpi xmlns:a14="http://schemas.microsoft.com/office/drawing/2010/main" val="0"/>
                </a:ext>
              </a:extLst>
            </a:blip>
            <a:srcRect/>
            <a:stretch>
              <a:fillRect/>
            </a:stretch>
          </p:blipFill>
          <p:spPr bwMode="auto">
            <a:xfrm rot="1068428">
              <a:off x="1372495" y="4908024"/>
              <a:ext cx="1955190" cy="19551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zephir lidar">
              <a:extLst>
                <a:ext uri="{FF2B5EF4-FFF2-40B4-BE49-F238E27FC236}">
                  <a16:creationId xmlns:a16="http://schemas.microsoft.com/office/drawing/2014/main" id="{80AEDF12-B073-4786-929E-4CD24E05E43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000" b="99500" l="8500" r="90000">
                          <a14:foregroundMark x1="49000" y1="93000" x2="69000" y2="91000"/>
                          <a14:foregroundMark x1="69000" y1="91000" x2="72500" y2="91500"/>
                          <a14:foregroundMark x1="48500" y1="98000" x2="73500" y2="99500"/>
                          <a14:foregroundMark x1="8500" y1="8000" x2="22500" y2="77500"/>
                          <a14:foregroundMark x1="64000" y1="12500" x2="65000" y2="16000"/>
                          <a14:backgroundMark x1="73554" y1="9841" x2="76500" y2="8000"/>
                        </a14:backgroundRemoval>
                      </a14:imgEffect>
                    </a14:imgLayer>
                  </a14:imgProps>
                </a:ext>
                <a:ext uri="{28A0092B-C50C-407E-A947-70E740481C1C}">
                  <a14:useLocalDpi xmlns:a14="http://schemas.microsoft.com/office/drawing/2010/main" val="0"/>
                </a:ext>
              </a:extLst>
            </a:blip>
            <a:srcRect/>
            <a:stretch>
              <a:fillRect/>
            </a:stretch>
          </p:blipFill>
          <p:spPr bwMode="auto">
            <a:xfrm>
              <a:off x="219422" y="5498898"/>
              <a:ext cx="2838279" cy="28382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301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The term infrasound was coined about 2 centuries ago, influenced by the terms infrared and ultraviolet which was then adopted to describe light</a:t>
            </a:r>
          </a:p>
          <a:p>
            <a:r>
              <a:rPr lang="en-US" dirty="0"/>
              <a:t>It was later adopted as the label for “sub-audible” sound which is in the range of 0Hz-20Hz</a:t>
            </a:r>
          </a:p>
          <a:p>
            <a:pPr marL="0" indent="0">
              <a:buNone/>
            </a:pPr>
            <a:endParaRPr lang="en-US" dirty="0"/>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What is Infrasound?</a:t>
            </a:r>
          </a:p>
        </p:txBody>
      </p:sp>
      <p:pic>
        <p:nvPicPr>
          <p:cNvPr id="6" name="Picture 5">
            <a:extLst>
              <a:ext uri="{FF2B5EF4-FFF2-40B4-BE49-F238E27FC236}">
                <a16:creationId xmlns:a16="http://schemas.microsoft.com/office/drawing/2014/main" id="{C433EF11-89F7-4CE4-9190-0CC7541E09EC}"/>
              </a:ext>
            </a:extLst>
          </p:cNvPr>
          <p:cNvPicPr>
            <a:picLocks noChangeAspect="1"/>
          </p:cNvPicPr>
          <p:nvPr/>
        </p:nvPicPr>
        <p:blipFill>
          <a:blip r:embed="rId2"/>
          <a:stretch>
            <a:fillRect/>
          </a:stretch>
        </p:blipFill>
        <p:spPr>
          <a:xfrm>
            <a:off x="2641600" y="3681412"/>
            <a:ext cx="6908799" cy="2857500"/>
          </a:xfrm>
          <a:prstGeom prst="rect">
            <a:avLst/>
          </a:prstGeom>
        </p:spPr>
      </p:pic>
    </p:spTree>
    <p:extLst>
      <p:ext uri="{BB962C8B-B14F-4D97-AF65-F5344CB8AC3E}">
        <p14:creationId xmlns:p14="http://schemas.microsoft.com/office/powerpoint/2010/main" val="155860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normAutofit fontScale="92500" lnSpcReduction="20000"/>
          </a:bodyPr>
          <a:lstStyle/>
          <a:p>
            <a:r>
              <a:rPr lang="en-US" dirty="0"/>
              <a:t>The most common misconception of infrasound is that it is “sub-audible”, this however is not the case because the frequency of a sound is not the main thing that contributes to its audibility, instead the intensity or amplitude in decibels (dB) is the driving factor</a:t>
            </a:r>
          </a:p>
          <a:p>
            <a:r>
              <a:rPr lang="en-US" dirty="0"/>
              <a:t>“Supernature” by Lyall Watson from 1973 is a great example of misinformation spreading like wildfire, within it the author states that a technician helping in previous infrasonic studies done by French researcher </a:t>
            </a:r>
            <a:r>
              <a:rPr lang="en-US" dirty="0" err="1"/>
              <a:t>Gavreau</a:t>
            </a:r>
            <a:r>
              <a:rPr lang="en-US" dirty="0"/>
              <a:t>, “fell down dead on the spot” after trial running an infrasound generator</a:t>
            </a:r>
          </a:p>
          <a:p>
            <a:r>
              <a:rPr lang="en-US" dirty="0"/>
              <a:t>“Supernature” also proposes that two of those same infrasonic generators “focused on a point even five miles away [could] produce a resonance that can knock a building down as effectively as a major earthquake”</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3</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Common misconceptions of infrasound</a:t>
            </a:r>
          </a:p>
        </p:txBody>
      </p:sp>
    </p:spTree>
    <p:extLst>
      <p:ext uri="{BB962C8B-B14F-4D97-AF65-F5344CB8AC3E}">
        <p14:creationId xmlns:p14="http://schemas.microsoft.com/office/powerpoint/2010/main" val="372348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The perceived volume of the sound comes primarily from the intensity of the sound in dB</a:t>
            </a:r>
          </a:p>
          <a:p>
            <a:pPr lvl="1"/>
            <a:r>
              <a:rPr lang="en-US" dirty="0"/>
              <a:t>Frequency is well known for adjusting the pitch of the sound, but it does affect the volume as well </a:t>
            </a:r>
          </a:p>
          <a:p>
            <a:endParaRPr lang="en-US" dirty="0"/>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a:bodyPr>
          <a:lstStyle/>
          <a:p>
            <a:r>
              <a:rPr lang="en-US" sz="2800" dirty="0"/>
              <a:t>A simple explanation on audibility</a:t>
            </a:r>
          </a:p>
        </p:txBody>
      </p:sp>
      <p:pic>
        <p:nvPicPr>
          <p:cNvPr id="5" name="Picture 4">
            <a:extLst>
              <a:ext uri="{FF2B5EF4-FFF2-40B4-BE49-F238E27FC236}">
                <a16:creationId xmlns:a16="http://schemas.microsoft.com/office/drawing/2014/main" id="{67980A78-977E-47AD-A1FB-3336D8396B57}"/>
              </a:ext>
            </a:extLst>
          </p:cNvPr>
          <p:cNvPicPr>
            <a:picLocks noChangeAspect="1"/>
          </p:cNvPicPr>
          <p:nvPr/>
        </p:nvPicPr>
        <p:blipFill>
          <a:blip r:embed="rId3"/>
          <a:stretch>
            <a:fillRect/>
          </a:stretch>
        </p:blipFill>
        <p:spPr>
          <a:xfrm>
            <a:off x="6838949" y="3203575"/>
            <a:ext cx="4514850" cy="3152775"/>
          </a:xfrm>
          <a:prstGeom prst="rect">
            <a:avLst/>
          </a:prstGeom>
        </p:spPr>
      </p:pic>
      <p:sp>
        <p:nvSpPr>
          <p:cNvPr id="8" name="Content Placeholder 1">
            <a:extLst>
              <a:ext uri="{FF2B5EF4-FFF2-40B4-BE49-F238E27FC236}">
                <a16:creationId xmlns:a16="http://schemas.microsoft.com/office/drawing/2014/main" id="{EECC7D5A-341C-439F-A6E4-9483ADD7CB38}"/>
              </a:ext>
            </a:extLst>
          </p:cNvPr>
          <p:cNvSpPr txBox="1">
            <a:spLocks/>
          </p:cNvSpPr>
          <p:nvPr/>
        </p:nvSpPr>
        <p:spPr>
          <a:xfrm>
            <a:off x="838200" y="3203575"/>
            <a:ext cx="6068628" cy="3035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latin typeface="Palatino Linotype" panose="02040502050505030304" pitchFamily="18" charset="0"/>
              </a:rPr>
              <a:t>The graph to the right shows the hearing threshold at various frequencies combining both ISO 226:2003 and the curve created by Watanabe and Moller in 1990</a:t>
            </a:r>
          </a:p>
        </p:txBody>
      </p:sp>
    </p:spTree>
    <p:extLst>
      <p:ext uri="{BB962C8B-B14F-4D97-AF65-F5344CB8AC3E}">
        <p14:creationId xmlns:p14="http://schemas.microsoft.com/office/powerpoint/2010/main" val="259467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Wind turbines produce infrasound which has been the cause of some headaches for the wind industry, with wild ideas such as this one spouted by former President Donald Trump at a National Republican Congressional Committee “If you have a windmill anywhere near your house, congratulations, your house just went down 75% in value. And they say the noise causes cancer.”</a:t>
            </a:r>
          </a:p>
          <a:p>
            <a:r>
              <a:rPr lang="en-US" dirty="0"/>
              <a:t>Ideas such as these make community approval harder to get, so by having information on our turbine's infrasound production, we can help quell any potential community fear</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Why it matters to One Energy</a:t>
            </a:r>
          </a:p>
        </p:txBody>
      </p:sp>
    </p:spTree>
    <p:extLst>
      <p:ext uri="{BB962C8B-B14F-4D97-AF65-F5344CB8AC3E}">
        <p14:creationId xmlns:p14="http://schemas.microsoft.com/office/powerpoint/2010/main" val="389791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with low confidence">
            <a:extLst>
              <a:ext uri="{FF2B5EF4-FFF2-40B4-BE49-F238E27FC236}">
                <a16:creationId xmlns:a16="http://schemas.microsoft.com/office/drawing/2014/main" id="{141B23DD-9714-45E0-93B0-0C573226690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7431" y="1413164"/>
            <a:ext cx="2892569" cy="5444836"/>
          </a:xfrm>
          <a:prstGeom prst="rect">
            <a:avLst/>
          </a:prstGeom>
          <a:noFill/>
          <a:effectLst/>
        </p:spPr>
      </p:pic>
      <p:pic>
        <p:nvPicPr>
          <p:cNvPr id="9" name="Picture 8">
            <a:extLst>
              <a:ext uri="{FF2B5EF4-FFF2-40B4-BE49-F238E27FC236}">
                <a16:creationId xmlns:a16="http://schemas.microsoft.com/office/drawing/2014/main" id="{8DA3F92D-AFFC-439C-9F77-AF9751EA211C}"/>
              </a:ext>
            </a:extLst>
          </p:cNvPr>
          <p:cNvPicPr>
            <a:picLocks noChangeAspect="1"/>
          </p:cNvPicPr>
          <p:nvPr/>
        </p:nvPicPr>
        <p:blipFill>
          <a:blip r:embed="rId3">
            <a:duotone>
              <a:schemeClr val="bg2">
                <a:shade val="45000"/>
                <a:satMod val="135000"/>
              </a:schemeClr>
              <a:prstClr val="white"/>
            </a:duotone>
          </a:blip>
          <a:stretch>
            <a:fillRect/>
          </a:stretch>
        </p:blipFill>
        <p:spPr>
          <a:xfrm>
            <a:off x="4762374" y="1413164"/>
            <a:ext cx="2895851" cy="5444200"/>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EB268F36-8DB2-4EE6-AED8-E46F591AE5C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299431" y="1413164"/>
            <a:ext cx="2892569" cy="5444836"/>
          </a:xfrm>
          <a:prstGeom prst="rect">
            <a:avLst/>
          </a:prstGeom>
          <a:noFill/>
          <a:effectLst/>
        </p:spPr>
      </p:pic>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normAutofit fontScale="92500" lnSpcReduction="10000"/>
          </a:bodyPr>
          <a:lstStyle/>
          <a:p>
            <a:r>
              <a:rPr lang="en-US" dirty="0"/>
              <a:t>The noise that turbines generate can fall into two main categories:</a:t>
            </a:r>
          </a:p>
          <a:p>
            <a:pPr lvl="1"/>
            <a:r>
              <a:rPr lang="en-US" dirty="0"/>
              <a:t>Aerodynamic Sound: the sound of the blades moving through the air</a:t>
            </a:r>
          </a:p>
          <a:p>
            <a:pPr lvl="1"/>
            <a:r>
              <a:rPr lang="en-US" dirty="0"/>
              <a:t>Mechanical Sound: the sound generated by the machinery and electrical equipment</a:t>
            </a:r>
          </a:p>
          <a:p>
            <a:r>
              <a:rPr lang="en-US" dirty="0"/>
              <a:t>Along with the noise the turbines generate the way it propagates changes with the temperature and wind shear</a:t>
            </a:r>
          </a:p>
          <a:p>
            <a:pPr lvl="1"/>
            <a:r>
              <a:rPr lang="en-US" dirty="0"/>
              <a:t>When ground temperatures are higher than the air temperature the sound refracts upward, and the inverse is true</a:t>
            </a:r>
          </a:p>
          <a:p>
            <a:pPr lvl="1"/>
            <a:r>
              <a:rPr lang="en-US" dirty="0"/>
              <a:t>As wind shear increases the upwind sound levels decrease while downwind increase</a:t>
            </a:r>
          </a:p>
          <a:p>
            <a:r>
              <a:rPr lang="en-US" dirty="0"/>
              <a:t>A report done by </a:t>
            </a:r>
            <a:r>
              <a:rPr lang="en-US" dirty="0" err="1"/>
              <a:t>Hosei</a:t>
            </a:r>
            <a:r>
              <a:rPr lang="en-US" dirty="0"/>
              <a:t> University in Tokyo, found that using the equation f=RZ/60 (where R=rpm &amp; Z=# of blades) provided an accurate infrasonic area to look for </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What goes into Turbine noise generation</a:t>
            </a:r>
          </a:p>
        </p:txBody>
      </p:sp>
    </p:spTree>
    <p:extLst>
      <p:ext uri="{BB962C8B-B14F-4D97-AF65-F5344CB8AC3E}">
        <p14:creationId xmlns:p14="http://schemas.microsoft.com/office/powerpoint/2010/main" val="102258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While One Energy does have a sound meter, it is only able to read in the area of 16Hz-16kHz which only hits the upper end of the infrasonic range</a:t>
            </a:r>
          </a:p>
          <a:p>
            <a:r>
              <a:rPr lang="en-US" dirty="0"/>
              <a:t>In order to accurately measure infrasound, we are going to need a low frequency microphone and a wind screen. Then we need a preamplifier, analyzer input module, or sound level meter that is compatible with the microphone</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Equipment Required to measure infrasound</a:t>
            </a:r>
          </a:p>
        </p:txBody>
      </p:sp>
      <p:pic>
        <p:nvPicPr>
          <p:cNvPr id="6" name="Picture 5">
            <a:extLst>
              <a:ext uri="{FF2B5EF4-FFF2-40B4-BE49-F238E27FC236}">
                <a16:creationId xmlns:a16="http://schemas.microsoft.com/office/drawing/2014/main" id="{304CCF47-2268-4707-8431-DCBB20143898}"/>
              </a:ext>
            </a:extLst>
          </p:cNvPr>
          <p:cNvPicPr>
            <a:picLocks noChangeAspect="1"/>
          </p:cNvPicPr>
          <p:nvPr/>
        </p:nvPicPr>
        <p:blipFill>
          <a:blip r:embed="rId3"/>
          <a:stretch>
            <a:fillRect/>
          </a:stretch>
        </p:blipFill>
        <p:spPr>
          <a:xfrm>
            <a:off x="434109" y="4371174"/>
            <a:ext cx="3368380" cy="1992457"/>
          </a:xfrm>
          <a:prstGeom prst="rect">
            <a:avLst/>
          </a:prstGeom>
        </p:spPr>
      </p:pic>
      <p:pic>
        <p:nvPicPr>
          <p:cNvPr id="8" name="Picture 7">
            <a:extLst>
              <a:ext uri="{FF2B5EF4-FFF2-40B4-BE49-F238E27FC236}">
                <a16:creationId xmlns:a16="http://schemas.microsoft.com/office/drawing/2014/main" id="{1AB3B54D-EAF3-4D05-A16A-0FB785D87D61}"/>
              </a:ext>
            </a:extLst>
          </p:cNvPr>
          <p:cNvPicPr>
            <a:picLocks noChangeAspect="1"/>
          </p:cNvPicPr>
          <p:nvPr/>
        </p:nvPicPr>
        <p:blipFill>
          <a:blip r:embed="rId4"/>
          <a:stretch>
            <a:fillRect/>
          </a:stretch>
        </p:blipFill>
        <p:spPr>
          <a:xfrm>
            <a:off x="4849658" y="4302576"/>
            <a:ext cx="1689389" cy="2061055"/>
          </a:xfrm>
          <a:prstGeom prst="rect">
            <a:avLst/>
          </a:prstGeom>
        </p:spPr>
      </p:pic>
      <p:pic>
        <p:nvPicPr>
          <p:cNvPr id="10" name="Picture 9">
            <a:extLst>
              <a:ext uri="{FF2B5EF4-FFF2-40B4-BE49-F238E27FC236}">
                <a16:creationId xmlns:a16="http://schemas.microsoft.com/office/drawing/2014/main" id="{3C4241B6-7666-45CE-A045-BC8C0D97AB5B}"/>
              </a:ext>
            </a:extLst>
          </p:cNvPr>
          <p:cNvPicPr>
            <a:picLocks noChangeAspect="1"/>
          </p:cNvPicPr>
          <p:nvPr/>
        </p:nvPicPr>
        <p:blipFill>
          <a:blip r:embed="rId5"/>
          <a:stretch>
            <a:fillRect/>
          </a:stretch>
        </p:blipFill>
        <p:spPr>
          <a:xfrm>
            <a:off x="7813947" y="3963200"/>
            <a:ext cx="3183971" cy="2575712"/>
          </a:xfrm>
          <a:prstGeom prst="rect">
            <a:avLst/>
          </a:prstGeom>
        </p:spPr>
      </p:pic>
    </p:spTree>
    <p:extLst>
      <p:ext uri="{BB962C8B-B14F-4D97-AF65-F5344CB8AC3E}">
        <p14:creationId xmlns:p14="http://schemas.microsoft.com/office/powerpoint/2010/main" val="373975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968C61-642E-47D3-8460-544D544C6FF8}"/>
              </a:ext>
            </a:extLst>
          </p:cNvPr>
          <p:cNvPicPr>
            <a:picLocks noChangeAspect="1"/>
          </p:cNvPicPr>
          <p:nvPr/>
        </p:nvPicPr>
        <p:blipFill>
          <a:blip r:embed="rId2"/>
          <a:stretch>
            <a:fillRect/>
          </a:stretch>
        </p:blipFill>
        <p:spPr>
          <a:xfrm>
            <a:off x="5024581" y="3224694"/>
            <a:ext cx="6087339" cy="3314218"/>
          </a:xfrm>
          <a:prstGeom prst="rect">
            <a:avLst/>
          </a:prstGeom>
        </p:spPr>
      </p:pic>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r>
              <a:rPr lang="en-US" dirty="0"/>
              <a:t>The graph below is a microphone frequency response graph; the x-axis is the frequency, and the y-axis is relative sensitivity</a:t>
            </a:r>
          </a:p>
          <a:p>
            <a:r>
              <a:rPr lang="en-US" dirty="0"/>
              <a:t>Whenever the line passes below the x-axis the microphone is less sensitive at the frequency</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fontScale="90000"/>
          </a:bodyPr>
          <a:lstStyle/>
          <a:p>
            <a:r>
              <a:rPr lang="en-US" dirty="0"/>
              <a:t>Understanding Microphones for Infrasound</a:t>
            </a:r>
          </a:p>
        </p:txBody>
      </p:sp>
      <p:sp>
        <p:nvSpPr>
          <p:cNvPr id="7" name="Content Placeholder 1">
            <a:extLst>
              <a:ext uri="{FF2B5EF4-FFF2-40B4-BE49-F238E27FC236}">
                <a16:creationId xmlns:a16="http://schemas.microsoft.com/office/drawing/2014/main" id="{CC5D00AD-4F65-4DB4-8730-E238C35336CE}"/>
              </a:ext>
            </a:extLst>
          </p:cNvPr>
          <p:cNvSpPr txBox="1">
            <a:spLocks/>
          </p:cNvSpPr>
          <p:nvPr/>
        </p:nvSpPr>
        <p:spPr>
          <a:xfrm>
            <a:off x="838200" y="3253268"/>
            <a:ext cx="4260273" cy="3104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Then whenever the line is above the x-axis the microphone is more sensitive at that frequency</a:t>
            </a:r>
          </a:p>
        </p:txBody>
      </p:sp>
    </p:spTree>
    <p:extLst>
      <p:ext uri="{BB962C8B-B14F-4D97-AF65-F5344CB8AC3E}">
        <p14:creationId xmlns:p14="http://schemas.microsoft.com/office/powerpoint/2010/main" val="20957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Microphones Up for Consideration</a:t>
            </a:r>
          </a:p>
        </p:txBody>
      </p:sp>
      <p:pic>
        <p:nvPicPr>
          <p:cNvPr id="6" name="Picture 5">
            <a:extLst>
              <a:ext uri="{FF2B5EF4-FFF2-40B4-BE49-F238E27FC236}">
                <a16:creationId xmlns:a16="http://schemas.microsoft.com/office/drawing/2014/main" id="{98F7A837-3D9E-4E28-B38C-913F3ED7BD71}"/>
              </a:ext>
            </a:extLst>
          </p:cNvPr>
          <p:cNvPicPr>
            <a:picLocks noChangeAspect="1"/>
          </p:cNvPicPr>
          <p:nvPr/>
        </p:nvPicPr>
        <p:blipFill>
          <a:blip r:embed="rId3"/>
          <a:stretch>
            <a:fillRect/>
          </a:stretch>
        </p:blipFill>
        <p:spPr>
          <a:xfrm>
            <a:off x="675264" y="4494356"/>
            <a:ext cx="3142655" cy="2044556"/>
          </a:xfrm>
          <a:prstGeom prst="rect">
            <a:avLst/>
          </a:prstGeom>
        </p:spPr>
      </p:pic>
      <p:pic>
        <p:nvPicPr>
          <p:cNvPr id="8" name="Picture 7">
            <a:extLst>
              <a:ext uri="{FF2B5EF4-FFF2-40B4-BE49-F238E27FC236}">
                <a16:creationId xmlns:a16="http://schemas.microsoft.com/office/drawing/2014/main" id="{D4BCAF4B-0795-40DE-B65D-CAB9BAB64F5B}"/>
              </a:ext>
            </a:extLst>
          </p:cNvPr>
          <p:cNvPicPr>
            <a:picLocks noChangeAspect="1"/>
          </p:cNvPicPr>
          <p:nvPr/>
        </p:nvPicPr>
        <p:blipFill>
          <a:blip r:embed="rId4"/>
          <a:stretch>
            <a:fillRect/>
          </a:stretch>
        </p:blipFill>
        <p:spPr>
          <a:xfrm>
            <a:off x="5154251" y="4494355"/>
            <a:ext cx="1883497" cy="2227120"/>
          </a:xfrm>
          <a:prstGeom prst="rect">
            <a:avLst/>
          </a:prstGeom>
        </p:spPr>
      </p:pic>
      <p:pic>
        <p:nvPicPr>
          <p:cNvPr id="10" name="Picture 9">
            <a:extLst>
              <a:ext uri="{FF2B5EF4-FFF2-40B4-BE49-F238E27FC236}">
                <a16:creationId xmlns:a16="http://schemas.microsoft.com/office/drawing/2014/main" id="{399F91C6-B8BA-4DD2-A6BE-7F1280B654D7}"/>
              </a:ext>
            </a:extLst>
          </p:cNvPr>
          <p:cNvPicPr>
            <a:picLocks noChangeAspect="1"/>
          </p:cNvPicPr>
          <p:nvPr/>
        </p:nvPicPr>
        <p:blipFill>
          <a:blip r:embed="rId5"/>
          <a:stretch>
            <a:fillRect/>
          </a:stretch>
        </p:blipFill>
        <p:spPr>
          <a:xfrm>
            <a:off x="9219142" y="4494356"/>
            <a:ext cx="1752000" cy="2227119"/>
          </a:xfrm>
          <a:prstGeom prst="rect">
            <a:avLst/>
          </a:prstGeom>
        </p:spPr>
      </p:pic>
      <p:sp>
        <p:nvSpPr>
          <p:cNvPr id="15" name="Content Placeholder 14">
            <a:extLst>
              <a:ext uri="{FF2B5EF4-FFF2-40B4-BE49-F238E27FC236}">
                <a16:creationId xmlns:a16="http://schemas.microsoft.com/office/drawing/2014/main" id="{9FEA95D4-A8B0-4456-9859-6E1F1687AEA5}"/>
              </a:ext>
            </a:extLst>
          </p:cNvPr>
          <p:cNvSpPr>
            <a:spLocks noGrp="1"/>
          </p:cNvSpPr>
          <p:nvPr>
            <p:ph idx="1"/>
          </p:nvPr>
        </p:nvSpPr>
        <p:spPr>
          <a:xfrm>
            <a:off x="131463" y="1497163"/>
            <a:ext cx="4230255" cy="3148728"/>
          </a:xfrm>
        </p:spPr>
        <p:txBody>
          <a:bodyPr>
            <a:normAutofit lnSpcReduction="10000"/>
          </a:bodyPr>
          <a:lstStyle/>
          <a:p>
            <a:r>
              <a:rPr lang="en-US" dirty="0"/>
              <a:t>Earthworks M50</a:t>
            </a:r>
          </a:p>
          <a:p>
            <a:r>
              <a:rPr lang="en-US" dirty="0"/>
              <a:t>Freq. Range:</a:t>
            </a:r>
          </a:p>
          <a:p>
            <a:pPr lvl="1"/>
            <a:r>
              <a:rPr lang="en-US" dirty="0"/>
              <a:t>3Hz-50kHz</a:t>
            </a:r>
          </a:p>
          <a:p>
            <a:r>
              <a:rPr lang="en-US" dirty="0"/>
              <a:t>Max dB:</a:t>
            </a:r>
          </a:p>
          <a:p>
            <a:pPr lvl="1"/>
            <a:r>
              <a:rPr lang="en-US" dirty="0"/>
              <a:t>140dB SPL</a:t>
            </a:r>
          </a:p>
          <a:p>
            <a:r>
              <a:rPr lang="en-US" dirty="0"/>
              <a:t>Price: </a:t>
            </a:r>
          </a:p>
          <a:p>
            <a:pPr lvl="1"/>
            <a:r>
              <a:rPr lang="en-US" dirty="0"/>
              <a:t>$1,299.00</a:t>
            </a:r>
          </a:p>
        </p:txBody>
      </p:sp>
      <p:sp>
        <p:nvSpPr>
          <p:cNvPr id="16" name="Content Placeholder 14">
            <a:extLst>
              <a:ext uri="{FF2B5EF4-FFF2-40B4-BE49-F238E27FC236}">
                <a16:creationId xmlns:a16="http://schemas.microsoft.com/office/drawing/2014/main" id="{31180341-AC7A-4ABF-B347-3CDA755177A7}"/>
              </a:ext>
            </a:extLst>
          </p:cNvPr>
          <p:cNvSpPr txBox="1">
            <a:spLocks/>
          </p:cNvSpPr>
          <p:nvPr/>
        </p:nvSpPr>
        <p:spPr>
          <a:xfrm>
            <a:off x="3980871" y="1497163"/>
            <a:ext cx="4230255" cy="31487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GRAS 40AN ½”</a:t>
            </a:r>
          </a:p>
          <a:p>
            <a:r>
              <a:rPr lang="en-US" dirty="0"/>
              <a:t>Freq. Range:</a:t>
            </a:r>
          </a:p>
          <a:p>
            <a:pPr lvl="1"/>
            <a:r>
              <a:rPr lang="en-US" dirty="0"/>
              <a:t>0.5Hz-20kHz</a:t>
            </a:r>
          </a:p>
          <a:p>
            <a:r>
              <a:rPr lang="en-US" dirty="0"/>
              <a:t>Max dB:</a:t>
            </a:r>
          </a:p>
          <a:p>
            <a:pPr lvl="1"/>
            <a:r>
              <a:rPr lang="en-US" dirty="0"/>
              <a:t>149dB SPL</a:t>
            </a:r>
          </a:p>
          <a:p>
            <a:r>
              <a:rPr lang="en-US" dirty="0"/>
              <a:t>Price: </a:t>
            </a:r>
          </a:p>
          <a:p>
            <a:pPr lvl="1"/>
            <a:r>
              <a:rPr lang="en-US" dirty="0"/>
              <a:t>Quote</a:t>
            </a:r>
          </a:p>
          <a:p>
            <a:pPr lvl="1"/>
            <a:endParaRPr lang="en-US" dirty="0"/>
          </a:p>
        </p:txBody>
      </p:sp>
      <p:sp>
        <p:nvSpPr>
          <p:cNvPr id="17" name="Content Placeholder 14">
            <a:extLst>
              <a:ext uri="{FF2B5EF4-FFF2-40B4-BE49-F238E27FC236}">
                <a16:creationId xmlns:a16="http://schemas.microsoft.com/office/drawing/2014/main" id="{4CD02C48-9FE5-4542-BF37-1A97A892D256}"/>
              </a:ext>
            </a:extLst>
          </p:cNvPr>
          <p:cNvSpPr txBox="1">
            <a:spLocks/>
          </p:cNvSpPr>
          <p:nvPr/>
        </p:nvSpPr>
        <p:spPr>
          <a:xfrm>
            <a:off x="7830279" y="1497163"/>
            <a:ext cx="4230255" cy="31487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Bruel</a:t>
            </a:r>
            <a:r>
              <a:rPr lang="en-US" dirty="0"/>
              <a:t> &amp; </a:t>
            </a:r>
            <a:r>
              <a:rPr lang="en-US" dirty="0" err="1"/>
              <a:t>Kjaer</a:t>
            </a:r>
            <a:r>
              <a:rPr lang="en-US" dirty="0"/>
              <a:t> Type 4964</a:t>
            </a:r>
          </a:p>
          <a:p>
            <a:r>
              <a:rPr lang="en-US" dirty="0"/>
              <a:t>Freq. Range:</a:t>
            </a:r>
          </a:p>
          <a:p>
            <a:pPr lvl="1"/>
            <a:r>
              <a:rPr lang="en-US" dirty="0"/>
              <a:t>0.02Hz-20kHz</a:t>
            </a:r>
          </a:p>
          <a:p>
            <a:r>
              <a:rPr lang="en-US" dirty="0"/>
              <a:t>Max dB:</a:t>
            </a:r>
          </a:p>
          <a:p>
            <a:pPr lvl="1"/>
            <a:r>
              <a:rPr lang="en-US" dirty="0"/>
              <a:t>146dB SPL</a:t>
            </a:r>
          </a:p>
          <a:p>
            <a:r>
              <a:rPr lang="en-US" dirty="0"/>
              <a:t>Price: </a:t>
            </a:r>
          </a:p>
          <a:p>
            <a:pPr lvl="1"/>
            <a:r>
              <a:rPr lang="en-US" dirty="0"/>
              <a:t>Quote</a:t>
            </a:r>
          </a:p>
          <a:p>
            <a:endParaRPr lang="en-US" dirty="0"/>
          </a:p>
        </p:txBody>
      </p:sp>
    </p:spTree>
    <p:extLst>
      <p:ext uri="{BB962C8B-B14F-4D97-AF65-F5344CB8AC3E}">
        <p14:creationId xmlns:p14="http://schemas.microsoft.com/office/powerpoint/2010/main" val="1975942483"/>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D6C9821-A175-4749-AA5E-47A9349046E1}" vid="{3C5D64F5-1030-4299-AA3F-9E0B8CB8EA98}"/>
    </a:ext>
  </a:extLst>
</a:theme>
</file>

<file path=ppt/theme/theme2.xml><?xml version="1.0" encoding="utf-8"?>
<a:theme xmlns:a="http://schemas.openxmlformats.org/drawingml/2006/main" name="1_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 Blade O&amp;M Forum - Presentation - 20181002.pptx" id="{143C076D-FF47-41D9-AE05-A83F12979E1D}" vid="{D080B622-185B-46A0-8CC9-81861D17B6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Wide Pg - blue_2019</Template>
  <TotalTime>1995</TotalTime>
  <Words>1090</Words>
  <Application>Microsoft Office PowerPoint</Application>
  <PresentationFormat>Widescreen</PresentationFormat>
  <Paragraphs>92</Paragraphs>
  <Slides>14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Palatino Linotype</vt:lpstr>
      <vt:lpstr>One Energy Presentations</vt:lpstr>
      <vt:lpstr>1_One Energy Presentations</vt:lpstr>
      <vt:lpstr>PowerPoint Presentation</vt:lpstr>
      <vt:lpstr>What is Infrasound?</vt:lpstr>
      <vt:lpstr>Common misconceptions of infrasound</vt:lpstr>
      <vt:lpstr>A simple explanation on audibility</vt:lpstr>
      <vt:lpstr>Why it matters to One Energy</vt:lpstr>
      <vt:lpstr>What goes into Turbine noise generation</vt:lpstr>
      <vt:lpstr>Equipment Required to measure infrasound</vt:lpstr>
      <vt:lpstr>Understanding Microphones for Infrasound</vt:lpstr>
      <vt:lpstr>Microphones Up for Consideration</vt:lpstr>
      <vt:lpstr>Fabricating a Wind Screen for infrasound</vt:lpstr>
      <vt:lpstr>preamplifier, analyzer input module, or sound level meter</vt:lpstr>
      <vt:lpstr>Next Steps: Research</vt:lpstr>
      <vt:lpstr>Next Steps: Study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dc:creator>
  <cp:lastModifiedBy>Intern</cp:lastModifiedBy>
  <cp:revision>4</cp:revision>
  <cp:lastPrinted>2021-12-17T14:15:49Z</cp:lastPrinted>
  <dcterms:created xsi:type="dcterms:W3CDTF">2021-12-15T14:33:15Z</dcterms:created>
  <dcterms:modified xsi:type="dcterms:W3CDTF">2021-12-17T17:40:34Z</dcterms:modified>
</cp:coreProperties>
</file>