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8" r:id="rId3"/>
    <p:sldId id="263" r:id="rId4"/>
    <p:sldId id="261" r:id="rId5"/>
    <p:sldId id="264" r:id="rId6"/>
    <p:sldId id="265" r:id="rId7"/>
    <p:sldId id="27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57" r:id="rId17"/>
    <p:sldId id="276" r:id="rId18"/>
    <p:sldId id="281" r:id="rId19"/>
    <p:sldId id="282" r:id="rId20"/>
    <p:sldId id="283" r:id="rId21"/>
    <p:sldId id="277" r:id="rId22"/>
    <p:sldId id="286" r:id="rId23"/>
    <p:sldId id="287" r:id="rId24"/>
    <p:sldId id="288" r:id="rId25"/>
    <p:sldId id="289" r:id="rId26"/>
    <p:sldId id="291" r:id="rId27"/>
    <p:sldId id="292" r:id="rId28"/>
    <p:sldId id="296" r:id="rId29"/>
    <p:sldId id="295" r:id="rId30"/>
    <p:sldId id="297" r:id="rId31"/>
    <p:sldId id="298" r:id="rId32"/>
    <p:sldId id="299" r:id="rId33"/>
    <p:sldId id="300" r:id="rId34"/>
    <p:sldId id="301" r:id="rId35"/>
    <p:sldId id="278" r:id="rId36"/>
    <p:sldId id="302" r:id="rId37"/>
    <p:sldId id="284" r:id="rId38"/>
    <p:sldId id="303" r:id="rId39"/>
    <p:sldId id="293" r:id="rId40"/>
    <p:sldId id="304" r:id="rId41"/>
    <p:sldId id="305" r:id="rId42"/>
    <p:sldId id="294" r:id="rId43"/>
    <p:sldId id="306" r:id="rId44"/>
    <p:sldId id="307" r:id="rId45"/>
    <p:sldId id="309" r:id="rId46"/>
    <p:sldId id="310" r:id="rId47"/>
    <p:sldId id="318" r:id="rId48"/>
    <p:sldId id="311" r:id="rId49"/>
    <p:sldId id="320" r:id="rId50"/>
    <p:sldId id="322" r:id="rId51"/>
    <p:sldId id="321" r:id="rId52"/>
    <p:sldId id="323" r:id="rId53"/>
    <p:sldId id="324" r:id="rId54"/>
    <p:sldId id="313" r:id="rId55"/>
    <p:sldId id="259" r:id="rId56"/>
    <p:sldId id="325" r:id="rId57"/>
    <p:sldId id="319" r:id="rId58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Kleinau" initials="MK" lastIdx="1" clrIdx="0">
    <p:extLst>
      <p:ext uri="{19B8F6BF-5375-455C-9EA6-DF929625EA0E}">
        <p15:presenceInfo xmlns:p15="http://schemas.microsoft.com/office/powerpoint/2012/main" userId="S::michelle@oneenergyllc.onmicrosoft.com::dae97186-4dd8-418e-97be-ab85a2618c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266" autoAdjust="0"/>
  </p:normalViewPr>
  <p:slideViewPr>
    <p:cSldViewPr snapToGrid="0">
      <p:cViewPr varScale="1">
        <p:scale>
          <a:sx n="89" d="100"/>
          <a:sy n="89" d="100"/>
        </p:scale>
        <p:origin x="14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58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03T13:27:32.30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Voltage: pressure of water in a pipe</a:t>
            </a:r>
          </a:p>
          <a:p>
            <a:r>
              <a:rPr lang="en-US" dirty="0"/>
              <a:t>Current: flow of water</a:t>
            </a:r>
          </a:p>
          <a:p>
            <a:endParaRPr lang="en-US" dirty="0"/>
          </a:p>
          <a:p>
            <a:r>
              <a:rPr lang="en-US" dirty="0"/>
              <a:t>If pipe is sealed, pressure but no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bulb will flicker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9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all 3 phases (power)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1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Won’t discuss resistance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4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schools of thought when electricity was invented</a:t>
            </a:r>
          </a:p>
          <a:p>
            <a:r>
              <a:rPr lang="en-US" dirty="0"/>
              <a:t>AC won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showing moving vertically vs. horizontally through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3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moving in different direction in 2 wires, but connected in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6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Frequency!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9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0=ground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0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2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is always positive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8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61119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587527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60198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578865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670402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29258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88751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51850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756481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759847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356661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997107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717280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335098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708752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56702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870664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77007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53624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60565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605635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265413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03272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141953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427045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80045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87553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796531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048504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445269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1187" y="365127"/>
            <a:ext cx="8842612" cy="453740"/>
          </a:xfrm>
        </p:spPr>
        <p:txBody>
          <a:bodyPr>
            <a:normAutofit/>
          </a:bodyPr>
          <a:lstStyle>
            <a:lvl1pPr algn="r">
              <a:defRPr sz="4000" b="1" cap="small"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400"/>
            </a:lvl1pPr>
            <a:lvl2pPr>
              <a:defRPr sz="3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86BB-11C6-4441-A375-9F0CB6914F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69456"/>
            <a:ext cx="12192000" cy="34325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511187" y="918107"/>
            <a:ext cx="8842612" cy="424052"/>
          </a:xfrm>
        </p:spPr>
        <p:txBody>
          <a:bodyPr/>
          <a:lstStyle>
            <a:lvl1pPr marL="0" indent="0" algn="r">
              <a:buNone/>
              <a:defRPr sz="2400" b="1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84094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8592560" cy="2764343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Electricity 101</a:t>
            </a:r>
          </a:p>
          <a:p>
            <a:endParaRPr lang="en-US" dirty="0"/>
          </a:p>
          <a:p>
            <a:r>
              <a:rPr lang="en-US" dirty="0"/>
              <a:t>Michelle </a:t>
            </a:r>
            <a:r>
              <a:rPr lang="en-US" dirty="0" err="1"/>
              <a:t>kleinau</a:t>
            </a:r>
            <a:endParaRPr lang="en-US" dirty="0"/>
          </a:p>
          <a:p>
            <a:r>
              <a:rPr lang="en-US" dirty="0"/>
              <a:t>8/3/2021</a:t>
            </a:r>
          </a:p>
          <a:p>
            <a:endParaRPr lang="en-US" dirty="0"/>
          </a:p>
          <a:p>
            <a:r>
              <a:rPr lang="en-US" sz="1700" dirty="0"/>
              <a:t>*Slides adapted from original electricity 101 presentation by john </a:t>
            </a:r>
            <a:r>
              <a:rPr lang="en-US" sz="1700" dirty="0" err="1"/>
              <a:t>everett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92" y="0"/>
            <a:ext cx="847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2008" y="6481764"/>
            <a:ext cx="1462087" cy="37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7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Single phase (1</a:t>
            </a:r>
            <a:r>
              <a:rPr lang="el-GR" sz="31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703114"/>
            <a:ext cx="9144001" cy="4632878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5863426"/>
            <a:ext cx="1463167" cy="371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4246" y="6509982"/>
            <a:ext cx="518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= 60 Hertz (Hz) = 60 cycles per second</a:t>
            </a:r>
          </a:p>
        </p:txBody>
      </p:sp>
    </p:spTree>
    <p:extLst>
      <p:ext uri="{BB962C8B-B14F-4D97-AF65-F5344CB8AC3E}">
        <p14:creationId xmlns:p14="http://schemas.microsoft.com/office/powerpoint/2010/main" val="116520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Voltage:</a:t>
            </a:r>
          </a:p>
          <a:p>
            <a:pPr lvl="1"/>
            <a:r>
              <a:rPr lang="en-US" dirty="0"/>
              <a:t>Electrical “pressure” or </a:t>
            </a:r>
            <a:br>
              <a:rPr lang="en-US" dirty="0"/>
            </a:br>
            <a:r>
              <a:rPr lang="en-US" dirty="0"/>
              <a:t>“potential difference”</a:t>
            </a:r>
          </a:p>
          <a:p>
            <a:pPr marL="0" indent="0">
              <a:buNone/>
            </a:pPr>
            <a:r>
              <a:rPr lang="en-US" dirty="0"/>
              <a:t>Which way do electrons want to flow?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4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Voltage:</a:t>
            </a:r>
          </a:p>
          <a:p>
            <a:pPr lvl="1"/>
            <a:r>
              <a:rPr lang="en-US" dirty="0"/>
              <a:t>Electrical “pressure” or </a:t>
            </a:r>
            <a:br>
              <a:rPr lang="en-US" dirty="0"/>
            </a:br>
            <a:r>
              <a:rPr lang="en-US" dirty="0"/>
              <a:t>“potential difference”</a:t>
            </a:r>
          </a:p>
          <a:p>
            <a:pPr marL="0" indent="0">
              <a:buNone/>
            </a:pPr>
            <a:r>
              <a:rPr lang="en-US" dirty="0"/>
              <a:t>Which way do electrons want to flow?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Higher voltage to lower voltage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5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Single phase (1</a:t>
            </a:r>
            <a:r>
              <a:rPr lang="el-GR" sz="31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703114"/>
            <a:ext cx="9144001" cy="4632878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Line-Ground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5863426"/>
            <a:ext cx="1463167" cy="371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4246" y="6509982"/>
            <a:ext cx="518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= 60 Hertz (Hz) = 60 cycles per second</a:t>
            </a:r>
          </a:p>
        </p:txBody>
      </p:sp>
    </p:spTree>
    <p:extLst>
      <p:ext uri="{BB962C8B-B14F-4D97-AF65-F5344CB8AC3E}">
        <p14:creationId xmlns:p14="http://schemas.microsoft.com/office/powerpoint/2010/main" val="332023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Current (AC)</a:t>
            </a:r>
          </a:p>
          <a:p>
            <a:pPr marL="571500" indent="-571500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Phase AC power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Line Diagram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2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1106Sat\Desktop\Dropbox (OEE)\Skunk Tank\Classes\20141027 electrical\CEE501 Handout 10 Basic Electricity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943" y="50800"/>
            <a:ext cx="82740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8464" y="6019800"/>
            <a:ext cx="1806575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1106Sat\Desktop\Dropbox (OEE)\Skunk Tank\Classes\20141027 electrical\CEE501 Handout 10 Basic Electricity_Pag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88" y="531018"/>
            <a:ext cx="912177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1" y="5240339"/>
            <a:ext cx="1662113" cy="390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9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Phase (3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 ) AC 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Voltage:</a:t>
            </a:r>
          </a:p>
          <a:p>
            <a:pPr lvl="1"/>
            <a:r>
              <a:rPr lang="en-US" dirty="0"/>
              <a:t>Electrical “pressure” or </a:t>
            </a:r>
            <a:br>
              <a:rPr lang="en-US" dirty="0"/>
            </a:br>
            <a:r>
              <a:rPr lang="en-US" dirty="0"/>
              <a:t>“potential difference”</a:t>
            </a:r>
          </a:p>
          <a:p>
            <a:pPr marL="0" indent="0">
              <a:buNone/>
            </a:pPr>
            <a:r>
              <a:rPr lang="en-US" dirty="0"/>
              <a:t>Which way do electrons want to flow?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8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Phase (3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 ) AC 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Voltage:</a:t>
            </a:r>
          </a:p>
          <a:p>
            <a:pPr lvl="1"/>
            <a:r>
              <a:rPr lang="en-US" dirty="0"/>
              <a:t>Electrical “pressure” or </a:t>
            </a:r>
            <a:br>
              <a:rPr lang="en-US" dirty="0"/>
            </a:br>
            <a:r>
              <a:rPr lang="en-US" dirty="0"/>
              <a:t>“potential difference”</a:t>
            </a:r>
          </a:p>
          <a:p>
            <a:pPr marL="0" indent="0">
              <a:buNone/>
            </a:pPr>
            <a:r>
              <a:rPr lang="en-US" dirty="0"/>
              <a:t>Which way do electrons want to flow?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Higher voltage to lower voltage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9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Alternating Current (AC)</a:t>
            </a:r>
          </a:p>
          <a:p>
            <a:pPr marL="571500" indent="-5715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 Phase AC power</a:t>
            </a:r>
          </a:p>
          <a:p>
            <a:pPr marL="571500" indent="-5715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71500" indent="-5715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One Line Diagram</a:t>
            </a:r>
          </a:p>
          <a:p>
            <a:pPr marL="571500" indent="-5715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Operation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5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1106Sat\Desktop\Dropbox (OEE)\Skunk Tank\Classes\20141027 electrical\CEE501 Handout 10 Basic Electricity_Pag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2" y="699249"/>
            <a:ext cx="912177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1" y="5240339"/>
            <a:ext cx="1662113" cy="390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04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43" y="1638083"/>
            <a:ext cx="8632684" cy="50723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797243" y="341516"/>
                <a:ext cx="10186776" cy="765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/>
                  <a:t>Line-Line (Phase-Phase)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/>
                  <a:t> * Line-Ground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43" y="341516"/>
                <a:ext cx="10186776" cy="765915"/>
              </a:xfrm>
              <a:prstGeom prst="rect">
                <a:avLst/>
              </a:prstGeom>
              <a:blipFill>
                <a:blip r:embed="rId3"/>
                <a:stretch>
                  <a:fillRect l="-1915" t="-6349" r="-179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943048" y="3527897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520" y="496916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3392" y="2340367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A-B</a:t>
            </a:r>
          </a:p>
        </p:txBody>
      </p:sp>
    </p:spTree>
    <p:extLst>
      <p:ext uri="{BB962C8B-B14F-4D97-AF65-F5344CB8AC3E}">
        <p14:creationId xmlns:p14="http://schemas.microsoft.com/office/powerpoint/2010/main" val="261979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0466" y="341517"/>
            <a:ext cx="1034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What’s the big deal? Why Three Phase?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1566863"/>
            <a:ext cx="568007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106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6599" y="0"/>
            <a:ext cx="6858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Single Phase</a:t>
            </a:r>
          </a:p>
          <a:p>
            <a:pPr algn="ctr"/>
            <a:r>
              <a:rPr lang="en-US" sz="4000" dirty="0"/>
              <a:t>Power (Watts) = Volts * Amps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23" y="1664956"/>
            <a:ext cx="8362147" cy="49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09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5" y="1"/>
            <a:ext cx="707072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7333" y="6345239"/>
            <a:ext cx="1304925" cy="401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9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8371" y="541478"/>
            <a:ext cx="7303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Power in each Phase varies, but</a:t>
            </a:r>
          </a:p>
          <a:p>
            <a:pPr algn="ctr"/>
            <a:r>
              <a:rPr lang="en-US" sz="4000" dirty="0"/>
              <a:t>Total Power is </a:t>
            </a:r>
            <a:r>
              <a:rPr lang="en-US" sz="4000" u="sng" dirty="0"/>
              <a:t>CONSTANT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0" y="2329962"/>
            <a:ext cx="9018906" cy="3413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6039" y="3130061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9158" y="3147645"/>
            <a:ext cx="548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9597" y="3130061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032" y="2157046"/>
            <a:ext cx="2883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Total Power</a:t>
            </a:r>
          </a:p>
        </p:txBody>
      </p:sp>
    </p:spTree>
    <p:extLst>
      <p:ext uri="{BB962C8B-B14F-4D97-AF65-F5344CB8AC3E}">
        <p14:creationId xmlns:p14="http://schemas.microsoft.com/office/powerpoint/2010/main" val="3458633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Phase (3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 ) AC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Three separate conductors, each with Voltage and Current shifted 120° relative to each other</a:t>
                </a:r>
              </a:p>
              <a:p>
                <a:r>
                  <a:rPr lang="en-US" dirty="0"/>
                  <a:t>Voltage</a:t>
                </a:r>
              </a:p>
              <a:p>
                <a:pPr lvl="1"/>
                <a:r>
                  <a:rPr lang="en-US" dirty="0"/>
                  <a:t>Line-Ground</a:t>
                </a:r>
              </a:p>
              <a:p>
                <a:pPr lvl="1"/>
                <a:r>
                  <a:rPr lang="en-US" dirty="0"/>
                  <a:t>Line-Line (Phase-Phase)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 * Line-Ground</a:t>
                </a:r>
              </a:p>
              <a:p>
                <a:r>
                  <a:rPr lang="en-US" dirty="0"/>
                  <a:t>Current</a:t>
                </a:r>
              </a:p>
              <a:p>
                <a:pPr lvl="1"/>
                <a:r>
                  <a:rPr lang="en-US" dirty="0"/>
                  <a:t>Current in each phase = total current 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 Power = V * A</a:t>
                </a:r>
              </a:p>
              <a:p>
                <a:pPr lvl="1"/>
                <a:r>
                  <a:rPr lang="en-US" dirty="0"/>
                  <a:t>Power in each phase varies</a:t>
                </a:r>
              </a:p>
              <a:p>
                <a:pPr lvl="1"/>
                <a:r>
                  <a:rPr lang="en-US" dirty="0"/>
                  <a:t>Total power is constant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1" t="-5078" b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7931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Phase (3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dirty="0"/>
              <a:t> ) 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Total power is constant</a:t>
            </a:r>
          </a:p>
          <a:p>
            <a:r>
              <a:rPr lang="en-US" dirty="0"/>
              <a:t>With one additional conductor </a:t>
            </a:r>
            <a:br>
              <a:rPr lang="en-US" dirty="0"/>
            </a:br>
            <a:r>
              <a:rPr lang="en-US" dirty="0"/>
              <a:t>(3 vs. 2) increase power x 3</a:t>
            </a:r>
          </a:p>
          <a:p>
            <a:r>
              <a:rPr lang="en-US" dirty="0"/>
              <a:t>Easy conversion from higher-to-lower and lower-to-higher voltage with transformer</a:t>
            </a:r>
          </a:p>
          <a:p>
            <a:r>
              <a:rPr lang="en-US" dirty="0"/>
              <a:t>Allows high voltage generation</a:t>
            </a:r>
          </a:p>
          <a:p>
            <a:r>
              <a:rPr lang="en-US" dirty="0"/>
              <a:t>Transmission much more efficient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2370394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Current (AC)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Phase AC power</a:t>
            </a:r>
          </a:p>
          <a:p>
            <a:pPr marL="571500" indent="-571500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Line Diagram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72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-34925"/>
            <a:ext cx="580866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9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34293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Electrons move from atom to atom</a:t>
            </a:r>
          </a:p>
          <a:p>
            <a:r>
              <a:rPr lang="en-US" dirty="0"/>
              <a:t>Voltage: electrical “pressure” or “potential” or “potential difference”</a:t>
            </a:r>
          </a:p>
          <a:p>
            <a:pPr lvl="1"/>
            <a:r>
              <a:rPr lang="en-US" dirty="0"/>
              <a:t>Units: Volts (V)</a:t>
            </a:r>
          </a:p>
          <a:p>
            <a:r>
              <a:rPr lang="en-US" dirty="0"/>
              <a:t>Current: flow of electrons (I)</a:t>
            </a:r>
          </a:p>
          <a:p>
            <a:pPr lvl="1"/>
            <a:r>
              <a:rPr lang="en-US" dirty="0"/>
              <a:t>Units: Amperes or Amps (A)</a:t>
            </a:r>
          </a:p>
          <a:p>
            <a:pPr lvl="1"/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Owner\Documents\U of M\519fcd42ce395f804c0000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00" y="5001700"/>
            <a:ext cx="6327587" cy="18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118" y="3205267"/>
            <a:ext cx="1631986" cy="15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92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0" y="1458683"/>
            <a:ext cx="8205547" cy="51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4371" y="6381143"/>
            <a:ext cx="1519238" cy="384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2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E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=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marL="0" indent="0">
              <a:buNone/>
            </a:pP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or E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*N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If E</a:t>
            </a:r>
            <a:r>
              <a:rPr lang="it-IT" altLang="en-US" sz="35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=4160V; N</a:t>
            </a:r>
            <a:r>
              <a:rPr lang="it-IT" altLang="en-US" sz="3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=100; N</a:t>
            </a:r>
            <a:r>
              <a:rPr lang="it-IT" altLang="en-US" sz="35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=1733; I</a:t>
            </a:r>
            <a:r>
              <a:rPr lang="it-IT" altLang="en-US" sz="35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=15A</a:t>
            </a:r>
          </a:p>
          <a:p>
            <a:pPr marL="0" indent="0">
              <a:buNone/>
            </a:pP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Find E</a:t>
            </a:r>
            <a:r>
              <a:rPr lang="it-IT" altLang="en-US" sz="3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it-IT" alt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en-US" sz="3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4160V*100/1733 = </a:t>
            </a:r>
            <a:r>
              <a:rPr lang="it-IT" altLang="en-US" sz="35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53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en-US" sz="4800" baseline="-250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marL="0" indent="0">
              <a:buNone/>
            </a:pP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I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=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or I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= I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*N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Find I</a:t>
            </a:r>
            <a:r>
              <a:rPr lang="it-IT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it-IT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alt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15A *1733/100 = </a:t>
            </a:r>
            <a:r>
              <a:rPr lang="it-IT" alt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5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Find Power = V*A = Watts</a:t>
            </a:r>
          </a:p>
          <a:p>
            <a:pPr marL="0" indent="0">
              <a:buNone/>
            </a:pPr>
            <a:r>
              <a:rPr lang="it-IT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it-IT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en-US" sz="4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4160V * 15A = </a:t>
            </a:r>
            <a:r>
              <a:rPr lang="it-IT" altLang="en-US" sz="4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62,400 Watts</a:t>
            </a:r>
          </a:p>
          <a:p>
            <a:pPr marL="0" indent="0">
              <a:buNone/>
            </a:pPr>
            <a:r>
              <a:rPr lang="it-IT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en-US" sz="4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240V * 260A = </a:t>
            </a:r>
            <a:r>
              <a:rPr lang="it-IT" altLang="en-US" sz="4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62,400 Watts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09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down transformer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89" b="32492"/>
          <a:stretch/>
        </p:blipFill>
        <p:spPr bwMode="auto">
          <a:xfrm>
            <a:off x="2809424" y="1441399"/>
            <a:ext cx="7107461" cy="53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600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Line-to-Line = 4160V</a:t>
            </a:r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Why 4160V?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Line-to-ground = 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49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Voltage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Line-Line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* Line-Ground</a:t>
                </a:r>
              </a:p>
              <a:p>
                <a:pPr marL="0" indent="0">
                  <a:buNone/>
                </a:pP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therefore</a:t>
                </a:r>
              </a:p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Line-Ground = Line-Line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Line-Ground = 4160V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2400V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705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48420"/>
              </p:ext>
            </p:extLst>
          </p:nvPr>
        </p:nvGraphicFramePr>
        <p:xfrm>
          <a:off x="1448695" y="1495312"/>
          <a:ext cx="9144000" cy="5169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5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0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399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Line-to-Line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Line-to-Ground</a:t>
                      </a:r>
                    </a:p>
                  </a:txBody>
                  <a:tcPr marL="91437" marR="91437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131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Lafarge,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Harpster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4160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91437" marR="91437"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267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 Findlay,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 Ottawa,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 Greenville, Haviland,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Cooper Farms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12470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7200</a:t>
                      </a:r>
                    </a:p>
                  </a:txBody>
                  <a:tcPr marL="91437" marR="91437"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001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 (1+2),</a:t>
                      </a:r>
                    </a:p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Valfilm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 Marion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34500</a:t>
                      </a:r>
                    </a:p>
                  </a:txBody>
                  <a:tcPr marL="91437" marR="91437" marT="45732" marB="45732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20000</a:t>
                      </a:r>
                    </a:p>
                  </a:txBody>
                  <a:tcPr marL="91437" marR="91437"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9181AAD-2B20-4905-9283-EFA1FDDD12E2}"/>
              </a:ext>
            </a:extLst>
          </p:cNvPr>
          <p:cNvSpPr txBox="1">
            <a:spLocks/>
          </p:cNvSpPr>
          <p:nvPr/>
        </p:nvSpPr>
        <p:spPr>
          <a:xfrm>
            <a:off x="2511187" y="365127"/>
            <a:ext cx="8842612" cy="45374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Project Voltage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2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down transformer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55" y="1441399"/>
            <a:ext cx="4853231" cy="542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52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06" y="1476690"/>
            <a:ext cx="5603493" cy="538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8171" y="261258"/>
            <a:ext cx="1022578" cy="97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68F001-5C1D-447C-A6DB-A9414E1F6373}"/>
              </a:ext>
            </a:extLst>
          </p:cNvPr>
          <p:cNvSpPr txBox="1">
            <a:spLocks/>
          </p:cNvSpPr>
          <p:nvPr/>
        </p:nvSpPr>
        <p:spPr>
          <a:xfrm>
            <a:off x="2511187" y="365127"/>
            <a:ext cx="8842612" cy="45374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Transformer Connections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17E1-329A-4E0C-9212-F01B90227E1B}"/>
              </a:ext>
            </a:extLst>
          </p:cNvPr>
          <p:cNvSpPr txBox="1"/>
          <p:nvPr/>
        </p:nvSpPr>
        <p:spPr>
          <a:xfrm>
            <a:off x="5228216" y="1719438"/>
            <a:ext cx="8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Wye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229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“Power Wheel”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646398"/>
            <a:ext cx="5410200" cy="507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362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Delta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Less Costly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Filter Harmonics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Operate with One Ground Fault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Protection More Complex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Star (Wye)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More Costly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Easier Protection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panose="020B0604020202020204" pitchFamily="34" charset="0"/>
              </a:rPr>
              <a:t>Safer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7D157D-B6C1-460A-BF00-53EA4A9099F0}"/>
              </a:ext>
            </a:extLst>
          </p:cNvPr>
          <p:cNvSpPr txBox="1">
            <a:spLocks/>
          </p:cNvSpPr>
          <p:nvPr/>
        </p:nvSpPr>
        <p:spPr>
          <a:xfrm>
            <a:off x="2511187" y="365127"/>
            <a:ext cx="8842612" cy="45374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Transformer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04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Up Transformer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41715"/>
            <a:ext cx="9144000" cy="4435249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Same power in primary and secondary windings (except very small losses)</a:t>
            </a:r>
          </a:p>
          <a:p>
            <a:r>
              <a:rPr lang="en-US" sz="4000" dirty="0"/>
              <a:t>Why step up voltage?</a:t>
            </a:r>
          </a:p>
          <a:p>
            <a:pPr lvl="1"/>
            <a:r>
              <a:rPr lang="en-US" dirty="0"/>
              <a:t>Power loss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/>
              <a:t> I</a:t>
            </a:r>
            <a:r>
              <a:rPr lang="en-US" baseline="30000" dirty="0"/>
              <a:t>2</a:t>
            </a:r>
            <a:r>
              <a:rPr lang="en-US" dirty="0"/>
              <a:t>   (I = current)</a:t>
            </a:r>
            <a:br>
              <a:rPr lang="en-US" dirty="0"/>
            </a:br>
            <a:r>
              <a:rPr lang="en-US" sz="3200" dirty="0"/>
              <a:t>higher volts → lower amps → </a:t>
            </a:r>
            <a:r>
              <a:rPr lang="en-US" sz="3200" dirty="0">
                <a:solidFill>
                  <a:srgbClr val="00B050"/>
                </a:solidFill>
              </a:rPr>
              <a:t>lower power loss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Conductor size based on amps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lower amps </a:t>
            </a:r>
            <a:r>
              <a:rPr lang="en-US" sz="2800" dirty="0"/>
              <a:t>→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smaller conductor </a:t>
            </a:r>
            <a:r>
              <a:rPr lang="en-US" sz="2800" dirty="0"/>
              <a:t>→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cost</a:t>
            </a:r>
          </a:p>
          <a:p>
            <a:pPr lvl="1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163709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1106Sat\Desktop\Dropbox (OEE)\Personal - John\Courses\_CEE501 wind\IMG_1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1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549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56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70" y="912585"/>
            <a:ext cx="3862387" cy="51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40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053C1-695B-4174-8E60-55CA1A866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41" y="0"/>
            <a:ext cx="5143500" cy="6858000"/>
          </a:xfrm>
          <a:prstGeom prst="rect">
            <a:avLst/>
          </a:prstGeom>
        </p:spPr>
      </p:pic>
      <p:pic>
        <p:nvPicPr>
          <p:cNvPr id="6" name="Picture 5" descr="A picture containing tool&#10;&#10;Description automatically generated">
            <a:extLst>
              <a:ext uri="{FF2B5EF4-FFF2-40B4-BE49-F238E27FC236}">
                <a16:creationId xmlns:a16="http://schemas.microsoft.com/office/drawing/2014/main" id="{A8984B59-3FCC-4CCD-B9CB-0AE7584E3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9"/>
          <a:stretch/>
        </p:blipFill>
        <p:spPr>
          <a:xfrm>
            <a:off x="1792942" y="0"/>
            <a:ext cx="38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3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1" y="271010"/>
            <a:ext cx="1088571" cy="95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indoor, automaton&#10;&#10;Description automatically generated">
            <a:extLst>
              <a:ext uri="{FF2B5EF4-FFF2-40B4-BE49-F238E27FC236}">
                <a16:creationId xmlns:a16="http://schemas.microsoft.com/office/drawing/2014/main" id="{233F21AC-49AC-4868-BEA0-8E4D1898A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88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1" y="271010"/>
            <a:ext cx="1088571" cy="95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4BA7863-F891-4637-A403-B82491C17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/>
          <a:stretch/>
        </p:blipFill>
        <p:spPr>
          <a:xfrm>
            <a:off x="6349378" y="0"/>
            <a:ext cx="4447713" cy="6858000"/>
          </a:xfrm>
          <a:prstGeom prst="rect">
            <a:avLst/>
          </a:prstGeom>
        </p:spPr>
      </p:pic>
      <p:pic>
        <p:nvPicPr>
          <p:cNvPr id="7" name="Picture 6" descr="A picture containing outdoor, ground, sky, dirt&#10;&#10;Description automatically generated">
            <a:extLst>
              <a:ext uri="{FF2B5EF4-FFF2-40B4-BE49-F238E27FC236}">
                <a16:creationId xmlns:a16="http://schemas.microsoft.com/office/drawing/2014/main" id="{67BDD8AA-C2AD-4F7E-8247-1D3EAC357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/>
          <a:stretch/>
        </p:blipFill>
        <p:spPr>
          <a:xfrm>
            <a:off x="1653091" y="0"/>
            <a:ext cx="4601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39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Current (AC)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Phase AC power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71500" indent="-571500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Line Diagram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80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Line Diagram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Whirlpool Greenville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0C8BC-8702-4CD8-9640-8E17875EE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5D5DE718-E973-4166-94D9-486652CA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81" y="1441400"/>
            <a:ext cx="8531439" cy="53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33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Line Diagram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0C8BC-8702-4CD8-9640-8E17875EE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5D5DE718-E973-4166-94D9-486652CA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81" y="1441400"/>
            <a:ext cx="8531439" cy="5334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A9F857-A4DA-4B9F-9C10-3369DFC3964D}"/>
              </a:ext>
            </a:extLst>
          </p:cNvPr>
          <p:cNvSpPr/>
          <p:nvPr/>
        </p:nvSpPr>
        <p:spPr>
          <a:xfrm>
            <a:off x="1898585" y="1651248"/>
            <a:ext cx="1578502" cy="361321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7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 vs.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438242"/>
            <a:ext cx="6964363" cy="541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733800" cy="17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25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Line Diagram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777F6-B94C-47FF-BB07-4783AF8D2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704" y="1480750"/>
            <a:ext cx="3122788" cy="53772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6278FD-3355-43AC-AB66-DF18CDA0F7E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3617324" y="3080796"/>
            <a:ext cx="578961" cy="151783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0CC6B1-576E-4BB0-AD49-CFEED591072F}"/>
              </a:ext>
            </a:extLst>
          </p:cNvPr>
          <p:cNvSpPr/>
          <p:nvPr/>
        </p:nvSpPr>
        <p:spPr>
          <a:xfrm>
            <a:off x="3340091" y="4598635"/>
            <a:ext cx="554466" cy="30556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A95A5-CADE-4C0A-B134-8AC67181C7A4}"/>
              </a:ext>
            </a:extLst>
          </p:cNvPr>
          <p:cNvSpPr txBox="1"/>
          <p:nvPr/>
        </p:nvSpPr>
        <p:spPr>
          <a:xfrm>
            <a:off x="4196285" y="1880467"/>
            <a:ext cx="2941188" cy="12003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Power (per Phase)</a:t>
            </a:r>
          </a:p>
          <a:p>
            <a:r>
              <a:rPr lang="en-US" dirty="0"/>
              <a:t>12470kV x 70A / √3 = 500kW</a:t>
            </a:r>
          </a:p>
          <a:p>
            <a:r>
              <a:rPr lang="en-US" dirty="0"/>
              <a:t>600V x 1430A / √3 = 500kW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E38405E-E5BD-4531-84DD-304BFD150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35" y="1552914"/>
            <a:ext cx="3324225" cy="1704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E3F8DA-8E5D-4C7C-8B50-4D67DE7518AA}"/>
              </a:ext>
            </a:extLst>
          </p:cNvPr>
          <p:cNvSpPr/>
          <p:nvPr/>
        </p:nvSpPr>
        <p:spPr>
          <a:xfrm>
            <a:off x="4401038" y="5377251"/>
            <a:ext cx="345557" cy="30787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A2E3A0-8055-4216-84F2-202962698573}"/>
              </a:ext>
            </a:extLst>
          </p:cNvPr>
          <p:cNvSpPr/>
          <p:nvPr/>
        </p:nvSpPr>
        <p:spPr>
          <a:xfrm>
            <a:off x="2542801" y="4155023"/>
            <a:ext cx="326300" cy="36195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6F4F86-1423-4595-892F-C64FD2E50C76}"/>
              </a:ext>
            </a:extLst>
          </p:cNvPr>
          <p:cNvCxnSpPr>
            <a:cxnSpLocks/>
          </p:cNvCxnSpPr>
          <p:nvPr/>
        </p:nvCxnSpPr>
        <p:spPr>
          <a:xfrm flipV="1">
            <a:off x="4746595" y="3840625"/>
            <a:ext cx="2086253" cy="169971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4AEF92-05C6-4346-AB1B-E9E782F35DC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869101" y="3737500"/>
            <a:ext cx="3963746" cy="598499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4">
            <a:extLst>
              <a:ext uri="{FF2B5EF4-FFF2-40B4-BE49-F238E27FC236}">
                <a16:creationId xmlns:a16="http://schemas.microsoft.com/office/drawing/2014/main" id="{5227FE3A-3DF1-4F57-BB6B-BD4C8783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48" y="3468642"/>
            <a:ext cx="1928813" cy="646112"/>
          </a:xfrm>
          <a:prstGeom prst="rect">
            <a:avLst/>
          </a:prstGeom>
          <a:noFill/>
          <a:ln w="476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(4) 500 MCM CU</a:t>
            </a:r>
          </a:p>
          <a:p>
            <a:r>
              <a:rPr lang="en-US" altLang="en-US" dirty="0"/>
              <a:t>(1) 4/0 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D4FE03-CC35-48D7-9E01-C7D209FC66F1}"/>
              </a:ext>
            </a:extLst>
          </p:cNvPr>
          <p:cNvSpPr/>
          <p:nvPr/>
        </p:nvSpPr>
        <p:spPr>
          <a:xfrm>
            <a:off x="2276003" y="5377251"/>
            <a:ext cx="854856" cy="5984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BD78C7B7-15DC-40A7-8C49-803ECABE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648" y="5149169"/>
            <a:ext cx="2390463" cy="147732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Step Up Transformer:</a:t>
            </a:r>
          </a:p>
          <a:p>
            <a:r>
              <a:rPr lang="en-US" altLang="en-US" dirty="0"/>
              <a:t>600V to 12470V</a:t>
            </a:r>
          </a:p>
          <a:p>
            <a:endParaRPr lang="en-US" altLang="en-US" dirty="0"/>
          </a:p>
          <a:p>
            <a:r>
              <a:rPr lang="en-US" altLang="en-US" dirty="0"/>
              <a:t>Low = </a:t>
            </a:r>
            <a:r>
              <a:rPr lang="en-US" altLang="en-US" dirty="0" err="1"/>
              <a:t>Wye</a:t>
            </a:r>
            <a:r>
              <a:rPr lang="en-US" altLang="en-US" dirty="0"/>
              <a:t> (Star)</a:t>
            </a:r>
          </a:p>
          <a:p>
            <a:r>
              <a:rPr lang="en-US" altLang="en-US" dirty="0"/>
              <a:t>High = Delta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FAA287-6639-443B-9D59-3B1454228D5C}"/>
              </a:ext>
            </a:extLst>
          </p:cNvPr>
          <p:cNvCxnSpPr>
            <a:cxnSpLocks/>
          </p:cNvCxnSpPr>
          <p:nvPr/>
        </p:nvCxnSpPr>
        <p:spPr>
          <a:xfrm>
            <a:off x="3130859" y="5827225"/>
            <a:ext cx="3122788" cy="4028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15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Line Diagram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Switchgear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0C8BC-8702-4CD8-9640-8E17875EE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5D5DE718-E973-4166-94D9-486652CA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81" y="1441400"/>
            <a:ext cx="8531439" cy="5334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F8884-7122-4819-97D8-1CDB8850E9D0}"/>
              </a:ext>
            </a:extLst>
          </p:cNvPr>
          <p:cNvSpPr/>
          <p:nvPr/>
        </p:nvSpPr>
        <p:spPr>
          <a:xfrm>
            <a:off x="5941058" y="4068360"/>
            <a:ext cx="2827122" cy="259877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44" tIns="34322" rIns="68644" bIns="34322" anchor="ctr"/>
          <a:lstStyle/>
          <a:p>
            <a:pPr algn="ctr" defTabSz="914269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81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Line Diagram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Switchgear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762FBA-80B8-45F7-B919-DA25A6C09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11" y="1436370"/>
            <a:ext cx="5714274" cy="542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6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D17A-DFE8-4629-A57B-EFE84EB5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Switchgear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8345-979F-41AB-82CA-031384074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101124C-6ED1-4490-BAAC-389E889F3D7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96B6BC0-6C13-49D4-B1F2-6522B588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515263"/>
            <a:ext cx="5181600" cy="2909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D6993-D9A5-4BD7-B458-940AA461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81" y="1515262"/>
            <a:ext cx="3442995" cy="17623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8525EF-0C49-4918-AE6E-77AEE7C325E6}"/>
              </a:ext>
            </a:extLst>
          </p:cNvPr>
          <p:cNvCxnSpPr>
            <a:cxnSpLocks/>
          </p:cNvCxnSpPr>
          <p:nvPr/>
        </p:nvCxnSpPr>
        <p:spPr>
          <a:xfrm flipV="1">
            <a:off x="6052968" y="2396436"/>
            <a:ext cx="1238250" cy="384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6DBB0B13-53E2-4407-AB65-408A68BEB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36" y="3881437"/>
            <a:ext cx="3705321" cy="2778992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B69A3BD0-FB02-41DC-8DBD-1B379F910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41" y="3869533"/>
            <a:ext cx="3705322" cy="27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2EB297DD-759F-4C8D-9303-BE409916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19" y="1441399"/>
            <a:ext cx="5959379" cy="4469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Operation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Whirlpool Findlay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544A32-B09B-4F48-8D68-BB2D5402A35A}"/>
              </a:ext>
            </a:extLst>
          </p:cNvPr>
          <p:cNvSpPr/>
          <p:nvPr/>
        </p:nvSpPr>
        <p:spPr>
          <a:xfrm>
            <a:off x="4456493" y="3721797"/>
            <a:ext cx="613228" cy="413657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D7833D-8C7C-4955-9643-AEC8F3E7C33B}"/>
              </a:ext>
            </a:extLst>
          </p:cNvPr>
          <p:cNvCxnSpPr/>
          <p:nvPr/>
        </p:nvCxnSpPr>
        <p:spPr>
          <a:xfrm flipH="1">
            <a:off x="8730909" y="4174178"/>
            <a:ext cx="48915" cy="45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7CE924-D173-4D69-8CC4-21851A6C20A9}"/>
              </a:ext>
            </a:extLst>
          </p:cNvPr>
          <p:cNvCxnSpPr>
            <a:cxnSpLocks/>
          </p:cNvCxnSpPr>
          <p:nvPr/>
        </p:nvCxnSpPr>
        <p:spPr>
          <a:xfrm>
            <a:off x="5077955" y="4135454"/>
            <a:ext cx="2884667" cy="30276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E423D3-D8E6-488C-9D1E-7A0DBF8956AE}"/>
              </a:ext>
            </a:extLst>
          </p:cNvPr>
          <p:cNvCxnSpPr>
            <a:cxnSpLocks/>
          </p:cNvCxnSpPr>
          <p:nvPr/>
        </p:nvCxnSpPr>
        <p:spPr>
          <a:xfrm flipV="1">
            <a:off x="5063952" y="2157820"/>
            <a:ext cx="2898670" cy="156397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53026E-9A4C-4F04-887E-03E06E11DC8C}"/>
              </a:ext>
            </a:extLst>
          </p:cNvPr>
          <p:cNvSpPr txBox="1"/>
          <p:nvPr/>
        </p:nvSpPr>
        <p:spPr>
          <a:xfrm>
            <a:off x="575467" y="1777621"/>
            <a:ext cx="180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Turbine(s)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468B93-395A-4AD7-AA62-F07D4DD42720}"/>
              </a:ext>
            </a:extLst>
          </p:cNvPr>
          <p:cNvCxnSpPr>
            <a:cxnSpLocks/>
          </p:cNvCxnSpPr>
          <p:nvPr/>
        </p:nvCxnSpPr>
        <p:spPr>
          <a:xfrm>
            <a:off x="1726375" y="2423952"/>
            <a:ext cx="1426384" cy="855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FD087F-B817-4B19-8485-E46D871DD1A3}"/>
              </a:ext>
            </a:extLst>
          </p:cNvPr>
          <p:cNvSpPr txBox="1"/>
          <p:nvPr/>
        </p:nvSpPr>
        <p:spPr>
          <a:xfrm>
            <a:off x="9384767" y="1650914"/>
            <a:ext cx="12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Plant</a:t>
            </a: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F6F89905-E5A6-4FF6-A158-BDDDFD3A7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8" t="50916" r="43787" b="39956"/>
          <a:stretch/>
        </p:blipFill>
        <p:spPr>
          <a:xfrm>
            <a:off x="7962622" y="2157820"/>
            <a:ext cx="3722772" cy="23117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4749BC-5876-4BB1-9511-6D76D3D9A0DF}"/>
              </a:ext>
            </a:extLst>
          </p:cNvPr>
          <p:cNvCxnSpPr>
            <a:cxnSpLocks/>
          </p:cNvCxnSpPr>
          <p:nvPr/>
        </p:nvCxnSpPr>
        <p:spPr>
          <a:xfrm flipH="1">
            <a:off x="8797217" y="1906281"/>
            <a:ext cx="656024" cy="11701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92D1C9-A5A6-466F-BE12-65CFDF214FAF}"/>
              </a:ext>
            </a:extLst>
          </p:cNvPr>
          <p:cNvCxnSpPr/>
          <p:nvPr/>
        </p:nvCxnSpPr>
        <p:spPr>
          <a:xfrm>
            <a:off x="3290657" y="4518734"/>
            <a:ext cx="745725" cy="4350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565280-2065-4080-B943-B08C7544E724}"/>
              </a:ext>
            </a:extLst>
          </p:cNvPr>
          <p:cNvCxnSpPr>
            <a:cxnSpLocks/>
          </p:cNvCxnSpPr>
          <p:nvPr/>
        </p:nvCxnSpPr>
        <p:spPr>
          <a:xfrm flipV="1">
            <a:off x="4056284" y="4598634"/>
            <a:ext cx="1888796" cy="355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F34F02-0B24-4D2B-B75D-7D8C79EAD454}"/>
              </a:ext>
            </a:extLst>
          </p:cNvPr>
          <p:cNvCxnSpPr>
            <a:cxnSpLocks/>
          </p:cNvCxnSpPr>
          <p:nvPr/>
        </p:nvCxnSpPr>
        <p:spPr>
          <a:xfrm flipV="1">
            <a:off x="4056285" y="3932808"/>
            <a:ext cx="566023" cy="10209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762498-14F9-46D6-9613-63ED8B62280F}"/>
              </a:ext>
            </a:extLst>
          </p:cNvPr>
          <p:cNvCxnSpPr>
            <a:cxnSpLocks/>
          </p:cNvCxnSpPr>
          <p:nvPr/>
        </p:nvCxnSpPr>
        <p:spPr>
          <a:xfrm>
            <a:off x="3585526" y="4620827"/>
            <a:ext cx="231655" cy="11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F00EAA9-DD78-45FB-AA23-A7A4BFDC5F30}"/>
              </a:ext>
            </a:extLst>
          </p:cNvPr>
          <p:cNvCxnSpPr>
            <a:cxnSpLocks/>
          </p:cNvCxnSpPr>
          <p:nvPr/>
        </p:nvCxnSpPr>
        <p:spPr>
          <a:xfrm flipH="1">
            <a:off x="5139871" y="4598635"/>
            <a:ext cx="308811" cy="57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ECED507-8AA6-4473-A94B-8BADBFED4EE5}"/>
              </a:ext>
            </a:extLst>
          </p:cNvPr>
          <p:cNvCxnSpPr>
            <a:cxnSpLocks/>
          </p:cNvCxnSpPr>
          <p:nvPr/>
        </p:nvCxnSpPr>
        <p:spPr>
          <a:xfrm flipV="1">
            <a:off x="4339295" y="4338192"/>
            <a:ext cx="117198" cy="251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A8E4934-C497-46AA-A8E4-406110D8EF06}"/>
              </a:ext>
            </a:extLst>
          </p:cNvPr>
          <p:cNvSpPr/>
          <p:nvPr/>
        </p:nvSpPr>
        <p:spPr>
          <a:xfrm>
            <a:off x="3785287" y="4835478"/>
            <a:ext cx="464159" cy="217503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594314-54E5-44F2-BDA2-BCE1B99F35D8}"/>
              </a:ext>
            </a:extLst>
          </p:cNvPr>
          <p:cNvSpPr txBox="1"/>
          <p:nvPr/>
        </p:nvSpPr>
        <p:spPr>
          <a:xfrm>
            <a:off x="9131307" y="5479972"/>
            <a:ext cx="205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Switching Station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3528D6D-C029-4CD3-A943-B3963E818DDF}"/>
              </a:ext>
            </a:extLst>
          </p:cNvPr>
          <p:cNvCxnSpPr>
            <a:cxnSpLocks/>
          </p:cNvCxnSpPr>
          <p:nvPr/>
        </p:nvCxnSpPr>
        <p:spPr>
          <a:xfrm>
            <a:off x="1726375" y="2430447"/>
            <a:ext cx="4369625" cy="9085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Content Placeholder 9">
            <a:extLst>
              <a:ext uri="{FF2B5EF4-FFF2-40B4-BE49-F238E27FC236}">
                <a16:creationId xmlns:a16="http://schemas.microsoft.com/office/drawing/2014/main" id="{1591341A-58E3-4C04-A184-DB61E4B9F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73122" r="57702" b="17739"/>
          <a:stretch/>
        </p:blipFill>
        <p:spPr>
          <a:xfrm>
            <a:off x="5928574" y="4818506"/>
            <a:ext cx="2728773" cy="196926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5DEF3DE-359C-42B8-B61D-8EAA4E0302A5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7624208" y="5803138"/>
            <a:ext cx="1507099" cy="1367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4F29ACC-B646-48D3-B1FA-5BB793B37A30}"/>
              </a:ext>
            </a:extLst>
          </p:cNvPr>
          <p:cNvCxnSpPr>
            <a:cxnSpLocks/>
          </p:cNvCxnSpPr>
          <p:nvPr/>
        </p:nvCxnSpPr>
        <p:spPr>
          <a:xfrm>
            <a:off x="4160219" y="4825001"/>
            <a:ext cx="1768355" cy="2235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1A3E63F-7EBD-42CB-A8EA-FAF0FE53109E}"/>
              </a:ext>
            </a:extLst>
          </p:cNvPr>
          <p:cNvCxnSpPr>
            <a:cxnSpLocks/>
          </p:cNvCxnSpPr>
          <p:nvPr/>
        </p:nvCxnSpPr>
        <p:spPr>
          <a:xfrm>
            <a:off x="3817180" y="5063457"/>
            <a:ext cx="2127900" cy="167906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861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B96B4-FB12-4B4D-B849-9D9687C10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06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C:\Users\201106Sat\Desktop\Dropbox (OEE)\Skunk Tank\Classes\20141027 electrical\Transformer_winding_forma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39" y="1441399"/>
            <a:ext cx="5930318" cy="54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92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76200"/>
            <a:ext cx="9144000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64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 of Currents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Direct Current (DC)</a:t>
            </a:r>
          </a:p>
          <a:p>
            <a:pPr lvl="1"/>
            <a:r>
              <a:rPr lang="en-US" dirty="0"/>
              <a:t>Thomas Edison</a:t>
            </a:r>
          </a:p>
          <a:p>
            <a:pPr lvl="1"/>
            <a:r>
              <a:rPr lang="en-US" dirty="0"/>
              <a:t>Low voltage (~100 Volts) systems</a:t>
            </a:r>
          </a:p>
          <a:p>
            <a:pPr lvl="1"/>
            <a:r>
              <a:rPr lang="en-US" dirty="0"/>
              <a:t>Distributed generation</a:t>
            </a:r>
          </a:p>
          <a:p>
            <a:pPr marL="0" indent="0">
              <a:buNone/>
            </a:pPr>
            <a:r>
              <a:rPr lang="en-US" dirty="0"/>
              <a:t>Alternating Current (AC)</a:t>
            </a:r>
          </a:p>
          <a:p>
            <a:pPr lvl="1"/>
            <a:r>
              <a:rPr lang="en-US" dirty="0"/>
              <a:t>Nikola Tesla and George Westinghouse</a:t>
            </a:r>
          </a:p>
          <a:p>
            <a:pPr lvl="1"/>
            <a:r>
              <a:rPr lang="en-US" dirty="0"/>
              <a:t>Allows high voltage generation</a:t>
            </a:r>
          </a:p>
          <a:p>
            <a:pPr lvl="1"/>
            <a:r>
              <a:rPr lang="en-US" dirty="0"/>
              <a:t>Easy conversion from higher-to-lower and </a:t>
            </a:r>
            <a:br>
              <a:rPr lang="en-US" dirty="0"/>
            </a:br>
            <a:r>
              <a:rPr lang="en-US" dirty="0"/>
              <a:t>lower-to-higher voltage with transformer</a:t>
            </a:r>
          </a:p>
          <a:p>
            <a:pPr lvl="1"/>
            <a:r>
              <a:rPr lang="en-US" dirty="0"/>
              <a:t>Transmission much more efficient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Late 1800s</a:t>
            </a:r>
          </a:p>
        </p:txBody>
      </p:sp>
    </p:spTree>
    <p:extLst>
      <p:ext uri="{BB962C8B-B14F-4D97-AF65-F5344CB8AC3E}">
        <p14:creationId xmlns:p14="http://schemas.microsoft.com/office/powerpoint/2010/main" val="81392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Current (AC)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Phase AC power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71500" indent="-571500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Line Diagram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06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b="553"/>
          <a:stretch/>
        </p:blipFill>
        <p:spPr>
          <a:xfrm>
            <a:off x="2649538" y="119417"/>
            <a:ext cx="7147343" cy="6619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5069" y="1282890"/>
            <a:ext cx="2961565" cy="4735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649538" y="5453064"/>
            <a:ext cx="1428750" cy="479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2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5" y="1"/>
            <a:ext cx="707072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7333" y="6345239"/>
            <a:ext cx="1304925" cy="401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7516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8D6C9821-A175-4749-AA5E-47A9349046E1}" vid="{3C5D64F5-1030-4299-AA3F-9E0B8CB8EA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Wide Pg - blue_2019</Template>
  <TotalTime>20</TotalTime>
  <Words>917</Words>
  <Application>Microsoft Office PowerPoint</Application>
  <PresentationFormat>Widescreen</PresentationFormat>
  <Paragraphs>235</Paragraphs>
  <Slides>57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 Math</vt:lpstr>
      <vt:lpstr>Century Gothic</vt:lpstr>
      <vt:lpstr>Palatino Linotype</vt:lpstr>
      <vt:lpstr>Wingdings</vt:lpstr>
      <vt:lpstr>One Energy Presentations</vt:lpstr>
      <vt:lpstr>PowerPoint Presentation</vt:lpstr>
      <vt:lpstr>Outline</vt:lpstr>
      <vt:lpstr>Electricity</vt:lpstr>
      <vt:lpstr>“Power Wheel”</vt:lpstr>
      <vt:lpstr>AC vs. DC</vt:lpstr>
      <vt:lpstr>War of Currents</vt:lpstr>
      <vt:lpstr>Outline</vt:lpstr>
      <vt:lpstr>PowerPoint Presentation</vt:lpstr>
      <vt:lpstr>PowerPoint Presentation</vt:lpstr>
      <vt:lpstr>PowerPoint Presentation</vt:lpstr>
      <vt:lpstr>AC Single phase (1Φ)</vt:lpstr>
      <vt:lpstr>AC Voltage</vt:lpstr>
      <vt:lpstr>AC Voltage</vt:lpstr>
      <vt:lpstr>AC Single phase (1Φ)</vt:lpstr>
      <vt:lpstr>Outline</vt:lpstr>
      <vt:lpstr>PowerPoint Presentation</vt:lpstr>
      <vt:lpstr>PowerPoint Presentation</vt:lpstr>
      <vt:lpstr>Three Phase (3Φ ) AC Voltage</vt:lpstr>
      <vt:lpstr>Three Phase (3Φ ) AC Voltage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Phase (3Φ ) AC</vt:lpstr>
      <vt:lpstr>Three Phase (3Φ ) AC</vt:lpstr>
      <vt:lpstr>Outline</vt:lpstr>
      <vt:lpstr>PowerPoint Presentation</vt:lpstr>
      <vt:lpstr>Transformers</vt:lpstr>
      <vt:lpstr>Transformers</vt:lpstr>
      <vt:lpstr>Transformers</vt:lpstr>
      <vt:lpstr>Transformers</vt:lpstr>
      <vt:lpstr>Step down transformer</vt:lpstr>
      <vt:lpstr>Voltage</vt:lpstr>
      <vt:lpstr>Voltage</vt:lpstr>
      <vt:lpstr>PowerPoint Presentation</vt:lpstr>
      <vt:lpstr>Step down transformer</vt:lpstr>
      <vt:lpstr>PowerPoint Presentation</vt:lpstr>
      <vt:lpstr>PowerPoint Presentation</vt:lpstr>
      <vt:lpstr>Step Up Transformer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One Line Diagram</vt:lpstr>
      <vt:lpstr>One Line Diagram</vt:lpstr>
      <vt:lpstr>One Line Diagram</vt:lpstr>
      <vt:lpstr>One Line Diagram</vt:lpstr>
      <vt:lpstr>One Line Diagram</vt:lpstr>
      <vt:lpstr>Switchgear</vt:lpstr>
      <vt:lpstr>In Operation</vt:lpstr>
      <vt:lpstr>PowerPoint Presentation</vt:lpstr>
      <vt:lpstr>Transformers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Kleinau</dc:creator>
  <cp:lastModifiedBy>Michelle Kleinau</cp:lastModifiedBy>
  <cp:revision>2</cp:revision>
  <cp:lastPrinted>2017-03-15T21:18:02Z</cp:lastPrinted>
  <dcterms:created xsi:type="dcterms:W3CDTF">2021-08-03T17:22:32Z</dcterms:created>
  <dcterms:modified xsi:type="dcterms:W3CDTF">2021-08-03T17:42:33Z</dcterms:modified>
</cp:coreProperties>
</file>