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84" r:id="rId5"/>
    <p:sldId id="262" r:id="rId6"/>
    <p:sldId id="286" r:id="rId7"/>
    <p:sldId id="287" r:id="rId8"/>
    <p:sldId id="291" r:id="rId9"/>
    <p:sldId id="292" r:id="rId10"/>
    <p:sldId id="289" r:id="rId11"/>
    <p:sldId id="263" r:id="rId12"/>
    <p:sldId id="264" r:id="rId13"/>
    <p:sldId id="293" r:id="rId14"/>
    <p:sldId id="281" r:id="rId15"/>
    <p:sldId id="285" r:id="rId16"/>
    <p:sldId id="273" r:id="rId17"/>
    <p:sldId id="277" r:id="rId18"/>
    <p:sldId id="294" r:id="rId19"/>
    <p:sldId id="279" r:id="rId20"/>
    <p:sldId id="295" r:id="rId21"/>
    <p:sldId id="296" r:id="rId22"/>
    <p:sldId id="276" r:id="rId23"/>
    <p:sldId id="266" r:id="rId24"/>
    <p:sldId id="282" r:id="rId25"/>
    <p:sldId id="275" r:id="rId26"/>
    <p:sldId id="272" r:id="rId27"/>
    <p:sldId id="269" r:id="rId28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0" autoAdjust="0"/>
    <p:restoredTop sz="94660"/>
  </p:normalViewPr>
  <p:slideViewPr>
    <p:cSldViewPr snapToGrid="0">
      <p:cViewPr varScale="1">
        <p:scale>
          <a:sx n="83" d="100"/>
          <a:sy n="83" d="100"/>
        </p:scale>
        <p:origin x="72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6/25/2018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www.oneenergywind.com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6/25/2018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6/25/2018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  <a:ex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43.jpg"/><Relationship Id="rId10" Type="http://schemas.openxmlformats.org/officeDocument/2006/relationships/image" Target="../media/image47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ander/weatherops.com/login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69983" y="2133576"/>
            <a:ext cx="8592560" cy="2121031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/>
              <a:t>Weather-ops app</a:t>
            </a:r>
          </a:p>
          <a:p>
            <a:endParaRPr lang="en-US" dirty="0"/>
          </a:p>
          <a:p>
            <a:r>
              <a:rPr lang="en-US" dirty="0"/>
              <a:t>On-call meteorologists</a:t>
            </a:r>
          </a:p>
          <a:p>
            <a:r>
              <a:rPr lang="en-US" dirty="0"/>
              <a:t>June 20, 2018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BA99-C400-423A-97E6-2D955036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alerts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32F55-1C7D-4723-9357-3B380E48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/>
          </a:p>
        </p:txBody>
      </p:sp>
      <p:pic>
        <p:nvPicPr>
          <p:cNvPr id="8" name="Graphic 7" descr="Bell">
            <a:extLst>
              <a:ext uri="{FF2B5EF4-FFF2-40B4-BE49-F238E27FC236}">
                <a16:creationId xmlns:a16="http://schemas.microsoft.com/office/drawing/2014/main" id="{672E1DC2-5E90-42ED-8BE2-8A49D7D55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7752" y="244258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680033-4DBF-48CF-B72A-61BCEC75C827}"/>
              </a:ext>
            </a:extLst>
          </p:cNvPr>
          <p:cNvSpPr txBox="1"/>
          <p:nvPr/>
        </p:nvSpPr>
        <p:spPr>
          <a:xfrm>
            <a:off x="1115568" y="2011680"/>
            <a:ext cx="9381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SMS Text Message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Push Notifications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Default is only push notifications for the assets you chose to add to your phone. </a:t>
            </a:r>
          </a:p>
          <a:p>
            <a:r>
              <a:rPr lang="en-US" dirty="0"/>
              <a:t>If you want email or SMS alerts instead of or in addition to push notifications, please contact an On-Call Met.</a:t>
            </a:r>
          </a:p>
        </p:txBody>
      </p:sp>
    </p:spTree>
    <p:extLst>
      <p:ext uri="{BB962C8B-B14F-4D97-AF65-F5344CB8AC3E}">
        <p14:creationId xmlns:p14="http://schemas.microsoft.com/office/powerpoint/2010/main" val="165046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24EB0-0DFB-4F46-B36E-C676FA8C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2FAFA6-0E8D-4658-95E0-572AA6FD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THE APP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98E9C8-88CE-48EF-BF0D-D20935E80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Step 1: Adding Assets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66646-2E9A-4ABE-8DB5-796EAC628CFA}"/>
              </a:ext>
            </a:extLst>
          </p:cNvPr>
          <p:cNvSpPr txBox="1"/>
          <p:nvPr/>
        </p:nvSpPr>
        <p:spPr>
          <a:xfrm>
            <a:off x="1979803" y="1468688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Android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4992D-B655-4B3E-A824-025EB1DED140}"/>
              </a:ext>
            </a:extLst>
          </p:cNvPr>
          <p:cNvSpPr txBox="1"/>
          <p:nvPr/>
        </p:nvSpPr>
        <p:spPr>
          <a:xfrm>
            <a:off x="8151651" y="1446460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iPhone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50FB5-3525-49DF-9A4C-AEBF1FEC0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0" y="2241661"/>
            <a:ext cx="2312305" cy="41128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E91CB2-92F7-4750-9ABB-4B4CD7DD9713}"/>
              </a:ext>
            </a:extLst>
          </p:cNvPr>
          <p:cNvCxnSpPr>
            <a:cxnSpLocks/>
          </p:cNvCxnSpPr>
          <p:nvPr/>
        </p:nvCxnSpPr>
        <p:spPr>
          <a:xfrm>
            <a:off x="6101593" y="1824693"/>
            <a:ext cx="0" cy="479599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B1A8F10-3A9E-4EA8-9C8C-E9C26AA67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18" y="2700889"/>
            <a:ext cx="1487754" cy="264621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8C687EF-FC4B-4A94-A47C-233EFB9AA9A0}"/>
              </a:ext>
            </a:extLst>
          </p:cNvPr>
          <p:cNvSpPr/>
          <p:nvPr/>
        </p:nvSpPr>
        <p:spPr>
          <a:xfrm>
            <a:off x="6697604" y="2318158"/>
            <a:ext cx="401361" cy="36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0EA441-C7A4-4056-93C6-244D65F8D28F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7098965" y="2499369"/>
            <a:ext cx="2838053" cy="3969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2372852-F3B3-4C88-B7CC-73D6A6BD8CFD}"/>
              </a:ext>
            </a:extLst>
          </p:cNvPr>
          <p:cNvSpPr/>
          <p:nvPr/>
        </p:nvSpPr>
        <p:spPr>
          <a:xfrm>
            <a:off x="6752960" y="5967010"/>
            <a:ext cx="485247" cy="44477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006B0A-F8E2-44F0-B7D5-1DCB23676BF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97821" y="2318158"/>
            <a:ext cx="228600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055636-38FD-4828-9762-338C4DC3F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480" y="2680580"/>
            <a:ext cx="1657739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AC31B3-EDA6-4423-A48B-A8E1F99B2103}"/>
              </a:ext>
            </a:extLst>
          </p:cNvPr>
          <p:cNvSpPr/>
          <p:nvPr/>
        </p:nvSpPr>
        <p:spPr>
          <a:xfrm>
            <a:off x="2476490" y="2318158"/>
            <a:ext cx="401361" cy="36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D59267-1D7C-4258-8E2C-6A1C930DBDA0}"/>
              </a:ext>
            </a:extLst>
          </p:cNvPr>
          <p:cNvCxnSpPr>
            <a:cxnSpLocks/>
          </p:cNvCxnSpPr>
          <p:nvPr/>
        </p:nvCxnSpPr>
        <p:spPr>
          <a:xfrm>
            <a:off x="2783821" y="2548295"/>
            <a:ext cx="965783" cy="3568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E6A95D7-E9E0-4A99-ABD2-3FF63E2257BD}"/>
              </a:ext>
            </a:extLst>
          </p:cNvPr>
          <p:cNvSpPr/>
          <p:nvPr/>
        </p:nvSpPr>
        <p:spPr>
          <a:xfrm>
            <a:off x="5088843" y="2680579"/>
            <a:ext cx="282544" cy="230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B3661E-C90F-49A3-AAC2-779F8398E620}"/>
              </a:ext>
            </a:extLst>
          </p:cNvPr>
          <p:cNvSpPr/>
          <p:nvPr/>
        </p:nvSpPr>
        <p:spPr>
          <a:xfrm>
            <a:off x="11142228" y="2751774"/>
            <a:ext cx="282544" cy="230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05495-9413-4593-BABE-5429DB6B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THE APP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Asset Tab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417D92-27FC-4019-8020-05454C15FF67}"/>
              </a:ext>
            </a:extLst>
          </p:cNvPr>
          <p:cNvGrpSpPr/>
          <p:nvPr/>
        </p:nvGrpSpPr>
        <p:grpSpPr>
          <a:xfrm>
            <a:off x="2016852" y="1488628"/>
            <a:ext cx="2543604" cy="5004246"/>
            <a:chOff x="490493" y="101005"/>
            <a:chExt cx="3200400" cy="66738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81ED76-360D-4E50-BFB8-53BE33434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493" y="101005"/>
              <a:ext cx="3200400" cy="44579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D078D8-362A-4468-AF3B-FD7B4C0B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3" y="4528038"/>
              <a:ext cx="3200400" cy="224683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C6DE4-A4E5-4CC4-9357-B27D856D8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08" y="1571935"/>
            <a:ext cx="2543604" cy="45242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156235-8C3A-4046-9117-428803666EC5}"/>
              </a:ext>
            </a:extLst>
          </p:cNvPr>
          <p:cNvSpPr txBox="1"/>
          <p:nvPr/>
        </p:nvSpPr>
        <p:spPr>
          <a:xfrm>
            <a:off x="264610" y="5908099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Android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1D187C-1845-4C99-BA7C-D1A3B028CFBB}"/>
              </a:ext>
            </a:extLst>
          </p:cNvPr>
          <p:cNvSpPr txBox="1"/>
          <p:nvPr/>
        </p:nvSpPr>
        <p:spPr>
          <a:xfrm>
            <a:off x="6354054" y="5869438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1915879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05495-9413-4593-BABE-5429DB6B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the App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Asset Tab &amp; Radar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417D92-27FC-4019-8020-05454C15FF67}"/>
              </a:ext>
            </a:extLst>
          </p:cNvPr>
          <p:cNvGrpSpPr/>
          <p:nvPr/>
        </p:nvGrpSpPr>
        <p:grpSpPr>
          <a:xfrm>
            <a:off x="1037797" y="1488628"/>
            <a:ext cx="2543604" cy="5004246"/>
            <a:chOff x="490493" y="101005"/>
            <a:chExt cx="3200400" cy="66738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81ED76-360D-4E50-BFB8-53BE33434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493" y="101005"/>
              <a:ext cx="3200400" cy="44579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D078D8-362A-4468-AF3B-FD7B4C0B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3" y="4528038"/>
              <a:ext cx="3200400" cy="2246836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482CA5-EC7C-42D3-B5F8-3123C4B2A8FA}"/>
              </a:ext>
            </a:extLst>
          </p:cNvPr>
          <p:cNvSpPr/>
          <p:nvPr/>
        </p:nvSpPr>
        <p:spPr>
          <a:xfrm>
            <a:off x="967754" y="1392085"/>
            <a:ext cx="2683690" cy="14910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2EED7-DB22-4D4A-A10E-0321EE59F708}"/>
              </a:ext>
            </a:extLst>
          </p:cNvPr>
          <p:cNvSpPr txBox="1"/>
          <p:nvPr/>
        </p:nvSpPr>
        <p:spPr>
          <a:xfrm>
            <a:off x="4847490" y="1746034"/>
            <a:ext cx="422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Radar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D1F8FA-F804-4C24-9EAD-670D004F7F5B}"/>
              </a:ext>
            </a:extLst>
          </p:cNvPr>
          <p:cNvCxnSpPr>
            <a:cxnSpLocks/>
          </p:cNvCxnSpPr>
          <p:nvPr/>
        </p:nvCxnSpPr>
        <p:spPr>
          <a:xfrm>
            <a:off x="3651444" y="2430007"/>
            <a:ext cx="3700970" cy="211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F61E265-54C4-4ACB-8380-D3AEA33A3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57" y="1746034"/>
            <a:ext cx="2044948" cy="44279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6DB004-0F38-45AC-AC84-2EF6CDF31B21}"/>
              </a:ext>
            </a:extLst>
          </p:cNvPr>
          <p:cNvSpPr txBox="1"/>
          <p:nvPr/>
        </p:nvSpPr>
        <p:spPr>
          <a:xfrm>
            <a:off x="4078223" y="2883156"/>
            <a:ext cx="316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radar on the Asset tab or select the “Radar” tab.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466CF7-BB33-4D2C-9559-8AFAE25805E9}"/>
              </a:ext>
            </a:extLst>
          </p:cNvPr>
          <p:cNvSpPr txBox="1"/>
          <p:nvPr/>
        </p:nvSpPr>
        <p:spPr>
          <a:xfrm>
            <a:off x="5102059" y="4275270"/>
            <a:ext cx="250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Track your location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5173D-AB11-4798-9F44-134BF061CE74}"/>
              </a:ext>
            </a:extLst>
          </p:cNvPr>
          <p:cNvSpPr txBox="1"/>
          <p:nvPr/>
        </p:nvSpPr>
        <p:spPr>
          <a:xfrm>
            <a:off x="5694506" y="4886990"/>
            <a:ext cx="250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Add layers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4543A2-CBED-4CE6-86A1-3B756E496E49}"/>
              </a:ext>
            </a:extLst>
          </p:cNvPr>
          <p:cNvSpPr txBox="1"/>
          <p:nvPr/>
        </p:nvSpPr>
        <p:spPr>
          <a:xfrm>
            <a:off x="5501929" y="5222731"/>
            <a:ext cx="250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Play radar loop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6E270C-1172-4928-A14F-D8B4CFABCC84}"/>
              </a:ext>
            </a:extLst>
          </p:cNvPr>
          <p:cNvCxnSpPr>
            <a:cxnSpLocks/>
          </p:cNvCxnSpPr>
          <p:nvPr/>
        </p:nvCxnSpPr>
        <p:spPr>
          <a:xfrm flipV="1">
            <a:off x="6766560" y="4429158"/>
            <a:ext cx="655897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F351595-5E3A-419C-93F5-86C09001887E}"/>
              </a:ext>
            </a:extLst>
          </p:cNvPr>
          <p:cNvCxnSpPr>
            <a:cxnSpLocks/>
          </p:cNvCxnSpPr>
          <p:nvPr/>
        </p:nvCxnSpPr>
        <p:spPr>
          <a:xfrm>
            <a:off x="6766560" y="5041560"/>
            <a:ext cx="65589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5497CB6-B80B-4A24-BCE7-3A68DF993BB3}"/>
              </a:ext>
            </a:extLst>
          </p:cNvPr>
          <p:cNvCxnSpPr>
            <a:cxnSpLocks/>
          </p:cNvCxnSpPr>
          <p:nvPr/>
        </p:nvCxnSpPr>
        <p:spPr>
          <a:xfrm>
            <a:off x="6881148" y="5367643"/>
            <a:ext cx="65589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35141AA-4592-4845-9016-4EEBE4DC955B}"/>
              </a:ext>
            </a:extLst>
          </p:cNvPr>
          <p:cNvSpPr/>
          <p:nvPr/>
        </p:nvSpPr>
        <p:spPr>
          <a:xfrm>
            <a:off x="10123302" y="3870278"/>
            <a:ext cx="213515" cy="215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A90CAF-CC0F-46D9-88BD-D735758BA092}"/>
              </a:ext>
            </a:extLst>
          </p:cNvPr>
          <p:cNvSpPr txBox="1"/>
          <p:nvPr/>
        </p:nvSpPr>
        <p:spPr>
          <a:xfrm>
            <a:off x="10448396" y="3806199"/>
            <a:ext cx="250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Asset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FBB9437-3056-45B6-AA6A-5DDE01D98E04}"/>
              </a:ext>
            </a:extLst>
          </p:cNvPr>
          <p:cNvSpPr/>
          <p:nvPr/>
        </p:nvSpPr>
        <p:spPr>
          <a:xfrm>
            <a:off x="10011719" y="2792778"/>
            <a:ext cx="436677" cy="41751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2F4A33-8F40-4983-A862-E2E1580C1DF6}"/>
              </a:ext>
            </a:extLst>
          </p:cNvPr>
          <p:cNvSpPr txBox="1"/>
          <p:nvPr/>
        </p:nvSpPr>
        <p:spPr>
          <a:xfrm>
            <a:off x="10448396" y="2825747"/>
            <a:ext cx="250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 Miles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80D155-E1F1-4A30-8ADA-655C59243BE7}"/>
              </a:ext>
            </a:extLst>
          </p:cNvPr>
          <p:cNvSpPr/>
          <p:nvPr/>
        </p:nvSpPr>
        <p:spPr>
          <a:xfrm>
            <a:off x="10067509" y="3349320"/>
            <a:ext cx="325095" cy="3108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798909-5087-436A-B360-D3ADE84B96DA}"/>
              </a:ext>
            </a:extLst>
          </p:cNvPr>
          <p:cNvSpPr txBox="1"/>
          <p:nvPr/>
        </p:nvSpPr>
        <p:spPr>
          <a:xfrm>
            <a:off x="10448396" y="3316099"/>
            <a:ext cx="250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 Miles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E02117-E9DD-4B93-A22F-7BCC1791F4AA}"/>
              </a:ext>
            </a:extLst>
          </p:cNvPr>
          <p:cNvSpPr/>
          <p:nvPr/>
        </p:nvSpPr>
        <p:spPr>
          <a:xfrm>
            <a:off x="9864969" y="2330809"/>
            <a:ext cx="1780726" cy="20426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4238622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05495-9413-4593-BABE-5429DB6B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THE APP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Asset Tab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417D92-27FC-4019-8020-05454C15FF67}"/>
              </a:ext>
            </a:extLst>
          </p:cNvPr>
          <p:cNvGrpSpPr/>
          <p:nvPr/>
        </p:nvGrpSpPr>
        <p:grpSpPr>
          <a:xfrm>
            <a:off x="1037797" y="1488628"/>
            <a:ext cx="2543604" cy="5004246"/>
            <a:chOff x="490493" y="101005"/>
            <a:chExt cx="3200400" cy="66738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81ED76-360D-4E50-BFB8-53BE33434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493" y="101005"/>
              <a:ext cx="3200400" cy="44579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D078D8-362A-4468-AF3B-FD7B4C0B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3" y="4528038"/>
              <a:ext cx="3200400" cy="2246836"/>
            </a:xfrm>
            <a:prstGeom prst="rect">
              <a:avLst/>
            </a:prstGeom>
          </p:spPr>
        </p:pic>
      </p:grp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E26F19-F18E-4FB8-B98F-24ED791D2AE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29605" y="1488628"/>
            <a:ext cx="2151218" cy="3460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D720B-1451-436A-A005-6D24FD24EA0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246198" y="3544455"/>
            <a:ext cx="1828800" cy="27432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482CA5-EC7C-42D3-B5F8-3123C4B2A8FA}"/>
              </a:ext>
            </a:extLst>
          </p:cNvPr>
          <p:cNvSpPr/>
          <p:nvPr/>
        </p:nvSpPr>
        <p:spPr>
          <a:xfrm>
            <a:off x="971602" y="2672862"/>
            <a:ext cx="2683690" cy="103858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59508B-6C48-4BD7-A84D-EAE92560408C}"/>
              </a:ext>
            </a:extLst>
          </p:cNvPr>
          <p:cNvCxnSpPr>
            <a:cxnSpLocks/>
          </p:cNvCxnSpPr>
          <p:nvPr/>
        </p:nvCxnSpPr>
        <p:spPr>
          <a:xfrm flipV="1">
            <a:off x="3509818" y="2672862"/>
            <a:ext cx="2445896" cy="1904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866987-C402-4B6E-91EC-30918912F1D7}"/>
              </a:ext>
            </a:extLst>
          </p:cNvPr>
          <p:cNvCxnSpPr>
            <a:cxnSpLocks/>
          </p:cNvCxnSpPr>
          <p:nvPr/>
        </p:nvCxnSpPr>
        <p:spPr>
          <a:xfrm>
            <a:off x="3486001" y="3521791"/>
            <a:ext cx="5879672" cy="12863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BA2EED7-DB22-4D4A-A10E-0321EE59F708}"/>
              </a:ext>
            </a:extLst>
          </p:cNvPr>
          <p:cNvSpPr txBox="1"/>
          <p:nvPr/>
        </p:nvSpPr>
        <p:spPr>
          <a:xfrm>
            <a:off x="4103203" y="5358117"/>
            <a:ext cx="4223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Current Warnings at an Asset</a:t>
            </a:r>
          </a:p>
        </p:txBody>
      </p:sp>
    </p:spTree>
    <p:extLst>
      <p:ext uri="{BB962C8B-B14F-4D97-AF65-F5344CB8AC3E}">
        <p14:creationId xmlns:p14="http://schemas.microsoft.com/office/powerpoint/2010/main" val="4041992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05495-9413-4593-BABE-5429DB6B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The App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Asset Tab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417D92-27FC-4019-8020-05454C15FF67}"/>
              </a:ext>
            </a:extLst>
          </p:cNvPr>
          <p:cNvGrpSpPr/>
          <p:nvPr/>
        </p:nvGrpSpPr>
        <p:grpSpPr>
          <a:xfrm>
            <a:off x="1037797" y="1488628"/>
            <a:ext cx="2543604" cy="5004246"/>
            <a:chOff x="490493" y="101005"/>
            <a:chExt cx="3200400" cy="66738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81ED76-360D-4E50-BFB8-53BE33434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493" y="101005"/>
              <a:ext cx="3200400" cy="44579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D078D8-362A-4468-AF3B-FD7B4C0B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3" y="4528038"/>
              <a:ext cx="3200400" cy="2246836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482CA5-EC7C-42D3-B5F8-3123C4B2A8FA}"/>
              </a:ext>
            </a:extLst>
          </p:cNvPr>
          <p:cNvSpPr/>
          <p:nvPr/>
        </p:nvSpPr>
        <p:spPr>
          <a:xfrm>
            <a:off x="967754" y="4018951"/>
            <a:ext cx="2683690" cy="14910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2EED7-DB22-4D4A-A10E-0321EE59F708}"/>
              </a:ext>
            </a:extLst>
          </p:cNvPr>
          <p:cNvSpPr txBox="1"/>
          <p:nvPr/>
        </p:nvSpPr>
        <p:spPr>
          <a:xfrm>
            <a:off x="4054424" y="4538903"/>
            <a:ext cx="422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Current Conditions</a:t>
            </a:r>
          </a:p>
        </p:txBody>
      </p:sp>
    </p:spTree>
    <p:extLst>
      <p:ext uri="{BB962C8B-B14F-4D97-AF65-F5344CB8AC3E}">
        <p14:creationId xmlns:p14="http://schemas.microsoft.com/office/powerpoint/2010/main" val="1015659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995C5DE-2260-4A89-A9EA-3E4BA58B9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426" y="3852589"/>
            <a:ext cx="1921688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CFE253-0413-4C31-8EEA-A64229DB73E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45539" y="1610622"/>
            <a:ext cx="1921688" cy="30986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05495-9413-4593-BABE-5429DB6B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the App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Asset Tab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417D92-27FC-4019-8020-05454C15FF67}"/>
              </a:ext>
            </a:extLst>
          </p:cNvPr>
          <p:cNvGrpSpPr/>
          <p:nvPr/>
        </p:nvGrpSpPr>
        <p:grpSpPr>
          <a:xfrm>
            <a:off x="1037797" y="1488628"/>
            <a:ext cx="2543604" cy="5004246"/>
            <a:chOff x="490493" y="101005"/>
            <a:chExt cx="3200400" cy="66738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81ED76-360D-4E50-BFB8-53BE33434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493" y="101005"/>
              <a:ext cx="3200400" cy="44579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D078D8-362A-4468-AF3B-FD7B4C0B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493" y="4528038"/>
              <a:ext cx="3200400" cy="224683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54EE5E-2598-40B8-AD3B-417C1BB9E493}"/>
              </a:ext>
            </a:extLst>
          </p:cNvPr>
          <p:cNvSpPr/>
          <p:nvPr/>
        </p:nvSpPr>
        <p:spPr>
          <a:xfrm>
            <a:off x="971602" y="3657531"/>
            <a:ext cx="2683690" cy="39011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482CA5-EC7C-42D3-B5F8-3123C4B2A8FA}"/>
              </a:ext>
            </a:extLst>
          </p:cNvPr>
          <p:cNvSpPr/>
          <p:nvPr/>
        </p:nvSpPr>
        <p:spPr>
          <a:xfrm>
            <a:off x="971602" y="5556247"/>
            <a:ext cx="2683690" cy="39011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59508B-6C48-4BD7-A84D-EAE92560408C}"/>
              </a:ext>
            </a:extLst>
          </p:cNvPr>
          <p:cNvCxnSpPr>
            <a:cxnSpLocks/>
          </p:cNvCxnSpPr>
          <p:nvPr/>
        </p:nvCxnSpPr>
        <p:spPr>
          <a:xfrm flipV="1">
            <a:off x="3566969" y="2871099"/>
            <a:ext cx="1629285" cy="981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866987-C402-4B6E-91EC-30918912F1D7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581401" y="5247378"/>
            <a:ext cx="4070134" cy="4031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87BAC68-4916-4F5A-B6C4-FDC062508C4F}"/>
              </a:ext>
            </a:extLst>
          </p:cNvPr>
          <p:cNvSpPr txBox="1"/>
          <p:nvPr/>
        </p:nvSpPr>
        <p:spPr>
          <a:xfrm>
            <a:off x="7968762" y="1447570"/>
            <a:ext cx="42232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Daily Forecast</a:t>
            </a:r>
          </a:p>
          <a:p>
            <a:r>
              <a:rPr lang="en-US" sz="2000" b="1" dirty="0"/>
              <a:t>Colors are based on predetermined thresholds. 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Green</a:t>
            </a:r>
            <a:r>
              <a:rPr lang="en-US" sz="2000" b="1" dirty="0"/>
              <a:t> = OK</a:t>
            </a:r>
          </a:p>
          <a:p>
            <a:r>
              <a:rPr lang="en-US" sz="2000" b="1" dirty="0">
                <a:solidFill>
                  <a:schemeClr val="accent4"/>
                </a:solidFill>
              </a:rPr>
              <a:t>Yellow</a:t>
            </a:r>
            <a:r>
              <a:rPr lang="en-US" sz="2000" b="1" dirty="0"/>
              <a:t> = Marginal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Red</a:t>
            </a:r>
            <a:r>
              <a:rPr lang="en-US" sz="2000" b="1" dirty="0"/>
              <a:t> = Poor</a:t>
            </a:r>
          </a:p>
        </p:txBody>
      </p:sp>
    </p:spTree>
    <p:extLst>
      <p:ext uri="{BB962C8B-B14F-4D97-AF65-F5344CB8AC3E}">
        <p14:creationId xmlns:p14="http://schemas.microsoft.com/office/powerpoint/2010/main" val="63179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05495-9413-4593-BABE-5429DB6B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Daily Planner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1410B7C3-1D59-4E5C-B36C-952E903EB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063" y="1852546"/>
            <a:ext cx="8100649" cy="46863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Asset location forecasts in 6 </a:t>
            </a:r>
            <a:r>
              <a:rPr lang="en-US" dirty="0" err="1"/>
              <a:t>hr</a:t>
            </a:r>
            <a:r>
              <a:rPr lang="en-US" dirty="0"/>
              <a:t> intervals for 7 days</a:t>
            </a:r>
          </a:p>
          <a:p>
            <a:r>
              <a:rPr lang="en-US" dirty="0"/>
              <a:t>Released every morning at 6 AM</a:t>
            </a:r>
          </a:p>
          <a:p>
            <a:r>
              <a:rPr lang="en-US" dirty="0"/>
              <a:t>Top portion indicates weather triggers for various events</a:t>
            </a:r>
          </a:p>
          <a:p>
            <a:pPr lvl="1"/>
            <a:r>
              <a:rPr lang="en-US" dirty="0"/>
              <a:t>Good indicator of probability for storm development for next week</a:t>
            </a:r>
          </a:p>
          <a:p>
            <a:r>
              <a:rPr lang="en-US" dirty="0"/>
              <a:t>Lower portion is wind speed, temperature, 6 </a:t>
            </a:r>
            <a:r>
              <a:rPr lang="en-US" dirty="0" err="1"/>
              <a:t>hr</a:t>
            </a:r>
            <a:r>
              <a:rPr lang="en-US" dirty="0"/>
              <a:t> probability of </a:t>
            </a:r>
            <a:r>
              <a:rPr lang="en-US" dirty="0" err="1"/>
              <a:t>precip</a:t>
            </a:r>
            <a:r>
              <a:rPr lang="en-US" dirty="0"/>
              <a:t>, and accumulated </a:t>
            </a:r>
            <a:r>
              <a:rPr lang="en-US" dirty="0" err="1"/>
              <a:t>precip</a:t>
            </a:r>
            <a:r>
              <a:rPr lang="en-US" dirty="0"/>
              <a:t> for the forecast period</a:t>
            </a:r>
          </a:p>
          <a:p>
            <a:r>
              <a:rPr lang="en-US" dirty="0"/>
              <a:t>Mainly used for a general daily forecast; overall ‘big picture’ indicator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F2854-DD1B-49C0-B2B8-FEC08BD4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6" y="1575733"/>
            <a:ext cx="3549126" cy="50663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9639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3DC5D2-4740-4763-A172-006FACF0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C71C8B-C433-4AB7-8C57-A76E8BCAF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Planner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AFD6D-5F1C-4F24-9357-47D4D898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340" y="2920174"/>
            <a:ext cx="7267575" cy="1895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325172-B325-445F-8089-283498B0BAB4}"/>
              </a:ext>
            </a:extLst>
          </p:cNvPr>
          <p:cNvSpPr txBox="1"/>
          <p:nvPr/>
        </p:nvSpPr>
        <p:spPr>
          <a:xfrm>
            <a:off x="2685287" y="1954432"/>
            <a:ext cx="6583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Color Key</a:t>
            </a:r>
          </a:p>
          <a:p>
            <a:pPr algn="ctr"/>
            <a:r>
              <a:rPr lang="en-US" dirty="0"/>
              <a:t>Predetermined thresholds set for each Asset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5A2D0-DDA8-4D75-BCCA-C7BEE9AF06A3}"/>
              </a:ext>
            </a:extLst>
          </p:cNvPr>
          <p:cNvSpPr txBox="1"/>
          <p:nvPr/>
        </p:nvSpPr>
        <p:spPr>
          <a:xfrm>
            <a:off x="2101362" y="5521596"/>
            <a:ext cx="76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 Daily Planner is only available for Construction Assets.</a:t>
            </a:r>
          </a:p>
        </p:txBody>
      </p:sp>
    </p:spTree>
    <p:extLst>
      <p:ext uri="{BB962C8B-B14F-4D97-AF65-F5344CB8AC3E}">
        <p14:creationId xmlns:p14="http://schemas.microsoft.com/office/powerpoint/2010/main" val="20014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05495-9413-4593-BABE-5429DB6B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Weather Check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1410B7C3-1D59-4E5C-B36C-952E903EB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531" y="1672181"/>
            <a:ext cx="7686342" cy="50225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Asset location forecasts in 2 </a:t>
            </a:r>
            <a:r>
              <a:rPr lang="en-US" dirty="0" err="1"/>
              <a:t>hr</a:t>
            </a:r>
            <a:r>
              <a:rPr lang="en-US" dirty="0"/>
              <a:t> intervals for 3 days</a:t>
            </a:r>
          </a:p>
          <a:p>
            <a:r>
              <a:rPr lang="en-US" dirty="0"/>
              <a:t>Released twice per day: 6AM and Noon but updated every 2 hours</a:t>
            </a:r>
          </a:p>
          <a:p>
            <a:r>
              <a:rPr lang="en-US" dirty="0"/>
              <a:t>Top portion indicates weather triggers for various events</a:t>
            </a:r>
          </a:p>
          <a:p>
            <a:pPr lvl="1"/>
            <a:r>
              <a:rPr lang="en-US" dirty="0"/>
              <a:t>Better indicator of timing for weather events</a:t>
            </a:r>
          </a:p>
          <a:p>
            <a:pPr lvl="1"/>
            <a:r>
              <a:rPr lang="en-US" dirty="0"/>
              <a:t>Same trigger criteria as Daily Planner, just a finer temporal resolution</a:t>
            </a:r>
          </a:p>
          <a:p>
            <a:r>
              <a:rPr lang="en-US" dirty="0"/>
              <a:t>Lower portion is wind speed, temperature, 2 </a:t>
            </a:r>
            <a:r>
              <a:rPr lang="en-US" dirty="0" err="1"/>
              <a:t>hr</a:t>
            </a:r>
            <a:r>
              <a:rPr lang="en-US" dirty="0"/>
              <a:t> probability of </a:t>
            </a:r>
            <a:r>
              <a:rPr lang="en-US" dirty="0" err="1"/>
              <a:t>precip</a:t>
            </a:r>
            <a:r>
              <a:rPr lang="en-US" dirty="0"/>
              <a:t>, and accumulated </a:t>
            </a:r>
            <a:r>
              <a:rPr lang="en-US" dirty="0" err="1"/>
              <a:t>precip</a:t>
            </a:r>
            <a:r>
              <a:rPr lang="en-US" dirty="0"/>
              <a:t> for the forecast period</a:t>
            </a:r>
          </a:p>
          <a:p>
            <a:r>
              <a:rPr lang="en-US" dirty="0"/>
              <a:t>Graphs on second page show wind, temperature, and precipitation potential forecasts</a:t>
            </a:r>
          </a:p>
          <a:p>
            <a:r>
              <a:rPr lang="en-US" dirty="0"/>
              <a:t>Mainly used for real-time forecasting and timing of when storms may develop to allow for ample notice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0401E-69CD-40B9-A78E-27DB6ED67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6"/>
          <a:stretch/>
        </p:blipFill>
        <p:spPr>
          <a:xfrm>
            <a:off x="666142" y="1422307"/>
            <a:ext cx="2743200" cy="537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17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weatherops logo">
            <a:extLst>
              <a:ext uri="{FF2B5EF4-FFF2-40B4-BE49-F238E27FC236}">
                <a16:creationId xmlns:a16="http://schemas.microsoft.com/office/drawing/2014/main" id="{E2A7E19A-AB58-4309-9E02-EC562B86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6" y="4704680"/>
            <a:ext cx="2587429" cy="19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B0EEA-B006-4F87-AD16-DDF521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37A493-63F5-43A0-A774-A2E07CFF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weatherops</a:t>
            </a:r>
            <a:r>
              <a:rPr lang="en-US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D09E7-4CB9-449B-970D-F35551900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32" y="1709737"/>
            <a:ext cx="6134100" cy="3438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90763-043D-4B37-A4E3-C52DD5ED0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71" y="1589599"/>
            <a:ext cx="1419225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7EC40D-9D9E-4039-804F-DA4C39F9F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285" y="1967346"/>
            <a:ext cx="4538052" cy="2737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1CCA6-128D-404C-B6A9-49BEEE05E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152" y="5132712"/>
            <a:ext cx="7223558" cy="13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90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3DC5D2-4740-4763-A172-006FACF0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C71C8B-C433-4AB7-8C57-A76E8BCAF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AFD6D-5F1C-4F24-9357-47D4D898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340" y="2920174"/>
            <a:ext cx="7267575" cy="1895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325172-B325-445F-8089-283498B0BAB4}"/>
              </a:ext>
            </a:extLst>
          </p:cNvPr>
          <p:cNvSpPr txBox="1"/>
          <p:nvPr/>
        </p:nvSpPr>
        <p:spPr>
          <a:xfrm>
            <a:off x="2685287" y="1954432"/>
            <a:ext cx="6583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Color Key</a:t>
            </a:r>
          </a:p>
          <a:p>
            <a:pPr algn="ctr"/>
            <a:r>
              <a:rPr lang="en-US" dirty="0"/>
              <a:t>Predetermined thresholds set for each Asset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5A2D0-DDA8-4D75-BCCA-C7BEE9AF06A3}"/>
              </a:ext>
            </a:extLst>
          </p:cNvPr>
          <p:cNvSpPr txBox="1"/>
          <p:nvPr/>
        </p:nvSpPr>
        <p:spPr>
          <a:xfrm>
            <a:off x="2101362" y="5521596"/>
            <a:ext cx="76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Weather Check is only available for Construction Assets.</a:t>
            </a:r>
          </a:p>
        </p:txBody>
      </p:sp>
    </p:spTree>
    <p:extLst>
      <p:ext uri="{BB962C8B-B14F-4D97-AF65-F5344CB8AC3E}">
        <p14:creationId xmlns:p14="http://schemas.microsoft.com/office/powerpoint/2010/main" val="3622090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00E41E-602B-46D1-89AA-AB3B0925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670" y="3279530"/>
            <a:ext cx="3048000" cy="2132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accent5"/>
                </a:solidFill>
              </a:rPr>
              <a:t>Locations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27AB1-9C94-4C7F-B005-6B418803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7E415C-9DD6-4A08-A575-BE1A9421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use </a:t>
            </a:r>
            <a:r>
              <a:rPr lang="en-US" dirty="0" err="1"/>
              <a:t>weatherOps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80B5A-4420-4FE8-847F-04BEADC99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7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37405-A30F-4716-BC68-0199B106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1E856C-2F0E-44FF-82EB-E7C10106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Locations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FE3F737-30AC-4534-80EF-A900A493E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126" y="1806508"/>
            <a:ext cx="10260435" cy="4686366"/>
          </a:xfrm>
        </p:spPr>
        <p:txBody>
          <a:bodyPr/>
          <a:lstStyle/>
          <a:p>
            <a:r>
              <a:rPr lang="en-US" dirty="0"/>
              <a:t>Users can add up to 10 personal locations in the app (this does not count Assets)</a:t>
            </a:r>
          </a:p>
          <a:p>
            <a:r>
              <a:rPr lang="en-US" dirty="0"/>
              <a:t>Location Alerts are personalized by user</a:t>
            </a:r>
          </a:p>
          <a:p>
            <a:r>
              <a:rPr lang="en-US" dirty="0"/>
              <a:t>All Push Notifications</a:t>
            </a:r>
          </a:p>
          <a:p>
            <a:r>
              <a:rPr lang="en-US" dirty="0"/>
              <a:t>On-Call Mets recommends a minimum of NWS watches/warnings for severe thunderstorms and tornadoes</a:t>
            </a:r>
          </a:p>
          <a:p>
            <a:pPr lvl="1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2D6F43-D8A2-411A-A37C-DC64174E7A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5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24EB0-0DFB-4F46-B36E-C676FA8C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2FAFA6-0E8D-4658-95E0-572AA6FD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98E9C8-88CE-48EF-BF0D-D20935E80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Adding Locations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94D36-BAA8-4434-9058-ECA1EFDC5542}"/>
              </a:ext>
            </a:extLst>
          </p:cNvPr>
          <p:cNvSpPr txBox="1"/>
          <p:nvPr/>
        </p:nvSpPr>
        <p:spPr>
          <a:xfrm>
            <a:off x="1853093" y="1374669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Android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B0103-E3A0-4D07-A604-2CA9BBC2E7AE}"/>
              </a:ext>
            </a:extLst>
          </p:cNvPr>
          <p:cNvSpPr txBox="1"/>
          <p:nvPr/>
        </p:nvSpPr>
        <p:spPr>
          <a:xfrm>
            <a:off x="8368017" y="1372815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iPhone</a:t>
            </a:r>
          </a:p>
        </p:txBody>
      </p:sp>
      <p:sp>
        <p:nvSpPr>
          <p:cNvPr id="8" name="AutoShape 2" descr="https://mail.google.com/mail/u/0/?ui=2&amp;ik=8d757b7491&amp;view=fimg&amp;th=16419639fc1926e1&amp;attid=0.4&amp;disp=emb&amp;realattid=16419632f7f79f9c81f2&amp;attbid=ANGjdJ9OnTuwJW23nvDJisi8TYgHBkv5U0Anl0aJc2k0f15MroQ2we6AvFVWjuTp2483nX2Wr2yiSY6SdGPH97agrdWYT2xJWmW5C7kqGpBJflcpfe_USKxf9RylYMQ&amp;sz=s0-l75-ft&amp;ats=1529434342422&amp;rm=16419639fc1926e1&amp;zw&amp;atsh=1">
            <a:extLst>
              <a:ext uri="{FF2B5EF4-FFF2-40B4-BE49-F238E27FC236}">
                <a16:creationId xmlns:a16="http://schemas.microsoft.com/office/drawing/2014/main" id="{13275FBE-688F-4BA9-A481-1FBC319BFA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1409351"/>
            <a:ext cx="4848836" cy="484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B556A6-B955-43FE-8528-3D6D902666C8}"/>
              </a:ext>
            </a:extLst>
          </p:cNvPr>
          <p:cNvCxnSpPr>
            <a:cxnSpLocks/>
          </p:cNvCxnSpPr>
          <p:nvPr/>
        </p:nvCxnSpPr>
        <p:spPr>
          <a:xfrm>
            <a:off x="6101593" y="1824693"/>
            <a:ext cx="0" cy="479599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3C0A538-4277-4BDA-9422-13A99399E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4" y="2010879"/>
            <a:ext cx="2336736" cy="41562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2F3646-1CC8-4E26-A581-62B1D3C64937}"/>
              </a:ext>
            </a:extLst>
          </p:cNvPr>
          <p:cNvSpPr/>
          <p:nvPr/>
        </p:nvSpPr>
        <p:spPr>
          <a:xfrm>
            <a:off x="6749558" y="5825717"/>
            <a:ext cx="485247" cy="44477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B51CEF-10AB-4309-9487-26FF93E19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9" y="1915707"/>
            <a:ext cx="1174786" cy="20895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0CEDC1E-583A-4EBD-9751-0355A4BFD0DB}"/>
              </a:ext>
            </a:extLst>
          </p:cNvPr>
          <p:cNvSpPr/>
          <p:nvPr/>
        </p:nvSpPr>
        <p:spPr>
          <a:xfrm>
            <a:off x="6249133" y="2064317"/>
            <a:ext cx="401361" cy="36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EF1751-5010-41DA-AF72-51098DEAC06F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6650494" y="2245528"/>
            <a:ext cx="3331706" cy="92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CB475F-0EF3-4FA6-AA5A-40DB76A9D115}"/>
              </a:ext>
            </a:extLst>
          </p:cNvPr>
          <p:cNvSpPr/>
          <p:nvPr/>
        </p:nvSpPr>
        <p:spPr>
          <a:xfrm>
            <a:off x="10149012" y="1964217"/>
            <a:ext cx="798216" cy="1640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7EE629-DF24-4104-B16A-44CF1EED8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7" y="4368363"/>
            <a:ext cx="1253868" cy="22302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FC64F0-F41D-467D-8B28-D89CDA279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97" y="4422773"/>
            <a:ext cx="1192687" cy="212139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C1A379FC-6E90-46AB-99B1-33693BFD0810}"/>
              </a:ext>
            </a:extLst>
          </p:cNvPr>
          <p:cNvSpPr/>
          <p:nvPr/>
        </p:nvSpPr>
        <p:spPr>
          <a:xfrm>
            <a:off x="10110783" y="4379782"/>
            <a:ext cx="313871" cy="2824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EC054B-EB5A-4558-B75D-BA0B264BEDD9}"/>
              </a:ext>
            </a:extLst>
          </p:cNvPr>
          <p:cNvCxnSpPr>
            <a:cxnSpLocks/>
          </p:cNvCxnSpPr>
          <p:nvPr/>
        </p:nvCxnSpPr>
        <p:spPr>
          <a:xfrm flipH="1">
            <a:off x="9705361" y="3050570"/>
            <a:ext cx="649418" cy="17898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C025F4-5266-483D-B319-B64FC012B8AB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10370745" y="5483469"/>
            <a:ext cx="71257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D29EEDC-ED51-42C1-8BB1-7286C20070D5}"/>
              </a:ext>
            </a:extLst>
          </p:cNvPr>
          <p:cNvSpPr/>
          <p:nvPr/>
        </p:nvSpPr>
        <p:spPr>
          <a:xfrm>
            <a:off x="10987983" y="6337011"/>
            <a:ext cx="228684" cy="25573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33C812-C141-4AC5-A416-7DB4953CE03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5107" y="2128272"/>
            <a:ext cx="1479853" cy="23440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7DE8B6-D8B7-4B22-8613-8600E54E5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855" y="3260679"/>
            <a:ext cx="1332527" cy="209291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E690660B-2537-4F5A-8217-1AF32F67F4EF}"/>
              </a:ext>
            </a:extLst>
          </p:cNvPr>
          <p:cNvSpPr/>
          <p:nvPr/>
        </p:nvSpPr>
        <p:spPr>
          <a:xfrm>
            <a:off x="52380" y="2050919"/>
            <a:ext cx="401361" cy="36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18DFA0-B47F-401B-B50F-1DC61CD0E6AF}"/>
              </a:ext>
            </a:extLst>
          </p:cNvPr>
          <p:cNvSpPr/>
          <p:nvPr/>
        </p:nvSpPr>
        <p:spPr>
          <a:xfrm>
            <a:off x="749684" y="3863481"/>
            <a:ext cx="798216" cy="1640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E431ED-C8BD-4B24-8C8C-DF512E3E56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7121" y="1964217"/>
            <a:ext cx="1828800" cy="135097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4F509E7C-5C01-412A-9D33-3A86E106D81A}"/>
              </a:ext>
            </a:extLst>
          </p:cNvPr>
          <p:cNvSpPr/>
          <p:nvPr/>
        </p:nvSpPr>
        <p:spPr>
          <a:xfrm>
            <a:off x="4002099" y="1967609"/>
            <a:ext cx="327592" cy="2909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F461506-ECF4-47EF-B380-3B203F77D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2036" y="2881073"/>
            <a:ext cx="1828800" cy="132347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F5CDCF-AB52-4398-B14B-ABD8D03191C8}"/>
              </a:ext>
            </a:extLst>
          </p:cNvPr>
          <p:cNvSpPr/>
          <p:nvPr/>
        </p:nvSpPr>
        <p:spPr>
          <a:xfrm>
            <a:off x="4434531" y="2929198"/>
            <a:ext cx="798216" cy="1640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C78C6DC-10BC-4472-B445-7835C521C9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3724" y="4446340"/>
            <a:ext cx="1828800" cy="10450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4A6197-5B3B-46FF-B7AA-F4A99D9498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6276" y="4822569"/>
            <a:ext cx="1418995" cy="1970679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57B11D0E-64D7-4FEA-AFF5-4A21463EBEC1}"/>
              </a:ext>
            </a:extLst>
          </p:cNvPr>
          <p:cNvSpPr/>
          <p:nvPr/>
        </p:nvSpPr>
        <p:spPr>
          <a:xfrm>
            <a:off x="5613619" y="4968854"/>
            <a:ext cx="325422" cy="264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1CE576D-753A-43A2-B17F-CD84C40253A2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1547900" y="2639704"/>
            <a:ext cx="879221" cy="1449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967A0EC-7B6D-4021-BB97-3C062F37FDF7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3995303" y="4204547"/>
            <a:ext cx="401133" cy="4577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A7101B-0A93-4D07-9A8F-7824D784DF5C}"/>
              </a:ext>
            </a:extLst>
          </p:cNvPr>
          <p:cNvCxnSpPr>
            <a:cxnSpLocks/>
          </p:cNvCxnSpPr>
          <p:nvPr/>
        </p:nvCxnSpPr>
        <p:spPr>
          <a:xfrm>
            <a:off x="4113914" y="5121404"/>
            <a:ext cx="497462" cy="6117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582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05495-9413-4593-BABE-5429DB6B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Locations Tab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156235-8C3A-4046-9117-428803666EC5}"/>
              </a:ext>
            </a:extLst>
          </p:cNvPr>
          <p:cNvSpPr txBox="1"/>
          <p:nvPr/>
        </p:nvSpPr>
        <p:spPr>
          <a:xfrm>
            <a:off x="684920" y="5670355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Android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1D187C-1845-4C99-BA7C-D1A3B028CFBB}"/>
              </a:ext>
            </a:extLst>
          </p:cNvPr>
          <p:cNvSpPr txBox="1"/>
          <p:nvPr/>
        </p:nvSpPr>
        <p:spPr>
          <a:xfrm>
            <a:off x="7109157" y="5908099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iPhone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66FC42-83DF-406C-88C5-D9BF8BAC1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32" y="1302111"/>
            <a:ext cx="2703885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3133CC-3365-4D3D-AA76-8AC9FB328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297" y="2980944"/>
            <a:ext cx="2781028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F3C4EB-F717-4320-844A-F61EF385F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99" y="1296809"/>
            <a:ext cx="2482501" cy="44155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6A548-E523-4B21-B87B-CACC2FF03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03" y="2305933"/>
            <a:ext cx="2482501" cy="44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4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Personalize your Location Alerts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4C4C49-2B63-4379-90E2-0773AE24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73" y="2457638"/>
            <a:ext cx="2286000" cy="3590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46683D-97E9-472D-BAE6-47F8CADBDF9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7896" y="1744299"/>
            <a:ext cx="2286000" cy="3590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11B70BB-29A4-4C9D-BA16-69CC880D4912}"/>
              </a:ext>
            </a:extLst>
          </p:cNvPr>
          <p:cNvSpPr/>
          <p:nvPr/>
        </p:nvSpPr>
        <p:spPr>
          <a:xfrm>
            <a:off x="301351" y="1672181"/>
            <a:ext cx="401361" cy="36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E3661E-9868-4248-9001-D9E8B0485DFB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702712" y="1853392"/>
            <a:ext cx="2428004" cy="11945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20E79E2-81F6-4073-8E9F-DB4C3EA8F056}"/>
              </a:ext>
            </a:extLst>
          </p:cNvPr>
          <p:cNvSpPr/>
          <p:nvPr/>
        </p:nvSpPr>
        <p:spPr>
          <a:xfrm>
            <a:off x="2714937" y="5158241"/>
            <a:ext cx="1261671" cy="26077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8CFEA2-DFAF-4F95-A465-4D7707DCC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685" y="1529011"/>
            <a:ext cx="1999098" cy="30891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C79E44-EC19-489D-85F8-D479019E7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366" y="2760426"/>
            <a:ext cx="2286000" cy="3220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467968-D63F-40FC-BC16-E4189EC50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581" y="4761078"/>
            <a:ext cx="1911108" cy="164477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121410-CE64-45B4-BB9E-49D33180AFD0}"/>
              </a:ext>
            </a:extLst>
          </p:cNvPr>
          <p:cNvCxnSpPr>
            <a:cxnSpLocks/>
          </p:cNvCxnSpPr>
          <p:nvPr/>
        </p:nvCxnSpPr>
        <p:spPr>
          <a:xfrm flipV="1">
            <a:off x="3867173" y="3928013"/>
            <a:ext cx="3605045" cy="1360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148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05495-9413-4593-BABE-5429DB6B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EA8C7-775C-4BD3-88AB-05C8938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EE855-056A-4DA5-9C03-06AEF1A73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Personalize your Location Alerts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23729F-6F08-458B-854E-466CEA3B431F}"/>
              </a:ext>
            </a:extLst>
          </p:cNvPr>
          <p:cNvSpPr/>
          <p:nvPr/>
        </p:nvSpPr>
        <p:spPr>
          <a:xfrm>
            <a:off x="1034209" y="5550945"/>
            <a:ext cx="485247" cy="44477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E0EF6F-FAC1-4F1D-B6D6-8601A0EA9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4" y="1650145"/>
            <a:ext cx="2645917" cy="47062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1A09A3-01DF-48BA-B629-B8178E889662}"/>
              </a:ext>
            </a:extLst>
          </p:cNvPr>
          <p:cNvSpPr/>
          <p:nvPr/>
        </p:nvSpPr>
        <p:spPr>
          <a:xfrm>
            <a:off x="1481671" y="5953648"/>
            <a:ext cx="485247" cy="44477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591473-FE8F-4F27-B329-19444035CFE3}"/>
              </a:ext>
            </a:extLst>
          </p:cNvPr>
          <p:cNvSpPr/>
          <p:nvPr/>
        </p:nvSpPr>
        <p:spPr>
          <a:xfrm>
            <a:off x="1280990" y="1751416"/>
            <a:ext cx="401361" cy="3624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8224C-B45E-41F4-ABC3-1128F8FF0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3" y="1570181"/>
            <a:ext cx="1664311" cy="2960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AC7782-C49C-4252-AD05-7D048C8CF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46" y="2836446"/>
            <a:ext cx="1805654" cy="3211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31342F-128E-494C-B3A6-68E7FB6C9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72" y="3509817"/>
            <a:ext cx="1805655" cy="321165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2A5154-EAA1-473B-813B-25474E7F3015}"/>
              </a:ext>
            </a:extLst>
          </p:cNvPr>
          <p:cNvCxnSpPr>
            <a:cxnSpLocks/>
          </p:cNvCxnSpPr>
          <p:nvPr/>
        </p:nvCxnSpPr>
        <p:spPr>
          <a:xfrm>
            <a:off x="1588655" y="1958109"/>
            <a:ext cx="4230254" cy="8783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992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940739-ADF3-4197-935C-CEF2C6435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976" y="2491513"/>
            <a:ext cx="5257800" cy="4686366"/>
          </a:xfrm>
        </p:spPr>
        <p:txBody>
          <a:bodyPr/>
          <a:lstStyle/>
          <a:p>
            <a:r>
              <a:rPr lang="en-US" dirty="0"/>
              <a:t>PMs has authority over what goes on out in the field</a:t>
            </a:r>
          </a:p>
          <a:p>
            <a:r>
              <a:rPr lang="en-US" dirty="0"/>
              <a:t>PMs are in contact with On-Call Mets during weather events and get their guidance from them as well as the app</a:t>
            </a:r>
          </a:p>
          <a:p>
            <a:r>
              <a:rPr lang="en-US" dirty="0">
                <a:solidFill>
                  <a:srgbClr val="FF0000"/>
                </a:solidFill>
              </a:rPr>
              <a:t>This app is used as a tool, not a crutch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54F65-B9FF-4807-A346-81AF3B50E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B5F86B-BDCE-4F85-B78B-E394D673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 Policies with </a:t>
            </a:r>
            <a:r>
              <a:rPr lang="en-US" dirty="0" err="1"/>
              <a:t>weatherops</a:t>
            </a: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69C9E51-F65B-44CD-8B88-74E308BE0DA9}"/>
              </a:ext>
            </a:extLst>
          </p:cNvPr>
          <p:cNvSpPr txBox="1">
            <a:spLocks/>
          </p:cNvSpPr>
          <p:nvPr/>
        </p:nvSpPr>
        <p:spPr>
          <a:xfrm>
            <a:off x="7110717" y="2380678"/>
            <a:ext cx="4706923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On-Call Mets have authority at NFWC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6F1741-93CA-431C-B78C-6CFACF5FF0EE}"/>
              </a:ext>
            </a:extLst>
          </p:cNvPr>
          <p:cNvSpPr txBox="1"/>
          <p:nvPr/>
        </p:nvSpPr>
        <p:spPr>
          <a:xfrm>
            <a:off x="2877480" y="1652631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B4C13-92EC-4D84-A99C-755BCEB5F732}"/>
              </a:ext>
            </a:extLst>
          </p:cNvPr>
          <p:cNvSpPr txBox="1"/>
          <p:nvPr/>
        </p:nvSpPr>
        <p:spPr>
          <a:xfrm>
            <a:off x="8004495" y="1652631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48668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F9050D-74C9-4BE5-A760-86255200B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883" y="2358730"/>
            <a:ext cx="10515600" cy="4686366"/>
          </a:xfrm>
        </p:spPr>
        <p:txBody>
          <a:bodyPr>
            <a:normAutofit/>
          </a:bodyPr>
          <a:lstStyle/>
          <a:p>
            <a:r>
              <a:rPr lang="en-US" dirty="0"/>
              <a:t>Safety of OE employees: alerts before a weather threat is imminent</a:t>
            </a:r>
          </a:p>
          <a:p>
            <a:r>
              <a:rPr lang="en-US" dirty="0"/>
              <a:t>To have one consistent data source for weather events</a:t>
            </a:r>
          </a:p>
          <a:p>
            <a:r>
              <a:rPr lang="en-US" dirty="0"/>
              <a:t>Allow for On-Call Mets to monitor weather at multiple locations with ease, including construction and operating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E98DDE-D2F9-4571-B5E2-ED0824F6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36C147-8F56-46AE-B084-8BCF1DDE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weatherops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164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45B40C-43C8-4078-8F2C-4372921A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615691-97A4-42B5-9E03-A3A99576D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Browser vs App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53E77-A0D1-4C69-B426-2FFAAD12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374" y="1769981"/>
            <a:ext cx="7309104" cy="3560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E63744-1A44-42CD-A769-EA69323F611D}"/>
              </a:ext>
            </a:extLst>
          </p:cNvPr>
          <p:cNvSpPr txBox="1"/>
          <p:nvPr/>
        </p:nvSpPr>
        <p:spPr>
          <a:xfrm>
            <a:off x="131883" y="1369871"/>
            <a:ext cx="4191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App: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WeatherOps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by WDT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5510B-C62E-4816-939F-46D5D3CA4495}"/>
              </a:ext>
            </a:extLst>
          </p:cNvPr>
          <p:cNvSpPr txBox="1"/>
          <p:nvPr/>
        </p:nvSpPr>
        <p:spPr>
          <a:xfrm>
            <a:off x="5212361" y="1369871"/>
            <a:ext cx="5223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https://commander/weatherops.com/login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1C281B-7578-4E79-8699-947837949613}"/>
              </a:ext>
            </a:extLst>
          </p:cNvPr>
          <p:cNvSpPr txBox="1"/>
          <p:nvPr/>
        </p:nvSpPr>
        <p:spPr>
          <a:xfrm>
            <a:off x="5299067" y="5461694"/>
            <a:ext cx="5620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Use to change account information.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The online browser has a better radar for display purposes (SCADA Wall).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32E93B-1F63-4C86-9500-2EE2F23B0E53}"/>
              </a:ext>
            </a:extLst>
          </p:cNvPr>
          <p:cNvSpPr txBox="1"/>
          <p:nvPr/>
        </p:nvSpPr>
        <p:spPr>
          <a:xfrm>
            <a:off x="247650" y="5488128"/>
            <a:ext cx="370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Use for alerts and forecasts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Setting up your own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Radar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This introduction will focus on the App.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83EE8-A540-4030-AD77-4AF7557AE0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"/>
          <a:stretch/>
        </p:blipFill>
        <p:spPr>
          <a:xfrm>
            <a:off x="1278986" y="1876942"/>
            <a:ext cx="1646216" cy="350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24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D15AAD-5FA4-4147-B72D-863C7F94D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760" y="2758733"/>
            <a:ext cx="4010637" cy="4686366"/>
          </a:xfrm>
        </p:spPr>
        <p:txBody>
          <a:bodyPr>
            <a:normAutofit/>
          </a:bodyPr>
          <a:lstStyle/>
          <a:p>
            <a:r>
              <a:rPr lang="en-US" sz="2400" dirty="0"/>
              <a:t>Managed by OE</a:t>
            </a:r>
          </a:p>
          <a:p>
            <a:r>
              <a:rPr lang="en-US" sz="2400" dirty="0"/>
              <a:t>OE Projects:</a:t>
            </a:r>
          </a:p>
          <a:p>
            <a:pPr lvl="1"/>
            <a:r>
              <a:rPr lang="en-US" sz="2000" dirty="0"/>
              <a:t>Construction Assets and Operating Assets</a:t>
            </a:r>
          </a:p>
          <a:p>
            <a:r>
              <a:rPr lang="en-US" sz="2400" dirty="0"/>
              <a:t>Not adjustable in terms of alert settings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FF7269-DCDD-47F7-B67E-CF058ACA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335D71-43F1-4E79-B17D-576352B7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Assets vs Locations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407E0CA-3B39-4330-AC19-26498B6FF105}"/>
              </a:ext>
            </a:extLst>
          </p:cNvPr>
          <p:cNvSpPr txBox="1">
            <a:spLocks/>
          </p:cNvSpPr>
          <p:nvPr/>
        </p:nvSpPr>
        <p:spPr>
          <a:xfrm>
            <a:off x="6539046" y="2601715"/>
            <a:ext cx="5218845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Managed by User</a:t>
            </a:r>
          </a:p>
          <a:p>
            <a:r>
              <a:rPr lang="en-US" sz="2400" dirty="0"/>
              <a:t>Any location; can be set for current location (using phone’s GPS)</a:t>
            </a:r>
          </a:p>
          <a:p>
            <a:r>
              <a:rPr lang="en-US" sz="2400" dirty="0"/>
              <a:t>Can set different alerts for Locations</a:t>
            </a:r>
          </a:p>
          <a:p>
            <a:r>
              <a:rPr lang="en-US" sz="2400" dirty="0"/>
              <a:t>User has ability to turn on/off various types of alerts</a:t>
            </a:r>
          </a:p>
          <a:p>
            <a:r>
              <a:rPr lang="en-US" sz="2400" dirty="0"/>
              <a:t>Up to 10 locations per 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EB26B-3A98-4510-B5CA-095FF0557A14}"/>
              </a:ext>
            </a:extLst>
          </p:cNvPr>
          <p:cNvSpPr txBox="1"/>
          <p:nvPr/>
        </p:nvSpPr>
        <p:spPr>
          <a:xfrm>
            <a:off x="1971414" y="1845578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ASSET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BEC45-E5EB-4D71-BA61-E2DFCE53F2EB}"/>
              </a:ext>
            </a:extLst>
          </p:cNvPr>
          <p:cNvSpPr txBox="1"/>
          <p:nvPr/>
        </p:nvSpPr>
        <p:spPr>
          <a:xfrm>
            <a:off x="7556032" y="1845578"/>
            <a:ext cx="291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LOCATION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EA9223-7C52-4F1B-8E23-DB8A55DDA2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00E41E-602B-46D1-89AA-AB3B0925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816" y="1477107"/>
            <a:ext cx="3048000" cy="2132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accent5"/>
                </a:solidFill>
              </a:rPr>
              <a:t>Assets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27AB1-9C94-4C7F-B005-6B418803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195B45-2105-4BF9-BD5A-4E2828DD6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808" y="2154962"/>
            <a:ext cx="5658384" cy="432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68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C62329-DA9D-4D56-8FB5-C6580D60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982A98-7B2D-4B22-89DB-8E79D1562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Assets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782772-48F8-416C-B3DC-F74175EF2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Operating Assets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C08EA1-708A-44FA-87B2-B0D8F0C4FD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indent="-285750"/>
            <a:r>
              <a:rPr lang="en-US" dirty="0"/>
              <a:t>Harpster</a:t>
            </a:r>
          </a:p>
          <a:p>
            <a:pPr marL="285750" indent="-285750"/>
            <a:r>
              <a:rPr lang="en-US" dirty="0"/>
              <a:t>Haviland</a:t>
            </a:r>
          </a:p>
          <a:p>
            <a:pPr marL="285750" indent="-285750"/>
            <a:r>
              <a:rPr lang="en-US" dirty="0"/>
              <a:t>Marion</a:t>
            </a:r>
          </a:p>
          <a:p>
            <a:pPr marL="285750" indent="-285750"/>
            <a:r>
              <a:rPr lang="en-US" dirty="0"/>
              <a:t>Ottawa</a:t>
            </a:r>
          </a:p>
          <a:p>
            <a:pPr marL="285750" indent="-285750"/>
            <a:r>
              <a:rPr lang="en-US" dirty="0"/>
              <a:t>Van Wert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02ECC-D83A-4D3C-BFC5-4DBFE8E4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90B23-2162-4B2C-AA8D-63CAF7FA085F}"/>
              </a:ext>
            </a:extLst>
          </p:cNvPr>
          <p:cNvSpPr txBox="1"/>
          <p:nvPr/>
        </p:nvSpPr>
        <p:spPr>
          <a:xfrm>
            <a:off x="836612" y="4615842"/>
            <a:ext cx="97770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accent5"/>
              </a:solidFill>
            </a:endParaRPr>
          </a:p>
          <a:p>
            <a:r>
              <a:rPr lang="en-US" sz="2400" dirty="0">
                <a:solidFill>
                  <a:schemeClr val="accent5"/>
                </a:solidFill>
              </a:rPr>
              <a:t>Additional Assets will be added if they are not near one of our current assets. If a new project in construction is located near an Operating Asset, then that operating asset will move temporarily to a Construction Asset.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2F40279-2FD3-4BEF-9D20-C12CDDA92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Greenville</a:t>
            </a:r>
          </a:p>
          <a:p>
            <a:r>
              <a:rPr lang="en-US" dirty="0"/>
              <a:t>NFWC</a:t>
            </a:r>
          </a:p>
        </p:txBody>
      </p:sp>
    </p:spTree>
    <p:extLst>
      <p:ext uri="{BB962C8B-B14F-4D97-AF65-F5344CB8AC3E}">
        <p14:creationId xmlns:p14="http://schemas.microsoft.com/office/powerpoint/2010/main" val="184047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5E5A-5E9A-446B-AC85-E76A00D0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Asset Alerts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E64E01-AF0C-4652-8838-DF9AD4A4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E524DC-3CB6-4726-895E-8EEFEA7E7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713703"/>
              </p:ext>
            </p:extLst>
          </p:nvPr>
        </p:nvGraphicFramePr>
        <p:xfrm>
          <a:off x="482599" y="1730180"/>
          <a:ext cx="10718799" cy="461923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574801">
                  <a:extLst>
                    <a:ext uri="{9D8B030D-6E8A-4147-A177-3AD203B41FA5}">
                      <a16:colId xmlns:a16="http://schemas.microsoft.com/office/drawing/2014/main" val="402891107"/>
                    </a:ext>
                  </a:extLst>
                </a:gridCol>
                <a:gridCol w="3323492">
                  <a:extLst>
                    <a:ext uri="{9D8B030D-6E8A-4147-A177-3AD203B41FA5}">
                      <a16:colId xmlns:a16="http://schemas.microsoft.com/office/drawing/2014/main" val="3147985852"/>
                    </a:ext>
                  </a:extLst>
                </a:gridCol>
                <a:gridCol w="1705708">
                  <a:extLst>
                    <a:ext uri="{9D8B030D-6E8A-4147-A177-3AD203B41FA5}">
                      <a16:colId xmlns:a16="http://schemas.microsoft.com/office/drawing/2014/main" val="3072448999"/>
                    </a:ext>
                  </a:extLst>
                </a:gridCol>
                <a:gridCol w="4114798">
                  <a:extLst>
                    <a:ext uri="{9D8B030D-6E8A-4147-A177-3AD203B41FA5}">
                      <a16:colId xmlns:a16="http://schemas.microsoft.com/office/drawing/2014/main" val="1090475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Lightning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50 Miles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 Storms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 Thunderstorm Watch/Warning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281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&lt;30 Miles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Tornado Watch/Warning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7558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Clear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 Weather Statement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7850589"/>
                  </a:ext>
                </a:extLst>
              </a:tr>
              <a:tr h="445656">
                <a:tc>
                  <a:txBody>
                    <a:bodyPr/>
                    <a:lstStyle/>
                    <a:p>
                      <a:r>
                        <a:rPr lang="en-US" dirty="0"/>
                        <a:t>Wind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Wind Advisory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/>
                        <a:t>WDT Severe Weather Outlook*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5979713"/>
                  </a:ext>
                </a:extLst>
              </a:tr>
              <a:tr h="4382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Wind Watch/Warning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*Severe Weather Outlook alerts if severe weather is forecasted or expected in the next couple days</a:t>
                      </a:r>
                      <a:endParaRPr lang="en-US" sz="1800" i="1" dirty="0"/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9210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Flood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Flash Flood Watch/Warning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176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Flood Watch/Warning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708572"/>
                  </a:ext>
                </a:extLst>
              </a:tr>
              <a:tr h="490578">
                <a:tc>
                  <a:txBody>
                    <a:bodyPr/>
                    <a:lstStyle/>
                    <a:p>
                      <a:r>
                        <a:rPr lang="en-US" dirty="0"/>
                        <a:t>Heat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Heat Advisory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272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Snow Advisory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3374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Heavy Snow Warning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193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 Storm/Accretion Warning/Watch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908176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DCD96A-8DCF-4429-935A-FBA3391C1E67}"/>
              </a:ext>
            </a:extLst>
          </p:cNvPr>
          <p:cNvSpPr txBox="1"/>
          <p:nvPr/>
        </p:nvSpPr>
        <p:spPr>
          <a:xfrm>
            <a:off x="6523892" y="5275384"/>
            <a:ext cx="4094787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For Construction Assets we have more alerts for the safety of our employees working on-site.</a:t>
            </a:r>
          </a:p>
        </p:txBody>
      </p:sp>
      <p:pic>
        <p:nvPicPr>
          <p:cNvPr id="7" name="Graphic 6" descr="Snowflake">
            <a:extLst>
              <a:ext uri="{FF2B5EF4-FFF2-40B4-BE49-F238E27FC236}">
                <a16:creationId xmlns:a16="http://schemas.microsoft.com/office/drawing/2014/main" id="{447A52F5-BEC3-4CDB-8F8F-848B76A8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6969" y="4994692"/>
            <a:ext cx="561383" cy="561383"/>
          </a:xfrm>
          <a:prstGeom prst="rect">
            <a:avLst/>
          </a:prstGeom>
        </p:spPr>
      </p:pic>
      <p:pic>
        <p:nvPicPr>
          <p:cNvPr id="9" name="Graphic 8" descr="Thermometer">
            <a:extLst>
              <a:ext uri="{FF2B5EF4-FFF2-40B4-BE49-F238E27FC236}">
                <a16:creationId xmlns:a16="http://schemas.microsoft.com/office/drawing/2014/main" id="{AD28676C-670A-44AC-8CD8-3037EDF10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7998" y="4503482"/>
            <a:ext cx="430995" cy="430995"/>
          </a:xfrm>
          <a:prstGeom prst="rect">
            <a:avLst/>
          </a:prstGeom>
        </p:spPr>
      </p:pic>
      <p:pic>
        <p:nvPicPr>
          <p:cNvPr id="11" name="Graphic 10" descr="Lightning">
            <a:extLst>
              <a:ext uri="{FF2B5EF4-FFF2-40B4-BE49-F238E27FC236}">
                <a16:creationId xmlns:a16="http://schemas.microsoft.com/office/drawing/2014/main" id="{55A914DE-08FE-42FB-915E-B866ABC56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9592" y="2124456"/>
            <a:ext cx="728472" cy="728472"/>
          </a:xfrm>
          <a:prstGeom prst="rect">
            <a:avLst/>
          </a:prstGeom>
        </p:spPr>
      </p:pic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8B11EA66-F66F-43E4-B8E9-D490B8A67288}"/>
              </a:ext>
            </a:extLst>
          </p:cNvPr>
          <p:cNvSpPr/>
          <p:nvPr/>
        </p:nvSpPr>
        <p:spPr>
          <a:xfrm flipH="1">
            <a:off x="1582471" y="2127311"/>
            <a:ext cx="316522" cy="486859"/>
          </a:xfrm>
          <a:prstGeom prst="lightningBol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Bell">
            <a:extLst>
              <a:ext uri="{FF2B5EF4-FFF2-40B4-BE49-F238E27FC236}">
                <a16:creationId xmlns:a16="http://schemas.microsoft.com/office/drawing/2014/main" id="{ACB9ACD6-F28F-4D0B-9762-CCF51B9A7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31792" y="294663"/>
            <a:ext cx="914400" cy="914400"/>
          </a:xfrm>
          <a:prstGeom prst="rect">
            <a:avLst/>
          </a:prstGeom>
        </p:spPr>
      </p:pic>
      <p:pic>
        <p:nvPicPr>
          <p:cNvPr id="15" name="Graphic 14" descr="Flag">
            <a:extLst>
              <a:ext uri="{FF2B5EF4-FFF2-40B4-BE49-F238E27FC236}">
                <a16:creationId xmlns:a16="http://schemas.microsoft.com/office/drawing/2014/main" id="{4564EA42-47FB-4110-BA22-1F680089B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02804" y="2951243"/>
            <a:ext cx="642982" cy="642982"/>
          </a:xfrm>
          <a:prstGeom prst="rect">
            <a:avLst/>
          </a:prstGeom>
        </p:spPr>
      </p:pic>
      <p:pic>
        <p:nvPicPr>
          <p:cNvPr id="17" name="Graphic 16" descr="Life ring">
            <a:extLst>
              <a:ext uri="{FF2B5EF4-FFF2-40B4-BE49-F238E27FC236}">
                <a16:creationId xmlns:a16="http://schemas.microsoft.com/office/drawing/2014/main" id="{720B0E05-447F-4C49-B2A5-15C641BC51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02804" y="3781513"/>
            <a:ext cx="561384" cy="5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7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5E5A-5E9A-446B-AC85-E76A00D0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Asset Alerts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E64E01-AF0C-4652-8838-DF9AD4A4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E524DC-3CB6-4726-895E-8EEFEA7E7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54421"/>
              </p:ext>
            </p:extLst>
          </p:nvPr>
        </p:nvGraphicFramePr>
        <p:xfrm>
          <a:off x="736600" y="2069905"/>
          <a:ext cx="10718799" cy="13766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574801">
                  <a:extLst>
                    <a:ext uri="{9D8B030D-6E8A-4147-A177-3AD203B41FA5}">
                      <a16:colId xmlns:a16="http://schemas.microsoft.com/office/drawing/2014/main" val="402891107"/>
                    </a:ext>
                  </a:extLst>
                </a:gridCol>
                <a:gridCol w="3323492">
                  <a:extLst>
                    <a:ext uri="{9D8B030D-6E8A-4147-A177-3AD203B41FA5}">
                      <a16:colId xmlns:a16="http://schemas.microsoft.com/office/drawing/2014/main" val="3147985852"/>
                    </a:ext>
                  </a:extLst>
                </a:gridCol>
                <a:gridCol w="1705708">
                  <a:extLst>
                    <a:ext uri="{9D8B030D-6E8A-4147-A177-3AD203B41FA5}">
                      <a16:colId xmlns:a16="http://schemas.microsoft.com/office/drawing/2014/main" val="3072448999"/>
                    </a:ext>
                  </a:extLst>
                </a:gridCol>
                <a:gridCol w="4114798">
                  <a:extLst>
                    <a:ext uri="{9D8B030D-6E8A-4147-A177-3AD203B41FA5}">
                      <a16:colId xmlns:a16="http://schemas.microsoft.com/office/drawing/2014/main" val="1090475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Wind Advisory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 Storms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 Thunderstorm Watch/Warning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281570"/>
                  </a:ext>
                </a:extLst>
              </a:tr>
              <a:tr h="3602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Wind Watch/Warning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Tornado Watch/Warning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7558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Ice Storm/Accretion Warning/Watch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Severe Weather Statement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78505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9445DF-E70D-46AD-9D3C-EF16592A6D7F}"/>
              </a:ext>
            </a:extLst>
          </p:cNvPr>
          <p:cNvSpPr txBox="1"/>
          <p:nvPr/>
        </p:nvSpPr>
        <p:spPr>
          <a:xfrm>
            <a:off x="6158760" y="4906107"/>
            <a:ext cx="4903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For Operating Assets we have alerts to help us determine when we may need to shut the turbines down during high wind, severe weather, and icing events</a:t>
            </a:r>
          </a:p>
        </p:txBody>
      </p:sp>
      <p:pic>
        <p:nvPicPr>
          <p:cNvPr id="6" name="Graphic 5" descr="Bell">
            <a:extLst>
              <a:ext uri="{FF2B5EF4-FFF2-40B4-BE49-F238E27FC236}">
                <a16:creationId xmlns:a16="http://schemas.microsoft.com/office/drawing/2014/main" id="{956685C0-68E1-4A74-A683-17B18A6C9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048" y="294364"/>
            <a:ext cx="914400" cy="914400"/>
          </a:xfrm>
          <a:prstGeom prst="rect">
            <a:avLst/>
          </a:prstGeom>
        </p:spPr>
      </p:pic>
      <p:pic>
        <p:nvPicPr>
          <p:cNvPr id="7" name="Graphic 6" descr="Snowflake">
            <a:extLst>
              <a:ext uri="{FF2B5EF4-FFF2-40B4-BE49-F238E27FC236}">
                <a16:creationId xmlns:a16="http://schemas.microsoft.com/office/drawing/2014/main" id="{8FD728BB-C1EE-428A-8016-E8BB80CDC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3916" y="2867617"/>
            <a:ext cx="561383" cy="561383"/>
          </a:xfrm>
          <a:prstGeom prst="rect">
            <a:avLst/>
          </a:prstGeom>
        </p:spPr>
      </p:pic>
      <p:pic>
        <p:nvPicPr>
          <p:cNvPr id="8" name="Graphic 7" descr="Lightning">
            <a:extLst>
              <a:ext uri="{FF2B5EF4-FFF2-40B4-BE49-F238E27FC236}">
                <a16:creationId xmlns:a16="http://schemas.microsoft.com/office/drawing/2014/main" id="{A934D1CC-8244-417E-A506-8752B6FD3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2951" y="2419836"/>
            <a:ext cx="728472" cy="728472"/>
          </a:xfrm>
          <a:prstGeom prst="rect">
            <a:avLst/>
          </a:prstGeom>
        </p:spPr>
      </p:pic>
      <p:pic>
        <p:nvPicPr>
          <p:cNvPr id="10" name="Graphic 9" descr="Flag">
            <a:extLst>
              <a:ext uri="{FF2B5EF4-FFF2-40B4-BE49-F238E27FC236}">
                <a16:creationId xmlns:a16="http://schemas.microsoft.com/office/drawing/2014/main" id="{65336C4E-5751-49B1-8983-E38F6ACAF2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2317" y="2069905"/>
            <a:ext cx="642982" cy="6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53162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3609</TotalTime>
  <Words>895</Words>
  <Application>Microsoft Office PowerPoint</Application>
  <PresentationFormat>Widescreen</PresentationFormat>
  <Paragraphs>194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What is weatherops?</vt:lpstr>
      <vt:lpstr>Why weatherops?</vt:lpstr>
      <vt:lpstr>Internet Browser vs App</vt:lpstr>
      <vt:lpstr>Assets vs Locations</vt:lpstr>
      <vt:lpstr>PowerPoint Presentation</vt:lpstr>
      <vt:lpstr>Assets</vt:lpstr>
      <vt:lpstr>Construction Asset Alerts</vt:lpstr>
      <vt:lpstr>Operating Asset Alerts</vt:lpstr>
      <vt:lpstr>How to get alerts</vt:lpstr>
      <vt:lpstr>USING THE APP</vt:lpstr>
      <vt:lpstr>USING THE APP</vt:lpstr>
      <vt:lpstr>Using the App</vt:lpstr>
      <vt:lpstr>USING THE APP</vt:lpstr>
      <vt:lpstr>Using The App</vt:lpstr>
      <vt:lpstr>Using the App</vt:lpstr>
      <vt:lpstr>Daily Planner</vt:lpstr>
      <vt:lpstr>Daily Planner</vt:lpstr>
      <vt:lpstr>Weather Check</vt:lpstr>
      <vt:lpstr>Weather Check</vt:lpstr>
      <vt:lpstr>How to use weatherOps</vt:lpstr>
      <vt:lpstr>Locations</vt:lpstr>
      <vt:lpstr>Locations</vt:lpstr>
      <vt:lpstr>Locations</vt:lpstr>
      <vt:lpstr>Locations</vt:lpstr>
      <vt:lpstr>Locations</vt:lpstr>
      <vt:lpstr>OE Policies with weatherops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Grosso</dc:creator>
  <cp:lastModifiedBy>Sean Farmer</cp:lastModifiedBy>
  <cp:revision>102</cp:revision>
  <cp:lastPrinted>2017-03-15T21:18:02Z</cp:lastPrinted>
  <dcterms:created xsi:type="dcterms:W3CDTF">2016-08-18T14:52:56Z</dcterms:created>
  <dcterms:modified xsi:type="dcterms:W3CDTF">2018-06-25T15:11:11Z</dcterms:modified>
</cp:coreProperties>
</file>