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377" r:id="rId4"/>
    <p:sldId id="368" r:id="rId5"/>
    <p:sldId id="384" r:id="rId6"/>
    <p:sldId id="376" r:id="rId7"/>
    <p:sldId id="383" r:id="rId8"/>
    <p:sldId id="385" r:id="rId9"/>
    <p:sldId id="386" r:id="rId10"/>
    <p:sldId id="381" r:id="rId11"/>
    <p:sldId id="378" r:id="rId12"/>
    <p:sldId id="387" r:id="rId13"/>
    <p:sldId id="388" r:id="rId14"/>
    <p:sldId id="389" r:id="rId15"/>
    <p:sldId id="390" r:id="rId16"/>
    <p:sldId id="379" r:id="rId17"/>
    <p:sldId id="394" r:id="rId18"/>
    <p:sldId id="380" r:id="rId19"/>
    <p:sldId id="392" r:id="rId20"/>
    <p:sldId id="395" r:id="rId21"/>
    <p:sldId id="396" r:id="rId22"/>
    <p:sldId id="391" r:id="rId23"/>
    <p:sldId id="393" r:id="rId24"/>
    <p:sldId id="269" r:id="rId25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  <a:srgbClr val="C17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8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3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EE2017_02\Dropbox%20(OEE)\Personal%20-%20Ben\PPTConstructionHandOff_2019012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PPT &gt;&gt; Construction Handoff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v>Start Date</c:v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Sheet1!$A$2:$A$26</c:f>
              <c:strCache>
                <c:ptCount val="25"/>
                <c:pt idx="0">
                  <c:v>Detailed Evaluation</c:v>
                </c:pt>
                <c:pt idx="1">
                  <c:v>Zoning Permitting</c:v>
                </c:pt>
                <c:pt idx="2">
                  <c:v>Zoning Research</c:v>
                </c:pt>
                <c:pt idx="3">
                  <c:v>Zoning Plan</c:v>
                </c:pt>
                <c:pt idx="4">
                  <c:v>Permitting Process</c:v>
                </c:pt>
                <c:pt idx="5">
                  <c:v>Special-Case Easements</c:v>
                </c:pt>
                <c:pt idx="6">
                  <c:v>Investigate Project Stopping Easements</c:v>
                </c:pt>
                <c:pt idx="7">
                  <c:v>Acquire Easements</c:v>
                </c:pt>
                <c:pt idx="8">
                  <c:v>FAA Permitting</c:v>
                </c:pt>
                <c:pt idx="9">
                  <c:v>FAA - Early Determination</c:v>
                </c:pt>
                <c:pt idx="10">
                  <c:v>FAA - Late Determination</c:v>
                </c:pt>
                <c:pt idx="11">
                  <c:v>Site Layout</c:v>
                </c:pt>
                <c:pt idx="12">
                  <c:v>Survey</c:v>
                </c:pt>
                <c:pt idx="13">
                  <c:v>Site Layout</c:v>
                </c:pt>
                <c:pt idx="14">
                  <c:v>Phase I</c:v>
                </c:pt>
                <c:pt idx="15">
                  <c:v>Geotech</c:v>
                </c:pt>
                <c:pt idx="16">
                  <c:v>Quote Geotech</c:v>
                </c:pt>
                <c:pt idx="17">
                  <c:v>Geotech</c:v>
                </c:pt>
                <c:pt idx="18">
                  <c:v>PPA Signed</c:v>
                </c:pt>
                <c:pt idx="19">
                  <c:v>PR Process</c:v>
                </c:pt>
                <c:pt idx="20">
                  <c:v>Transportation</c:v>
                </c:pt>
                <c:pt idx="21">
                  <c:v>1-Line</c:v>
                </c:pt>
                <c:pt idx="22">
                  <c:v>Interconnection App</c:v>
                </c:pt>
                <c:pt idx="23">
                  <c:v>SWPP Permitting</c:v>
                </c:pt>
                <c:pt idx="24">
                  <c:v>Comms/SCADA Order</c:v>
                </c:pt>
              </c:strCache>
            </c:strRef>
          </c:cat>
          <c:val>
            <c:numRef>
              <c:f>Sheet1!$E$2:$E$26</c:f>
              <c:numCache>
                <c:formatCode>m/d/yyyy</c:formatCode>
                <c:ptCount val="25"/>
                <c:pt idx="0">
                  <c:v>43466</c:v>
                </c:pt>
                <c:pt idx="1">
                  <c:v>43466</c:v>
                </c:pt>
                <c:pt idx="2">
                  <c:v>43466</c:v>
                </c:pt>
                <c:pt idx="3">
                  <c:v>43480</c:v>
                </c:pt>
                <c:pt idx="4">
                  <c:v>43834</c:v>
                </c:pt>
                <c:pt idx="5">
                  <c:v>43480</c:v>
                </c:pt>
                <c:pt idx="6">
                  <c:v>43480</c:v>
                </c:pt>
                <c:pt idx="7">
                  <c:v>43834</c:v>
                </c:pt>
                <c:pt idx="8">
                  <c:v>43494</c:v>
                </c:pt>
                <c:pt idx="9">
                  <c:v>43494</c:v>
                </c:pt>
                <c:pt idx="10">
                  <c:v>43494</c:v>
                </c:pt>
                <c:pt idx="11">
                  <c:v>43789</c:v>
                </c:pt>
                <c:pt idx="12">
                  <c:v>43789</c:v>
                </c:pt>
                <c:pt idx="13">
                  <c:v>43796</c:v>
                </c:pt>
                <c:pt idx="14">
                  <c:v>43789</c:v>
                </c:pt>
                <c:pt idx="15">
                  <c:v>43796</c:v>
                </c:pt>
                <c:pt idx="16">
                  <c:v>43796</c:v>
                </c:pt>
                <c:pt idx="17">
                  <c:v>43841</c:v>
                </c:pt>
                <c:pt idx="18">
                  <c:v>43831</c:v>
                </c:pt>
                <c:pt idx="19">
                  <c:v>43834</c:v>
                </c:pt>
                <c:pt idx="20">
                  <c:v>43834</c:v>
                </c:pt>
                <c:pt idx="21">
                  <c:v>43852</c:v>
                </c:pt>
                <c:pt idx="22">
                  <c:v>43859</c:v>
                </c:pt>
                <c:pt idx="23">
                  <c:v>43904</c:v>
                </c:pt>
                <c:pt idx="24">
                  <c:v>43932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6-4F10-85B7-77AC8AE1F134}"/>
            </c:ext>
          </c:extLst>
        </c:ser>
        <c:ser>
          <c:idx val="1"/>
          <c:order val="1"/>
          <c:tx>
            <c:v>Duration</c:v>
          </c:tx>
          <c:spPr>
            <a:solidFill>
              <a:schemeClr val="accent2"/>
            </a:solidFill>
            <a:ln w="5080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626-4F10-85B7-77AC8AE1F13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412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626-4F10-85B7-77AC8AE1F134}"/>
              </c:ext>
            </c:extLst>
          </c:dPt>
          <c:dPt>
            <c:idx val="2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626-4F10-85B7-77AC8AE1F134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D626-4F10-85B7-77AC8AE1F134}"/>
              </c:ext>
            </c:extLst>
          </c:dPt>
          <c:dPt>
            <c:idx val="4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D626-4F10-85B7-77AC8AE1F13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626-4F10-85B7-77AC8AE1F134}"/>
              </c:ext>
            </c:extLst>
          </c:dPt>
          <c:dPt>
            <c:idx val="6"/>
            <c:invertIfNegative val="0"/>
            <c:bubble3D val="0"/>
            <c:spPr>
              <a:pattFill prst="wdDnDiag">
                <a:fgClr>
                  <a:schemeClr val="accent6"/>
                </a:fgClr>
                <a:bgClr>
                  <a:schemeClr val="bg1"/>
                </a:bgClr>
              </a:patt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D626-4F10-85B7-77AC8AE1F134}"/>
              </c:ext>
            </c:extLst>
          </c:dPt>
          <c:dPt>
            <c:idx val="7"/>
            <c:invertIfNegative val="0"/>
            <c:bubble3D val="0"/>
            <c:spPr>
              <a:pattFill prst="wdDnDiag">
                <a:fgClr>
                  <a:schemeClr val="accent6"/>
                </a:fgClr>
                <a:bgClr>
                  <a:schemeClr val="bg1"/>
                </a:bgClr>
              </a:patt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D626-4F10-85B7-77AC8AE1F13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D626-4F10-85B7-77AC8AE1F134}"/>
              </c:ext>
            </c:extLst>
          </c:dPt>
          <c:dPt>
            <c:idx val="9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D626-4F10-85B7-77AC8AE1F134}"/>
              </c:ext>
            </c:extLst>
          </c:dPt>
          <c:dPt>
            <c:idx val="10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D626-4F10-85B7-77AC8AE1F13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D626-4F10-85B7-77AC8AE1F134}"/>
              </c:ext>
            </c:extLst>
          </c:dPt>
          <c:dPt>
            <c:idx val="12"/>
            <c:invertIfNegative val="0"/>
            <c:bubble3D val="0"/>
            <c:spPr>
              <a:pattFill prst="wdDnDiag">
                <a:fgClr>
                  <a:schemeClr val="accent6"/>
                </a:fgClr>
                <a:bgClr>
                  <a:schemeClr val="bg1"/>
                </a:bgClr>
              </a:patt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D626-4F10-85B7-77AC8AE1F134}"/>
              </c:ext>
            </c:extLst>
          </c:dPt>
          <c:dPt>
            <c:idx val="13"/>
            <c:invertIfNegative val="0"/>
            <c:bubble3D val="0"/>
            <c:spPr>
              <a:pattFill prst="wdDnDiag">
                <a:fgClr>
                  <a:schemeClr val="accent6"/>
                </a:fgClr>
                <a:bgClr>
                  <a:schemeClr val="bg1"/>
                </a:bgClr>
              </a:pattFill>
              <a:ln w="19050">
                <a:solidFill>
                  <a:schemeClr val="accent6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D626-4F10-85B7-77AC8AE1F134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D626-4F10-85B7-77AC8AE1F134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D626-4F10-85B7-77AC8AE1F134}"/>
              </c:ext>
            </c:extLst>
          </c:dPt>
          <c:dPt>
            <c:idx val="16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D626-4F10-85B7-77AC8AE1F134}"/>
              </c:ext>
            </c:extLst>
          </c:dPt>
          <c:dPt>
            <c:idx val="17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D626-4F10-85B7-77AC8AE1F134}"/>
              </c:ext>
            </c:extLst>
          </c:dPt>
          <c:dPt>
            <c:idx val="18"/>
            <c:invertIfNegative val="0"/>
            <c:bubble3D val="0"/>
            <c:spPr>
              <a:solidFill>
                <a:schemeClr val="tx1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D626-4F10-85B7-77AC8AE1F134}"/>
              </c:ext>
            </c:extLst>
          </c:dPt>
          <c:dPt>
            <c:idx val="19"/>
            <c:invertIfNegative val="0"/>
            <c:bubble3D val="0"/>
            <c:spPr>
              <a:solidFill>
                <a:schemeClr val="tx1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D626-4F10-85B7-77AC8AE1F134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6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A-D626-4F10-85B7-77AC8AE1F134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1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D626-4F10-85B7-77AC8AE1F134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6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E-D626-4F10-85B7-77AC8AE1F134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D626-4F10-85B7-77AC8AE1F134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6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D626-4F10-85B7-77AC8AE1F134}"/>
              </c:ext>
            </c:extLst>
          </c:dPt>
          <c:cat>
            <c:strRef>
              <c:f>Sheet1!$A$2:$A$26</c:f>
              <c:strCache>
                <c:ptCount val="25"/>
                <c:pt idx="0">
                  <c:v>Detailed Evaluation</c:v>
                </c:pt>
                <c:pt idx="1">
                  <c:v>Zoning Permitting</c:v>
                </c:pt>
                <c:pt idx="2">
                  <c:v>Zoning Research</c:v>
                </c:pt>
                <c:pt idx="3">
                  <c:v>Zoning Plan</c:v>
                </c:pt>
                <c:pt idx="4">
                  <c:v>Permitting Process</c:v>
                </c:pt>
                <c:pt idx="5">
                  <c:v>Special-Case Easements</c:v>
                </c:pt>
                <c:pt idx="6">
                  <c:v>Investigate Project Stopping Easements</c:v>
                </c:pt>
                <c:pt idx="7">
                  <c:v>Acquire Easements</c:v>
                </c:pt>
                <c:pt idx="8">
                  <c:v>FAA Permitting</c:v>
                </c:pt>
                <c:pt idx="9">
                  <c:v>FAA - Early Determination</c:v>
                </c:pt>
                <c:pt idx="10">
                  <c:v>FAA - Late Determination</c:v>
                </c:pt>
                <c:pt idx="11">
                  <c:v>Site Layout</c:v>
                </c:pt>
                <c:pt idx="12">
                  <c:v>Survey</c:v>
                </c:pt>
                <c:pt idx="13">
                  <c:v>Site Layout</c:v>
                </c:pt>
                <c:pt idx="14">
                  <c:v>Phase I</c:v>
                </c:pt>
                <c:pt idx="15">
                  <c:v>Geotech</c:v>
                </c:pt>
                <c:pt idx="16">
                  <c:v>Quote Geotech</c:v>
                </c:pt>
                <c:pt idx="17">
                  <c:v>Geotech</c:v>
                </c:pt>
                <c:pt idx="18">
                  <c:v>PPA Signed</c:v>
                </c:pt>
                <c:pt idx="19">
                  <c:v>PR Process</c:v>
                </c:pt>
                <c:pt idx="20">
                  <c:v>Transportation</c:v>
                </c:pt>
                <c:pt idx="21">
                  <c:v>1-Line</c:v>
                </c:pt>
                <c:pt idx="22">
                  <c:v>Interconnection App</c:v>
                </c:pt>
                <c:pt idx="23">
                  <c:v>SWPP Permitting</c:v>
                </c:pt>
                <c:pt idx="24">
                  <c:v>Comms/SCADA Order</c:v>
                </c:pt>
              </c:strCache>
            </c:strRef>
          </c:cat>
          <c:val>
            <c:numRef>
              <c:f>Sheet1!$H$2:$H$26</c:f>
              <c:numCache>
                <c:formatCode>General</c:formatCode>
                <c:ptCount val="25"/>
                <c:pt idx="0">
                  <c:v>28</c:v>
                </c:pt>
                <c:pt idx="1">
                  <c:v>522</c:v>
                </c:pt>
                <c:pt idx="2">
                  <c:v>14</c:v>
                </c:pt>
                <c:pt idx="3">
                  <c:v>14</c:v>
                </c:pt>
                <c:pt idx="4">
                  <c:v>154</c:v>
                </c:pt>
                <c:pt idx="5">
                  <c:v>410</c:v>
                </c:pt>
                <c:pt idx="6">
                  <c:v>28</c:v>
                </c:pt>
                <c:pt idx="7">
                  <c:v>56</c:v>
                </c:pt>
                <c:pt idx="8">
                  <c:v>364</c:v>
                </c:pt>
                <c:pt idx="9">
                  <c:v>112</c:v>
                </c:pt>
                <c:pt idx="10">
                  <c:v>364</c:v>
                </c:pt>
                <c:pt idx="11">
                  <c:v>63</c:v>
                </c:pt>
                <c:pt idx="12">
                  <c:v>7</c:v>
                </c:pt>
                <c:pt idx="13">
                  <c:v>56</c:v>
                </c:pt>
                <c:pt idx="14">
                  <c:v>21</c:v>
                </c:pt>
                <c:pt idx="15">
                  <c:v>87</c:v>
                </c:pt>
                <c:pt idx="16">
                  <c:v>3</c:v>
                </c:pt>
                <c:pt idx="17">
                  <c:v>42</c:v>
                </c:pt>
                <c:pt idx="18">
                  <c:v>3</c:v>
                </c:pt>
                <c:pt idx="19">
                  <c:v>70</c:v>
                </c:pt>
                <c:pt idx="20">
                  <c:v>28</c:v>
                </c:pt>
                <c:pt idx="21">
                  <c:v>14</c:v>
                </c:pt>
                <c:pt idx="22">
                  <c:v>28</c:v>
                </c:pt>
                <c:pt idx="23">
                  <c:v>28</c:v>
                </c:pt>
                <c:pt idx="24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D626-4F10-85B7-77AC8AE1F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399731024"/>
        <c:axId val="399733976"/>
      </c:barChart>
      <c:catAx>
        <c:axId val="399731024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733976"/>
        <c:crosses val="autoZero"/>
        <c:auto val="1"/>
        <c:lblAlgn val="ctr"/>
        <c:lblOffset val="100"/>
        <c:noMultiLvlLbl val="0"/>
      </c:catAx>
      <c:valAx>
        <c:axId val="399733976"/>
        <c:scaling>
          <c:orientation val="minMax"/>
          <c:min val="43466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73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2700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F8B05-337B-4454-B558-930237D0DB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1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526" y="84632"/>
            <a:ext cx="1808767" cy="114838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526" y="264827"/>
            <a:ext cx="2230166" cy="141592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www.oneenergy.com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>
            <a:cxnSpLocks/>
          </p:cNvCxnSpPr>
          <p:nvPr userDrawn="1"/>
        </p:nvCxnSpPr>
        <p:spPr>
          <a:xfrm>
            <a:off x="9314341" y="5895575"/>
            <a:ext cx="0" cy="714055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  <a:ex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3.png"/><Relationship Id="rId18" Type="http://schemas.openxmlformats.org/officeDocument/2006/relationships/image" Target="../media/image34.jpeg"/><Relationship Id="rId26" Type="http://schemas.openxmlformats.org/officeDocument/2006/relationships/image" Target="../media/image39.png"/><Relationship Id="rId39" Type="http://schemas.openxmlformats.org/officeDocument/2006/relationships/image" Target="../media/image48.png"/><Relationship Id="rId3" Type="http://schemas.openxmlformats.org/officeDocument/2006/relationships/image" Target="../media/image27.png"/><Relationship Id="rId21" Type="http://schemas.openxmlformats.org/officeDocument/2006/relationships/hyperlink" Target="http://openclipart.org/detail/151201/taco-by-gnokii" TargetMode="External"/><Relationship Id="rId34" Type="http://schemas.openxmlformats.org/officeDocument/2006/relationships/hyperlink" Target="http://stackoverflow.com/questions/29518055/png-image-shows-white-on-transparent-areas-while-overlaying-on-webcam-feed-ope" TargetMode="External"/><Relationship Id="rId42" Type="http://schemas.openxmlformats.org/officeDocument/2006/relationships/image" Target="../media/image51.png"/><Relationship Id="rId7" Type="http://schemas.openxmlformats.org/officeDocument/2006/relationships/hyperlink" Target="http://www.pngall.com/cat" TargetMode="External"/><Relationship Id="rId12" Type="http://schemas.openxmlformats.org/officeDocument/2006/relationships/image" Target="../media/image12.png"/><Relationship Id="rId17" Type="http://schemas.openxmlformats.org/officeDocument/2006/relationships/hyperlink" Target="http://cliparting.com/free-train-clipart-6421/" TargetMode="External"/><Relationship Id="rId25" Type="http://schemas.openxmlformats.org/officeDocument/2006/relationships/hyperlink" Target="http://equiki.wikidot.com/american-quarter-horse" TargetMode="External"/><Relationship Id="rId33" Type="http://schemas.openxmlformats.org/officeDocument/2006/relationships/image" Target="../media/image44.png"/><Relationship Id="rId38" Type="http://schemas.openxmlformats.org/officeDocument/2006/relationships/hyperlink" Target="http://clipartcotttage.deviantart.com/art/Ice-Cream-Pink-png-440042381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29" Type="http://schemas.openxmlformats.org/officeDocument/2006/relationships/image" Target="../media/image41.png"/><Relationship Id="rId41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openxmlformats.org/officeDocument/2006/relationships/image" Target="../media/image11.png"/><Relationship Id="rId24" Type="http://schemas.openxmlformats.org/officeDocument/2006/relationships/image" Target="../media/image38.gif"/><Relationship Id="rId32" Type="http://schemas.openxmlformats.org/officeDocument/2006/relationships/image" Target="../media/image43.png"/><Relationship Id="rId37" Type="http://schemas.openxmlformats.org/officeDocument/2006/relationships/image" Target="../media/image47.png"/><Relationship Id="rId40" Type="http://schemas.openxmlformats.org/officeDocument/2006/relationships/image" Target="../media/image49.jpeg"/><Relationship Id="rId5" Type="http://schemas.openxmlformats.org/officeDocument/2006/relationships/image" Target="../media/image29.png"/><Relationship Id="rId15" Type="http://schemas.openxmlformats.org/officeDocument/2006/relationships/image" Target="../media/image14.png"/><Relationship Id="rId23" Type="http://schemas.openxmlformats.org/officeDocument/2006/relationships/hyperlink" Target="https://openclipart.org/detail/193540/fast-food-lunchdinner-hamburger-no-cheese" TargetMode="External"/><Relationship Id="rId28" Type="http://schemas.openxmlformats.org/officeDocument/2006/relationships/hyperlink" Target="http://doloresminette.deviantart.com/art/Butterfly-Dress-Png-stock-310721937" TargetMode="External"/><Relationship Id="rId36" Type="http://schemas.openxmlformats.org/officeDocument/2006/relationships/image" Target="../media/image46.jpeg"/><Relationship Id="rId10" Type="http://schemas.openxmlformats.org/officeDocument/2006/relationships/image" Target="../media/image32.png"/><Relationship Id="rId19" Type="http://schemas.openxmlformats.org/officeDocument/2006/relationships/image" Target="../media/image35.png"/><Relationship Id="rId31" Type="http://schemas.openxmlformats.org/officeDocument/2006/relationships/hyperlink" Target="https://en.wikipedia.org/wiki/File:Surfing_icon.png" TargetMode="External"/><Relationship Id="rId44" Type="http://schemas.openxmlformats.org/officeDocument/2006/relationships/image" Target="../media/image52.png"/><Relationship Id="rId4" Type="http://schemas.openxmlformats.org/officeDocument/2006/relationships/image" Target="../media/image28.png"/><Relationship Id="rId9" Type="http://schemas.openxmlformats.org/officeDocument/2006/relationships/hyperlink" Target="http://order.uprintinvitations.com/Invitations-Girls/Minnie-Mouse-Purse-Birthday-Invitations-Choose-Your-Minnie-ANY-COLOR-SCHEME.htm" TargetMode="External"/><Relationship Id="rId14" Type="http://schemas.openxmlformats.org/officeDocument/2006/relationships/hyperlink" Target="https://en.wikipedia.org/wiki/Peaked_cap" TargetMode="External"/><Relationship Id="rId22" Type="http://schemas.openxmlformats.org/officeDocument/2006/relationships/image" Target="../media/image37.png"/><Relationship Id="rId27" Type="http://schemas.openxmlformats.org/officeDocument/2006/relationships/image" Target="../media/image40.png"/><Relationship Id="rId30" Type="http://schemas.openxmlformats.org/officeDocument/2006/relationships/image" Target="../media/image42.png"/><Relationship Id="rId35" Type="http://schemas.openxmlformats.org/officeDocument/2006/relationships/image" Target="../media/image45.png"/><Relationship Id="rId43" Type="http://schemas.openxmlformats.org/officeDocument/2006/relationships/hyperlink" Target="http://tex.stackexchange.com/questions/145223/how-to-draw-a-coffee-cup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hyperlink" Target="https://en.wikipedia.org/wiki/Peaked_cap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pixabay.com/ko/%ED%92%8D%EB%A0%A5-%EC%97%90%EB%84%88%EC%A7%80-%EC%8B%A0-%EC%9E%AC%EC%83%9D-%EC%97%90%EB%84%88%EC%A7%80-%EB%B0%94%EB%9E%8C-%EA%B6%8C%EB%A0%A5-%ED%99%98%EA%B2%BD-%EC%A0%84%EA%B8%B0-%EB%85%B9%EC%83%89-2029621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PPT Wind school (class 19)</a:t>
            </a:r>
            <a:br>
              <a:rPr lang="en-US" dirty="0"/>
            </a:br>
            <a:r>
              <a:rPr lang="en-US" dirty="0"/>
              <a:t>next steps part 2</a:t>
            </a:r>
          </a:p>
        </p:txBody>
      </p:sp>
    </p:spTree>
    <p:extLst>
      <p:ext uri="{BB962C8B-B14F-4D97-AF65-F5344CB8AC3E}">
        <p14:creationId xmlns:p14="http://schemas.microsoft.com/office/powerpoint/2010/main" val="24604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7229EE-BAAE-43F6-A080-FFF96B929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Brief History	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9822EB-1222-4762-B106-930E43ED55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b="0" dirty="0"/>
              <a:t>Material Change of Circumstances were issued in October, 2018 to two operating projects: Ball – Findlay and Whirlpool – Findlay</a:t>
            </a:r>
          </a:p>
          <a:p>
            <a:pPr>
              <a:spcAft>
                <a:spcPts val="1200"/>
              </a:spcAft>
            </a:pPr>
            <a:r>
              <a:rPr lang="en-US" sz="2400" b="0" dirty="0"/>
              <a:t>Issued to account for wake loss from newly erected project at </a:t>
            </a:r>
            <a:r>
              <a:rPr lang="en-US" sz="2400" b="0" dirty="0" err="1"/>
              <a:t>Valfilm</a:t>
            </a:r>
            <a:r>
              <a:rPr lang="en-US" sz="2400" b="0" dirty="0"/>
              <a:t> Findlay. </a:t>
            </a:r>
          </a:p>
          <a:p>
            <a:pPr>
              <a:spcAft>
                <a:spcPts val="1200"/>
              </a:spcAft>
            </a:pPr>
            <a:r>
              <a:rPr lang="en-US" sz="2400" b="0" dirty="0" err="1"/>
              <a:t>Valfilm</a:t>
            </a:r>
            <a:r>
              <a:rPr lang="en-US" sz="2400" b="0" dirty="0"/>
              <a:t> Findlay became operational late September, 2018.</a:t>
            </a:r>
          </a:p>
          <a:p>
            <a:pPr>
              <a:spcAft>
                <a:spcPts val="1200"/>
              </a:spcAft>
            </a:pPr>
            <a:endParaRPr lang="en-US" sz="2400" b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C3A4E2-CC01-45C4-A609-CB99C2850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Surprising Future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431422-03EA-4192-B209-31455D5A2F6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Upon the start of operation of currently under-construction Ball 2.0: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Three new Material Change of Circumstances will be issued to each of the Findlay based projects.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Includes: Ball – Findlay, WP – Findlay, &amp; </a:t>
            </a:r>
            <a:r>
              <a:rPr lang="en-US" dirty="0" err="1"/>
              <a:t>Valfilm</a:t>
            </a:r>
            <a:r>
              <a:rPr lang="en-US" dirty="0"/>
              <a:t> – Findlay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53647E-46AC-44C6-B552-6335531B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5536E26-40DF-448F-B37C-54D8486BB3E3}"/>
              </a:ext>
            </a:extLst>
          </p:cNvPr>
          <p:cNvSpPr txBox="1">
            <a:spLocks/>
          </p:cNvSpPr>
          <p:nvPr/>
        </p:nvSpPr>
        <p:spPr>
          <a:xfrm>
            <a:off x="1724296" y="365126"/>
            <a:ext cx="9629503" cy="444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Material change of circumstance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42427FF-50EA-43BF-914F-023F0FFF5735}"/>
              </a:ext>
            </a:extLst>
          </p:cNvPr>
          <p:cNvSpPr txBox="1">
            <a:spLocks/>
          </p:cNvSpPr>
          <p:nvPr/>
        </p:nvSpPr>
        <p:spPr>
          <a:xfrm>
            <a:off x="1724295" y="809897"/>
            <a:ext cx="9629503" cy="4175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>
                <a:latin typeface="+mj-lt"/>
              </a:rPr>
              <a:t>A Brief History &amp; a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Surprising</a:t>
            </a:r>
            <a:r>
              <a:rPr lang="en-US" b="1" dirty="0">
                <a:latin typeface="+mj-lt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827038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4B1E74-0B43-44B0-B4B2-1A6D2B75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2E6EE-DA73-4048-B1CF-2517528C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4C12D-1F09-45AD-B4C5-D903C0439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16" y="1744362"/>
            <a:ext cx="5834331" cy="4794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2C3895-AF0F-446E-A57E-97047BFF2438}"/>
              </a:ext>
            </a:extLst>
          </p:cNvPr>
          <p:cNvSpPr txBox="1"/>
          <p:nvPr/>
        </p:nvSpPr>
        <p:spPr>
          <a:xfrm>
            <a:off x="7190912" y="1833585"/>
            <a:ext cx="4548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A8A"/>
                </a:solidFill>
              </a:rPr>
              <a:t>Internally-approved PDFs; pre-Dr Gunter; </a:t>
            </a:r>
            <a:r>
              <a:rPr lang="en-US" b="1" dirty="0" err="1">
                <a:solidFill>
                  <a:srgbClr val="004A8A"/>
                </a:solidFill>
              </a:rPr>
              <a:t>DataRoom</a:t>
            </a:r>
            <a:r>
              <a:rPr lang="en-US" b="1" dirty="0">
                <a:solidFill>
                  <a:srgbClr val="004A8A"/>
                </a:solidFill>
              </a:rPr>
              <a:t> folder with applicable wind data to send Gunter; folder with individual exhibit PDFs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51101-AD86-443B-8EA1-EE744534AE7D}"/>
              </a:ext>
            </a:extLst>
          </p:cNvPr>
          <p:cNvSpPr txBox="1"/>
          <p:nvPr/>
        </p:nvSpPr>
        <p:spPr>
          <a:xfrm>
            <a:off x="7190914" y="5434613"/>
            <a:ext cx="465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A8A"/>
                </a:solidFill>
              </a:rPr>
              <a:t>Externally-reviewed PDFs; post-Dr Gunter; FAA DNHs; final GW forms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CA84C5-1D4A-45CD-A8E5-75EF033424A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187084" y="2433750"/>
            <a:ext cx="4003828" cy="7326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A23598A-86FF-4F43-A055-2A398E2FA5B2}"/>
              </a:ext>
            </a:extLst>
          </p:cNvPr>
          <p:cNvSpPr/>
          <p:nvPr/>
        </p:nvSpPr>
        <p:spPr>
          <a:xfrm>
            <a:off x="1644395" y="3055004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28A57F-EC00-4C10-A9E1-2ED4B2F53548}"/>
              </a:ext>
            </a:extLst>
          </p:cNvPr>
          <p:cNvSpPr/>
          <p:nvPr/>
        </p:nvSpPr>
        <p:spPr>
          <a:xfrm>
            <a:off x="1644395" y="5389545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A10ACE-66C5-4DE3-9E51-6609B715EC37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3187084" y="5491095"/>
            <a:ext cx="4003830" cy="2666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B137BBC-7F79-49D4-B317-7EA71AE620BB}"/>
              </a:ext>
            </a:extLst>
          </p:cNvPr>
          <p:cNvSpPr txBox="1"/>
          <p:nvPr/>
        </p:nvSpPr>
        <p:spPr>
          <a:xfrm>
            <a:off x="7190912" y="3392120"/>
            <a:ext cx="454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 additional utility rate analysis; any updated bills received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FE3CA2-D6E1-4F78-940F-B1024E351E97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3187084" y="3558012"/>
            <a:ext cx="4003828" cy="1572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BC39155-ABE1-4EC0-BB62-6E31F1129DBB}"/>
              </a:ext>
            </a:extLst>
          </p:cNvPr>
          <p:cNvSpPr/>
          <p:nvPr/>
        </p:nvSpPr>
        <p:spPr>
          <a:xfrm>
            <a:off x="1644394" y="3430522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56A30D-8B78-492F-BC2E-0128545D4604}"/>
              </a:ext>
            </a:extLst>
          </p:cNvPr>
          <p:cNvSpPr txBox="1"/>
          <p:nvPr/>
        </p:nvSpPr>
        <p:spPr>
          <a:xfrm>
            <a:off x="7190912" y="4332159"/>
            <a:ext cx="4548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Property cards that we’re planning on getting an option on; figures needed for option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769641-FC55-4725-8F44-68258654A9B3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187084" y="4793824"/>
            <a:ext cx="4003828" cy="2752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84612B4-9211-4132-B6F0-17DB7DB74B03}"/>
              </a:ext>
            </a:extLst>
          </p:cNvPr>
          <p:cNvSpPr/>
          <p:nvPr/>
        </p:nvSpPr>
        <p:spPr>
          <a:xfrm>
            <a:off x="1644394" y="4984717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5" grpId="0" animBg="1"/>
      <p:bldP spid="22" grpId="0"/>
      <p:bldP spid="24" grpId="0" animBg="1"/>
      <p:bldP spid="26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4B1E74-0B43-44B0-B4B2-1A6D2B75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2E6EE-DA73-4048-B1CF-2517528C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4C12D-1F09-45AD-B4C5-D903C0439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16" y="1744362"/>
            <a:ext cx="5834331" cy="4794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2C3895-AF0F-446E-A57E-97047BFF2438}"/>
              </a:ext>
            </a:extLst>
          </p:cNvPr>
          <p:cNvSpPr txBox="1"/>
          <p:nvPr/>
        </p:nvSpPr>
        <p:spPr>
          <a:xfrm>
            <a:off x="7190915" y="2192784"/>
            <a:ext cx="4548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you are working on the report and before it goes through all final rounds of edits, keep .docx files in here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CA84C5-1D4A-45CD-A8E5-75EF033424A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159659" y="2654449"/>
            <a:ext cx="4031256" cy="6681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A23598A-86FF-4F43-A055-2A398E2FA5B2}"/>
              </a:ext>
            </a:extLst>
          </p:cNvPr>
          <p:cNvSpPr/>
          <p:nvPr/>
        </p:nvSpPr>
        <p:spPr>
          <a:xfrm>
            <a:off x="1644395" y="3234953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1ECDF8-F72D-4F88-937F-669BFA045F0E}"/>
              </a:ext>
            </a:extLst>
          </p:cNvPr>
          <p:cNvSpPr txBox="1"/>
          <p:nvPr/>
        </p:nvSpPr>
        <p:spPr>
          <a:xfrm>
            <a:off x="7190915" y="5591637"/>
            <a:ext cx="454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 creation for PR Packets (we’ll get to that in a bit)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3D7393-B566-4B4C-AB33-05E20B2158DB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3159659" y="5296277"/>
            <a:ext cx="4031256" cy="6185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F979329-BEAA-44FE-9066-04C78EF6E0B4}"/>
              </a:ext>
            </a:extLst>
          </p:cNvPr>
          <p:cNvSpPr/>
          <p:nvPr/>
        </p:nvSpPr>
        <p:spPr>
          <a:xfrm>
            <a:off x="1644395" y="5187209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FBA054-736D-4027-884E-2B12713B8FB0}"/>
              </a:ext>
            </a:extLst>
          </p:cNvPr>
          <p:cNvSpPr txBox="1"/>
          <p:nvPr/>
        </p:nvSpPr>
        <p:spPr>
          <a:xfrm>
            <a:off x="7190915" y="3282053"/>
            <a:ext cx="454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 of the most recent Project Master spreadsheet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B65A6B-9E7F-4457-9F59-3E19F8E4CD99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159659" y="3605219"/>
            <a:ext cx="4031256" cy="1166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51A727C-EAFC-4F09-9CC7-FAFE52BD404E}"/>
              </a:ext>
            </a:extLst>
          </p:cNvPr>
          <p:cNvSpPr/>
          <p:nvPr/>
        </p:nvSpPr>
        <p:spPr>
          <a:xfrm>
            <a:off x="1644395" y="3631355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718D7E-F11C-4BFC-9ECC-B38A65B149C2}"/>
              </a:ext>
            </a:extLst>
          </p:cNvPr>
          <p:cNvSpPr txBox="1"/>
          <p:nvPr/>
        </p:nvSpPr>
        <p:spPr>
          <a:xfrm>
            <a:off x="7190915" y="4466812"/>
            <a:ext cx="454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Information regarding easements; EPA; FAA; zoning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0B7744C-B10F-44BD-8B87-1A784DFC0B96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3159659" y="4789978"/>
            <a:ext cx="4031256" cy="1166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4FF5698-25C5-413D-9A9A-D41FE7DC3DE9}"/>
              </a:ext>
            </a:extLst>
          </p:cNvPr>
          <p:cNvSpPr/>
          <p:nvPr/>
        </p:nvSpPr>
        <p:spPr>
          <a:xfrm>
            <a:off x="1644395" y="4816114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6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/>
      <p:bldP spid="14" grpId="0" animBg="1"/>
      <p:bldP spid="17" grpId="0"/>
      <p:bldP spid="19" grpId="0" animBg="1"/>
      <p:bldP spid="20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4B1E74-0B43-44B0-B4B2-1A6D2B75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2E6EE-DA73-4048-B1CF-2517528C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4C12D-1F09-45AD-B4C5-D903C0439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16" y="1744362"/>
            <a:ext cx="5834331" cy="4794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2C3895-AF0F-446E-A57E-97047BFF2438}"/>
              </a:ext>
            </a:extLst>
          </p:cNvPr>
          <p:cNvSpPr txBox="1"/>
          <p:nvPr/>
        </p:nvSpPr>
        <p:spPr>
          <a:xfrm>
            <a:off x="7190915" y="2192784"/>
            <a:ext cx="454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Siting; 1-line diagrams; exhibit siting/land ownership layouts; </a:t>
            </a:r>
            <a:r>
              <a:rPr lang="en-US" dirty="0" err="1"/>
              <a:t>sketchup</a:t>
            </a:r>
            <a:r>
              <a:rPr lang="en-US" dirty="0"/>
              <a:t> model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CA84C5-1D4A-45CD-A8E5-75EF033424A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3159659" y="2515950"/>
            <a:ext cx="4031256" cy="14211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A23598A-86FF-4F43-A055-2A398E2FA5B2}"/>
              </a:ext>
            </a:extLst>
          </p:cNvPr>
          <p:cNvSpPr/>
          <p:nvPr/>
        </p:nvSpPr>
        <p:spPr>
          <a:xfrm>
            <a:off x="1644395" y="3835506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1ECDF8-F72D-4F88-937F-669BFA045F0E}"/>
              </a:ext>
            </a:extLst>
          </p:cNvPr>
          <p:cNvSpPr txBox="1"/>
          <p:nvPr/>
        </p:nvSpPr>
        <p:spPr>
          <a:xfrm>
            <a:off x="7190915" y="5591637"/>
            <a:ext cx="454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Flood; Phase 1 ESA reports; topo maps; wetland maps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3D7393-B566-4B4C-AB33-05E20B2158DB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3159659" y="4727813"/>
            <a:ext cx="4031256" cy="11869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F979329-BEAA-44FE-9066-04C78EF6E0B4}"/>
              </a:ext>
            </a:extLst>
          </p:cNvPr>
          <p:cNvSpPr/>
          <p:nvPr/>
        </p:nvSpPr>
        <p:spPr>
          <a:xfrm>
            <a:off x="1644395" y="4626262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A4E0C3-1809-465B-B89A-D5A30ECE8665}"/>
              </a:ext>
            </a:extLst>
          </p:cNvPr>
          <p:cNvSpPr txBox="1"/>
          <p:nvPr/>
        </p:nvSpPr>
        <p:spPr>
          <a:xfrm>
            <a:off x="7190915" y="3677792"/>
            <a:ext cx="4548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Aviation (consult reports from Capital Airspace); ice; microwave (internal + external); pipeline; shadow; sound; transportation; TAILS models; zone list and official .</a:t>
            </a:r>
            <a:r>
              <a:rPr lang="en-US" dirty="0" err="1"/>
              <a:t>kmz</a:t>
            </a:r>
            <a:r>
              <a:rPr lang="en-US" dirty="0"/>
              <a:t> with everything in it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95CB01-E18E-4FFD-A31E-3594318CE5D1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159659" y="4416456"/>
            <a:ext cx="4031256" cy="692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70BE56D-ABC1-4F1E-9048-8BEE6A690041}"/>
              </a:ext>
            </a:extLst>
          </p:cNvPr>
          <p:cNvSpPr/>
          <p:nvPr/>
        </p:nvSpPr>
        <p:spPr>
          <a:xfrm>
            <a:off x="1644395" y="4414646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/>
      <p:bldP spid="14" grpId="0" animBg="1"/>
      <p:bldP spid="24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4B1E74-0B43-44B0-B4B2-1A6D2B75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2E6EE-DA73-4048-B1CF-2517528C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4C12D-1F09-45AD-B4C5-D903C0439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16" y="1744362"/>
            <a:ext cx="5834331" cy="47945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3D7393-B566-4B4C-AB33-05E20B2158DB}"/>
              </a:ext>
            </a:extLst>
          </p:cNvPr>
          <p:cNvCxnSpPr>
            <a:cxnSpLocks/>
          </p:cNvCxnSpPr>
          <p:nvPr/>
        </p:nvCxnSpPr>
        <p:spPr>
          <a:xfrm flipH="1">
            <a:off x="3087235" y="2774339"/>
            <a:ext cx="3385993" cy="13672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F979329-BEAA-44FE-9066-04C78EF6E0B4}"/>
              </a:ext>
            </a:extLst>
          </p:cNvPr>
          <p:cNvSpPr/>
          <p:nvPr/>
        </p:nvSpPr>
        <p:spPr>
          <a:xfrm>
            <a:off x="1581019" y="4021981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FF9CB-2ABF-461F-BD4E-1E0D8B8D0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252" y="1629937"/>
            <a:ext cx="5124450" cy="3495675"/>
          </a:xfrm>
          <a:prstGeom prst="rect">
            <a:avLst/>
          </a:prstGeom>
        </p:spPr>
      </p:pic>
      <p:sp>
        <p:nvSpPr>
          <p:cNvPr id="15" name="Left Brace 14">
            <a:extLst>
              <a:ext uri="{FF2B5EF4-FFF2-40B4-BE49-F238E27FC236}">
                <a16:creationId xmlns:a16="http://schemas.microsoft.com/office/drawing/2014/main" id="{E718013A-95A4-4738-B835-FCA1037AFB23}"/>
              </a:ext>
            </a:extLst>
          </p:cNvPr>
          <p:cNvSpPr/>
          <p:nvPr/>
        </p:nvSpPr>
        <p:spPr>
          <a:xfrm>
            <a:off x="6698249" y="1629937"/>
            <a:ext cx="295003" cy="2288804"/>
          </a:xfrm>
          <a:prstGeom prst="leftBrace">
            <a:avLst>
              <a:gd name="adj1" fmla="val 55709"/>
              <a:gd name="adj2" fmla="val 4919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D2E0C-D7B3-4B28-A582-F9463B38268D}"/>
              </a:ext>
            </a:extLst>
          </p:cNvPr>
          <p:cNvSpPr txBox="1"/>
          <p:nvPr/>
        </p:nvSpPr>
        <p:spPr>
          <a:xfrm>
            <a:off x="6440102" y="4021981"/>
            <a:ext cx="195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Input/output + model database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EC6252-16FE-481D-9F82-91A06843C711}"/>
              </a:ext>
            </a:extLst>
          </p:cNvPr>
          <p:cNvSpPr txBox="1"/>
          <p:nvPr/>
        </p:nvSpPr>
        <p:spPr>
          <a:xfrm>
            <a:off x="7040305" y="5005893"/>
            <a:ext cx="2239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Data that has only been cleaned – no analysis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897900-39F0-4AB2-8A50-A436C904515A}"/>
              </a:ext>
            </a:extLst>
          </p:cNvPr>
          <p:cNvSpPr txBox="1"/>
          <p:nvPr/>
        </p:nvSpPr>
        <p:spPr>
          <a:xfrm>
            <a:off x="10363593" y="4261341"/>
            <a:ext cx="175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Figures needed for WRA report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03565-148A-4684-91AC-352C63F71F49}"/>
              </a:ext>
            </a:extLst>
          </p:cNvPr>
          <p:cNvSpPr txBox="1"/>
          <p:nvPr/>
        </p:nvSpPr>
        <p:spPr>
          <a:xfrm>
            <a:off x="8981792" y="5804849"/>
            <a:ext cx="3040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Spreadsheets used for analysis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1F1FB2-171F-4F77-AAAC-8FF3DC16FE6E}"/>
              </a:ext>
            </a:extLst>
          </p:cNvPr>
          <p:cNvCxnSpPr>
            <a:cxnSpLocks/>
          </p:cNvCxnSpPr>
          <p:nvPr/>
        </p:nvCxnSpPr>
        <p:spPr>
          <a:xfrm flipV="1">
            <a:off x="7245316" y="2836019"/>
            <a:ext cx="97044" cy="126191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D2B81B-7A72-4EAC-98AA-D94FCBD8BBB2}"/>
              </a:ext>
            </a:extLst>
          </p:cNvPr>
          <p:cNvCxnSpPr>
            <a:cxnSpLocks/>
          </p:cNvCxnSpPr>
          <p:nvPr/>
        </p:nvCxnSpPr>
        <p:spPr>
          <a:xfrm flipH="1" flipV="1">
            <a:off x="7526301" y="3105339"/>
            <a:ext cx="404927" cy="201205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9D2986-84F6-4BAA-A2DE-835E0E592B9E}"/>
              </a:ext>
            </a:extLst>
          </p:cNvPr>
          <p:cNvCxnSpPr>
            <a:cxnSpLocks/>
          </p:cNvCxnSpPr>
          <p:nvPr/>
        </p:nvCxnSpPr>
        <p:spPr>
          <a:xfrm flipH="1" flipV="1">
            <a:off x="7997673" y="3216013"/>
            <a:ext cx="2365920" cy="116330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768DF4-25F7-46E3-BD0C-263486E37F9F}"/>
              </a:ext>
            </a:extLst>
          </p:cNvPr>
          <p:cNvCxnSpPr>
            <a:cxnSpLocks/>
          </p:cNvCxnSpPr>
          <p:nvPr/>
        </p:nvCxnSpPr>
        <p:spPr>
          <a:xfrm flipH="1" flipV="1">
            <a:off x="7931228" y="3457988"/>
            <a:ext cx="2126460" cy="234686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29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/>
      <p:bldP spid="21" grpId="0"/>
      <p:bldP spid="22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E7FB56-72E6-44D8-B654-20A6BA9A0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02"/>
          <a:stretch/>
        </p:blipFill>
        <p:spPr>
          <a:xfrm>
            <a:off x="7040305" y="1491249"/>
            <a:ext cx="4861360" cy="29084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84B1E74-0B43-44B0-B4B2-1A6D2B75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structure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2E6EE-DA73-4048-B1CF-2517528C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4C12D-1F09-45AD-B4C5-D903C0439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16" y="1744362"/>
            <a:ext cx="5834331" cy="47945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3D7393-B566-4B4C-AB33-05E20B2158DB}"/>
              </a:ext>
            </a:extLst>
          </p:cNvPr>
          <p:cNvCxnSpPr>
            <a:cxnSpLocks/>
          </p:cNvCxnSpPr>
          <p:nvPr/>
        </p:nvCxnSpPr>
        <p:spPr>
          <a:xfrm flipH="1">
            <a:off x="3195873" y="2774339"/>
            <a:ext cx="3277356" cy="1487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F979329-BEAA-44FE-9066-04C78EF6E0B4}"/>
              </a:ext>
            </a:extLst>
          </p:cNvPr>
          <p:cNvSpPr/>
          <p:nvPr/>
        </p:nvSpPr>
        <p:spPr>
          <a:xfrm>
            <a:off x="1633714" y="4218643"/>
            <a:ext cx="1436154" cy="203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E718013A-95A4-4738-B835-FCA1037AFB23}"/>
              </a:ext>
            </a:extLst>
          </p:cNvPr>
          <p:cNvSpPr/>
          <p:nvPr/>
        </p:nvSpPr>
        <p:spPr>
          <a:xfrm>
            <a:off x="6698249" y="1629937"/>
            <a:ext cx="295003" cy="2288804"/>
          </a:xfrm>
          <a:prstGeom prst="leftBrace">
            <a:avLst>
              <a:gd name="adj1" fmla="val 55709"/>
              <a:gd name="adj2" fmla="val 4919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D2E0C-D7B3-4B28-A582-F9463B38268D}"/>
              </a:ext>
            </a:extLst>
          </p:cNvPr>
          <p:cNvSpPr txBox="1"/>
          <p:nvPr/>
        </p:nvSpPr>
        <p:spPr>
          <a:xfrm>
            <a:off x="6747742" y="4566282"/>
            <a:ext cx="195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.csv files for real </a:t>
            </a:r>
            <a:r>
              <a:rPr lang="en-US" sz="1600" dirty="0" err="1"/>
              <a:t>dstn</a:t>
            </a:r>
            <a:r>
              <a:rPr lang="en-US" sz="1600" dirty="0"/>
              <a:t> curves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EC6252-16FE-481D-9F82-91A06843C711}"/>
              </a:ext>
            </a:extLst>
          </p:cNvPr>
          <p:cNvSpPr txBox="1"/>
          <p:nvPr/>
        </p:nvSpPr>
        <p:spPr>
          <a:xfrm>
            <a:off x="8190095" y="5220412"/>
            <a:ext cx="2239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PPR software database (.</a:t>
            </a:r>
            <a:r>
              <a:rPr lang="en-US" sz="1600" dirty="0" err="1"/>
              <a:t>pvm</a:t>
            </a:r>
            <a:r>
              <a:rPr lang="en-US" sz="1600" dirty="0"/>
              <a:t>), output, curve figures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897900-39F0-4AB2-8A50-A436C904515A}"/>
              </a:ext>
            </a:extLst>
          </p:cNvPr>
          <p:cNvSpPr txBox="1"/>
          <p:nvPr/>
        </p:nvSpPr>
        <p:spPr>
          <a:xfrm>
            <a:off x="9844118" y="4107343"/>
            <a:ext cx="2299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Spreadsheets used for curve creation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1F1FB2-171F-4F77-AAAC-8FF3DC16FE6E}"/>
              </a:ext>
            </a:extLst>
          </p:cNvPr>
          <p:cNvCxnSpPr>
            <a:cxnSpLocks/>
          </p:cNvCxnSpPr>
          <p:nvPr/>
        </p:nvCxnSpPr>
        <p:spPr>
          <a:xfrm flipV="1">
            <a:off x="7322079" y="2386243"/>
            <a:ext cx="132174" cy="218003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D2B81B-7A72-4EAC-98AA-D94FCBD8BBB2}"/>
              </a:ext>
            </a:extLst>
          </p:cNvPr>
          <p:cNvCxnSpPr>
            <a:cxnSpLocks/>
          </p:cNvCxnSpPr>
          <p:nvPr/>
        </p:nvCxnSpPr>
        <p:spPr>
          <a:xfrm flipH="1" flipV="1">
            <a:off x="7662948" y="2647412"/>
            <a:ext cx="1314579" cy="2573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9D2986-84F6-4BAA-A2DE-835E0E592B9E}"/>
              </a:ext>
            </a:extLst>
          </p:cNvPr>
          <p:cNvCxnSpPr>
            <a:cxnSpLocks/>
          </p:cNvCxnSpPr>
          <p:nvPr/>
        </p:nvCxnSpPr>
        <p:spPr>
          <a:xfrm flipH="1" flipV="1">
            <a:off x="8041183" y="2816509"/>
            <a:ext cx="1777289" cy="144483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56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51E183-E68A-4744-9168-1AA98A0B1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/>
              <a:t>The period from the completion of the DE to the start of Construction (ground-breaking)</a:t>
            </a:r>
          </a:p>
          <a:p>
            <a:r>
              <a:rPr lang="en-US" dirty="0"/>
              <a:t>The Process</a:t>
            </a:r>
          </a:p>
          <a:p>
            <a:pPr lvl="1"/>
            <a:r>
              <a:rPr lang="en-US" dirty="0"/>
              <a:t>Site Layout</a:t>
            </a:r>
          </a:p>
          <a:p>
            <a:pPr lvl="1"/>
            <a:r>
              <a:rPr lang="en-US" dirty="0"/>
              <a:t>Phase I</a:t>
            </a:r>
          </a:p>
          <a:p>
            <a:pPr lvl="1"/>
            <a:r>
              <a:rPr lang="en-US" dirty="0"/>
              <a:t>Geotech</a:t>
            </a:r>
          </a:p>
          <a:p>
            <a:pPr lvl="1"/>
            <a:r>
              <a:rPr lang="en-US" dirty="0"/>
              <a:t>FAA Permitting</a:t>
            </a:r>
          </a:p>
          <a:p>
            <a:pPr lvl="1"/>
            <a:r>
              <a:rPr lang="en-US" dirty="0"/>
              <a:t>Zoning Permitting</a:t>
            </a:r>
          </a:p>
          <a:p>
            <a:pPr lvl="1"/>
            <a:r>
              <a:rPr lang="en-US" dirty="0"/>
              <a:t>SWPP Permitting (Storm Water Pollution Prevention)</a:t>
            </a:r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/>
              <a:t>1-Line and Interconnection Application</a:t>
            </a:r>
          </a:p>
          <a:p>
            <a:pPr lvl="1"/>
            <a:r>
              <a:rPr lang="en-US" dirty="0"/>
              <a:t>Special-Case Easements</a:t>
            </a:r>
          </a:p>
          <a:p>
            <a:pPr lvl="1"/>
            <a:r>
              <a:rPr lang="en-US" dirty="0"/>
              <a:t>Comms/SCADA Order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5FBE7-EF63-45D5-97DC-E6CBE1E5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A572D5-F638-40C2-8233-21505238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hand-off</a:t>
            </a:r>
          </a:p>
        </p:txBody>
      </p:sp>
    </p:spTree>
    <p:extLst>
      <p:ext uri="{BB962C8B-B14F-4D97-AF65-F5344CB8AC3E}">
        <p14:creationId xmlns:p14="http://schemas.microsoft.com/office/powerpoint/2010/main" val="1855242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13015A-5C98-438E-A40C-8E19F201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0E555D-1A62-4A11-9E64-A015C3B2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hand-off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8726A66-C06D-4D5E-B76F-1C2C53F208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490663"/>
          <a:ext cx="10515600" cy="468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814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857EC2-9B59-4EB6-93E9-A792EE391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b="0" dirty="0"/>
              <a:t>After the PPA is signed, a community rollout is organized and executed</a:t>
            </a:r>
          </a:p>
          <a:p>
            <a:pPr>
              <a:spcAft>
                <a:spcPts val="1200"/>
              </a:spcAft>
            </a:pPr>
            <a:r>
              <a:rPr lang="en-US" b="0" dirty="0"/>
              <a:t>The primary purpose of this process is to ensure a smooth introduction of One Energy into the local community</a:t>
            </a:r>
          </a:p>
          <a:p>
            <a:pPr>
              <a:spcAft>
                <a:spcPts val="1200"/>
              </a:spcAft>
            </a:pPr>
            <a:r>
              <a:rPr lang="en-US" b="0" dirty="0"/>
              <a:t>We do this by educating “key stakeholders” in the community</a:t>
            </a:r>
          </a:p>
          <a:p>
            <a:pPr>
              <a:spcAft>
                <a:spcPts val="1200"/>
              </a:spcAft>
            </a:pPr>
            <a:r>
              <a:rPr lang="en-US" b="0" dirty="0"/>
              <a:t>PPT creates resources using information from the Detailed Evaluation to support this process</a:t>
            </a:r>
          </a:p>
          <a:p>
            <a:pPr>
              <a:spcAft>
                <a:spcPts val="1200"/>
              </a:spcAft>
            </a:pPr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6279F5-F02B-421E-8B2B-088F29FA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708F03-2B09-4CFC-BCAB-9E25DB7B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roll-out</a:t>
            </a:r>
          </a:p>
        </p:txBody>
      </p:sp>
    </p:spTree>
    <p:extLst>
      <p:ext uri="{BB962C8B-B14F-4D97-AF65-F5344CB8AC3E}">
        <p14:creationId xmlns:p14="http://schemas.microsoft.com/office/powerpoint/2010/main" val="2409748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C4DE33-A3B6-40F4-BB32-672C29BC1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525" y="1906686"/>
            <a:ext cx="3646150" cy="474721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101F09-E60A-44FD-8A48-D8069A8F4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A packet is created for the rollout and consists of:</a:t>
            </a:r>
          </a:p>
          <a:p>
            <a:pPr lvl="1"/>
            <a:r>
              <a:rPr lang="en-US" b="0" dirty="0"/>
              <a:t>Project fact sheet</a:t>
            </a:r>
          </a:p>
          <a:p>
            <a:pPr lvl="1"/>
            <a:r>
              <a:rPr lang="en-US" dirty="0"/>
              <a:t>Turbine fact sheet</a:t>
            </a:r>
            <a:endParaRPr lang="en-US" b="0" dirty="0"/>
          </a:p>
          <a:p>
            <a:pPr lvl="1"/>
            <a:r>
              <a:rPr lang="en-US" dirty="0"/>
              <a:t>Feasibility Study information</a:t>
            </a:r>
          </a:p>
          <a:p>
            <a:pPr lvl="1"/>
            <a:r>
              <a:rPr lang="en-US" dirty="0"/>
              <a:t>MW Scholarship information </a:t>
            </a:r>
          </a:p>
          <a:p>
            <a:pPr lvl="1"/>
            <a:r>
              <a:rPr lang="en-US" dirty="0"/>
              <a:t>Site Layout</a:t>
            </a:r>
          </a:p>
          <a:p>
            <a:pPr lvl="1"/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ACD04-2CB0-4EDC-A8E5-ADFFC2D6D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CF0975-846F-4056-A2AE-0A3404E65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roll-out</a:t>
            </a:r>
          </a:p>
        </p:txBody>
      </p:sp>
    </p:spTree>
    <p:extLst>
      <p:ext uri="{BB962C8B-B14F-4D97-AF65-F5344CB8AC3E}">
        <p14:creationId xmlns:p14="http://schemas.microsoft.com/office/powerpoint/2010/main" val="3556090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49DDAD-6B12-416D-802B-355CBB447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629" y="1994074"/>
            <a:ext cx="9726336" cy="436227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MCC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What is it?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File 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Construction Hand-off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Community Roll-out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D4476B-6653-4C61-A696-D756E1F56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431D2F-5534-4420-AEB1-E92745AEF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00974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6DA9B4-493E-45CE-A123-0E82F9700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59D7B6-51E9-4792-AA34-5201288A8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C5155-3349-42B1-A09D-8A1A8348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29" y="0"/>
            <a:ext cx="529817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EF170-B090-4634-B392-F7A864627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698" y="0"/>
            <a:ext cx="5428917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3735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3ECEA-B150-41A0-8EE2-E0FF3EF0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CEF992-A623-435A-880F-B0BE37D4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276" y="2066556"/>
            <a:ext cx="6015335" cy="46863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9157C-5BAB-4BEE-BD2C-69A4D6C1E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800"/>
            <a:ext cx="6217920" cy="48428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E6FC8-7B78-42D0-804C-65861DC35CCB}"/>
              </a:ext>
            </a:extLst>
          </p:cNvPr>
          <p:cNvSpPr txBox="1"/>
          <p:nvPr/>
        </p:nvSpPr>
        <p:spPr>
          <a:xfrm>
            <a:off x="1741714" y="4779061"/>
            <a:ext cx="447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 Packet – Icing 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9F249-A31B-4769-9E4D-2AD3C69217A1}"/>
              </a:ext>
            </a:extLst>
          </p:cNvPr>
          <p:cNvSpPr txBox="1"/>
          <p:nvPr/>
        </p:nvSpPr>
        <p:spPr>
          <a:xfrm>
            <a:off x="8090262" y="1697224"/>
            <a:ext cx="447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Exhibits – Icing Study</a:t>
            </a:r>
          </a:p>
        </p:txBody>
      </p:sp>
    </p:spTree>
    <p:extLst>
      <p:ext uri="{BB962C8B-B14F-4D97-AF65-F5344CB8AC3E}">
        <p14:creationId xmlns:p14="http://schemas.microsoft.com/office/powerpoint/2010/main" val="384682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458DC4-D228-4BF4-8E62-26BB9F966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The Community Rollout is often led through the local Economic Development team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May also be led by customer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 key stakeholder list is identified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Usually work alongside customer and local ED team to identify 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Key stakeholders often include: Mayor, City Council, Community Leaders, County Planning, City Engineers, Economic Development team, Auditor, etc.</a:t>
            </a:r>
            <a:endParaRPr lang="en-US" sz="2000" b="0" dirty="0"/>
          </a:p>
          <a:p>
            <a:pPr>
              <a:spcAft>
                <a:spcPts val="600"/>
              </a:spcAft>
            </a:pPr>
            <a:r>
              <a:rPr lang="en-US" sz="2400" dirty="0"/>
              <a:t>Actual event is held at a chosen location (sometimes ED building)</a:t>
            </a:r>
          </a:p>
          <a:p>
            <a:pPr lvl="1">
              <a:spcAft>
                <a:spcPts val="1200"/>
              </a:spcAft>
            </a:pPr>
            <a:r>
              <a:rPr lang="en-US" sz="2000" b="0" dirty="0"/>
              <a:t>Key stakeholders are invited and One Energy is represented by JK, Project Manager, Angela, and their Point of Contact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2AD3BF-D0E3-4943-BF83-1B478046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5969C1-7F06-45DC-B48F-E94C6939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roll-out</a:t>
            </a:r>
          </a:p>
        </p:txBody>
      </p:sp>
    </p:spTree>
    <p:extLst>
      <p:ext uri="{BB962C8B-B14F-4D97-AF65-F5344CB8AC3E}">
        <p14:creationId xmlns:p14="http://schemas.microsoft.com/office/powerpoint/2010/main" val="3908816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FCB00-890A-4F76-A86D-ED0EFA3F7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roll-out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510492-5C9F-4E2E-9C1B-BB3152DD09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Community Rollout Event</a:t>
            </a:r>
          </a:p>
          <a:p>
            <a:pPr lvl="1"/>
            <a:r>
              <a:rPr lang="en-US" dirty="0"/>
              <a:t>Short, ~1 hour</a:t>
            </a:r>
          </a:p>
          <a:p>
            <a:pPr lvl="1"/>
            <a:r>
              <a:rPr lang="en-US" b="0" dirty="0" err="1"/>
              <a:t>Jereme</a:t>
            </a:r>
            <a:r>
              <a:rPr lang="en-US" b="0" dirty="0"/>
              <a:t> normally leads this event with a presentation</a:t>
            </a:r>
          </a:p>
          <a:p>
            <a:pPr lvl="1"/>
            <a:r>
              <a:rPr lang="en-US" b="0" dirty="0"/>
              <a:t>A r</a:t>
            </a:r>
            <a:r>
              <a:rPr lang="en-US" dirty="0"/>
              <a:t>epresentative from the customer’s team speaks</a:t>
            </a:r>
          </a:p>
          <a:p>
            <a:pPr lvl="1"/>
            <a:r>
              <a:rPr lang="en-US" b="0" dirty="0"/>
              <a:t>Q&amp;A</a:t>
            </a:r>
          </a:p>
          <a:p>
            <a:pPr lvl="1"/>
            <a:endParaRPr lang="en-US" b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A4B443-09DE-4F49-9467-6D94C1A7E12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Groundbreaking Ceremony</a:t>
            </a:r>
          </a:p>
          <a:p>
            <a:pPr lvl="1"/>
            <a:r>
              <a:rPr lang="en-US" dirty="0"/>
              <a:t>Follows Community Rollout</a:t>
            </a:r>
          </a:p>
          <a:p>
            <a:pPr lvl="1"/>
            <a:r>
              <a:rPr lang="en-US" dirty="0"/>
              <a:t>Similar attendance as Community Rollout with addition of Media</a:t>
            </a:r>
          </a:p>
          <a:p>
            <a:pPr lvl="2"/>
            <a:r>
              <a:rPr lang="en-US" dirty="0"/>
              <a:t>Often can be better attended by key stakeholders and customer’s corporate and local plant management</a:t>
            </a:r>
          </a:p>
          <a:p>
            <a:pPr lvl="1"/>
            <a:r>
              <a:rPr lang="en-US" dirty="0"/>
              <a:t>Lasts ~1 hour and involved refreshments</a:t>
            </a:r>
          </a:p>
          <a:p>
            <a:pPr lvl="1"/>
            <a:r>
              <a:rPr lang="en-US" dirty="0"/>
              <a:t>Located at customer’s site and includes OE prepared exhibits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9DFF33-EE87-4AEC-AC88-C596A90B7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454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709FE3-51FC-4316-8B5B-C307F4AE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5D17609-1C88-40AD-8C36-BB512C482DC2}"/>
              </a:ext>
            </a:extLst>
          </p:cNvPr>
          <p:cNvSpPr txBox="1">
            <a:spLocks/>
          </p:cNvSpPr>
          <p:nvPr/>
        </p:nvSpPr>
        <p:spPr>
          <a:xfrm>
            <a:off x="3567605" y="1837488"/>
            <a:ext cx="6037869" cy="743505"/>
          </a:xfrm>
          <a:prstGeom prst="rect">
            <a:avLst/>
          </a:prstGeom>
        </p:spPr>
        <p:txBody>
          <a:bodyPr vert="horz" lIns="76200" tIns="38100" rIns="76200" bIns="381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33" dirty="0"/>
              <a:t>Questions? Comments? Concerns?</a:t>
            </a:r>
          </a:p>
          <a:p>
            <a:pPr marL="0" indent="0">
              <a:buNone/>
            </a:pPr>
            <a:endParaRPr lang="en-US" sz="2333" dirty="0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C271F6F-DC8A-436D-BC81-7387BAAE6944}"/>
              </a:ext>
            </a:extLst>
          </p:cNvPr>
          <p:cNvGrpSpPr/>
          <p:nvPr/>
        </p:nvGrpSpPr>
        <p:grpSpPr>
          <a:xfrm>
            <a:off x="12420946" y="2037177"/>
            <a:ext cx="2212650" cy="2287597"/>
            <a:chOff x="44184" y="2101794"/>
            <a:chExt cx="2212650" cy="228759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ACFD9E-B110-4450-859A-691D1637AF1A}"/>
                </a:ext>
              </a:extLst>
            </p:cNvPr>
            <p:cNvGrpSpPr/>
            <p:nvPr/>
          </p:nvGrpSpPr>
          <p:grpSpPr>
            <a:xfrm>
              <a:off x="44184" y="2216882"/>
              <a:ext cx="2212650" cy="2172509"/>
              <a:chOff x="4935731" y="4644428"/>
              <a:chExt cx="2212650" cy="2172509"/>
            </a:xfrm>
          </p:grpSpPr>
          <p:pic>
            <p:nvPicPr>
              <p:cNvPr id="2" name="Picture 4" descr="Image result for wagon transparent background">
                <a:extLst>
                  <a:ext uri="{FF2B5EF4-FFF2-40B4-BE49-F238E27FC236}">
                    <a16:creationId xmlns:a16="http://schemas.microsoft.com/office/drawing/2014/main" id="{EC6B3B65-57C9-4ED9-93A5-290C60E1BA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5731" y="5052950"/>
                <a:ext cx="2212650" cy="1763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Image result for cat transparent background">
                <a:extLst>
                  <a:ext uri="{FF2B5EF4-FFF2-40B4-BE49-F238E27FC236}">
                    <a16:creationId xmlns:a16="http://schemas.microsoft.com/office/drawing/2014/main" id="{BEE2F06F-1749-4C7C-9ED9-BEEB73DE1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474121" y="4644428"/>
                <a:ext cx="1532345" cy="1532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88" name="Picture 64" descr="Related image">
              <a:extLst>
                <a:ext uri="{FF2B5EF4-FFF2-40B4-BE49-F238E27FC236}">
                  <a16:creationId xmlns:a16="http://schemas.microsoft.com/office/drawing/2014/main" id="{A3F45481-3735-4E92-95C6-C819D9319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231" y="2101794"/>
              <a:ext cx="556482" cy="1370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D16E983-0EBE-40AB-9431-1ACF53205C6C}"/>
              </a:ext>
            </a:extLst>
          </p:cNvPr>
          <p:cNvGrpSpPr/>
          <p:nvPr/>
        </p:nvGrpSpPr>
        <p:grpSpPr>
          <a:xfrm flipH="1">
            <a:off x="12259079" y="2544138"/>
            <a:ext cx="1772409" cy="1398581"/>
            <a:chOff x="3701712" y="978608"/>
            <a:chExt cx="1772409" cy="1398581"/>
          </a:xfrm>
        </p:grpSpPr>
        <p:grpSp>
          <p:nvGrpSpPr>
            <p:cNvPr id="1086" name="Group 1085">
              <a:extLst>
                <a:ext uri="{FF2B5EF4-FFF2-40B4-BE49-F238E27FC236}">
                  <a16:creationId xmlns:a16="http://schemas.microsoft.com/office/drawing/2014/main" id="{4EFAB7FB-A1B5-4C0B-A637-73DCB8B2D870}"/>
                </a:ext>
              </a:extLst>
            </p:cNvPr>
            <p:cNvGrpSpPr/>
            <p:nvPr/>
          </p:nvGrpSpPr>
          <p:grpSpPr>
            <a:xfrm>
              <a:off x="3701712" y="978608"/>
              <a:ext cx="1772409" cy="1398581"/>
              <a:chOff x="6777775" y="859447"/>
              <a:chExt cx="1772409" cy="1398581"/>
            </a:xfrm>
          </p:grpSpPr>
          <p:pic>
            <p:nvPicPr>
              <p:cNvPr id="1084" name="Picture 1083">
                <a:extLst>
                  <a:ext uri="{FF2B5EF4-FFF2-40B4-BE49-F238E27FC236}">
                    <a16:creationId xmlns:a16="http://schemas.microsoft.com/office/drawing/2014/main" id="{1B27812F-DDD8-4D2F-9141-A3C6FDEEE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"/>
                  </a:ext>
                </a:extLst>
              </a:blip>
              <a:stretch>
                <a:fillRect/>
              </a:stretch>
            </p:blipFill>
            <p:spPr>
              <a:xfrm>
                <a:off x="6777775" y="859447"/>
                <a:ext cx="1772409" cy="1252350"/>
              </a:xfrm>
              <a:prstGeom prst="rect">
                <a:avLst/>
              </a:prstGeom>
            </p:spPr>
          </p:pic>
          <p:pic>
            <p:nvPicPr>
              <p:cNvPr id="1081" name="Picture 1080">
                <a:extLst>
                  <a:ext uri="{FF2B5EF4-FFF2-40B4-BE49-F238E27FC236}">
                    <a16:creationId xmlns:a16="http://schemas.microsoft.com/office/drawing/2014/main" id="{3FEBD5B3-5704-43A8-929A-E04CA0FCD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 rot="20585632">
                <a:off x="7996088" y="1804600"/>
                <a:ext cx="531361" cy="453428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B1F7C8D5-D1BC-455B-9600-CFA1C4A09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 rot="20585632">
                <a:off x="7324120" y="1773319"/>
                <a:ext cx="531361" cy="453428"/>
              </a:xfrm>
              <a:prstGeom prst="rect">
                <a:avLst/>
              </a:prstGeom>
            </p:spPr>
          </p:pic>
        </p:grpSp>
        <p:pic>
          <p:nvPicPr>
            <p:cNvPr id="1090" name="Picture 66" descr="Image result for fanny pack transparent background">
              <a:extLst>
                <a:ext uri="{FF2B5EF4-FFF2-40B4-BE49-F238E27FC236}">
                  <a16:creationId xmlns:a16="http://schemas.microsoft.com/office/drawing/2014/main" id="{41EB9223-6F43-448A-961D-4E047411A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74748">
              <a:off x="4417510" y="1341203"/>
              <a:ext cx="476838" cy="47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80875D2E-1368-4D7B-853C-0A39575286A9}"/>
              </a:ext>
            </a:extLst>
          </p:cNvPr>
          <p:cNvGrpSpPr/>
          <p:nvPr/>
        </p:nvGrpSpPr>
        <p:grpSpPr>
          <a:xfrm>
            <a:off x="12460002" y="3163771"/>
            <a:ext cx="1723581" cy="1925783"/>
            <a:chOff x="224851" y="4029477"/>
            <a:chExt cx="1723581" cy="19257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D8C9BC9-3342-444C-8299-EE434531E0EF}"/>
                </a:ext>
              </a:extLst>
            </p:cNvPr>
            <p:cNvGrpSpPr/>
            <p:nvPr/>
          </p:nvGrpSpPr>
          <p:grpSpPr>
            <a:xfrm>
              <a:off x="224851" y="4191274"/>
              <a:ext cx="1723581" cy="1763986"/>
              <a:chOff x="12356677" y="1250454"/>
              <a:chExt cx="1499445" cy="148969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D151FE9-2B9E-4B55-8676-E63577F9C83C}"/>
                  </a:ext>
                </a:extLst>
              </p:cNvPr>
              <p:cNvGrpSpPr/>
              <p:nvPr/>
            </p:nvGrpSpPr>
            <p:grpSpPr>
              <a:xfrm flipH="1">
                <a:off x="12356677" y="1264050"/>
                <a:ext cx="1499445" cy="1476103"/>
                <a:chOff x="7211053" y="3490942"/>
                <a:chExt cx="1642882" cy="1642939"/>
              </a:xfrm>
            </p:grpSpPr>
            <p:pic>
              <p:nvPicPr>
                <p:cNvPr id="12" name="Picture 4" descr="Image result for kitten transparent background">
                  <a:extLst>
                    <a:ext uri="{FF2B5EF4-FFF2-40B4-BE49-F238E27FC236}">
                      <a16:creationId xmlns:a16="http://schemas.microsoft.com/office/drawing/2014/main" id="{4BEC7CDB-EF86-487A-B038-73F9E651F5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7451242" y="3791858"/>
                  <a:ext cx="1375618" cy="7737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2" descr="Image result for cartoon airplane clipart transparent background">
                  <a:extLst>
                    <a:ext uri="{FF2B5EF4-FFF2-40B4-BE49-F238E27FC236}">
                      <a16:creationId xmlns:a16="http://schemas.microsoft.com/office/drawing/2014/main" id="{F714D539-59E8-495E-A1F6-2CF9CB3557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11053" y="3901719"/>
                  <a:ext cx="1642882" cy="123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3086977-78E8-471C-A9D9-300C61AB9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12797972" y="1250454"/>
                <a:ext cx="616853" cy="411235"/>
              </a:xfrm>
              <a:prstGeom prst="rect">
                <a:avLst/>
              </a:prstGeom>
            </p:spPr>
          </p:pic>
        </p:grpSp>
        <p:pic>
          <p:nvPicPr>
            <p:cNvPr id="1093" name="Picture 68" descr="Image result for transparent background wand">
              <a:extLst>
                <a:ext uri="{FF2B5EF4-FFF2-40B4-BE49-F238E27FC236}">
                  <a16:creationId xmlns:a16="http://schemas.microsoft.com/office/drawing/2014/main" id="{26604346-3510-4965-AB4A-890576CAE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13625">
              <a:off x="227872" y="4029477"/>
              <a:ext cx="672730" cy="66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9" name="Group 1098">
            <a:extLst>
              <a:ext uri="{FF2B5EF4-FFF2-40B4-BE49-F238E27FC236}">
                <a16:creationId xmlns:a16="http://schemas.microsoft.com/office/drawing/2014/main" id="{BD72188A-CE91-4B2D-BA8C-F755A1A95758}"/>
              </a:ext>
            </a:extLst>
          </p:cNvPr>
          <p:cNvGrpSpPr/>
          <p:nvPr/>
        </p:nvGrpSpPr>
        <p:grpSpPr>
          <a:xfrm>
            <a:off x="12093941" y="4827120"/>
            <a:ext cx="3373012" cy="1830252"/>
            <a:chOff x="1466439" y="5027748"/>
            <a:chExt cx="3373012" cy="183025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5CC56A6-8E54-44E3-9967-9AA75353F6BF}"/>
                </a:ext>
              </a:extLst>
            </p:cNvPr>
            <p:cNvGrpSpPr/>
            <p:nvPr/>
          </p:nvGrpSpPr>
          <p:grpSpPr>
            <a:xfrm>
              <a:off x="1466439" y="5027748"/>
              <a:ext cx="3373012" cy="1830252"/>
              <a:chOff x="1466439" y="5027748"/>
              <a:chExt cx="3373012" cy="1830252"/>
            </a:xfrm>
          </p:grpSpPr>
          <p:grpSp>
            <p:nvGrpSpPr>
              <p:cNvPr id="1049" name="Group 1048">
                <a:extLst>
                  <a:ext uri="{FF2B5EF4-FFF2-40B4-BE49-F238E27FC236}">
                    <a16:creationId xmlns:a16="http://schemas.microsoft.com/office/drawing/2014/main" id="{78E801F7-CC01-4FED-8995-8525D87E7DD0}"/>
                  </a:ext>
                </a:extLst>
              </p:cNvPr>
              <p:cNvGrpSpPr/>
              <p:nvPr/>
            </p:nvGrpSpPr>
            <p:grpSpPr>
              <a:xfrm>
                <a:off x="1466439" y="5027748"/>
                <a:ext cx="3373012" cy="1830252"/>
                <a:chOff x="1261871" y="4810647"/>
                <a:chExt cx="3920575" cy="2120311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C331C16D-0C06-48B6-9BC4-83E5D0C66D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1871" y="4810647"/>
                  <a:ext cx="3920575" cy="2120311"/>
                </a:xfrm>
                <a:prstGeom prst="rect">
                  <a:avLst/>
                </a:prstGeom>
              </p:spPr>
            </p:pic>
            <p:pic>
              <p:nvPicPr>
                <p:cNvPr id="1048" name="Picture 24" descr="Related image">
                  <a:extLst>
                    <a:ext uri="{FF2B5EF4-FFF2-40B4-BE49-F238E27FC236}">
                      <a16:creationId xmlns:a16="http://schemas.microsoft.com/office/drawing/2014/main" id="{71B9F9CF-F7E0-4DFF-8AFC-73E2F5E9FF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21" t="6385" r="14814"/>
                <a:stretch/>
              </p:blipFill>
              <p:spPr bwMode="auto">
                <a:xfrm>
                  <a:off x="4049017" y="5139219"/>
                  <a:ext cx="872218" cy="8001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8" name="Picture 34" descr="Related image">
                  <a:extLst>
                    <a:ext uri="{FF2B5EF4-FFF2-40B4-BE49-F238E27FC236}">
                      <a16:creationId xmlns:a16="http://schemas.microsoft.com/office/drawing/2014/main" id="{CC2F991F-A247-46D4-9F1A-FBAC2C2B37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47777" y="5002423"/>
                  <a:ext cx="1065505" cy="9323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3B592C86-6262-42C5-AEDC-FC13F33B2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tretch>
                <a:fillRect/>
              </a:stretch>
            </p:blipFill>
            <p:spPr>
              <a:xfrm flipH="1">
                <a:off x="4278308" y="5739031"/>
                <a:ext cx="467416" cy="420674"/>
              </a:xfrm>
              <a:prstGeom prst="rect">
                <a:avLst/>
              </a:prstGeom>
            </p:spPr>
          </p:pic>
        </p:grpSp>
        <p:pic>
          <p:nvPicPr>
            <p:cNvPr id="1098" name="Picture 1097">
              <a:extLst>
                <a:ext uri="{FF2B5EF4-FFF2-40B4-BE49-F238E27FC236}">
                  <a16:creationId xmlns:a16="http://schemas.microsoft.com/office/drawing/2014/main" id="{DE47913C-E038-498A-BBFE-812037AA3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 rot="20517100">
              <a:off x="2901629" y="5797023"/>
              <a:ext cx="463824" cy="402084"/>
            </a:xfrm>
            <a:prstGeom prst="rect">
              <a:avLst/>
            </a:prstGeom>
          </p:spPr>
        </p:pic>
      </p:grpSp>
      <p:grpSp>
        <p:nvGrpSpPr>
          <p:cNvPr id="1131" name="Group 1130">
            <a:extLst>
              <a:ext uri="{FF2B5EF4-FFF2-40B4-BE49-F238E27FC236}">
                <a16:creationId xmlns:a16="http://schemas.microsoft.com/office/drawing/2014/main" id="{7C3D6E27-395D-47C6-B271-64E27D592DC8}"/>
              </a:ext>
            </a:extLst>
          </p:cNvPr>
          <p:cNvGrpSpPr/>
          <p:nvPr/>
        </p:nvGrpSpPr>
        <p:grpSpPr>
          <a:xfrm>
            <a:off x="13650975" y="4635771"/>
            <a:ext cx="1632902" cy="2101926"/>
            <a:chOff x="4868610" y="4501186"/>
            <a:chExt cx="1632902" cy="2101926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A2CA344-0846-4F70-A7B2-E1E9B76DAA91}"/>
                </a:ext>
              </a:extLst>
            </p:cNvPr>
            <p:cNvGrpSpPr/>
            <p:nvPr/>
          </p:nvGrpSpPr>
          <p:grpSpPr>
            <a:xfrm>
              <a:off x="4868610" y="4501186"/>
              <a:ext cx="1632902" cy="2101926"/>
              <a:chOff x="4896254" y="4495071"/>
              <a:chExt cx="1632902" cy="2101926"/>
            </a:xfrm>
          </p:grpSpPr>
          <p:grpSp>
            <p:nvGrpSpPr>
              <p:cNvPr id="1047" name="Group 1046">
                <a:extLst>
                  <a:ext uri="{FF2B5EF4-FFF2-40B4-BE49-F238E27FC236}">
                    <a16:creationId xmlns:a16="http://schemas.microsoft.com/office/drawing/2014/main" id="{295D815C-1AA7-4C9C-B8DB-579DA01AFA9A}"/>
                  </a:ext>
                </a:extLst>
              </p:cNvPr>
              <p:cNvGrpSpPr/>
              <p:nvPr/>
            </p:nvGrpSpPr>
            <p:grpSpPr>
              <a:xfrm>
                <a:off x="4896254" y="4669256"/>
                <a:ext cx="1632902" cy="1927741"/>
                <a:chOff x="5239765" y="4745995"/>
                <a:chExt cx="1632902" cy="1927741"/>
              </a:xfrm>
            </p:grpSpPr>
            <p:pic>
              <p:nvPicPr>
                <p:cNvPr id="1039" name="Picture 1038">
                  <a:extLst>
                    <a:ext uri="{FF2B5EF4-FFF2-40B4-BE49-F238E27FC236}">
                      <a16:creationId xmlns:a16="http://schemas.microsoft.com/office/drawing/2014/main" id="{2D7C4927-3342-4148-829C-6D36EBBAED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39765" y="5236782"/>
                  <a:ext cx="1632902" cy="1436954"/>
                </a:xfrm>
                <a:prstGeom prst="rect">
                  <a:avLst/>
                </a:prstGeom>
              </p:spPr>
            </p:pic>
            <p:pic>
              <p:nvPicPr>
                <p:cNvPr id="1064" name="Picture 40" descr="Related image">
                  <a:extLst>
                    <a:ext uri="{FF2B5EF4-FFF2-40B4-BE49-F238E27FC236}">
                      <a16:creationId xmlns:a16="http://schemas.microsoft.com/office/drawing/2014/main" id="{DFFE17D5-16A0-4C12-ACF0-5BB9881D7E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2631" y="4745995"/>
                  <a:ext cx="685642" cy="10233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2ED4F83A-6E5D-4ED4-86D2-439BE029D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21097567">
                <a:off x="5283387" y="4495071"/>
                <a:ext cx="806871" cy="535224"/>
              </a:xfrm>
              <a:prstGeom prst="rect">
                <a:avLst/>
              </a:prstGeom>
            </p:spPr>
          </p:pic>
        </p:grpSp>
        <p:pic>
          <p:nvPicPr>
            <p:cNvPr id="1130" name="Picture 90" descr="Image result for hufflepuff scarf transparent background">
              <a:extLst>
                <a:ext uri="{FF2B5EF4-FFF2-40B4-BE49-F238E27FC236}">
                  <a16:creationId xmlns:a16="http://schemas.microsoft.com/office/drawing/2014/main" id="{FD98C21A-0C62-4AEC-A2A3-E36EE977B3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08" b="-1"/>
            <a:stretch/>
          </p:blipFill>
          <p:spPr bwMode="auto">
            <a:xfrm rot="18958101">
              <a:off x="5764315" y="4971968"/>
              <a:ext cx="353600" cy="356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BDE22E-7530-4D28-902F-C95C9F5A2C77}"/>
              </a:ext>
            </a:extLst>
          </p:cNvPr>
          <p:cNvGrpSpPr/>
          <p:nvPr/>
        </p:nvGrpSpPr>
        <p:grpSpPr>
          <a:xfrm>
            <a:off x="13636721" y="2530983"/>
            <a:ext cx="2008791" cy="1458582"/>
            <a:chOff x="9878765" y="2402938"/>
            <a:chExt cx="2008791" cy="1458582"/>
          </a:xfrm>
        </p:grpSpPr>
        <p:grpSp>
          <p:nvGrpSpPr>
            <p:cNvPr id="1128" name="Group 1127">
              <a:extLst>
                <a:ext uri="{FF2B5EF4-FFF2-40B4-BE49-F238E27FC236}">
                  <a16:creationId xmlns:a16="http://schemas.microsoft.com/office/drawing/2014/main" id="{84DDE235-8E36-4E08-8340-632CB7F74415}"/>
                </a:ext>
              </a:extLst>
            </p:cNvPr>
            <p:cNvGrpSpPr/>
            <p:nvPr/>
          </p:nvGrpSpPr>
          <p:grpSpPr>
            <a:xfrm>
              <a:off x="9933550" y="2402938"/>
              <a:ext cx="1954006" cy="1458582"/>
              <a:chOff x="9786580" y="2625404"/>
              <a:chExt cx="1954006" cy="1458582"/>
            </a:xfrm>
          </p:grpSpPr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57B8EDE4-AFDF-4562-AB58-33418CD980E5}"/>
                  </a:ext>
                </a:extLst>
              </p:cNvPr>
              <p:cNvGrpSpPr/>
              <p:nvPr/>
            </p:nvGrpSpPr>
            <p:grpSpPr>
              <a:xfrm>
                <a:off x="9786580" y="2625404"/>
                <a:ext cx="1954006" cy="1458582"/>
                <a:chOff x="8175908" y="1886749"/>
                <a:chExt cx="2112389" cy="1584292"/>
              </a:xfrm>
            </p:grpSpPr>
            <p:pic>
              <p:nvPicPr>
                <p:cNvPr id="1077" name="Picture 1076">
                  <a:extLst>
                    <a:ext uri="{FF2B5EF4-FFF2-40B4-BE49-F238E27FC236}">
                      <a16:creationId xmlns:a16="http://schemas.microsoft.com/office/drawing/2014/main" id="{3D7C177A-29D6-4C98-8084-FCBD300142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5908" y="1886749"/>
                  <a:ext cx="2112389" cy="1584292"/>
                </a:xfrm>
                <a:prstGeom prst="rect">
                  <a:avLst/>
                </a:prstGeom>
              </p:spPr>
            </p:pic>
            <p:pic>
              <p:nvPicPr>
                <p:cNvPr id="1038" name="Picture 14" descr="Image result for cat transparent background">
                  <a:extLst>
                    <a:ext uri="{FF2B5EF4-FFF2-40B4-BE49-F238E27FC236}">
                      <a16:creationId xmlns:a16="http://schemas.microsoft.com/office/drawing/2014/main" id="{5A54B8C2-EFFC-4E0E-B835-B378E63767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780635">
                  <a:off x="8628773" y="1898709"/>
                  <a:ext cx="894432" cy="10737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126" name="Picture 1125">
                <a:extLst>
                  <a:ext uri="{FF2B5EF4-FFF2-40B4-BE49-F238E27FC236}">
                    <a16:creationId xmlns:a16="http://schemas.microsoft.com/office/drawing/2014/main" id="{D97E775D-7A1A-457B-A2F2-610413B80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4"/>
                  </a:ext>
                </a:extLst>
              </a:blip>
              <a:stretch>
                <a:fillRect/>
              </a:stretch>
            </p:blipFill>
            <p:spPr>
              <a:xfrm rot="20579912" flipH="1">
                <a:off x="10138196" y="2770926"/>
                <a:ext cx="275806" cy="99885"/>
              </a:xfrm>
              <a:prstGeom prst="rect">
                <a:avLst/>
              </a:prstGeom>
            </p:spPr>
          </p:pic>
        </p:grpSp>
        <p:pic>
          <p:nvPicPr>
            <p:cNvPr id="1028" name="Picture 4" descr="Related image">
              <a:extLst>
                <a:ext uri="{FF2B5EF4-FFF2-40B4-BE49-F238E27FC236}">
                  <a16:creationId xmlns:a16="http://schemas.microsoft.com/office/drawing/2014/main" id="{C53AF956-6716-433C-A1EB-CCF92C2A8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32163" flipH="1">
              <a:off x="9878765" y="2872526"/>
              <a:ext cx="488784" cy="775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BCE241-77A8-48F2-BBFB-D7686620217F}"/>
              </a:ext>
            </a:extLst>
          </p:cNvPr>
          <p:cNvGrpSpPr/>
          <p:nvPr/>
        </p:nvGrpSpPr>
        <p:grpSpPr>
          <a:xfrm>
            <a:off x="14419485" y="4528278"/>
            <a:ext cx="2042460" cy="2190610"/>
            <a:chOff x="6935525" y="4579676"/>
            <a:chExt cx="2042460" cy="2190610"/>
          </a:xfrm>
        </p:grpSpPr>
        <p:grpSp>
          <p:nvGrpSpPr>
            <p:cNvPr id="1075" name="Group 1074">
              <a:extLst>
                <a:ext uri="{FF2B5EF4-FFF2-40B4-BE49-F238E27FC236}">
                  <a16:creationId xmlns:a16="http://schemas.microsoft.com/office/drawing/2014/main" id="{4703F5EA-0A6F-473B-AAD0-59B07E93D81F}"/>
                </a:ext>
              </a:extLst>
            </p:cNvPr>
            <p:cNvGrpSpPr/>
            <p:nvPr/>
          </p:nvGrpSpPr>
          <p:grpSpPr>
            <a:xfrm>
              <a:off x="7402437" y="4579676"/>
              <a:ext cx="1575548" cy="1304573"/>
              <a:chOff x="7815012" y="3623409"/>
              <a:chExt cx="1575548" cy="1304573"/>
            </a:xfrm>
          </p:grpSpPr>
          <p:pic>
            <p:nvPicPr>
              <p:cNvPr id="1050" name="Picture 26" descr="Image result for cat transparent background">
                <a:extLst>
                  <a:ext uri="{FF2B5EF4-FFF2-40B4-BE49-F238E27FC236}">
                    <a16:creationId xmlns:a16="http://schemas.microsoft.com/office/drawing/2014/main" id="{3914AF4F-F1E8-448C-9157-AD09C1DA3E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815012" y="3692052"/>
                <a:ext cx="1575548" cy="1235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1072">
                <a:extLst>
                  <a:ext uri="{FF2B5EF4-FFF2-40B4-BE49-F238E27FC236}">
                    <a16:creationId xmlns:a16="http://schemas.microsoft.com/office/drawing/2014/main" id="{611A1D1C-22F9-486A-AE26-A84CCD190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 rot="201182">
                <a:off x="8642852" y="3623409"/>
                <a:ext cx="287717" cy="526954"/>
              </a:xfrm>
              <a:prstGeom prst="rect">
                <a:avLst/>
              </a:prstGeom>
            </p:spPr>
          </p:pic>
        </p:grpSp>
        <p:pic>
          <p:nvPicPr>
            <p:cNvPr id="1032" name="Picture 8" descr="Image result for bike basket bouquet transparent background">
              <a:extLst>
                <a:ext uri="{FF2B5EF4-FFF2-40B4-BE49-F238E27FC236}">
                  <a16:creationId xmlns:a16="http://schemas.microsoft.com/office/drawing/2014/main" id="{41C1C97D-A9A2-42DC-BACA-8625300DE8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35525" y="5266284"/>
              <a:ext cx="1946499" cy="1504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67DD80-691E-431B-A38B-DDD0D325BB52}"/>
              </a:ext>
            </a:extLst>
          </p:cNvPr>
          <p:cNvGrpSpPr/>
          <p:nvPr/>
        </p:nvGrpSpPr>
        <p:grpSpPr>
          <a:xfrm>
            <a:off x="13992513" y="3379454"/>
            <a:ext cx="1542367" cy="2136173"/>
            <a:chOff x="10158764" y="4721827"/>
            <a:chExt cx="1542367" cy="2136173"/>
          </a:xfrm>
        </p:grpSpPr>
        <p:pic>
          <p:nvPicPr>
            <p:cNvPr id="1087" name="Picture 42" descr="Image result for roomba transparent background">
              <a:extLst>
                <a:ext uri="{FF2B5EF4-FFF2-40B4-BE49-F238E27FC236}">
                  <a16:creationId xmlns:a16="http://schemas.microsoft.com/office/drawing/2014/main" id="{06FCC994-61AE-43CA-BFCD-127B06BF6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8764" y="5315633"/>
              <a:ext cx="1542367" cy="154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mage result for cat transparent background">
              <a:extLst>
                <a:ext uri="{FF2B5EF4-FFF2-40B4-BE49-F238E27FC236}">
                  <a16:creationId xmlns:a16="http://schemas.microsoft.com/office/drawing/2014/main" id="{DB44E28F-5AE4-48A2-BA22-E6861804D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2777" y="4721827"/>
              <a:ext cx="804759" cy="1382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8453B2-9F7E-4FF0-8B4B-DD71334EE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3"/>
                </a:ext>
              </a:extLst>
            </a:blip>
            <a:stretch>
              <a:fillRect/>
            </a:stretch>
          </p:blipFill>
          <p:spPr>
            <a:xfrm flipH="1">
              <a:off x="10377009" y="5525540"/>
              <a:ext cx="450592" cy="603794"/>
            </a:xfrm>
            <a:prstGeom prst="rect">
              <a:avLst/>
            </a:prstGeom>
          </p:spPr>
        </p:pic>
        <p:pic>
          <p:nvPicPr>
            <p:cNvPr id="1034" name="Picture 10" descr="Image result for pusheen transparent background">
              <a:extLst>
                <a:ext uri="{FF2B5EF4-FFF2-40B4-BE49-F238E27FC236}">
                  <a16:creationId xmlns:a16="http://schemas.microsoft.com/office/drawing/2014/main" id="{CA7B6D8E-9099-403F-AAC0-EADE0EC74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99482">
              <a:off x="10985946" y="5579857"/>
              <a:ext cx="588356" cy="588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301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99414 0.0488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14" y="2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E-6 3.33333E-6 L -0.80105 0.0314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52" y="1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79167E-6 2.59259E-6 L -0.6431 0.0472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1" y="236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1.25E-6 -1.48148E-6 L -0.50078 0.0217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39" y="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1.48148E-6 L -0.8681 -0.0018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11" y="-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3.33333E-6 L -0.6944 -0.0180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7" y="-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75E-6 2.59259E-6 L -0.54571 -0.008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92" y="-4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2.5E-6 3.7037E-7 L -0.32097 0.0217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5BD42C-86F1-496D-99C5-2FBC1908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4108A7-E8C0-42BE-A136-6C64264F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EFCDBC-EF84-4967-998E-6606AF620626}"/>
              </a:ext>
            </a:extLst>
          </p:cNvPr>
          <p:cNvSpPr txBox="1"/>
          <p:nvPr/>
        </p:nvSpPr>
        <p:spPr>
          <a:xfrm>
            <a:off x="1724296" y="1511494"/>
            <a:ext cx="9204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 we come to the end of PPT’s </a:t>
            </a:r>
            <a:r>
              <a:rPr lang="en-US" sz="2400" b="1" dirty="0">
                <a:solidFill>
                  <a:srgbClr val="FF0000"/>
                </a:solidFill>
              </a:rPr>
              <a:t>travels</a:t>
            </a:r>
            <a:r>
              <a:rPr lang="en-US" sz="2400" dirty="0"/>
              <a:t> through the full Due Diligence of a project, we’ve got just a few more items to tie up and pass off the project to the appropriate groups within OE.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CA5750-5772-478E-BAAA-19EDECAD7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7907">
            <a:off x="7565499" y="4308397"/>
            <a:ext cx="1723581" cy="2228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3EA166-A680-4B37-8471-31A4B3514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3336">
            <a:off x="4098663" y="3031822"/>
            <a:ext cx="2442240" cy="15646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0897FE-16EF-4C32-BF59-AB50A678F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8123">
            <a:off x="1911822" y="4984790"/>
            <a:ext cx="1958069" cy="15979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8A6D5C-36EB-4D78-A079-9037BFA80625}"/>
              </a:ext>
            </a:extLst>
          </p:cNvPr>
          <p:cNvPicPr/>
          <p:nvPr/>
        </p:nvPicPr>
        <p:blipFill rotWithShape="1">
          <a:blip r:embed="rId5"/>
          <a:srcRect t="10903" b="8820"/>
          <a:stretch/>
        </p:blipFill>
        <p:spPr bwMode="auto">
          <a:xfrm rot="20208825">
            <a:off x="-87904" y="3236303"/>
            <a:ext cx="2421964" cy="1377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C631BA-45CC-4117-BA29-72F085FD6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39815">
            <a:off x="10150242" y="2396573"/>
            <a:ext cx="1556426" cy="20648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001CECB-88D5-45DD-A8D1-D0383EC0F368}"/>
              </a:ext>
            </a:extLst>
          </p:cNvPr>
          <p:cNvGrpSpPr/>
          <p:nvPr/>
        </p:nvGrpSpPr>
        <p:grpSpPr>
          <a:xfrm flipH="1">
            <a:off x="-2037086" y="4053540"/>
            <a:ext cx="1723581" cy="1925783"/>
            <a:chOff x="224851" y="4029477"/>
            <a:chExt cx="1723581" cy="19257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EC4DB64-B07E-4640-B8CB-5EE3F561D9BC}"/>
                </a:ext>
              </a:extLst>
            </p:cNvPr>
            <p:cNvGrpSpPr/>
            <p:nvPr/>
          </p:nvGrpSpPr>
          <p:grpSpPr>
            <a:xfrm>
              <a:off x="224851" y="4191274"/>
              <a:ext cx="1723581" cy="1763986"/>
              <a:chOff x="12356677" y="1250454"/>
              <a:chExt cx="1499445" cy="148969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D66AD49-3628-47E5-8207-4C7B13356502}"/>
                  </a:ext>
                </a:extLst>
              </p:cNvPr>
              <p:cNvGrpSpPr/>
              <p:nvPr/>
            </p:nvGrpSpPr>
            <p:grpSpPr>
              <a:xfrm flipH="1">
                <a:off x="12356677" y="1264050"/>
                <a:ext cx="1499445" cy="1476103"/>
                <a:chOff x="7211053" y="3490942"/>
                <a:chExt cx="1642882" cy="1642939"/>
              </a:xfrm>
            </p:grpSpPr>
            <p:pic>
              <p:nvPicPr>
                <p:cNvPr id="10" name="Picture 4" descr="Image result for kitten transparent background">
                  <a:extLst>
                    <a:ext uri="{FF2B5EF4-FFF2-40B4-BE49-F238E27FC236}">
                      <a16:creationId xmlns:a16="http://schemas.microsoft.com/office/drawing/2014/main" id="{6139DA95-5035-40A4-84B5-3325BA7D0E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 flipH="1">
                  <a:off x="7451242" y="3791858"/>
                  <a:ext cx="1375618" cy="7737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2" descr="Image result for cartoon airplane clipart transparent background">
                  <a:extLst>
                    <a:ext uri="{FF2B5EF4-FFF2-40B4-BE49-F238E27FC236}">
                      <a16:creationId xmlns:a16="http://schemas.microsoft.com/office/drawing/2014/main" id="{81C87186-59EF-4137-BDB5-EC273A07F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11053" y="3901719"/>
                  <a:ext cx="1642882" cy="123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1A6F883-19BA-44E1-8FE9-188C01077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0"/>
                  </a:ext>
                </a:extLst>
              </a:blip>
              <a:stretch>
                <a:fillRect/>
              </a:stretch>
            </p:blipFill>
            <p:spPr>
              <a:xfrm>
                <a:off x="12797972" y="1250454"/>
                <a:ext cx="616853" cy="411235"/>
              </a:xfrm>
              <a:prstGeom prst="rect">
                <a:avLst/>
              </a:prstGeom>
            </p:spPr>
          </p:pic>
        </p:grpSp>
        <p:pic>
          <p:nvPicPr>
            <p:cNvPr id="7" name="Picture 68" descr="Image result for transparent background wand">
              <a:extLst>
                <a:ext uri="{FF2B5EF4-FFF2-40B4-BE49-F238E27FC236}">
                  <a16:creationId xmlns:a16="http://schemas.microsoft.com/office/drawing/2014/main" id="{6E671468-62AF-41B4-A213-E8F35BFF4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13625">
              <a:off x="227872" y="4029477"/>
              <a:ext cx="672730" cy="66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612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185 L 0.08854 0.03866 L 0.14961 0.08958 L 0.23046 0.03333 L 0.24336 -0.03333 L 0.27591 -0.12106 L 0.32721 -0.15092 L 0.38046 -0.12801 L 0.43476 -0.07014 L 0.46445 -0.01227 L 0.51471 0.03866 L 0.5927 0.08079 C 0.60195 0.08449 0.59948 0.08033 0.6026 0.08588 L 0.64791 0.0632 L 0.67656 -0.02454 L 0.69336 -0.11042 L 0.72291 -0.21759 L 0.79205 -0.26829 L 0.85807 -0.2456 L 0.90846 -0.17546 L 0.95286 -0.06319 L 1.00325 0.01227 L 1.0733 0.04213 L 1.1177 0.03519 L 1.172 -0.00185 " pathEditMode="relative" ptsTypes="AAAAAAAAAAAAAAAAAAAAAAAAA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FDC6E-7D0A-4A90-93AB-8131CF9F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876AE0-7AED-4414-9666-9E87CA79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change of circumstance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CBC82-2739-459C-885C-9590ABF74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it?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18BBC-F59E-49D9-8FF2-2CC1531502B4}"/>
              </a:ext>
            </a:extLst>
          </p:cNvPr>
          <p:cNvSpPr txBox="1"/>
          <p:nvPr/>
        </p:nvSpPr>
        <p:spPr>
          <a:xfrm>
            <a:off x="1054766" y="1574290"/>
            <a:ext cx="10299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Material Change of Circumstance (MCC)</a:t>
            </a:r>
            <a:r>
              <a:rPr lang="en-US" sz="2000" dirty="0"/>
              <a:t>: an issued document indicating a change in the originally-predicted operating boundaries of a project due to an unforeseen circumstance. This can only be issued after a project has already been Placed-In-Service.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EE3C5FD-67C6-4369-AA6A-396A4BE56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188397"/>
              </p:ext>
            </p:extLst>
          </p:nvPr>
        </p:nvGraphicFramePr>
        <p:xfrm>
          <a:off x="1724295" y="2872510"/>
          <a:ext cx="2876603" cy="372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Acrobat Document" r:id="rId3" imgW="2914583" imgH="3771840" progId="AcroExch.Document.DC">
                  <p:embed/>
                </p:oleObj>
              </mc:Choice>
              <mc:Fallback>
                <p:oleObj name="Acrobat Document" r:id="rId3" imgW="2914583" imgH="3771840" progId="AcroExch.Document.DC">
                  <p:embed/>
                  <p:pic>
                    <p:nvPicPr>
                      <p:cNvPr id="7" name="Content Placeholder 5">
                        <a:extLst>
                          <a:ext uri="{FF2B5EF4-FFF2-40B4-BE49-F238E27FC236}">
                            <a16:creationId xmlns:a16="http://schemas.microsoft.com/office/drawing/2014/main" id="{64DE7E6E-0FB7-4281-B128-BF4E37172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24295" y="2872510"/>
                        <a:ext cx="2876603" cy="3722812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1FF82C-236C-4A5C-9012-5F17F7531912}"/>
              </a:ext>
            </a:extLst>
          </p:cNvPr>
          <p:cNvSpPr txBox="1"/>
          <p:nvPr/>
        </p:nvSpPr>
        <p:spPr>
          <a:xfrm>
            <a:off x="5864383" y="3000006"/>
            <a:ext cx="506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Examples of “expected operating boundaries”: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244E9-3095-4E16-A9CE-6D68148D7865}"/>
              </a:ext>
            </a:extLst>
          </p:cNvPr>
          <p:cNvSpPr txBox="1"/>
          <p:nvPr/>
        </p:nvSpPr>
        <p:spPr>
          <a:xfrm>
            <a:off x="5864383" y="3646337"/>
            <a:ext cx="5226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New wind project installed nearby that will affect wake loss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7D5B1-BAD1-4025-A0F3-A2EDF98E4773}"/>
              </a:ext>
            </a:extLst>
          </p:cNvPr>
          <p:cNvSpPr txBox="1"/>
          <p:nvPr/>
        </p:nvSpPr>
        <p:spPr>
          <a:xfrm>
            <a:off x="6096000" y="4316070"/>
            <a:ext cx="4994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New wind project installed nearby that will drastically affect feasibility studies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4D08CE3-BC70-4BBB-8B2E-AE86CFC1600A}"/>
              </a:ext>
            </a:extLst>
          </p:cNvPr>
          <p:cNvSpPr/>
          <p:nvPr/>
        </p:nvSpPr>
        <p:spPr>
          <a:xfrm>
            <a:off x="5869464" y="3555072"/>
            <a:ext cx="456823" cy="405298"/>
          </a:xfrm>
          <a:prstGeom prst="star5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5C6A3C-2E15-43F0-A39B-35A4D35A5A4E}"/>
              </a:ext>
            </a:extLst>
          </p:cNvPr>
          <p:cNvSpPr txBox="1"/>
          <p:nvPr/>
        </p:nvSpPr>
        <p:spPr>
          <a:xfrm>
            <a:off x="6095999" y="5001153"/>
            <a:ext cx="4994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Safety of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2590BD-2B50-471C-A3EF-3046D05CDFCF}"/>
              </a:ext>
            </a:extLst>
          </p:cNvPr>
          <p:cNvSpPr txBox="1"/>
          <p:nvPr/>
        </p:nvSpPr>
        <p:spPr>
          <a:xfrm>
            <a:off x="6204280" y="5443952"/>
            <a:ext cx="4994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Significant Methodology error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DA346F-524D-413C-A600-1D302BEC1B36}"/>
              </a:ext>
            </a:extLst>
          </p:cNvPr>
          <p:cNvSpPr txBox="1"/>
          <p:nvPr/>
        </p:nvSpPr>
        <p:spPr>
          <a:xfrm>
            <a:off x="6204281" y="5893705"/>
            <a:ext cx="4994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Curtailment needs via </a:t>
            </a:r>
            <a:r>
              <a:rPr lang="en-US" sz="1600" dirty="0" err="1"/>
              <a:t>Goldwind</a:t>
            </a:r>
            <a:r>
              <a:rPr lang="en-US" sz="1600" dirty="0"/>
              <a:t> affecting production</a:t>
            </a:r>
          </a:p>
        </p:txBody>
      </p:sp>
    </p:spTree>
    <p:extLst>
      <p:ext uri="{BB962C8B-B14F-4D97-AF65-F5344CB8AC3E}">
        <p14:creationId xmlns:p14="http://schemas.microsoft.com/office/powerpoint/2010/main" val="190949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FDC6E-7D0A-4A90-93AB-8131CF9F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876AE0-7AED-4414-9666-9E87CA79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change of circumstance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CBC82-2739-459C-885C-9590ABF74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it?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18BBC-F59E-49D9-8FF2-2CC1531502B4}"/>
              </a:ext>
            </a:extLst>
          </p:cNvPr>
          <p:cNvSpPr txBox="1"/>
          <p:nvPr/>
        </p:nvSpPr>
        <p:spPr>
          <a:xfrm>
            <a:off x="400862" y="1639741"/>
            <a:ext cx="4223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Material Change of Circumstance (MCC)</a:t>
            </a:r>
            <a:r>
              <a:rPr lang="en-US" sz="1600" dirty="0"/>
              <a:t>: an issued document indicating a change in the expected operating boundaries of a project due to unforeseen circumstance.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EE3C5FD-67C6-4369-AA6A-396A4BE56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058250"/>
              </p:ext>
            </p:extLst>
          </p:nvPr>
        </p:nvGraphicFramePr>
        <p:xfrm>
          <a:off x="760485" y="2942708"/>
          <a:ext cx="2743200" cy="3550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Acrobat Document" r:id="rId3" imgW="2914583" imgH="3771840" progId="AcroExch.Document.DC">
                  <p:embed/>
                </p:oleObj>
              </mc:Choice>
              <mc:Fallback>
                <p:oleObj name="Acrobat Document" r:id="rId3" imgW="2914583" imgH="3771840" progId="AcroExch.Document.DC">
                  <p:embed/>
                  <p:pic>
                    <p:nvPicPr>
                      <p:cNvPr id="6" name="Content Placeholder 5">
                        <a:extLst>
                          <a:ext uri="{FF2B5EF4-FFF2-40B4-BE49-F238E27FC236}">
                            <a16:creationId xmlns:a16="http://schemas.microsoft.com/office/drawing/2014/main" id="{4EE3C5FD-67C6-4369-AA6A-396A4BE56B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0485" y="2942708"/>
                        <a:ext cx="2743200" cy="3550166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5D40570-BA0C-4FD0-98D3-4B8AC72CF2F8}"/>
              </a:ext>
            </a:extLst>
          </p:cNvPr>
          <p:cNvSpPr txBox="1"/>
          <p:nvPr/>
        </p:nvSpPr>
        <p:spPr>
          <a:xfrm>
            <a:off x="5127758" y="5155842"/>
            <a:ext cx="595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Rerun wake losses incorporating all turbines and get new P50 values; documenting along the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MCC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 Monthly Production Reports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4DC343-CA73-4FED-A856-60BCA6FA14B4}"/>
              </a:ext>
            </a:extLst>
          </p:cNvPr>
          <p:cNvSpPr txBox="1"/>
          <p:nvPr/>
        </p:nvSpPr>
        <p:spPr>
          <a:xfrm>
            <a:off x="4321932" y="4738329"/>
            <a:ext cx="5954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 does this mean for PPT?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E1347-E885-400A-AF95-24A5F37EE8F8}"/>
              </a:ext>
            </a:extLst>
          </p:cNvPr>
          <p:cNvSpPr txBox="1"/>
          <p:nvPr/>
        </p:nvSpPr>
        <p:spPr>
          <a:xfrm>
            <a:off x="5127758" y="1706765"/>
            <a:ext cx="6844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 all know that one turbine will affect the energy production of a second turbine. When new wind turbines are installed near existing projects, wake effects will affect the energy production we tell the customer. </a:t>
            </a:r>
          </a:p>
          <a:p>
            <a:endParaRPr lang="en-US" sz="1400" dirty="0"/>
          </a:p>
          <a:p>
            <a:r>
              <a:rPr lang="en-US" sz="1400" dirty="0"/>
              <a:t>We have to take these new turbines into consideration and re-calculate the energy production on the existing projects to inform the customer on the changes expected.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547AA4-F9F0-4067-B1CD-C04F96D69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05415" y="3438611"/>
            <a:ext cx="1356848" cy="873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B8A6D-F975-4D95-A6F2-6F2B19358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483839" y="3462701"/>
            <a:ext cx="1356848" cy="873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16838-1C72-403C-A4F8-F3D03DFF6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14615" y="3474746"/>
            <a:ext cx="1356848" cy="8734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A08590-BDC0-4142-8666-6B1FA939E4FD}"/>
              </a:ext>
            </a:extLst>
          </p:cNvPr>
          <p:cNvSpPr txBox="1"/>
          <p:nvPr/>
        </p:nvSpPr>
        <p:spPr>
          <a:xfrm>
            <a:off x="8105009" y="3726815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46554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FDC6E-7D0A-4A90-93AB-8131CF9F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876AE0-7AED-4414-9666-9E87CA79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change of circumstance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CBC82-2739-459C-885C-9590ABF74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716418E-A52D-46D8-AE7D-810334F27377}"/>
              </a:ext>
            </a:extLst>
          </p:cNvPr>
          <p:cNvSpPr/>
          <p:nvPr/>
        </p:nvSpPr>
        <p:spPr>
          <a:xfrm>
            <a:off x="600091" y="3001232"/>
            <a:ext cx="2671948" cy="1959429"/>
          </a:xfrm>
          <a:prstGeom prst="homePlate">
            <a:avLst/>
          </a:prstGeom>
          <a:noFill/>
          <a:ln w="1270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3B268F8-559C-491D-8712-DA510579EF2D}"/>
              </a:ext>
            </a:extLst>
          </p:cNvPr>
          <p:cNvSpPr/>
          <p:nvPr/>
        </p:nvSpPr>
        <p:spPr>
          <a:xfrm>
            <a:off x="3415479" y="3001232"/>
            <a:ext cx="2671948" cy="1959429"/>
          </a:xfrm>
          <a:prstGeom prst="homePlate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00DB27FB-9444-4323-A2A5-756D1D5B22A7}"/>
              </a:ext>
            </a:extLst>
          </p:cNvPr>
          <p:cNvSpPr/>
          <p:nvPr/>
        </p:nvSpPr>
        <p:spPr>
          <a:xfrm>
            <a:off x="6235870" y="3001234"/>
            <a:ext cx="2671948" cy="1959429"/>
          </a:xfrm>
          <a:prstGeom prst="homePlate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12D074D-9BB0-4676-AE53-5E7EE7D18006}"/>
              </a:ext>
            </a:extLst>
          </p:cNvPr>
          <p:cNvSpPr/>
          <p:nvPr/>
        </p:nvSpPr>
        <p:spPr>
          <a:xfrm>
            <a:off x="9051258" y="3001232"/>
            <a:ext cx="2671948" cy="1959429"/>
          </a:xfrm>
          <a:prstGeom prst="homePlate">
            <a:avLst/>
          </a:prstGeom>
          <a:noFill/>
          <a:ln w="127000">
            <a:solidFill>
              <a:srgbClr val="004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AD6CC7-545E-4C37-928A-815B2C80F939}"/>
              </a:ext>
            </a:extLst>
          </p:cNvPr>
          <p:cNvSpPr txBox="1"/>
          <p:nvPr/>
        </p:nvSpPr>
        <p:spPr>
          <a:xfrm>
            <a:off x="925994" y="3703944"/>
            <a:ext cx="19445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Identify expected change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03FECA-BA22-4FB5-BD91-E6871A1E6AAB}"/>
              </a:ext>
            </a:extLst>
          </p:cNvPr>
          <p:cNvSpPr txBox="1"/>
          <p:nvPr/>
        </p:nvSpPr>
        <p:spPr>
          <a:xfrm>
            <a:off x="3798807" y="3588529"/>
            <a:ext cx="19445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Rerun models to show impacts of 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41D21E-917A-437D-B9D9-7B499A226C10}"/>
              </a:ext>
            </a:extLst>
          </p:cNvPr>
          <p:cNvSpPr txBox="1"/>
          <p:nvPr/>
        </p:nvSpPr>
        <p:spPr>
          <a:xfrm>
            <a:off x="6744407" y="3819363"/>
            <a:ext cx="19445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Create MCC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939B9E-CFEB-403A-99B9-96BDBD5683FC}"/>
              </a:ext>
            </a:extLst>
          </p:cNvPr>
          <p:cNvSpPr txBox="1"/>
          <p:nvPr/>
        </p:nvSpPr>
        <p:spPr>
          <a:xfrm>
            <a:off x="9331411" y="3473112"/>
            <a:ext cx="1944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Issue MCC to customer and update affected issued documents</a:t>
            </a:r>
          </a:p>
        </p:txBody>
      </p:sp>
    </p:spTree>
    <p:extLst>
      <p:ext uri="{BB962C8B-B14F-4D97-AF65-F5344CB8AC3E}">
        <p14:creationId xmlns:p14="http://schemas.microsoft.com/office/powerpoint/2010/main" val="24889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FDC6E-7D0A-4A90-93AB-8131CF9F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876AE0-7AED-4414-9666-9E87CA79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change of circumstance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CBC82-2739-459C-885C-9590ABF74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5FD8250-AF76-4D28-A226-2D03F24214D1}"/>
              </a:ext>
            </a:extLst>
          </p:cNvPr>
          <p:cNvSpPr/>
          <p:nvPr/>
        </p:nvSpPr>
        <p:spPr>
          <a:xfrm>
            <a:off x="288035" y="1672181"/>
            <a:ext cx="2056812" cy="1015664"/>
          </a:xfrm>
          <a:prstGeom prst="homePlate">
            <a:avLst/>
          </a:prstGeom>
          <a:noFill/>
          <a:ln w="1270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F1D01-8047-4A0C-94E2-DC442EA68C2E}"/>
              </a:ext>
            </a:extLst>
          </p:cNvPr>
          <p:cNvSpPr txBox="1"/>
          <p:nvPr/>
        </p:nvSpPr>
        <p:spPr>
          <a:xfrm>
            <a:off x="396676" y="1964569"/>
            <a:ext cx="1685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Rerun models to show impacts of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BA5C5A-FBC8-4D87-84CC-68423725C992}"/>
              </a:ext>
            </a:extLst>
          </p:cNvPr>
          <p:cNvSpPr txBox="1"/>
          <p:nvPr/>
        </p:nvSpPr>
        <p:spPr>
          <a:xfrm>
            <a:off x="2632480" y="1732984"/>
            <a:ext cx="5135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rerunning due to addition of nearby turbines (most common scenario we’ll come across):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F6F645-F15D-453A-BD45-D00438F37483}"/>
              </a:ext>
            </a:extLst>
          </p:cNvPr>
          <p:cNvSpPr txBox="1"/>
          <p:nvPr/>
        </p:nvSpPr>
        <p:spPr>
          <a:xfrm>
            <a:off x="4011719" y="2755133"/>
            <a:ext cx="5265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Rerun wake loss for nearby projects with the new turbines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50B69-8896-4F78-91FD-9A6A8F798975}"/>
              </a:ext>
            </a:extLst>
          </p:cNvPr>
          <p:cNvSpPr txBox="1"/>
          <p:nvPr/>
        </p:nvSpPr>
        <p:spPr>
          <a:xfrm>
            <a:off x="4011719" y="3648374"/>
            <a:ext cx="611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 wake loss to Gross AEP  (no need to rerun)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4C7965-1D31-4A29-A64E-8B0E1FFBFA57}"/>
              </a:ext>
            </a:extLst>
          </p:cNvPr>
          <p:cNvSpPr txBox="1"/>
          <p:nvPr/>
        </p:nvSpPr>
        <p:spPr>
          <a:xfrm>
            <a:off x="4011719" y="4317615"/>
            <a:ext cx="505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Rerun Wind Variability Performance Factor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9B4B70-A3D8-47E6-9B32-039ADA1CA1AE}"/>
              </a:ext>
            </a:extLst>
          </p:cNvPr>
          <p:cNvSpPr txBox="1"/>
          <p:nvPr/>
        </p:nvSpPr>
        <p:spPr>
          <a:xfrm>
            <a:off x="4011719" y="5005398"/>
            <a:ext cx="6113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Rerun PPR software with updated wind variability PF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5D2547-611E-4856-9F66-7804BBA55D66}"/>
              </a:ext>
            </a:extLst>
          </p:cNvPr>
          <p:cNvSpPr txBox="1"/>
          <p:nvPr/>
        </p:nvSpPr>
        <p:spPr>
          <a:xfrm>
            <a:off x="4011719" y="5724937"/>
            <a:ext cx="600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PPR software output and put into the </a:t>
            </a:r>
            <a:r>
              <a:rPr lang="en-US" dirty="0" err="1"/>
              <a:t>ApplyingPVals</a:t>
            </a:r>
            <a:r>
              <a:rPr lang="en-US" dirty="0"/>
              <a:t> spreadsheet to get new P50</a:t>
            </a:r>
          </a:p>
        </p:txBody>
      </p:sp>
      <p:pic>
        <p:nvPicPr>
          <p:cNvPr id="6146" name="Picture 2" descr="Image result for pusheen white background">
            <a:extLst>
              <a:ext uri="{FF2B5EF4-FFF2-40B4-BE49-F238E27FC236}">
                <a16:creationId xmlns:a16="http://schemas.microsoft.com/office/drawing/2014/main" id="{C6B460D7-BAC5-4058-A229-F5E6D6EBB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5" y="5977271"/>
            <a:ext cx="101824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698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FDC6E-7D0A-4A90-93AB-8131CF9F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876AE0-7AED-4414-9666-9E87CA79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change of circumstance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CBC82-2739-459C-885C-9590ABF74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5FD8250-AF76-4D28-A226-2D03F24214D1}"/>
              </a:ext>
            </a:extLst>
          </p:cNvPr>
          <p:cNvSpPr/>
          <p:nvPr/>
        </p:nvSpPr>
        <p:spPr>
          <a:xfrm>
            <a:off x="288035" y="1672181"/>
            <a:ext cx="2056812" cy="1015664"/>
          </a:xfrm>
          <a:prstGeom prst="homePlate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F1D01-8047-4A0C-94E2-DC442EA68C2E}"/>
              </a:ext>
            </a:extLst>
          </p:cNvPr>
          <p:cNvSpPr txBox="1"/>
          <p:nvPr/>
        </p:nvSpPr>
        <p:spPr>
          <a:xfrm>
            <a:off x="473631" y="2049208"/>
            <a:ext cx="16856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Create MCC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7696CDEE-377D-4DFE-8464-91AAF80CE3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729469"/>
              </p:ext>
            </p:extLst>
          </p:nvPr>
        </p:nvGraphicFramePr>
        <p:xfrm>
          <a:off x="7338055" y="1524422"/>
          <a:ext cx="4015743" cy="5197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Acrobat Document" r:id="rId3" imgW="2914583" imgH="3771840" progId="AcroExch.Document.DC">
                  <p:embed/>
                </p:oleObj>
              </mc:Choice>
              <mc:Fallback>
                <p:oleObj name="Acrobat Document" r:id="rId3" imgW="2914583" imgH="3771840" progId="AcroExch.Document.DC">
                  <p:embed/>
                  <p:pic>
                    <p:nvPicPr>
                      <p:cNvPr id="6" name="Content Placeholder 5">
                        <a:extLst>
                          <a:ext uri="{FF2B5EF4-FFF2-40B4-BE49-F238E27FC236}">
                            <a16:creationId xmlns:a16="http://schemas.microsoft.com/office/drawing/2014/main" id="{4EE3C5FD-67C6-4369-AA6A-396A4BE56B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38055" y="1524422"/>
                        <a:ext cx="4015743" cy="5197053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1AEE8C7-1DDE-491F-9DC7-77C07F95E0E6}"/>
              </a:ext>
            </a:extLst>
          </p:cNvPr>
          <p:cNvSpPr txBox="1"/>
          <p:nvPr/>
        </p:nvSpPr>
        <p:spPr>
          <a:xfrm>
            <a:off x="1187421" y="2940030"/>
            <a:ext cx="52656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document explaining the impact on the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List modified numbers (production, feasibility, etc.) and compare to previously issued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 through editing process and get approved by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Document should be clear and concise. Previous examples are only 1-page in length.</a:t>
            </a:r>
          </a:p>
        </p:txBody>
      </p:sp>
    </p:spTree>
    <p:extLst>
      <p:ext uri="{BB962C8B-B14F-4D97-AF65-F5344CB8AC3E}">
        <p14:creationId xmlns:p14="http://schemas.microsoft.com/office/powerpoint/2010/main" val="1249535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FDC6E-7D0A-4A90-93AB-8131CF9F5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876AE0-7AED-4414-9666-9E87CA79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change of circumstance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CBC82-2739-459C-885C-9590ABF74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5FD8250-AF76-4D28-A226-2D03F24214D1}"/>
              </a:ext>
            </a:extLst>
          </p:cNvPr>
          <p:cNvSpPr/>
          <p:nvPr/>
        </p:nvSpPr>
        <p:spPr>
          <a:xfrm>
            <a:off x="288035" y="1672181"/>
            <a:ext cx="2056812" cy="1015664"/>
          </a:xfrm>
          <a:prstGeom prst="homePlate">
            <a:avLst/>
          </a:prstGeom>
          <a:noFill/>
          <a:ln w="127000">
            <a:solidFill>
              <a:srgbClr val="004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F1D01-8047-4A0C-94E2-DC442EA68C2E}"/>
              </a:ext>
            </a:extLst>
          </p:cNvPr>
          <p:cNvSpPr txBox="1"/>
          <p:nvPr/>
        </p:nvSpPr>
        <p:spPr>
          <a:xfrm>
            <a:off x="396676" y="1879931"/>
            <a:ext cx="16856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Issue MCC to customer and update affected issued documents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05CCE9-0898-43B3-92D7-165EB723460E}"/>
              </a:ext>
            </a:extLst>
          </p:cNvPr>
          <p:cNvSpPr txBox="1"/>
          <p:nvPr/>
        </p:nvSpPr>
        <p:spPr>
          <a:xfrm>
            <a:off x="2600343" y="2808894"/>
            <a:ext cx="825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Head of Power Production will send the final customer-specific MCC to customer(s) affected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850751-3664-44DE-95C8-07C87AD801D0}"/>
              </a:ext>
            </a:extLst>
          </p:cNvPr>
          <p:cNvSpPr txBox="1"/>
          <p:nvPr/>
        </p:nvSpPr>
        <p:spPr>
          <a:xfrm>
            <a:off x="2600343" y="3726998"/>
            <a:ext cx="8250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Monthly Production reports right after the MCC is issued to customer(s) so it is ready for the next months reports. </a:t>
            </a:r>
          </a:p>
          <a:p>
            <a:r>
              <a:rPr lang="en-US" i="1" dirty="0"/>
              <a:t>Erica thanks you for doing that.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03C0BD-971E-4874-8325-8DD354DD5AE4}"/>
              </a:ext>
            </a:extLst>
          </p:cNvPr>
          <p:cNvSpPr txBox="1"/>
          <p:nvPr/>
        </p:nvSpPr>
        <p:spPr>
          <a:xfrm>
            <a:off x="2600343" y="4922210"/>
            <a:ext cx="8250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Have an Associate re-print the full DE with the MCC included before – add Bates numbers in upper left hand corner and </a:t>
            </a:r>
            <a:r>
              <a:rPr lang="en-US" b="1" dirty="0">
                <a:solidFill>
                  <a:srgbClr val="FF0000"/>
                </a:solidFill>
              </a:rPr>
              <a:t>&lt;date issued&gt; MCC + ALL </a:t>
            </a:r>
            <a:r>
              <a:rPr lang="en-US" dirty="0"/>
              <a:t>in upper right hand corner; update cover page to indicate this includes MCC</a:t>
            </a:r>
          </a:p>
        </p:txBody>
      </p:sp>
      <p:pic>
        <p:nvPicPr>
          <p:cNvPr id="12" name="Picture 4" descr="Related image">
            <a:extLst>
              <a:ext uri="{FF2B5EF4-FFF2-40B4-BE49-F238E27FC236}">
                <a16:creationId xmlns:a16="http://schemas.microsoft.com/office/drawing/2014/main" id="{C9D87E39-9D42-4D23-9493-5BB21733F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6" y="6115616"/>
            <a:ext cx="742384" cy="74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064513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12709</TotalTime>
  <Words>1228</Words>
  <Application>Microsoft Office PowerPoint</Application>
  <PresentationFormat>Widescreen</PresentationFormat>
  <Paragraphs>170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Palatino Linotype</vt:lpstr>
      <vt:lpstr>One Energy Presentations</vt:lpstr>
      <vt:lpstr>Acrobat Document</vt:lpstr>
      <vt:lpstr>PPT Wind school (class 19) next steps part 2</vt:lpstr>
      <vt:lpstr>outline</vt:lpstr>
      <vt:lpstr>introduction</vt:lpstr>
      <vt:lpstr>Material change of circumstance</vt:lpstr>
      <vt:lpstr>Material change of circumstance</vt:lpstr>
      <vt:lpstr>Material change of circumstance</vt:lpstr>
      <vt:lpstr>Material change of circumstance</vt:lpstr>
      <vt:lpstr>Material change of circumstance</vt:lpstr>
      <vt:lpstr>Material change of circumstance</vt:lpstr>
      <vt:lpstr>PowerPoint Presentation</vt:lpstr>
      <vt:lpstr>File structure</vt:lpstr>
      <vt:lpstr>File structure</vt:lpstr>
      <vt:lpstr>File structure</vt:lpstr>
      <vt:lpstr>File structure</vt:lpstr>
      <vt:lpstr>File structure</vt:lpstr>
      <vt:lpstr>Construction hand-off</vt:lpstr>
      <vt:lpstr>Construction hand-off</vt:lpstr>
      <vt:lpstr>Community roll-out</vt:lpstr>
      <vt:lpstr>Community roll-out</vt:lpstr>
      <vt:lpstr>PowerPoint Presentation</vt:lpstr>
      <vt:lpstr>PowerPoint Presentation</vt:lpstr>
      <vt:lpstr>Community roll-out</vt:lpstr>
      <vt:lpstr>Community roll-out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Grosso</dc:creator>
  <cp:lastModifiedBy>Ben Mallernee</cp:lastModifiedBy>
  <cp:revision>367</cp:revision>
  <cp:lastPrinted>2017-03-15T21:18:02Z</cp:lastPrinted>
  <dcterms:created xsi:type="dcterms:W3CDTF">2016-08-18T14:52:56Z</dcterms:created>
  <dcterms:modified xsi:type="dcterms:W3CDTF">2019-01-28T18:23:58Z</dcterms:modified>
</cp:coreProperties>
</file>